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347" r:id="rId4"/>
    <p:sldId id="348" r:id="rId5"/>
    <p:sldId id="349" r:id="rId6"/>
    <p:sldId id="350" r:id="rId7"/>
    <p:sldId id="351" r:id="rId8"/>
    <p:sldId id="353" r:id="rId9"/>
    <p:sldId id="354" r:id="rId10"/>
    <p:sldId id="355" r:id="rId11"/>
    <p:sldId id="356" r:id="rId12"/>
    <p:sldId id="357" r:id="rId13"/>
    <p:sldId id="379" r:id="rId14"/>
    <p:sldId id="360" r:id="rId15"/>
    <p:sldId id="381" r:id="rId16"/>
    <p:sldId id="382" r:id="rId17"/>
    <p:sldId id="383" r:id="rId18"/>
    <p:sldId id="384" r:id="rId19"/>
    <p:sldId id="388" r:id="rId20"/>
    <p:sldId id="386" r:id="rId21"/>
    <p:sldId id="380" r:id="rId22"/>
    <p:sldId id="359" r:id="rId23"/>
    <p:sldId id="389" r:id="rId24"/>
    <p:sldId id="390" r:id="rId25"/>
    <p:sldId id="405" r:id="rId26"/>
    <p:sldId id="406" r:id="rId27"/>
    <p:sldId id="407" r:id="rId28"/>
    <p:sldId id="408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CCFF66"/>
    <a:srgbClr val="CCECFF"/>
    <a:srgbClr val="FF9966"/>
    <a:srgbClr val="FFFF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96"/>
      </p:cViewPr>
      <p:guideLst/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Relationship Id="rId8" Type="http://schemas.openxmlformats.org/officeDocument/2006/relationships/slide" Target="slides/slide7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26D53-0B10-4EB1-BD68-6F90848D42F3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13444-F924-4356-9CE5-C7855CFF3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29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（あいさつ・</a:t>
            </a:r>
            <a:r>
              <a:rPr lang="ja-JP" altLang="en-US" dirty="0"/>
              <a:t>自己紹介などの後）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それでは、今日の〇〇教室、</a:t>
            </a:r>
            <a:endParaRPr lang="en-US" altLang="ja-JP" dirty="0"/>
          </a:p>
          <a:p>
            <a:r>
              <a:rPr lang="ja-JP" altLang="en-US" dirty="0"/>
              <a:t>タイトルは、</a:t>
            </a:r>
            <a:endParaRPr lang="en-US" altLang="ja-JP" dirty="0"/>
          </a:p>
          <a:p>
            <a:r>
              <a:rPr lang="ja-JP" altLang="en-US" dirty="0"/>
              <a:t>「エネルギーってなあに？省エネってなあに？</a:t>
            </a:r>
            <a:endParaRPr lang="en-US" altLang="ja-JP" dirty="0"/>
          </a:p>
          <a:p>
            <a:r>
              <a:rPr lang="ja-JP" altLang="en-US" dirty="0"/>
              <a:t>　めざせ省エネマスター！」です。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はじまりはじまり～！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sz="1050" dirty="0">
                <a:solidFill>
                  <a:srgbClr val="0070C0"/>
                </a:solidFill>
              </a:rPr>
              <a:t>★エネルギー学習が終了している学年などでは、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「省エネってどんなこと？」　などタイトルを少し変えていただいても良いと思い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ます。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25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（エネコロワークをふりかえります）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みんな見て！どこが一番多かったでしょうか？</a:t>
            </a:r>
            <a:endParaRPr kumimoji="1" lang="en-US" altLang="ja-JP" dirty="0"/>
          </a:p>
          <a:p>
            <a:r>
              <a:rPr lang="ja-JP" altLang="en-US" dirty="0"/>
              <a:t>（答えによりますがここでは夜の例で）そう、夜ですね！</a:t>
            </a:r>
            <a:endParaRPr lang="en-US" altLang="ja-JP" dirty="0"/>
          </a:p>
          <a:p>
            <a:r>
              <a:rPr lang="ja-JP" altLang="en-US" dirty="0"/>
              <a:t>ということは、ふだんあまり意識はしていなかったけれど</a:t>
            </a:r>
            <a:r>
              <a:rPr lang="en-US" altLang="ja-JP" dirty="0"/>
              <a:t>…</a:t>
            </a:r>
          </a:p>
          <a:p>
            <a:r>
              <a:rPr lang="ja-JP" altLang="en-US" dirty="0"/>
              <a:t>夜は結構エネルギーを使っている！ということがわかりましたね。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では、「エネルギーをたくさん使っている」ということはどういうことなのでしょうか？　次のお話を聞きながら考えてみてくださいね。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sz="1050" dirty="0">
                <a:solidFill>
                  <a:srgbClr val="0070C0"/>
                </a:solidFill>
              </a:rPr>
              <a:t>★振り返りで、時間帯のランキング（夜が一番多いなど）だけでなく、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もし「あまり使わない」に置かれたエネコロや「〇〇の絵は？（わからなかった）」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といった児童の声を聞いて、いくつか説明したり、他の児童にどうだろう？と聞く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のも良いと思います。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endParaRPr lang="en-US" altLang="ja-JP" dirty="0">
              <a:solidFill>
                <a:srgbClr val="0070C0"/>
              </a:solidFill>
            </a:endParaRPr>
          </a:p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18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エネルギーを使っている、ということは、どういうことなのか、</a:t>
            </a:r>
            <a:endParaRPr kumimoji="1" lang="en-US" altLang="ja-JP" dirty="0"/>
          </a:p>
          <a:p>
            <a:r>
              <a:rPr lang="ja-JP" altLang="en-US" dirty="0"/>
              <a:t>今からお話をしますので、聞きながらぜひ考えてみてくださいね。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それでは、お話「今、地球が泣いている！？」です。</a:t>
            </a:r>
            <a:endParaRPr lang="en-US" altLang="ja-JP" dirty="0"/>
          </a:p>
          <a:p>
            <a:r>
              <a:rPr lang="ja-JP" altLang="en-US" dirty="0"/>
              <a:t>ここにも書いてあるけれど、今、地球に何がおきているんでしょうか？</a:t>
            </a:r>
            <a:endParaRPr lang="en-US" altLang="ja-JP" dirty="0"/>
          </a:p>
          <a:p>
            <a:r>
              <a:rPr kumimoji="1" lang="ja-JP" altLang="en-US" dirty="0"/>
              <a:t>私たちにできることは、何があるんでしょうか？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>
              <a:solidFill>
                <a:srgbClr val="FF0066"/>
              </a:solidFill>
            </a:endParaRPr>
          </a:p>
          <a:p>
            <a:r>
              <a:rPr kumimoji="1" lang="ja-JP" altLang="en-US" sz="1050" dirty="0">
                <a:solidFill>
                  <a:srgbClr val="FF0066"/>
                </a:solidFill>
              </a:rPr>
              <a:t>★</a:t>
            </a:r>
            <a:r>
              <a:rPr kumimoji="1" lang="en-US" altLang="ja-JP" sz="1050" dirty="0">
                <a:solidFill>
                  <a:srgbClr val="FF0066"/>
                </a:solidFill>
              </a:rPr>
              <a:t>2</a:t>
            </a:r>
            <a:r>
              <a:rPr kumimoji="1" lang="ja-JP" altLang="en-US" sz="1050" dirty="0">
                <a:solidFill>
                  <a:srgbClr val="FF0066"/>
                </a:solidFill>
              </a:rPr>
              <a:t>人以上でこのワークを実施する際は、お話をするスタッフ以外がこの間に一度エ</a:t>
            </a:r>
            <a:endParaRPr kumimoji="1" lang="en-US" altLang="ja-JP" sz="1050" dirty="0">
              <a:solidFill>
                <a:srgbClr val="FF0066"/>
              </a:solidFill>
            </a:endParaRPr>
          </a:p>
          <a:p>
            <a:r>
              <a:rPr lang="ja-JP" altLang="en-US" sz="1050" dirty="0">
                <a:solidFill>
                  <a:srgbClr val="FF0066"/>
                </a:solidFill>
              </a:rPr>
              <a:t>　</a:t>
            </a:r>
            <a:r>
              <a:rPr kumimoji="1" lang="ja-JP" altLang="en-US" sz="1050" dirty="0">
                <a:solidFill>
                  <a:srgbClr val="FF0066"/>
                </a:solidFill>
              </a:rPr>
              <a:t>ネコロを子ども達の</a:t>
            </a:r>
            <a:r>
              <a:rPr lang="ja-JP" altLang="en-US" sz="1050" dirty="0">
                <a:solidFill>
                  <a:srgbClr val="FF0066"/>
                </a:solidFill>
              </a:rPr>
              <a:t>見えないところ（廊下）などに回収して、</a:t>
            </a:r>
            <a:endParaRPr lang="en-US" altLang="ja-JP" sz="1050" dirty="0">
              <a:solidFill>
                <a:srgbClr val="FF0066"/>
              </a:solidFill>
            </a:endParaRPr>
          </a:p>
          <a:p>
            <a:r>
              <a:rPr kumimoji="1" lang="ja-JP" altLang="en-US" sz="1050" dirty="0">
                <a:solidFill>
                  <a:srgbClr val="FF0066"/>
                </a:solidFill>
              </a:rPr>
              <a:t>　</a:t>
            </a:r>
            <a:r>
              <a:rPr kumimoji="1" lang="en-US" altLang="ja-JP" sz="1050" dirty="0">
                <a:solidFill>
                  <a:srgbClr val="FF0066"/>
                </a:solidFill>
              </a:rPr>
              <a:t>8</a:t>
            </a:r>
            <a:r>
              <a:rPr kumimoji="1" lang="ja-JP" altLang="en-US" sz="1050" dirty="0">
                <a:solidFill>
                  <a:srgbClr val="FF0066"/>
                </a:solidFill>
              </a:rPr>
              <a:t>種類</a:t>
            </a:r>
            <a:r>
              <a:rPr kumimoji="1" lang="en-US" altLang="ja-JP" sz="1050" dirty="0">
                <a:solidFill>
                  <a:srgbClr val="FF0066"/>
                </a:solidFill>
              </a:rPr>
              <a:t>×5</a:t>
            </a:r>
            <a:r>
              <a:rPr lang="ja-JP" altLang="en-US" sz="1050" dirty="0">
                <a:solidFill>
                  <a:srgbClr val="FF0066"/>
                </a:solidFill>
              </a:rPr>
              <a:t>班（使用する班数のみで可）分を積みあげて置く等して、</a:t>
            </a:r>
            <a:endParaRPr lang="en-US" altLang="ja-JP" sz="1050" dirty="0">
              <a:solidFill>
                <a:srgbClr val="FF0066"/>
              </a:solidFill>
            </a:endParaRPr>
          </a:p>
          <a:p>
            <a:r>
              <a:rPr kumimoji="1" lang="ja-JP" altLang="en-US" sz="1050" dirty="0">
                <a:solidFill>
                  <a:srgbClr val="FF0066"/>
                </a:solidFill>
              </a:rPr>
              <a:t>　まとめておくと良いです。（</a:t>
            </a:r>
            <a:r>
              <a:rPr kumimoji="1" lang="en-US" altLang="ja-JP" sz="1050" dirty="0">
                <a:solidFill>
                  <a:srgbClr val="FF0066"/>
                </a:solidFill>
              </a:rPr>
              <a:t>1</a:t>
            </a:r>
            <a:r>
              <a:rPr kumimoji="1" lang="ja-JP" altLang="en-US" sz="1050" dirty="0">
                <a:solidFill>
                  <a:srgbClr val="FF0066"/>
                </a:solidFill>
              </a:rPr>
              <a:t>班に</a:t>
            </a:r>
            <a:r>
              <a:rPr kumimoji="1" lang="en-US" altLang="ja-JP" sz="1050" dirty="0">
                <a:solidFill>
                  <a:srgbClr val="FF0066"/>
                </a:solidFill>
              </a:rPr>
              <a:t>8</a:t>
            </a:r>
            <a:r>
              <a:rPr kumimoji="1" lang="ja-JP" altLang="en-US" sz="1050" dirty="0">
                <a:solidFill>
                  <a:srgbClr val="FF0066"/>
                </a:solidFill>
              </a:rPr>
              <a:t>種類後ほど配布します）</a:t>
            </a:r>
            <a:endParaRPr kumimoji="1" lang="en-US" altLang="ja-JP" sz="1050" dirty="0">
              <a:solidFill>
                <a:srgbClr val="FF0066"/>
              </a:solidFill>
            </a:endParaRPr>
          </a:p>
          <a:p>
            <a:r>
              <a:rPr lang="ja-JP" altLang="en-US" sz="1050" dirty="0">
                <a:solidFill>
                  <a:srgbClr val="FF0066"/>
                </a:solidFill>
              </a:rPr>
              <a:t>★</a:t>
            </a:r>
            <a:r>
              <a:rPr lang="en-US" altLang="ja-JP" sz="1050" dirty="0">
                <a:solidFill>
                  <a:srgbClr val="FF0066"/>
                </a:solidFill>
              </a:rPr>
              <a:t>1</a:t>
            </a:r>
            <a:r>
              <a:rPr lang="ja-JP" altLang="en-US" sz="1050" dirty="0">
                <a:solidFill>
                  <a:srgbClr val="FF0066"/>
                </a:solidFill>
              </a:rPr>
              <a:t>人で進める場合は、先生に手伝っていただく、または、後半のワークの際、</a:t>
            </a:r>
            <a:endParaRPr lang="en-US" altLang="ja-JP" sz="1050" dirty="0">
              <a:solidFill>
                <a:srgbClr val="FF0066"/>
              </a:solidFill>
            </a:endParaRPr>
          </a:p>
          <a:p>
            <a:r>
              <a:rPr kumimoji="1" lang="ja-JP" altLang="en-US" sz="1050" dirty="0">
                <a:solidFill>
                  <a:srgbClr val="FF0066"/>
                </a:solidFill>
              </a:rPr>
              <a:t>　電化製品のサイコロのみを各班に配布する、など調整をした方がスムーズです。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33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たくさんの絵が描かれていますよね。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今、地球のいろんなところで、これまでにあまりなかったようなことが、</a:t>
            </a:r>
            <a:endParaRPr kumimoji="1" lang="en-US" altLang="ja-JP" dirty="0"/>
          </a:p>
          <a:p>
            <a:r>
              <a:rPr kumimoji="1" lang="ja-JP" altLang="en-US" dirty="0"/>
              <a:t>色んなことが、起きています。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ここにもあるけれど、</a:t>
            </a:r>
            <a:r>
              <a:rPr lang="ja-JP" altLang="en-US" dirty="0"/>
              <a:t>氷が溶ける、雪や雨がたくさん降る、森林火災、暑すぎる、干ばつ、動植物や農作物への影響、ふだんなかったような場所で病気がはやる、など。それでは、なぜこんなことが起きているのでしょうか？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>
                <a:solidFill>
                  <a:srgbClr val="FF0066"/>
                </a:solidFill>
              </a:rPr>
              <a:t>★ニュースの記事や、写真などの教材を持ち込んでも良いと思います。</a:t>
            </a:r>
            <a:endParaRPr lang="en-US" altLang="ja-JP" dirty="0">
              <a:solidFill>
                <a:srgbClr val="FF0066"/>
              </a:solidFill>
            </a:endParaRPr>
          </a:p>
          <a:p>
            <a:r>
              <a:rPr lang="ja-JP" altLang="en-US" dirty="0">
                <a:solidFill>
                  <a:srgbClr val="FF0066"/>
                </a:solidFill>
              </a:rPr>
              <a:t>　（森林火災で苦しむコアラやカンガルーの記事など）</a:t>
            </a:r>
            <a:endParaRPr lang="en-US" altLang="ja-JP" dirty="0">
              <a:solidFill>
                <a:srgbClr val="FF0066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>
                <a:solidFill>
                  <a:srgbClr val="0070C0"/>
                </a:solidFill>
              </a:rPr>
              <a:t>《</a:t>
            </a:r>
            <a:r>
              <a:rPr lang="ja-JP" altLang="en-US" dirty="0">
                <a:solidFill>
                  <a:srgbClr val="0070C0"/>
                </a:solidFill>
              </a:rPr>
              <a:t>ご注意</a:t>
            </a:r>
            <a:r>
              <a:rPr lang="en-US" altLang="ja-JP" dirty="0">
                <a:solidFill>
                  <a:srgbClr val="0070C0"/>
                </a:solidFill>
              </a:rPr>
              <a:t>》</a:t>
            </a:r>
          </a:p>
          <a:p>
            <a:r>
              <a:rPr lang="ja-JP" altLang="en-US" dirty="0">
                <a:solidFill>
                  <a:srgbClr val="0070C0"/>
                </a:solidFill>
              </a:rPr>
              <a:t>★地球温暖化は、何十年・何百年の傾向について言いますので、「昨日の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 dirty="0">
                <a:solidFill>
                  <a:srgbClr val="0070C0"/>
                </a:solidFill>
              </a:rPr>
              <a:t>　暑さが温暖化のせい」「昨日の台風が温暖化のせい」などと言い切ること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 dirty="0">
                <a:solidFill>
                  <a:srgbClr val="0070C0"/>
                </a:solidFill>
              </a:rPr>
              <a:t>　はとても難しいです。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kumimoji="1" lang="ja-JP" altLang="en-US" dirty="0">
                <a:solidFill>
                  <a:srgbClr val="0070C0"/>
                </a:solidFill>
              </a:rPr>
              <a:t>★よく勘違いされますが、北極の氷が溶けて海面上昇、とは言え</a:t>
            </a:r>
            <a:r>
              <a:rPr lang="ja-JP" altLang="en-US" dirty="0">
                <a:solidFill>
                  <a:srgbClr val="0070C0"/>
                </a:solidFill>
              </a:rPr>
              <a:t>ません。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 dirty="0">
                <a:solidFill>
                  <a:srgbClr val="0070C0"/>
                </a:solidFill>
              </a:rPr>
              <a:t>　例：コップの水に浮かんだ氷理論（アルキメデスの原理）により。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kumimoji="1" lang="ja-JP" altLang="en-US" dirty="0">
                <a:solidFill>
                  <a:srgbClr val="0070C0"/>
                </a:solidFill>
              </a:rPr>
              <a:t>★昨今のコロナは地球温暖化のせい、とは言えません。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46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その原因とされているのが、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地球〇〇（まるまる、ほにゃらら、など言い方は何でも）化。</a:t>
            </a:r>
            <a:endParaRPr kumimoji="1" lang="en-US" altLang="ja-JP" dirty="0"/>
          </a:p>
          <a:p>
            <a:r>
              <a:rPr lang="ja-JP" altLang="en-US" dirty="0"/>
              <a:t>何かわかる人！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正解は</a:t>
            </a:r>
            <a:r>
              <a:rPr lang="en-US" altLang="ja-JP" dirty="0"/>
              <a:t>…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★何かわかる人？と聞いてから、挙手であてても良いですし、一斉に手が挙がっている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のであれば、せーので教えて！と一緒に言ってもらっても可。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（</a:t>
            </a:r>
            <a:r>
              <a:rPr lang="en-US" altLang="ja-JP" sz="1050" dirty="0">
                <a:solidFill>
                  <a:srgbClr val="0070C0"/>
                </a:solidFill>
              </a:rPr>
              <a:t>5</a:t>
            </a:r>
            <a:r>
              <a:rPr lang="ja-JP" altLang="en-US" sz="1050" dirty="0">
                <a:solidFill>
                  <a:srgbClr val="0070C0"/>
                </a:solidFill>
              </a:rPr>
              <a:t>年生以上くらいであれば、地球温暖化！と答えてくれることが多いです）</a:t>
            </a:r>
            <a:endParaRPr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134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そう、さっきみてもらった絵のような、色々なことが起きている原因と</a:t>
            </a:r>
            <a:endParaRPr kumimoji="1" lang="en-US" altLang="ja-JP" dirty="0"/>
          </a:p>
          <a:p>
            <a:r>
              <a:rPr lang="ja-JP" altLang="en-US" dirty="0"/>
              <a:t>言われているのは、地球温暖化、です。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地球温暖化っていうのは、</a:t>
            </a:r>
            <a:endParaRPr lang="en-US" altLang="ja-JP" dirty="0"/>
          </a:p>
          <a:p>
            <a:r>
              <a:rPr lang="ja-JP" altLang="en-US" dirty="0"/>
              <a:t>昔と比べて、地球の「平均」気温が上がっている状態のことを言います。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sz="1050" dirty="0">
                <a:solidFill>
                  <a:srgbClr val="0070C0"/>
                </a:solidFill>
              </a:rPr>
              <a:t>★地球温暖化って聞いたことある人？ですとか、地球温暖化って何か知っている人？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といった問いかけをしても良いです。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★平均、と伝えてピンとこないようであれば、平均って知っている？と聞いて、その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上で説明いただいても良いと思います。</a:t>
            </a:r>
            <a:endParaRPr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046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</a:t>
            </a:r>
            <a:r>
              <a:rPr kumimoji="1" lang="en-US" altLang="ja-JP" dirty="0"/>
              <a:t>1</a:t>
            </a:r>
            <a:r>
              <a:rPr kumimoji="1" lang="ja-JP" altLang="en-US" dirty="0"/>
              <a:t>スライド送りで、左のグラフのみ出ます。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2</a:t>
            </a:r>
            <a:r>
              <a:rPr lang="ja-JP" altLang="en-US" dirty="0"/>
              <a:t>回目で矢印と右のコメントが出ます。）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それでは、平均気温が上がった、と言ったけれど、</a:t>
            </a:r>
            <a:endParaRPr kumimoji="1" lang="en-US" altLang="ja-JP" dirty="0"/>
          </a:p>
          <a:p>
            <a:r>
              <a:rPr lang="ja-JP" altLang="en-US" dirty="0"/>
              <a:t>どれくらい上がったんでしょうか？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そう、ここにあるように、</a:t>
            </a:r>
            <a:r>
              <a:rPr lang="en-US" altLang="ja-JP" dirty="0"/>
              <a:t>170</a:t>
            </a:r>
            <a:r>
              <a:rPr lang="ja-JP" altLang="en-US" dirty="0"/>
              <a:t>年くらいで約</a:t>
            </a:r>
            <a:r>
              <a:rPr lang="en-US" altLang="ja-JP" dirty="0"/>
              <a:t>1</a:t>
            </a:r>
            <a:r>
              <a:rPr lang="ja-JP" altLang="en-US" dirty="0"/>
              <a:t>℃上がっているんですね。</a:t>
            </a:r>
            <a:endParaRPr lang="en-US" altLang="ja-JP" dirty="0"/>
          </a:p>
          <a:p>
            <a:r>
              <a:rPr lang="ja-JP" altLang="en-US" dirty="0"/>
              <a:t>（</a:t>
            </a:r>
            <a:r>
              <a:rPr lang="en-US" altLang="ja-JP" dirty="0"/>
              <a:t>170</a:t>
            </a:r>
            <a:r>
              <a:rPr lang="ja-JP" altLang="en-US" dirty="0"/>
              <a:t>年前に生きていたよ、という人はここにいないと思うので、イメージ</a:t>
            </a:r>
            <a:endParaRPr lang="en-US" altLang="ja-JP" dirty="0"/>
          </a:p>
          <a:p>
            <a:r>
              <a:rPr lang="ja-JP" altLang="en-US" dirty="0"/>
              <a:t>がしづらいかもしれませんが、まだ江戸時代の後期、くらいなんですね。</a:t>
            </a:r>
            <a:endParaRPr lang="en-US" altLang="ja-JP" dirty="0"/>
          </a:p>
          <a:p>
            <a:r>
              <a:rPr lang="ja-JP" altLang="en-US" dirty="0"/>
              <a:t>その時代から約</a:t>
            </a:r>
            <a:r>
              <a:rPr lang="en-US" altLang="ja-JP" dirty="0"/>
              <a:t>1</a:t>
            </a:r>
            <a:r>
              <a:rPr lang="ja-JP" altLang="en-US" dirty="0"/>
              <a:t>℃、あがっているそうです。）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>
              <a:solidFill>
                <a:srgbClr val="0070C0"/>
              </a:solidFill>
            </a:endParaRPr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★学年によりますが、</a:t>
            </a:r>
            <a:r>
              <a:rPr kumimoji="1" lang="en-US" altLang="ja-JP" sz="1050" dirty="0">
                <a:solidFill>
                  <a:srgbClr val="0070C0"/>
                </a:solidFill>
              </a:rPr>
              <a:t>4</a:t>
            </a:r>
            <a:r>
              <a:rPr kumimoji="1" lang="ja-JP" altLang="en-US" sz="1050" dirty="0">
                <a:solidFill>
                  <a:srgbClr val="0070C0"/>
                </a:solidFill>
              </a:rPr>
              <a:t>年生で小数点を習っていない可能性もあるため、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約</a:t>
            </a:r>
            <a:r>
              <a:rPr lang="en-US" altLang="ja-JP" sz="1050" dirty="0">
                <a:solidFill>
                  <a:srgbClr val="0070C0"/>
                </a:solidFill>
              </a:rPr>
              <a:t>1</a:t>
            </a:r>
            <a:r>
              <a:rPr lang="ja-JP" altLang="en-US" sz="1050" dirty="0">
                <a:solidFill>
                  <a:srgbClr val="0070C0"/>
                </a:solidFill>
              </a:rPr>
              <a:t>℃、だいたい</a:t>
            </a:r>
            <a:r>
              <a:rPr lang="en-US" altLang="ja-JP" sz="1050" dirty="0">
                <a:solidFill>
                  <a:srgbClr val="0070C0"/>
                </a:solidFill>
              </a:rPr>
              <a:t>1</a:t>
            </a:r>
            <a:r>
              <a:rPr lang="ja-JP" altLang="en-US" sz="1050" dirty="0">
                <a:solidFill>
                  <a:srgbClr val="0070C0"/>
                </a:solidFill>
              </a:rPr>
              <a:t>℃くらい、と言っていただいて構いません。</a:t>
            </a:r>
            <a:endParaRPr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476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たった</a:t>
            </a:r>
            <a:r>
              <a:rPr kumimoji="1" lang="en-US" altLang="ja-JP" dirty="0"/>
              <a:t>1</a:t>
            </a:r>
            <a:r>
              <a:rPr kumimoji="1" lang="ja-JP" altLang="en-US" dirty="0"/>
              <a:t>℃くらい、って思った人もきっといると思います。</a:t>
            </a:r>
            <a:endParaRPr kumimoji="1" lang="en-US" altLang="ja-JP" dirty="0"/>
          </a:p>
          <a:p>
            <a:r>
              <a:rPr lang="ja-JP" altLang="en-US" dirty="0"/>
              <a:t>（思った人ー？）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でも、思い出して。さっき見てもらった、この色々な絵のことを。</a:t>
            </a:r>
            <a:endParaRPr lang="en-US" altLang="ja-JP" dirty="0"/>
          </a:p>
          <a:p>
            <a:r>
              <a:rPr kumimoji="1" lang="ja-JP" altLang="en-US" dirty="0"/>
              <a:t>たった</a:t>
            </a:r>
            <a:r>
              <a:rPr kumimoji="1" lang="en-US" altLang="ja-JP" dirty="0"/>
              <a:t>1</a:t>
            </a:r>
            <a:r>
              <a:rPr kumimoji="1" lang="ja-JP" altLang="en-US" dirty="0"/>
              <a:t>℃でもこんなに色々起きているんです。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では、こんなに色々なことが起きている原因とされている、</a:t>
            </a:r>
            <a:endParaRPr lang="en-US" altLang="ja-JP" dirty="0"/>
          </a:p>
          <a:p>
            <a:r>
              <a:rPr lang="ja-JP" altLang="en-US" dirty="0"/>
              <a:t>さっきの「地球温暖化」は、どうして起きているのでしょうか？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★思った人？の後で、人数が多ければ、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「</a:t>
            </a:r>
            <a:r>
              <a:rPr kumimoji="1" lang="ja-JP" altLang="en-US" sz="1050" dirty="0">
                <a:solidFill>
                  <a:srgbClr val="0070C0"/>
                </a:solidFill>
              </a:rPr>
              <a:t>みんないつもの体温より、</a:t>
            </a:r>
            <a:r>
              <a:rPr kumimoji="1" lang="en-US" altLang="ja-JP" sz="1050" dirty="0">
                <a:solidFill>
                  <a:srgbClr val="0070C0"/>
                </a:solidFill>
              </a:rPr>
              <a:t>1</a:t>
            </a:r>
            <a:r>
              <a:rPr kumimoji="1" lang="ja-JP" altLang="en-US" sz="1050" dirty="0">
                <a:solidFill>
                  <a:srgbClr val="0070C0"/>
                </a:solidFill>
              </a:rPr>
              <a:t>℃上がったらどうだろう？ちょっと熱っぽくてふら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</a:t>
            </a:r>
            <a:r>
              <a:rPr kumimoji="1" lang="ja-JP" altLang="en-US" sz="1050" dirty="0">
                <a:solidFill>
                  <a:srgbClr val="0070C0"/>
                </a:solidFill>
              </a:rPr>
              <a:t>ふらする人もいるかもしれないね、</a:t>
            </a:r>
            <a:r>
              <a:rPr lang="ja-JP" altLang="en-US" sz="1050" dirty="0">
                <a:solidFill>
                  <a:srgbClr val="0070C0"/>
                </a:solidFill>
              </a:rPr>
              <a:t>地球にとってもたった</a:t>
            </a:r>
            <a:r>
              <a:rPr lang="en-US" altLang="ja-JP" sz="1050" dirty="0">
                <a:solidFill>
                  <a:srgbClr val="0070C0"/>
                </a:solidFill>
              </a:rPr>
              <a:t>1</a:t>
            </a:r>
            <a:r>
              <a:rPr lang="ja-JP" altLang="en-US" sz="1050" dirty="0">
                <a:solidFill>
                  <a:srgbClr val="0070C0"/>
                </a:solidFill>
              </a:rPr>
              <a:t>℃、が結構大変なん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です。」といった説明を加えることも良いと思います。</a:t>
            </a:r>
            <a:endParaRPr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841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答えは、二酸化炭素などの温室効果ガス、です。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地球温暖化の原因が、二酸化炭素など、というと、なんだか悪いものの感じがするけれど</a:t>
            </a:r>
            <a:r>
              <a:rPr kumimoji="1" lang="en-US" altLang="ja-JP" dirty="0"/>
              <a:t>…</a:t>
            </a:r>
            <a:r>
              <a:rPr kumimoji="1" lang="ja-JP" altLang="en-US" dirty="0"/>
              <a:t>これを見てください。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（</a:t>
            </a:r>
            <a:r>
              <a:rPr lang="en-US" altLang="ja-JP" dirty="0"/>
              <a:t>1</a:t>
            </a:r>
            <a:r>
              <a:rPr lang="ja-JP" altLang="en-US" dirty="0"/>
              <a:t>クリックで上半の文字が、</a:t>
            </a:r>
            <a:r>
              <a:rPr lang="en-US" altLang="ja-JP" dirty="0"/>
              <a:t>2</a:t>
            </a:r>
            <a:r>
              <a:rPr lang="ja-JP" altLang="en-US" dirty="0"/>
              <a:t>クリック目で真ん中の地球の説明、</a:t>
            </a:r>
            <a:r>
              <a:rPr lang="en-US" altLang="ja-JP" dirty="0"/>
              <a:t>3</a:t>
            </a:r>
            <a:r>
              <a:rPr lang="ja-JP" altLang="en-US" dirty="0"/>
              <a:t>クリック目で左の地球、</a:t>
            </a:r>
            <a:r>
              <a:rPr lang="en-US" altLang="ja-JP" dirty="0"/>
              <a:t>4</a:t>
            </a:r>
            <a:r>
              <a:rPr lang="ja-JP" altLang="en-US" dirty="0"/>
              <a:t>クリック目で右の地球の説明が出ます。）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もし、温室効果ガスが、ちょうどよくあれば、</a:t>
            </a:r>
            <a:endParaRPr lang="en-US" altLang="ja-JP" dirty="0"/>
          </a:p>
          <a:p>
            <a:r>
              <a:rPr lang="ja-JP" altLang="en-US" dirty="0"/>
              <a:t>地球の平均気温は</a:t>
            </a:r>
            <a:r>
              <a:rPr lang="en-US" altLang="ja-JP" dirty="0"/>
              <a:t>14</a:t>
            </a:r>
            <a:r>
              <a:rPr lang="ja-JP" altLang="en-US" dirty="0"/>
              <a:t>℃くらいと言われています。これなら暮らしやすいです。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でも、もし全然なかったら</a:t>
            </a:r>
            <a:r>
              <a:rPr lang="en-US" altLang="ja-JP" dirty="0"/>
              <a:t>-19</a:t>
            </a:r>
            <a:r>
              <a:rPr lang="ja-JP" altLang="en-US" dirty="0"/>
              <a:t>℃、平均でこれなのでもっと寒いところもあるんですよね、今と同じ快適な暮らしはできません。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そして最後、こちらの地球、これが地球温暖化の状態。二酸化炭素などが</a:t>
            </a:r>
            <a:endParaRPr lang="en-US" altLang="ja-JP" dirty="0"/>
          </a:p>
          <a:p>
            <a:r>
              <a:rPr lang="ja-JP" altLang="en-US" dirty="0"/>
              <a:t>「増えすぎて」しまうことが問題なんです。</a:t>
            </a:r>
            <a:endParaRPr lang="en-US" altLang="ja-JP" dirty="0"/>
          </a:p>
          <a:p>
            <a:endParaRPr lang="en-US" altLang="ja-JP" dirty="0">
              <a:solidFill>
                <a:srgbClr val="0070C0"/>
              </a:solidFill>
            </a:endParaRPr>
          </a:p>
          <a:p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★温室効果ガスには二酸化炭素以外もありますが、ここでは掘り下げなくて良いと思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います。すぐに</a:t>
            </a:r>
            <a:r>
              <a:rPr lang="en-US" altLang="ja-JP" sz="1050" dirty="0">
                <a:solidFill>
                  <a:srgbClr val="0070C0"/>
                </a:solidFill>
              </a:rPr>
              <a:t>CO2</a:t>
            </a:r>
            <a:r>
              <a:rPr lang="ja-JP" altLang="en-US" sz="1050" dirty="0">
                <a:solidFill>
                  <a:srgbClr val="0070C0"/>
                </a:solidFill>
              </a:rPr>
              <a:t>！と声が上がれば以降</a:t>
            </a:r>
            <a:r>
              <a:rPr lang="en-US" altLang="ja-JP" sz="1050" dirty="0">
                <a:solidFill>
                  <a:srgbClr val="0070C0"/>
                </a:solidFill>
              </a:rPr>
              <a:t>CO2</a:t>
            </a:r>
            <a:r>
              <a:rPr lang="ja-JP" altLang="en-US" sz="1050" dirty="0">
                <a:solidFill>
                  <a:srgbClr val="0070C0"/>
                </a:solidFill>
              </a:rPr>
              <a:t>の呼び方で可。</a:t>
            </a:r>
            <a:endParaRPr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22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それでは、</a:t>
            </a:r>
            <a:r>
              <a:rPr kumimoji="1" lang="en-US" altLang="ja-JP" dirty="0"/>
              <a:t>CO2</a:t>
            </a:r>
            <a:r>
              <a:rPr kumimoji="1" lang="ja-JP" altLang="en-US" dirty="0"/>
              <a:t>（二酸化炭素）はどこで出ているんでしょうか？</a:t>
            </a:r>
            <a:endParaRPr kumimoji="1" lang="en-US" altLang="ja-JP" dirty="0"/>
          </a:p>
          <a:p>
            <a:r>
              <a:rPr lang="ja-JP" altLang="en-US" dirty="0"/>
              <a:t>絵を見てね。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（コロナ禍においては飛沫の問題があるため、深呼吸の真似はしづらいで</a:t>
            </a:r>
            <a:endParaRPr lang="en-US" altLang="ja-JP" dirty="0"/>
          </a:p>
          <a:p>
            <a:r>
              <a:rPr lang="ja-JP" altLang="en-US" dirty="0"/>
              <a:t>　すが、ジェスチャーだけなら問題ないかと。）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右の絵を見てね。ここに書いてありますが、</a:t>
            </a:r>
            <a:endParaRPr lang="en-US" altLang="ja-JP" dirty="0"/>
          </a:p>
          <a:p>
            <a:r>
              <a:rPr lang="ja-JP" altLang="en-US" dirty="0"/>
              <a:t>電気を作る時や、ガス・ガソリン・ごみなどを「燃やす」時などに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CO</a:t>
            </a:r>
            <a:r>
              <a:rPr lang="ja-JP" altLang="en-US" dirty="0"/>
              <a:t>２が出ていますよ。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sz="1050" dirty="0">
                <a:solidFill>
                  <a:srgbClr val="0070C0"/>
                </a:solidFill>
              </a:rPr>
              <a:t>★スライドには、「地球温暖化の原因として大量に出る</a:t>
            </a:r>
            <a:r>
              <a:rPr lang="en-US" altLang="ja-JP" sz="1050" dirty="0">
                <a:solidFill>
                  <a:srgbClr val="0070C0"/>
                </a:solidFill>
              </a:rPr>
              <a:t>CO2</a:t>
            </a:r>
            <a:r>
              <a:rPr lang="ja-JP" altLang="en-US" sz="1050" dirty="0">
                <a:solidFill>
                  <a:srgbClr val="0070C0"/>
                </a:solidFill>
              </a:rPr>
              <a:t>」の説明ではなく、「</a:t>
            </a:r>
            <a:r>
              <a:rPr lang="en-US" altLang="ja-JP" sz="1050" dirty="0">
                <a:solidFill>
                  <a:srgbClr val="0070C0"/>
                </a:solidFill>
              </a:rPr>
              <a:t>CO</a:t>
            </a:r>
          </a:p>
          <a:p>
            <a:r>
              <a:rPr lang="ja-JP" altLang="en-US" sz="1050" dirty="0">
                <a:solidFill>
                  <a:srgbClr val="0070C0"/>
                </a:solidFill>
              </a:rPr>
              <a:t>　</a:t>
            </a:r>
            <a:r>
              <a:rPr lang="en-US" altLang="ja-JP" sz="1050" dirty="0">
                <a:solidFill>
                  <a:srgbClr val="0070C0"/>
                </a:solidFill>
              </a:rPr>
              <a:t>2</a:t>
            </a:r>
            <a:r>
              <a:rPr lang="ja-JP" altLang="en-US" sz="1050" dirty="0">
                <a:solidFill>
                  <a:srgbClr val="0070C0"/>
                </a:solidFill>
              </a:rPr>
              <a:t>というものがどういう時に出るか」を表しています。そのため、「呼吸でも出る」　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というところは（習っている児童もいると思いますが）「では息をしてはいけ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ない？」と、曲解してとられる可能性もあるので、あえて説明は不要です。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もし子ども達から質問を受けたら、「呼吸でも出ている、しかし大量の</a:t>
            </a:r>
            <a:r>
              <a:rPr lang="en-US" altLang="ja-JP" sz="1050" dirty="0">
                <a:solidFill>
                  <a:srgbClr val="0070C0"/>
                </a:solidFill>
              </a:rPr>
              <a:t>CO2</a:t>
            </a:r>
            <a:r>
              <a:rPr lang="ja-JP" altLang="en-US" sz="1050" dirty="0">
                <a:solidFill>
                  <a:srgbClr val="0070C0"/>
                </a:solidFill>
              </a:rPr>
              <a:t>を出して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問題になっているのは、文にあるように、発電時・ガス・ガソリン</a:t>
            </a:r>
            <a:r>
              <a:rPr lang="en-US" altLang="ja-JP" sz="1050" dirty="0">
                <a:solidFill>
                  <a:srgbClr val="0070C0"/>
                </a:solidFill>
              </a:rPr>
              <a:t>…</a:t>
            </a:r>
            <a:r>
              <a:rPr lang="ja-JP" altLang="en-US" sz="1050" dirty="0">
                <a:solidFill>
                  <a:srgbClr val="0070C0"/>
                </a:solidFill>
              </a:rPr>
              <a:t>「燃やす」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ことにより出ている分」とご説明ください。</a:t>
            </a:r>
            <a:endParaRPr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356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今、何かを燃やすときにも</a:t>
            </a:r>
            <a:r>
              <a:rPr kumimoji="1" lang="en-US" altLang="ja-JP" dirty="0"/>
              <a:t>CO2</a:t>
            </a:r>
            <a:r>
              <a:rPr kumimoji="1" lang="ja-JP" altLang="en-US" dirty="0"/>
              <a:t>が出る、って言ったけれど、</a:t>
            </a:r>
            <a:endParaRPr kumimoji="1" lang="en-US" altLang="ja-JP" dirty="0"/>
          </a:p>
          <a:p>
            <a:r>
              <a:rPr lang="ja-JP" altLang="en-US" dirty="0"/>
              <a:t>もう少し詳しく見ていきたいと思います。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みんなが毎日使うから、わかりやすい、電気とごみについてもう少し説明しますね。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みんな、コンセントにさして色んな電化製品を使っているよね。</a:t>
            </a:r>
            <a:endParaRPr lang="en-US" altLang="ja-JP" dirty="0"/>
          </a:p>
          <a:p>
            <a:r>
              <a:rPr kumimoji="1" lang="ja-JP" altLang="en-US" dirty="0"/>
              <a:t>コンセントから</a:t>
            </a:r>
            <a:r>
              <a:rPr kumimoji="1" lang="en-US" altLang="ja-JP" dirty="0"/>
              <a:t>CO2</a:t>
            </a:r>
            <a:r>
              <a:rPr kumimoji="1" lang="ja-JP" altLang="en-US" dirty="0"/>
              <a:t>が出ているんでしょうか？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実は、みんなのところで電気を使うためには、電線、電柱、変電所</a:t>
            </a:r>
            <a:r>
              <a:rPr kumimoji="1" lang="en-US" altLang="ja-JP" dirty="0"/>
              <a:t>…</a:t>
            </a:r>
            <a:r>
              <a:rPr kumimoji="1" lang="ja-JP" altLang="en-US" dirty="0"/>
              <a:t>と遡って</a:t>
            </a:r>
            <a:r>
              <a:rPr kumimoji="1" lang="en-US" altLang="ja-JP" dirty="0"/>
              <a:t>…</a:t>
            </a:r>
            <a:r>
              <a:rPr kumimoji="1" lang="ja-JP" altLang="en-US" dirty="0"/>
              <a:t>そう、ここは発電所。日本で今一番多いのは火力発電所というところです。発電所では、石炭・石油・天然ガスなどを燃やして電気を</a:t>
            </a:r>
            <a:r>
              <a:rPr lang="ja-JP" altLang="en-US" dirty="0"/>
              <a:t>作ってます。</a:t>
            </a:r>
            <a:endParaRPr lang="en-US" altLang="ja-JP" dirty="0"/>
          </a:p>
          <a:p>
            <a:r>
              <a:rPr lang="ja-JP" altLang="en-US" dirty="0"/>
              <a:t>電気を使うときではなくて、作る時に</a:t>
            </a:r>
            <a:r>
              <a:rPr lang="en-US" altLang="ja-JP" dirty="0"/>
              <a:t>CO2</a:t>
            </a:r>
            <a:r>
              <a:rPr lang="ja-JP" altLang="en-US" dirty="0"/>
              <a:t>をたくさん出しているんですね。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次はごみ、ごみを「燃やす」ときももちろん</a:t>
            </a:r>
            <a:r>
              <a:rPr lang="en-US" altLang="ja-JP" dirty="0"/>
              <a:t>CO2</a:t>
            </a:r>
            <a:r>
              <a:rPr lang="ja-JP" altLang="en-US" dirty="0"/>
              <a:t>が出ます。でも、そもそもそのごみになってしまうモノを「作る」とき、車などで「運ぶ」とき、そしてごみをただ燃やしてしまうよりは良いけれど、「リサイクル」するときだって、電気・水道・ガソリンなどを使って</a:t>
            </a:r>
            <a:r>
              <a:rPr lang="en-US" altLang="ja-JP" dirty="0"/>
              <a:t>CO2</a:t>
            </a:r>
            <a:r>
              <a:rPr lang="ja-JP" altLang="en-US" dirty="0"/>
              <a:t>を出しています。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エネルギーを使っている、ということは、つまり</a:t>
            </a:r>
            <a:r>
              <a:rPr lang="en-US" altLang="ja-JP" dirty="0"/>
              <a:t>CO2</a:t>
            </a:r>
            <a:r>
              <a:rPr lang="ja-JP" altLang="en-US" dirty="0"/>
              <a:t>を出している、ということですね。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41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それではいきなりですが、クイズです！</a:t>
            </a:r>
            <a:endParaRPr lang="en-US" altLang="ja-JP" dirty="0"/>
          </a:p>
          <a:p>
            <a:r>
              <a:rPr kumimoji="1" lang="ja-JP" altLang="en-US" dirty="0"/>
              <a:t>（じゃじゃん！）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エネルギーって、なんでしょう？</a:t>
            </a:r>
            <a:endParaRPr kumimoji="1" lang="en-US" altLang="ja-JP" dirty="0"/>
          </a:p>
          <a:p>
            <a:r>
              <a:rPr lang="ja-JP" altLang="en-US" dirty="0"/>
              <a:t>①光るために必要なもの</a:t>
            </a:r>
            <a:endParaRPr lang="en-US" altLang="ja-JP" dirty="0"/>
          </a:p>
          <a:p>
            <a:r>
              <a:rPr kumimoji="1" lang="ja-JP" altLang="en-US" dirty="0"/>
              <a:t>②熱を出すのに必要なもの</a:t>
            </a:r>
            <a:endParaRPr kumimoji="1" lang="en-US" altLang="ja-JP" dirty="0"/>
          </a:p>
          <a:p>
            <a:r>
              <a:rPr kumimoji="1" lang="ja-JP" altLang="en-US" dirty="0"/>
              <a:t>③ものを動かすのに必要なもの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さあどれでしょう？手を挙げて！</a:t>
            </a:r>
            <a:endParaRPr kumimoji="1" lang="en-US" altLang="ja-JP" dirty="0"/>
          </a:p>
          <a:p>
            <a:r>
              <a:rPr lang="ja-JP" altLang="en-US" dirty="0"/>
              <a:t>①・・・</a:t>
            </a:r>
            <a:endParaRPr lang="en-US" altLang="ja-JP" dirty="0"/>
          </a:p>
          <a:p>
            <a:r>
              <a:rPr kumimoji="1" lang="ja-JP" altLang="en-US" dirty="0"/>
              <a:t>②・・・</a:t>
            </a:r>
            <a:endParaRPr kumimoji="1" lang="en-US" altLang="ja-JP" dirty="0"/>
          </a:p>
          <a:p>
            <a:r>
              <a:rPr lang="ja-JP" altLang="en-US" dirty="0"/>
              <a:t>③・・・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さあ、答えはどれでしょう？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★・・・では、一番多かったのは〇番ですね、など子ども達の反応に対して反応を返す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</a:t>
            </a:r>
            <a:r>
              <a:rPr kumimoji="1" lang="ja-JP" altLang="en-US" sz="1050" dirty="0">
                <a:solidFill>
                  <a:srgbClr val="0070C0"/>
                </a:solidFill>
              </a:rPr>
              <a:t>と</a:t>
            </a:r>
            <a:r>
              <a:rPr lang="ja-JP" altLang="en-US" sz="1050" dirty="0">
                <a:solidFill>
                  <a:srgbClr val="0070C0"/>
                </a:solidFill>
              </a:rPr>
              <a:t>場が盛り上がります。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★ちなみに（③）私を動かしているエネルギーは</a:t>
            </a:r>
            <a:r>
              <a:rPr kumimoji="1" lang="en-US" altLang="ja-JP" sz="1050" dirty="0">
                <a:solidFill>
                  <a:srgbClr val="0070C0"/>
                </a:solidFill>
              </a:rPr>
              <a:t>…</a:t>
            </a:r>
            <a:r>
              <a:rPr kumimoji="1" lang="ja-JP" altLang="en-US" sz="1050" dirty="0">
                <a:solidFill>
                  <a:srgbClr val="0070C0"/>
                </a:solidFill>
              </a:rPr>
              <a:t>？などはさんでも良いです。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</a:t>
            </a:r>
            <a:r>
              <a:rPr kumimoji="1" lang="ja-JP" altLang="en-US" sz="1050" dirty="0">
                <a:solidFill>
                  <a:srgbClr val="0070C0"/>
                </a:solidFill>
              </a:rPr>
              <a:t>（おそらく食べ物！などの答えが返ってきます</a:t>
            </a:r>
            <a:r>
              <a:rPr lang="ja-JP" altLang="en-US" sz="1050" dirty="0">
                <a:solidFill>
                  <a:srgbClr val="0070C0"/>
                </a:solidFill>
              </a:rPr>
              <a:t>）</a:t>
            </a:r>
            <a:endParaRPr kumimoji="1" lang="ja-JP" altLang="en-US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083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電気、ガス、ガソリン</a:t>
            </a:r>
            <a:r>
              <a:rPr kumimoji="1" lang="en-US" altLang="ja-JP" dirty="0"/>
              <a:t>…</a:t>
            </a:r>
            <a:r>
              <a:rPr kumimoji="1" lang="ja-JP" altLang="en-US" dirty="0"/>
              <a:t>といえば、さっきも出てきたこの絵。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みんなにとってこの中で一番身近な、電気についてこれから注目してみましょう！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8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さて、クイズです。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（はじめ答えは表示されておらず、</a:t>
            </a:r>
            <a:r>
              <a:rPr kumimoji="1" lang="en-US" altLang="ja-JP" dirty="0"/>
              <a:t>1</a:t>
            </a:r>
            <a:r>
              <a:rPr kumimoji="1" lang="ja-JP" altLang="en-US" dirty="0"/>
              <a:t>クリックして</a:t>
            </a:r>
            <a:r>
              <a:rPr kumimoji="1" lang="en-US" altLang="ja-JP" dirty="0"/>
              <a:t>3</a:t>
            </a:r>
            <a:r>
              <a:rPr kumimoji="1" lang="ja-JP" altLang="en-US" dirty="0"/>
              <a:t>位、</a:t>
            </a:r>
            <a:r>
              <a:rPr kumimoji="1" lang="en-US" altLang="ja-JP" dirty="0"/>
              <a:t>2</a:t>
            </a:r>
            <a:r>
              <a:rPr kumimoji="1" lang="ja-JP" altLang="en-US" dirty="0"/>
              <a:t>クリック目で</a:t>
            </a:r>
            <a:r>
              <a:rPr kumimoji="1" lang="en-US" altLang="ja-JP" dirty="0"/>
              <a:t>2</a:t>
            </a:r>
            <a:r>
              <a:rPr kumimoji="1" lang="ja-JP" altLang="en-US" dirty="0"/>
              <a:t>位、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3</a:t>
            </a:r>
            <a:r>
              <a:rPr lang="ja-JP" altLang="en-US" dirty="0"/>
              <a:t>クリック目で</a:t>
            </a:r>
            <a:r>
              <a:rPr lang="en-US" altLang="ja-JP" dirty="0"/>
              <a:t>1</a:t>
            </a:r>
            <a:r>
              <a:rPr lang="ja-JP" altLang="en-US" dirty="0"/>
              <a:t>位、</a:t>
            </a:r>
            <a:r>
              <a:rPr lang="en-US" altLang="ja-JP" dirty="0"/>
              <a:t>4</a:t>
            </a:r>
            <a:r>
              <a:rPr lang="ja-JP" altLang="en-US" dirty="0"/>
              <a:t>クリック目で、一番下の説明が出ます。）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みんなの家にある電化製品を思い出して</a:t>
            </a:r>
            <a:r>
              <a:rPr lang="en-US" altLang="ja-JP" dirty="0"/>
              <a:t>…</a:t>
            </a:r>
          </a:p>
          <a:p>
            <a:r>
              <a:rPr kumimoji="1" lang="ja-JP" altLang="en-US" dirty="0"/>
              <a:t>電気をいっぱい使っているのはどんなものでしょうか？</a:t>
            </a:r>
            <a:endParaRPr lang="en-US" altLang="ja-JP" dirty="0"/>
          </a:p>
          <a:p>
            <a:r>
              <a:rPr kumimoji="1" lang="ja-JP" altLang="en-US" dirty="0"/>
              <a:t>どうかな？</a:t>
            </a:r>
            <a:r>
              <a:rPr kumimoji="1" lang="en-US" altLang="ja-JP" dirty="0"/>
              <a:t>3</a:t>
            </a:r>
            <a:r>
              <a:rPr kumimoji="1" lang="ja-JP" altLang="en-US" dirty="0"/>
              <a:t>位は何でしょう？</a:t>
            </a:r>
            <a:r>
              <a:rPr lang="ja-JP" altLang="en-US" dirty="0"/>
              <a:t>　→　</a:t>
            </a:r>
            <a:r>
              <a:rPr lang="en-US" altLang="ja-JP" dirty="0"/>
              <a:t>3</a:t>
            </a:r>
            <a:r>
              <a:rPr lang="ja-JP" altLang="en-US" dirty="0"/>
              <a:t>位は、テレビ！</a:t>
            </a:r>
            <a:endParaRPr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位は？　→　照明、明かりでした！</a:t>
            </a:r>
            <a:endParaRPr kumimoji="1" lang="en-US" altLang="ja-JP" dirty="0"/>
          </a:p>
          <a:p>
            <a:r>
              <a:rPr lang="ja-JP" altLang="en-US" dirty="0"/>
              <a:t>そしたら</a:t>
            </a:r>
            <a:r>
              <a:rPr lang="en-US" altLang="ja-JP" dirty="0"/>
              <a:t>1</a:t>
            </a:r>
            <a:r>
              <a:rPr lang="ja-JP" altLang="en-US" dirty="0"/>
              <a:t>位は何でしょうか？　→冷蔵庫！！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そう、冷蔵庫は</a:t>
            </a:r>
            <a:r>
              <a:rPr lang="en-US" altLang="ja-JP" dirty="0"/>
              <a:t>24</a:t>
            </a:r>
            <a:r>
              <a:rPr lang="ja-JP" altLang="en-US" dirty="0"/>
              <a:t>時間、</a:t>
            </a:r>
            <a:r>
              <a:rPr lang="en-US" altLang="ja-JP" dirty="0"/>
              <a:t>365</a:t>
            </a:r>
            <a:r>
              <a:rPr lang="ja-JP" altLang="en-US" dirty="0"/>
              <a:t>日ずっと動いているよね。毎日寝る前に</a:t>
            </a:r>
            <a:r>
              <a:rPr lang="en-US" altLang="ja-JP" dirty="0"/>
              <a:t>OFF</a:t>
            </a:r>
            <a:r>
              <a:rPr lang="ja-JP" altLang="en-US" dirty="0"/>
              <a:t>にしないよね。この今・一瞬で電気を使う量が少なくても、使う時間が長ければその分たくさんの電気を使っている、ということになるよ。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sz="1050" dirty="0">
                <a:solidFill>
                  <a:srgbClr val="0070C0"/>
                </a:solidFill>
              </a:rPr>
              <a:t>★エアコン、スマホ、ゲーム機、など普段自分がつかっているものの名前を出してく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れる児童が多いかもしれません。（エアコンは、使う時期が限られ、意外かもしれま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せんが、夏より冬の方が電気を使います。スマホやタブレットなどはあまり消費電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力は大きくありません）。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360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ね、冷蔵庫、照明、テレビ、が家庭で使う電化製品の中でも、</a:t>
            </a:r>
            <a:endParaRPr kumimoji="1" lang="en-US" altLang="ja-JP" dirty="0"/>
          </a:p>
          <a:p>
            <a:r>
              <a:rPr lang="ja-JP" altLang="en-US" dirty="0"/>
              <a:t>電気をたくさん使う</a:t>
            </a:r>
            <a:r>
              <a:rPr kumimoji="1" lang="en-US" altLang="ja-JP" dirty="0"/>
              <a:t>3</a:t>
            </a:r>
            <a:r>
              <a:rPr kumimoji="1" lang="ja-JP" altLang="en-US" dirty="0"/>
              <a:t>つのものなんですね。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★こちらの表は、割合、パーセンテージなどを習っていない場合難しく、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</a:t>
            </a:r>
            <a:r>
              <a:rPr kumimoji="1" lang="ja-JP" altLang="en-US" sz="1050" dirty="0">
                <a:solidFill>
                  <a:srgbClr val="0070C0"/>
                </a:solidFill>
              </a:rPr>
              <a:t>また項目も多いので、クイズ時に子ども達の予想として出てきたものが、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〇〇はこれくらいだったんだね、と振り返る程度にご利用ください。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　（例：エアコンはこれくらいだね、といったように）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990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今見てきたような電気もそうだし、さっきのガス、ガソリンを使うことや、ごみを出すことで</a:t>
            </a:r>
            <a:r>
              <a:rPr kumimoji="1" lang="en-US" altLang="ja-JP" dirty="0"/>
              <a:t>CO2</a:t>
            </a:r>
            <a:r>
              <a:rPr kumimoji="1" lang="ja-JP" altLang="en-US" dirty="0"/>
              <a:t>が出ます。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でも、今日から電気・ガス・ガソリン全く使っちゃダメ！ごみを少しも出しちゃダメ！ってなったらどうでしょう？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むずかしい</a:t>
            </a:r>
            <a:r>
              <a:rPr kumimoji="1" lang="ja-JP" altLang="en-US" dirty="0"/>
              <a:t>よね。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そう、なので大事なことは、上手に使って量を減らすこと。</a:t>
            </a:r>
            <a:endParaRPr kumimoji="1" lang="en-US" altLang="ja-JP" dirty="0"/>
          </a:p>
          <a:p>
            <a:r>
              <a:rPr lang="ja-JP" altLang="en-US" dirty="0"/>
              <a:t>まずは、無駄をなくすこと、それを省エネルギー、</a:t>
            </a:r>
            <a:endParaRPr lang="en-US" altLang="ja-JP" dirty="0"/>
          </a:p>
          <a:p>
            <a:r>
              <a:rPr lang="ja-JP" altLang="en-US" dirty="0"/>
              <a:t>つまり「省エネ」といいます。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（ここで</a:t>
            </a:r>
            <a:r>
              <a:rPr kumimoji="1" lang="en-US" altLang="ja-JP" dirty="0"/>
              <a:t>1</a:t>
            </a:r>
            <a:r>
              <a:rPr kumimoji="1" lang="ja-JP" altLang="en-US" dirty="0"/>
              <a:t>クリック→イラストの上の省エネという文字が出ます。）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ここまでで、初めの「エネルギーって何？」「省エネって何」の答えが出てきたね。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970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そう、さっきの電気などのように、毎日使うもの、ごみなどのように毎日出すものについて考える、ってことは、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毎日、みんなの周りの色んなところで</a:t>
            </a:r>
            <a:r>
              <a:rPr kumimoji="1" lang="en-US" altLang="ja-JP" dirty="0"/>
              <a:t>CO2</a:t>
            </a:r>
            <a:r>
              <a:rPr kumimoji="1" lang="ja-JP" altLang="en-US" dirty="0"/>
              <a:t>を減らすチャンスがあるってこと！それを探してみよう！そして、やってみましょう！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さて、ここでまた、エネコロの登場です！今から各班に配ります。</a:t>
            </a:r>
            <a:endParaRPr lang="en-US" altLang="ja-JP" dirty="0"/>
          </a:p>
          <a:p>
            <a:r>
              <a:rPr lang="ja-JP" altLang="en-US" dirty="0"/>
              <a:t>（エネコロを配る。）転がさないで、よく見て待っていてね。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>
                <a:solidFill>
                  <a:srgbClr val="FF0066"/>
                </a:solidFill>
              </a:rPr>
              <a:t>※</a:t>
            </a:r>
            <a:r>
              <a:rPr lang="ja-JP" altLang="en-US" dirty="0">
                <a:solidFill>
                  <a:srgbClr val="FF0066"/>
                </a:solidFill>
              </a:rPr>
              <a:t>スライド</a:t>
            </a:r>
            <a:r>
              <a:rPr lang="en-US" altLang="ja-JP" dirty="0">
                <a:solidFill>
                  <a:srgbClr val="FF0066"/>
                </a:solidFill>
              </a:rPr>
              <a:t>11</a:t>
            </a:r>
            <a:r>
              <a:rPr lang="ja-JP" altLang="en-US" dirty="0">
                <a:solidFill>
                  <a:srgbClr val="FF0066"/>
                </a:solidFill>
              </a:rPr>
              <a:t>の★にあったように、</a:t>
            </a:r>
            <a:endParaRPr lang="en-US" altLang="ja-JP" dirty="0">
              <a:solidFill>
                <a:srgbClr val="FF0066"/>
              </a:solidFill>
            </a:endParaRPr>
          </a:p>
          <a:p>
            <a:r>
              <a:rPr lang="ja-JP" altLang="en-US" dirty="0">
                <a:solidFill>
                  <a:srgbClr val="FF0066"/>
                </a:solidFill>
              </a:rPr>
              <a:t>　　</a:t>
            </a:r>
            <a:r>
              <a:rPr lang="en-US" altLang="ja-JP" dirty="0">
                <a:solidFill>
                  <a:srgbClr val="FF0066"/>
                </a:solidFill>
              </a:rPr>
              <a:t>2</a:t>
            </a:r>
            <a:r>
              <a:rPr lang="ja-JP" altLang="en-US" dirty="0">
                <a:solidFill>
                  <a:srgbClr val="FF0066"/>
                </a:solidFill>
              </a:rPr>
              <a:t>人以上でコントロールするようであれば、各班に</a:t>
            </a:r>
            <a:r>
              <a:rPr lang="en-US" altLang="ja-JP" dirty="0">
                <a:solidFill>
                  <a:srgbClr val="FF0066"/>
                </a:solidFill>
              </a:rPr>
              <a:t>8</a:t>
            </a:r>
            <a:r>
              <a:rPr lang="ja-JP" altLang="en-US" dirty="0">
                <a:solidFill>
                  <a:srgbClr val="FF0066"/>
                </a:solidFill>
              </a:rPr>
              <a:t>種類ずつのエネコロ</a:t>
            </a:r>
            <a:endParaRPr lang="en-US" altLang="ja-JP" dirty="0">
              <a:solidFill>
                <a:srgbClr val="FF0066"/>
              </a:solidFill>
            </a:endParaRPr>
          </a:p>
          <a:p>
            <a:r>
              <a:rPr lang="ja-JP" altLang="en-US" dirty="0">
                <a:solidFill>
                  <a:srgbClr val="FF0066"/>
                </a:solidFill>
              </a:rPr>
              <a:t>　　を配布し、児童に使うエネコロを選んでもらうもよし、</a:t>
            </a:r>
            <a:endParaRPr lang="en-US" altLang="ja-JP" dirty="0">
              <a:solidFill>
                <a:srgbClr val="FF0066"/>
              </a:solidFill>
            </a:endParaRPr>
          </a:p>
          <a:p>
            <a:r>
              <a:rPr lang="ja-JP" altLang="en-US" dirty="0">
                <a:solidFill>
                  <a:srgbClr val="FF0066"/>
                </a:solidFill>
              </a:rPr>
              <a:t>　　</a:t>
            </a:r>
            <a:r>
              <a:rPr lang="en-US" altLang="ja-JP" dirty="0">
                <a:solidFill>
                  <a:srgbClr val="FF0066"/>
                </a:solidFill>
              </a:rPr>
              <a:t>1</a:t>
            </a:r>
            <a:r>
              <a:rPr lang="ja-JP" altLang="en-US" dirty="0">
                <a:solidFill>
                  <a:srgbClr val="FF0066"/>
                </a:solidFill>
              </a:rPr>
              <a:t>人でコントロールする場合は、積みあがったままのエネコロから、</a:t>
            </a:r>
            <a:endParaRPr lang="en-US" altLang="ja-JP" dirty="0">
              <a:solidFill>
                <a:srgbClr val="FF0066"/>
              </a:solidFill>
            </a:endParaRPr>
          </a:p>
          <a:p>
            <a:r>
              <a:rPr lang="ja-JP" altLang="en-US" dirty="0">
                <a:solidFill>
                  <a:srgbClr val="FF0066"/>
                </a:solidFill>
              </a:rPr>
              <a:t>　　家電製品のサイコロのみを取り出し、各班に配布しても良い。）</a:t>
            </a:r>
            <a:endParaRPr lang="en-US" altLang="ja-JP" dirty="0">
              <a:solidFill>
                <a:srgbClr val="FF0066"/>
              </a:solidFill>
            </a:endParaRPr>
          </a:p>
          <a:p>
            <a:r>
              <a:rPr kumimoji="1" lang="ja-JP" altLang="en-US" dirty="0">
                <a:solidFill>
                  <a:srgbClr val="FF0066"/>
                </a:solidFill>
              </a:rPr>
              <a:t>　</a:t>
            </a:r>
            <a:r>
              <a:rPr kumimoji="1" lang="en-US" altLang="ja-JP" dirty="0">
                <a:solidFill>
                  <a:srgbClr val="FF0066"/>
                </a:solidFill>
              </a:rPr>
              <a:t>※</a:t>
            </a:r>
            <a:r>
              <a:rPr lang="ja-JP" altLang="en-US" dirty="0">
                <a:solidFill>
                  <a:srgbClr val="FF0066"/>
                </a:solidFill>
              </a:rPr>
              <a:t>エネコロを各班に複数ずつ配布しているなら、まず班で</a:t>
            </a:r>
            <a:r>
              <a:rPr lang="en-US" altLang="ja-JP" dirty="0">
                <a:solidFill>
                  <a:srgbClr val="FF0066"/>
                </a:solidFill>
              </a:rPr>
              <a:t>1</a:t>
            </a:r>
            <a:r>
              <a:rPr lang="ja-JP" altLang="en-US" dirty="0">
                <a:solidFill>
                  <a:srgbClr val="FF0066"/>
                </a:solidFill>
              </a:rPr>
              <a:t>つのエネコロ</a:t>
            </a:r>
            <a:endParaRPr lang="en-US" altLang="ja-JP" dirty="0">
              <a:solidFill>
                <a:srgbClr val="FF0066"/>
              </a:solidFill>
            </a:endParaRPr>
          </a:p>
          <a:p>
            <a:r>
              <a:rPr lang="ja-JP" altLang="en-US" dirty="0">
                <a:solidFill>
                  <a:srgbClr val="FF0066"/>
                </a:solidFill>
              </a:rPr>
              <a:t>　　を選ばせます。選ぶ楽しさがあるので、できれば（時間があれば）</a:t>
            </a:r>
            <a:r>
              <a:rPr lang="en-US" altLang="ja-JP" dirty="0">
                <a:solidFill>
                  <a:srgbClr val="FF0066"/>
                </a:solidFill>
              </a:rPr>
              <a:t>1</a:t>
            </a:r>
            <a:r>
              <a:rPr lang="ja-JP" altLang="en-US" dirty="0">
                <a:solidFill>
                  <a:srgbClr val="FF0066"/>
                </a:solidFill>
              </a:rPr>
              <a:t>つ</a:t>
            </a:r>
            <a:endParaRPr lang="en-US" altLang="ja-JP" dirty="0">
              <a:solidFill>
                <a:srgbClr val="FF0066"/>
              </a:solidFill>
            </a:endParaRPr>
          </a:p>
          <a:p>
            <a:r>
              <a:rPr lang="ja-JP" altLang="en-US" dirty="0">
                <a:solidFill>
                  <a:srgbClr val="FF0066"/>
                </a:solidFill>
              </a:rPr>
              <a:t>　　のエネコロのどの絵について考えてもよい、として（時間が少ないな</a:t>
            </a:r>
            <a:endParaRPr lang="en-US" altLang="ja-JP" dirty="0">
              <a:solidFill>
                <a:srgbClr val="FF0066"/>
              </a:solidFill>
            </a:endParaRPr>
          </a:p>
          <a:p>
            <a:r>
              <a:rPr lang="ja-JP" altLang="en-US" dirty="0">
                <a:solidFill>
                  <a:srgbClr val="FF0066"/>
                </a:solidFill>
              </a:rPr>
              <a:t>　　どの事情があれば）</a:t>
            </a:r>
            <a:r>
              <a:rPr lang="en-US" altLang="ja-JP" dirty="0">
                <a:solidFill>
                  <a:srgbClr val="FF0066"/>
                </a:solidFill>
              </a:rPr>
              <a:t>1</a:t>
            </a:r>
            <a:r>
              <a:rPr lang="ja-JP" altLang="en-US" dirty="0">
                <a:solidFill>
                  <a:srgbClr val="FF0066"/>
                </a:solidFill>
              </a:rPr>
              <a:t>つのエネコロの中の</a:t>
            </a:r>
            <a:r>
              <a:rPr lang="en-US" altLang="ja-JP" dirty="0">
                <a:solidFill>
                  <a:srgbClr val="FF0066"/>
                </a:solidFill>
              </a:rPr>
              <a:t>1</a:t>
            </a:r>
            <a:r>
              <a:rPr lang="ja-JP" altLang="en-US" dirty="0">
                <a:solidFill>
                  <a:srgbClr val="FF0066"/>
                </a:solidFill>
              </a:rPr>
              <a:t>つの絵にしぼって考えて</a:t>
            </a:r>
            <a:endParaRPr lang="en-US" altLang="ja-JP" dirty="0">
              <a:solidFill>
                <a:srgbClr val="FF0066"/>
              </a:solidFill>
            </a:endParaRPr>
          </a:p>
          <a:p>
            <a:r>
              <a:rPr lang="ja-JP" altLang="en-US" dirty="0">
                <a:solidFill>
                  <a:srgbClr val="FF0066"/>
                </a:solidFill>
              </a:rPr>
              <a:t>　　もらっても〇。</a:t>
            </a:r>
            <a:endParaRPr lang="en-US" altLang="ja-JP" dirty="0">
              <a:solidFill>
                <a:srgbClr val="FF0066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17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さあ、みんなには今から、「電気」にしぼって、</a:t>
            </a:r>
            <a:endParaRPr lang="en-US" altLang="ja-JP" dirty="0"/>
          </a:p>
          <a:p>
            <a:r>
              <a:rPr lang="ja-JP" altLang="en-US" dirty="0"/>
              <a:t>みんなにもったいないを減らすための工夫を考えてもらいますよ。</a:t>
            </a:r>
            <a:endParaRPr lang="en-US" altLang="ja-JP" dirty="0"/>
          </a:p>
          <a:p>
            <a:r>
              <a:rPr lang="ja-JP" altLang="en-US" dirty="0"/>
              <a:t>つまり、電気の</a:t>
            </a:r>
            <a:r>
              <a:rPr lang="en-US" altLang="ja-JP" dirty="0"/>
              <a:t>CO2</a:t>
            </a:r>
            <a:r>
              <a:rPr lang="ja-JP" altLang="en-US" dirty="0"/>
              <a:t>を減らす方法だね！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その前に、エネコロを各班で</a:t>
            </a:r>
            <a:r>
              <a:rPr lang="en-US" altLang="ja-JP" dirty="0"/>
              <a:t>1</a:t>
            </a:r>
            <a:r>
              <a:rPr lang="ja-JP" altLang="en-US" dirty="0"/>
              <a:t>つ、選んでもらいます！</a:t>
            </a:r>
            <a:endParaRPr lang="en-US" altLang="ja-JP" dirty="0"/>
          </a:p>
          <a:p>
            <a:r>
              <a:rPr lang="ja-JP" altLang="en-US" dirty="0"/>
              <a:t>→エネコロ（または</a:t>
            </a:r>
            <a:r>
              <a:rPr lang="en-US" altLang="ja-JP" dirty="0"/>
              <a:t>1</a:t>
            </a:r>
            <a:r>
              <a:rPr lang="ja-JP" altLang="en-US" dirty="0"/>
              <a:t>つの絵→スライド</a:t>
            </a:r>
            <a:r>
              <a:rPr lang="en-US" altLang="ja-JP" dirty="0"/>
              <a:t>24</a:t>
            </a:r>
            <a:r>
              <a:rPr lang="ja-JP" altLang="en-US" dirty="0"/>
              <a:t>の</a:t>
            </a:r>
            <a:r>
              <a:rPr lang="en-US" altLang="ja-JP" dirty="0"/>
              <a:t>※</a:t>
            </a:r>
            <a:r>
              <a:rPr lang="ja-JP" altLang="en-US" dirty="0"/>
              <a:t>で</a:t>
            </a:r>
            <a:r>
              <a:rPr lang="en-US" altLang="ja-JP" dirty="0"/>
              <a:t>1</a:t>
            </a:r>
            <a:r>
              <a:rPr lang="ja-JP" altLang="en-US" dirty="0"/>
              <a:t>つの絵に絞った場合）が</a:t>
            </a:r>
            <a:endParaRPr lang="en-US" altLang="ja-JP" dirty="0"/>
          </a:p>
          <a:p>
            <a:r>
              <a:rPr lang="ja-JP" altLang="en-US" dirty="0"/>
              <a:t>　決まったかな？</a:t>
            </a:r>
            <a:endParaRPr lang="en-US" altLang="ja-JP" dirty="0"/>
          </a:p>
          <a:p>
            <a:r>
              <a:rPr lang="ja-JP" altLang="en-US" dirty="0"/>
              <a:t>決まったら、そのエネコロ（または絵）に描かれたイラストの、電気のもったいないを減らす工夫を付箋に描いてね！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付箋は班ごとに置かれています。まずは一人で考えて書いてみましょう。</a:t>
            </a:r>
            <a:endParaRPr lang="en-US" altLang="ja-JP" dirty="0"/>
          </a:p>
          <a:p>
            <a:r>
              <a:rPr lang="en-US" altLang="ja-JP" dirty="0"/>
              <a:t>1</a:t>
            </a:r>
            <a:r>
              <a:rPr lang="ja-JP" altLang="en-US" dirty="0"/>
              <a:t>アイデアにつき、</a:t>
            </a:r>
            <a:r>
              <a:rPr lang="en-US" altLang="ja-JP" dirty="0"/>
              <a:t>1</a:t>
            </a:r>
            <a:r>
              <a:rPr lang="ja-JP" altLang="en-US" dirty="0"/>
              <a:t>枚に書いてね。たくさんの工夫があったら何枚書いてくれても良いです。あと、冷蔵庫について書くなら、どこかに冷蔵庫って書いておいてね。そして字は大きく！お願いします！さぁ、スタート！！</a:t>
            </a:r>
            <a:endParaRPr lang="en-US" altLang="ja-JP" dirty="0"/>
          </a:p>
          <a:p>
            <a:endParaRPr kumimoji="1" lang="en-US" altLang="ja-JP" dirty="0">
              <a:solidFill>
                <a:srgbClr val="0070C0"/>
              </a:solidFill>
            </a:endParaRPr>
          </a:p>
          <a:p>
            <a:endParaRPr lang="en-US" altLang="ja-JP" dirty="0">
              <a:solidFill>
                <a:srgbClr val="0070C0"/>
              </a:solidFill>
            </a:endParaRPr>
          </a:p>
          <a:p>
            <a:endParaRPr kumimoji="1" lang="en-US" altLang="ja-JP" dirty="0">
              <a:solidFill>
                <a:srgbClr val="0070C0"/>
              </a:solidFill>
            </a:endParaRPr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★ここから、</a:t>
            </a:r>
            <a:r>
              <a:rPr kumimoji="1" lang="en-US" altLang="ja-JP" sz="1050" dirty="0">
                <a:solidFill>
                  <a:srgbClr val="0070C0"/>
                </a:solidFill>
              </a:rPr>
              <a:t>3</a:t>
            </a:r>
            <a:r>
              <a:rPr kumimoji="1" lang="ja-JP" altLang="en-US" sz="1050" dirty="0">
                <a:solidFill>
                  <a:srgbClr val="0070C0"/>
                </a:solidFill>
              </a:rPr>
              <a:t>枚のスライドでワークの説明が入ります。先に説明してからワークを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</a:t>
            </a:r>
            <a:r>
              <a:rPr kumimoji="1" lang="ja-JP" altLang="en-US" sz="1050" dirty="0">
                <a:solidFill>
                  <a:srgbClr val="0070C0"/>
                </a:solidFill>
              </a:rPr>
              <a:t>始めても、</a:t>
            </a:r>
            <a:r>
              <a:rPr kumimoji="1" lang="en-US" altLang="ja-JP" sz="1050" dirty="0">
                <a:solidFill>
                  <a:srgbClr val="0070C0"/>
                </a:solidFill>
              </a:rPr>
              <a:t>1</a:t>
            </a:r>
            <a:r>
              <a:rPr lang="ja-JP" altLang="en-US" sz="1050" dirty="0">
                <a:solidFill>
                  <a:srgbClr val="0070C0"/>
                </a:solidFill>
              </a:rPr>
              <a:t>枚ずつの指令で区切って</a:t>
            </a:r>
            <a:r>
              <a:rPr kumimoji="1" lang="ja-JP" altLang="en-US" sz="1050" dirty="0">
                <a:solidFill>
                  <a:srgbClr val="0070C0"/>
                </a:solidFill>
              </a:rPr>
              <a:t>進めても良いです。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★質問があるか、確かめながら進める、また、決める、書くなどについて、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　都度、「〇分」など時間を決めるとスムーズにできます。</a:t>
            </a:r>
            <a:endParaRPr kumimoji="1"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482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書けましたか？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描けたら、次は、シート（</a:t>
            </a:r>
            <a:r>
              <a:rPr lang="en-US" altLang="ja-JP" dirty="0"/>
              <a:t>A3</a:t>
            </a:r>
            <a:r>
              <a:rPr lang="ja-JP" altLang="en-US" dirty="0"/>
              <a:t>のシート、ポスターの裏紙、または色画用紙など）に順番に貼っていきます。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自分の書いた付箋をみんなに見せながら、読みあげて、貼っていってください。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後から貼る人は、同じ・似た工夫が出ていたら、その付箋の近くに貼ってね。</a:t>
            </a:r>
            <a:endParaRPr lang="en-US" altLang="ja-JP" dirty="0"/>
          </a:p>
          <a:p>
            <a:r>
              <a:rPr lang="ja-JP" altLang="en-US" dirty="0"/>
              <a:t>または、同じ絵を選んでいたら、やっぱりその近くに貼ってください。</a:t>
            </a:r>
            <a:endParaRPr lang="en-US" altLang="ja-JP" dirty="0"/>
          </a:p>
          <a:p>
            <a:r>
              <a:rPr lang="ja-JP" altLang="en-US" dirty="0"/>
              <a:t>仲間は近く！ね。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★時間があれば、シート状にペンでカテゴリ分けしてもらっても良いです。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（例：冷蔵庫、テレビ、スマホ</a:t>
            </a:r>
            <a:r>
              <a:rPr lang="en-US" altLang="ja-JP" sz="1050" dirty="0">
                <a:solidFill>
                  <a:srgbClr val="0070C0"/>
                </a:solidFill>
              </a:rPr>
              <a:t>…</a:t>
            </a:r>
            <a:r>
              <a:rPr lang="ja-JP" altLang="en-US" sz="1050" dirty="0">
                <a:solidFill>
                  <a:srgbClr val="0070C0"/>
                </a:solidFill>
              </a:rPr>
              <a:t>（種類）など　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　　　もしくは、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　　例：消す、時間を短くする</a:t>
            </a:r>
            <a:r>
              <a:rPr kumimoji="1" lang="en-US" altLang="ja-JP" sz="1050" dirty="0">
                <a:solidFill>
                  <a:srgbClr val="0070C0"/>
                </a:solidFill>
              </a:rPr>
              <a:t>…</a:t>
            </a:r>
            <a:r>
              <a:rPr kumimoji="1" lang="ja-JP" altLang="en-US" sz="1050" dirty="0">
                <a:solidFill>
                  <a:srgbClr val="0070C0"/>
                </a:solidFill>
              </a:rPr>
              <a:t>（アクション別）など）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★早く終わった班には、（次スライドの）後で、班のおすすめアイデアを一つだけ発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表してもらうので、どれか選んでいて、と指示するのも良い。</a:t>
            </a:r>
            <a:endParaRPr kumimoji="1"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413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さぁ、みんな貼れたかな？</a:t>
            </a:r>
            <a:endParaRPr kumimoji="1" lang="en-US" altLang="ja-JP" dirty="0"/>
          </a:p>
          <a:p>
            <a:r>
              <a:rPr kumimoji="1" lang="ja-JP" altLang="en-US" dirty="0"/>
              <a:t>たくさんの「電気のもったいないを減らす工夫」が集まりました。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この中で、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つにしぼるのは難しいけれど、</a:t>
            </a:r>
            <a:endParaRPr kumimoji="1" lang="en-US" altLang="ja-JP" dirty="0"/>
          </a:p>
          <a:p>
            <a:r>
              <a:rPr lang="en-US" altLang="ja-JP" dirty="0"/>
              <a:t>1</a:t>
            </a:r>
            <a:r>
              <a:rPr lang="ja-JP" altLang="en-US" dirty="0"/>
              <a:t>つの工夫を選んでもらいます。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どれがいい、正解、ではなくていいよ。</a:t>
            </a:r>
            <a:endParaRPr lang="en-US" altLang="ja-JP" dirty="0"/>
          </a:p>
          <a:p>
            <a:r>
              <a:rPr lang="ja-JP" altLang="en-US" dirty="0"/>
              <a:t>「これ、すごくイイ工夫だからみんなに真似してほしい」とか、</a:t>
            </a:r>
            <a:endParaRPr lang="en-US" altLang="ja-JP" dirty="0"/>
          </a:p>
          <a:p>
            <a:r>
              <a:rPr lang="ja-JP" altLang="en-US" dirty="0"/>
              <a:t>「このアイデアは他の班の人は思いつかなかっただろう」だとか、</a:t>
            </a:r>
            <a:endParaRPr lang="en-US" altLang="ja-JP" dirty="0"/>
          </a:p>
          <a:p>
            <a:r>
              <a:rPr lang="ja-JP" altLang="en-US" dirty="0"/>
              <a:t>「聞いたことない！面白いからおすすめ！」とかで選んでくれていいよ。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選ばれたふせんを書いた人は、後でみんなの前で読み上げてもらいます。</a:t>
            </a:r>
            <a:endParaRPr lang="en-US" altLang="ja-JP" dirty="0"/>
          </a:p>
          <a:p>
            <a:r>
              <a:rPr lang="ja-JP" altLang="en-US" dirty="0"/>
              <a:t>どうしておススメなのか発表してもらうから、心の準備をしておいてね！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（発表タイム）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はい、みんな拍手！</a:t>
            </a:r>
            <a:endParaRPr lang="en-US" altLang="ja-JP" dirty="0"/>
          </a:p>
          <a:p>
            <a:r>
              <a:rPr lang="ja-JP" altLang="en-US" dirty="0"/>
              <a:t>（振り返って良い点をコメント）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313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みんな、たくさんのいいアイデアを今日はありがとう！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普段あんまり「エネルギー</a:t>
            </a:r>
            <a:r>
              <a:rPr lang="ja-JP" altLang="en-US" dirty="0"/>
              <a:t>」</a:t>
            </a:r>
            <a:r>
              <a:rPr kumimoji="1" lang="ja-JP" altLang="en-US" dirty="0"/>
              <a:t>とか「省エネ」とか考えないかもしれないけれど、</a:t>
            </a:r>
            <a:r>
              <a:rPr lang="ja-JP" altLang="en-US" dirty="0"/>
              <a:t>私たちの生活に意外と身近なものなんだな、毎日たくさん使っているものだったんだな、って、わかったよね！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みんなが考えてくれたアイデアをぜひ、これから、</a:t>
            </a:r>
            <a:endParaRPr kumimoji="1" lang="en-US" altLang="ja-JP" dirty="0"/>
          </a:p>
          <a:p>
            <a:r>
              <a:rPr lang="ja-JP" altLang="en-US" dirty="0"/>
              <a:t>学校で、家で、実践してみてください！</a:t>
            </a:r>
            <a:endParaRPr lang="en-US" altLang="ja-JP" dirty="0"/>
          </a:p>
          <a:p>
            <a:r>
              <a:rPr lang="ja-JP" altLang="en-US" dirty="0"/>
              <a:t>（うまくいったものや、面白いものは友達や家族にも教えてあげてね！）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それでは、</a:t>
            </a:r>
            <a:endParaRPr kumimoji="1" lang="en-US" altLang="ja-JP" dirty="0"/>
          </a:p>
          <a:p>
            <a:r>
              <a:rPr lang="ja-JP" altLang="en-US" dirty="0"/>
              <a:t>「やってみよう！私たちにできる省エネアクション！」</a:t>
            </a:r>
            <a:endParaRPr lang="en-US" altLang="ja-JP" dirty="0"/>
          </a:p>
          <a:p>
            <a:r>
              <a:rPr kumimoji="1" lang="ja-JP" altLang="en-US" dirty="0"/>
              <a:t>以上でこのクラスを終わります。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みんな、ありがとう！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★「持ち帰りシート（自宅で選択式のアクションを起こす用のシート）」</a:t>
            </a:r>
            <a:r>
              <a:rPr lang="ja-JP" altLang="en-US" sz="1050" dirty="0">
                <a:solidFill>
                  <a:srgbClr val="0070C0"/>
                </a:solidFill>
              </a:rPr>
              <a:t>を配布する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    ようであればその説明、「アンケート」を実施するようであれば</a:t>
            </a:r>
            <a:r>
              <a:rPr kumimoji="1" lang="ja-JP" altLang="en-US" sz="1050" dirty="0">
                <a:solidFill>
                  <a:srgbClr val="0070C0"/>
                </a:solidFill>
              </a:rPr>
              <a:t>その説明に時間を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</a:t>
            </a:r>
            <a:r>
              <a:rPr kumimoji="1" lang="ja-JP" altLang="en-US" sz="1050" dirty="0">
                <a:solidFill>
                  <a:srgbClr val="0070C0"/>
                </a:solidFill>
              </a:rPr>
              <a:t>とってください。</a:t>
            </a:r>
            <a:endParaRPr kumimoji="1"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77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正解は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！</a:t>
            </a:r>
            <a:endParaRPr kumimoji="1" lang="en-US" altLang="ja-JP" dirty="0"/>
          </a:p>
          <a:p>
            <a:r>
              <a:rPr lang="ja-JP" altLang="en-US" dirty="0"/>
              <a:t>全部です！！</a:t>
            </a:r>
            <a:endParaRPr lang="en-US" altLang="ja-JP" dirty="0"/>
          </a:p>
          <a:p>
            <a:r>
              <a:rPr lang="ja-JP" altLang="en-US" dirty="0"/>
              <a:t>（全員、正解です！）　　（ブーイングが来れば→いじわる？ごめんね！）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さきほどの</a:t>
            </a:r>
            <a:r>
              <a:rPr kumimoji="1" lang="en-US" altLang="ja-JP" dirty="0"/>
              <a:t>3</a:t>
            </a:r>
            <a:r>
              <a:rPr kumimoji="1" lang="ja-JP" altLang="en-US" dirty="0"/>
              <a:t>つだけでなく、他にも、「音を出す」「私たちが活動する」</a:t>
            </a:r>
            <a:endParaRPr kumimoji="1" lang="en-US" altLang="ja-JP" dirty="0"/>
          </a:p>
          <a:p>
            <a:r>
              <a:rPr lang="ja-JP" altLang="en-US" dirty="0"/>
              <a:t>などにも必要なものです。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つまり、エネルギーっていうのは、「仕事をするチカラ」、</a:t>
            </a:r>
            <a:endParaRPr lang="en-US" altLang="ja-JP" dirty="0"/>
          </a:p>
          <a:p>
            <a:r>
              <a:rPr kumimoji="1" lang="ja-JP" altLang="en-US" dirty="0"/>
              <a:t>言い換えると「チカラのもと・みなもと」のことを言います。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色んなものの動きには、エネルギーが必要ってことですね！</a:t>
            </a:r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sz="1050" dirty="0"/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★ここでは、あまり難しいエネルギーの概念を説明せず、シンプルに。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★全部！と言うと「えー！」や「ずるい」といった声が聞こえると思います。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　それに対して反応すると盛り上がります。</a:t>
            </a:r>
            <a:endParaRPr kumimoji="1"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44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たとえばこんなときにエネルギーが存在しているよ、という</a:t>
            </a:r>
            <a:endParaRPr lang="en-US" altLang="ja-JP" dirty="0"/>
          </a:p>
          <a:p>
            <a:r>
              <a:rPr kumimoji="1" lang="ja-JP" altLang="en-US" dirty="0"/>
              <a:t>例を紹介します。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色々（左列に）言葉はあるけど、暗記しなくて</a:t>
            </a:r>
            <a:r>
              <a:rPr kumimoji="1" lang="en-US" altLang="ja-JP" dirty="0"/>
              <a:t>OK</a:t>
            </a:r>
            <a:r>
              <a:rPr kumimoji="1" lang="ja-JP" altLang="en-US" dirty="0"/>
              <a:t>です。</a:t>
            </a:r>
            <a:endParaRPr kumimoji="1" lang="en-US" altLang="ja-JP" dirty="0"/>
          </a:p>
          <a:p>
            <a:r>
              <a:rPr lang="ja-JP" altLang="en-US" dirty="0"/>
              <a:t>意味だけ紹介していくね。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高さの違いがあるとき、モノが動いているとき、温度の違いがあるとき、</a:t>
            </a:r>
            <a:endParaRPr kumimoji="1" lang="en-US" altLang="ja-JP" dirty="0"/>
          </a:p>
          <a:p>
            <a:r>
              <a:rPr lang="ja-JP" altLang="en-US" dirty="0"/>
              <a:t>ライトを光らせているとき、植物が光合成をするとき、</a:t>
            </a:r>
            <a:endParaRPr lang="en-US" altLang="ja-JP" dirty="0"/>
          </a:p>
          <a:p>
            <a:r>
              <a:rPr kumimoji="1" lang="ja-JP" altLang="en-US" dirty="0"/>
              <a:t>スピーカーの前で空気の揺れ（振動）を感じる時・・・</a:t>
            </a:r>
            <a:endParaRPr kumimoji="1" lang="en-US" altLang="ja-JP" dirty="0"/>
          </a:p>
          <a:p>
            <a:r>
              <a:rPr lang="ja-JP" altLang="en-US" dirty="0"/>
              <a:t>こんな時に、そこにはエネルギーがあるんだよ。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sz="1050" dirty="0">
                <a:solidFill>
                  <a:srgbClr val="0070C0"/>
                </a:solidFill>
              </a:rPr>
              <a:t>★光合成を知らない学年や子ども達もいるかもしれません、何それ？と聞かれたら、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さらりと説明していただくくらいで良いと思います。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　（例：植物が光を受けて、でんぷんなどの養分をつくるはたらき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　　　水と二酸化炭素から養分をつくる</a:t>
            </a:r>
            <a:r>
              <a:rPr lang="en-US" altLang="ja-JP" sz="1050" dirty="0">
                <a:solidFill>
                  <a:srgbClr val="0070C0"/>
                </a:solidFill>
              </a:rPr>
              <a:t>…</a:t>
            </a:r>
            <a:r>
              <a:rPr lang="ja-JP" altLang="en-US" sz="1050" dirty="0">
                <a:solidFill>
                  <a:srgbClr val="0070C0"/>
                </a:solidFill>
              </a:rPr>
              <a:t>など学年によって加えても〇</a:t>
            </a:r>
            <a:r>
              <a:rPr lang="ja-JP" altLang="en-US" dirty="0">
                <a:solidFill>
                  <a:srgbClr val="0070C0"/>
                </a:solidFill>
              </a:rPr>
              <a:t>）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0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次は、私たちの生活の中の、主な「エネルギー」を意識してみましょう。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みんなの家のこんなもの、何で動いているでしょうか？</a:t>
            </a:r>
            <a:endParaRPr kumimoji="1" lang="en-US" altLang="ja-JP" dirty="0"/>
          </a:p>
          <a:p>
            <a:r>
              <a:rPr lang="ja-JP" altLang="en-US" dirty="0"/>
              <a:t>（スライドで左から順番にアニメーションで出ます）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電気！そうだね、でも電気と一緒に水道の絵も出てきましたよ。</a:t>
            </a:r>
            <a:endParaRPr lang="en-US" altLang="ja-JP" dirty="0"/>
          </a:p>
          <a:p>
            <a:r>
              <a:rPr kumimoji="1" lang="ja-JP" altLang="en-US" dirty="0"/>
              <a:t>水と電気って関係ないと思うかもしれないけど、</a:t>
            </a:r>
            <a:endParaRPr kumimoji="1" lang="en-US" altLang="ja-JP" dirty="0"/>
          </a:p>
          <a:p>
            <a:r>
              <a:rPr lang="ja-JP" altLang="en-US" dirty="0"/>
              <a:t>どう？ここ〇階（</a:t>
            </a:r>
            <a:r>
              <a:rPr lang="en-US" altLang="ja-JP" dirty="0"/>
              <a:t>1</a:t>
            </a:r>
            <a:r>
              <a:rPr lang="ja-JP" altLang="en-US" dirty="0"/>
              <a:t>階の時は言わない）でも、マンションの</a:t>
            </a:r>
            <a:r>
              <a:rPr lang="en-US" altLang="ja-JP" dirty="0"/>
              <a:t>10</a:t>
            </a:r>
            <a:r>
              <a:rPr lang="ja-JP" altLang="en-US" dirty="0"/>
              <a:t>階でも、</a:t>
            </a:r>
            <a:endParaRPr lang="en-US" altLang="ja-JP" dirty="0"/>
          </a:p>
          <a:p>
            <a:r>
              <a:rPr kumimoji="1" lang="ja-JP" altLang="en-US" dirty="0"/>
              <a:t>水道の水って使えるよね？</a:t>
            </a:r>
            <a:endParaRPr kumimoji="1" lang="en-US" altLang="ja-JP" dirty="0"/>
          </a:p>
          <a:p>
            <a:r>
              <a:rPr lang="ja-JP" altLang="en-US" dirty="0"/>
              <a:t>水道の水は、どこかに送るとき、浄水場で水をきれいにするときなどに</a:t>
            </a:r>
            <a:endParaRPr lang="en-US" altLang="ja-JP" dirty="0"/>
          </a:p>
          <a:p>
            <a:r>
              <a:rPr kumimoji="1" lang="ja-JP" altLang="en-US" dirty="0"/>
              <a:t>電気</a:t>
            </a:r>
            <a:r>
              <a:rPr lang="ja-JP" altLang="en-US" dirty="0"/>
              <a:t>を使っています。だから関係あるんだね。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そう、お風呂やコンロはガスだよね？オール電化の家もあると思いますが</a:t>
            </a:r>
            <a:endParaRPr kumimoji="1" lang="en-US" altLang="ja-JP" dirty="0"/>
          </a:p>
          <a:p>
            <a:r>
              <a:rPr lang="ja-JP" altLang="en-US" dirty="0"/>
              <a:t>ここではガス、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家によっては、車があるところもあるよね。そう、最近は電気で動く車もあるけれど、まだ多くの車はガソリンで動いています。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sz="1050" dirty="0">
                <a:solidFill>
                  <a:srgbClr val="0070C0"/>
                </a:solidFill>
              </a:rPr>
              <a:t>★オール電化、ＥＶなどについて、ここではあまり掘り下げずとも〇。</a:t>
            </a:r>
            <a:endParaRPr kumimoji="1" lang="ja-JP" altLang="en-US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14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さぁ、今度は、いつ・どんなエネルギーを使っているのか、</a:t>
            </a:r>
            <a:endParaRPr kumimoji="1" lang="en-US" altLang="ja-JP" dirty="0"/>
          </a:p>
          <a:p>
            <a:r>
              <a:rPr kumimoji="1" lang="ja-JP" altLang="en-US" dirty="0"/>
              <a:t>自分の生活の中で考えてみましょう。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ここにあるサイコロ、全部の面で絵が違います。</a:t>
            </a:r>
            <a:endParaRPr kumimoji="1" lang="en-US" altLang="ja-JP" dirty="0"/>
          </a:p>
          <a:p>
            <a:r>
              <a:rPr lang="ja-JP" altLang="en-US" dirty="0"/>
              <a:t>（そしてサイコロは</a:t>
            </a:r>
            <a:r>
              <a:rPr lang="en-US" altLang="ja-JP" dirty="0"/>
              <a:t>8</a:t>
            </a:r>
            <a:r>
              <a:rPr lang="ja-JP" altLang="en-US" dirty="0"/>
              <a:t>種類あります。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ワークの方法により説明が必要であればここで説明）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エネルギーを意識するサイコロだから、「エネコロ」と言います。</a:t>
            </a:r>
            <a:endParaRPr lang="en-US" altLang="ja-JP" dirty="0"/>
          </a:p>
          <a:p>
            <a:r>
              <a:rPr kumimoji="1" lang="ja-JP" altLang="en-US" dirty="0"/>
              <a:t>（大学生が名前をつけてくれました！かわいい名前でしょ？）</a:t>
            </a:r>
            <a:endParaRPr lang="en-US" altLang="ja-JP" dirty="0"/>
          </a:p>
          <a:p>
            <a:r>
              <a:rPr kumimoji="1" lang="ja-JP" altLang="en-US" dirty="0"/>
              <a:t>それでは使い方を説明します。</a:t>
            </a:r>
            <a:endParaRPr kumimoji="1" lang="en-US" altLang="ja-JP" dirty="0"/>
          </a:p>
          <a:p>
            <a:r>
              <a:rPr lang="ja-JP" altLang="en-US" dirty="0"/>
              <a:t>①ひとりに</a:t>
            </a:r>
            <a:r>
              <a:rPr lang="en-US" altLang="ja-JP" dirty="0"/>
              <a:t>1</a:t>
            </a:r>
            <a:r>
              <a:rPr lang="ja-JP" altLang="en-US" dirty="0"/>
              <a:t>個ずつエネコロを配ります。</a:t>
            </a:r>
            <a:endParaRPr lang="en-US" altLang="ja-JP" dirty="0"/>
          </a:p>
          <a:p>
            <a:r>
              <a:rPr kumimoji="1" lang="ja-JP" altLang="en-US" dirty="0"/>
              <a:t>　まだ転がさずに、色んな面に描かれた絵を見て待っていてください。</a:t>
            </a:r>
            <a:endParaRPr kumimoji="1" lang="en-US" altLang="ja-JP" dirty="0"/>
          </a:p>
          <a:p>
            <a:r>
              <a:rPr lang="ja-JP" altLang="en-US" dirty="0"/>
              <a:t>②合図をしたら、みんなで一斉に、自分の机の上に（体育館などなら</a:t>
            </a:r>
            <a:endParaRPr lang="en-US" altLang="ja-JP" dirty="0"/>
          </a:p>
          <a:p>
            <a:r>
              <a:rPr kumimoji="1" lang="ja-JP" altLang="en-US" dirty="0"/>
              <a:t>　足元に、でも〇）転がします。</a:t>
            </a:r>
            <a:endParaRPr kumimoji="1" lang="en-US" altLang="ja-JP" dirty="0"/>
          </a:p>
          <a:p>
            <a:r>
              <a:rPr lang="ja-JP" altLang="en-US" dirty="0">
                <a:solidFill>
                  <a:srgbClr val="FF0066"/>
                </a:solidFill>
              </a:rPr>
              <a:t>　★狭い所では上に回転させて落とす方法で見本を見せると良いです。</a:t>
            </a:r>
            <a:endParaRPr lang="en-US" altLang="ja-JP" dirty="0">
              <a:solidFill>
                <a:srgbClr val="FF0066"/>
              </a:solidFill>
            </a:endParaRP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★先に①</a:t>
            </a:r>
            <a:r>
              <a:rPr kumimoji="1" lang="en-US" altLang="ja-JP" sz="1050" dirty="0">
                <a:solidFill>
                  <a:srgbClr val="0070C0"/>
                </a:solidFill>
              </a:rPr>
              <a:t>-</a:t>
            </a:r>
            <a:r>
              <a:rPr kumimoji="1" lang="ja-JP" altLang="en-US" sz="1050" dirty="0">
                <a:solidFill>
                  <a:srgbClr val="0070C0"/>
                </a:solidFill>
              </a:rPr>
              <a:t>④まで説明してから始めても、</a:t>
            </a:r>
            <a:r>
              <a:rPr kumimoji="1" lang="en-US" altLang="ja-JP" sz="1050" dirty="0">
                <a:solidFill>
                  <a:srgbClr val="0070C0"/>
                </a:solidFill>
              </a:rPr>
              <a:t>1</a:t>
            </a:r>
            <a:r>
              <a:rPr kumimoji="1" lang="ja-JP" altLang="en-US" sz="1050" dirty="0">
                <a:solidFill>
                  <a:srgbClr val="0070C0"/>
                </a:solidFill>
              </a:rPr>
              <a:t>つずつ一緒に進めても良いです。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コントロールしやすいように進めてください。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★一斉に転がす方が乱暴に遠くに投げなくて良いです。掛け声をかけて。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44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次に、</a:t>
            </a:r>
            <a:r>
              <a:rPr lang="ja-JP" altLang="en-US" dirty="0"/>
              <a:t>③上に出た面の絵を見て、生活の中のいつ・どの時間帯に一番関係がある絵か考えてみましょう。</a:t>
            </a:r>
            <a:endParaRPr lang="en-US" altLang="ja-JP" dirty="0"/>
          </a:p>
          <a:p>
            <a:r>
              <a:rPr lang="ja-JP" altLang="en-US" dirty="0"/>
              <a:t>　「朝」「昼」「夜」のポールが立っていますよね。　</a:t>
            </a:r>
            <a:endParaRPr lang="en-US" altLang="ja-JP" dirty="0"/>
          </a:p>
          <a:p>
            <a:r>
              <a:rPr lang="ja-JP" altLang="en-US" dirty="0"/>
              <a:t>　このどの時間帯でしょうか？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どれにもあてはならないよ、自分ではあまり使わない・しない・食べない</a:t>
            </a:r>
            <a:endParaRPr lang="en-US" altLang="ja-JP" dirty="0"/>
          </a:p>
          <a:p>
            <a:r>
              <a:rPr lang="ja-JP" altLang="en-US" dirty="0"/>
              <a:t>　などであれば、「あまり使わない」を選んでくれてもいいですよ。</a:t>
            </a:r>
            <a:endParaRPr lang="en-US" altLang="ja-JP" dirty="0"/>
          </a:p>
          <a:p>
            <a:r>
              <a:rPr lang="ja-JP" altLang="en-US" dirty="0"/>
              <a:t>それでは例をだしますね。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■照明：みんな明かりはいつつける？（夜！）そうだね、これは「夜」</a:t>
            </a:r>
            <a:endParaRPr lang="en-US" altLang="ja-JP" dirty="0"/>
          </a:p>
          <a:p>
            <a:r>
              <a:rPr lang="ja-JP" altLang="en-US" dirty="0"/>
              <a:t>　　　　　にしましょう。</a:t>
            </a:r>
            <a:endParaRPr lang="en-US" altLang="ja-JP" dirty="0"/>
          </a:p>
          <a:p>
            <a:r>
              <a:rPr lang="ja-JP" altLang="en-US" dirty="0"/>
              <a:t>　■お風呂：みんなお風呂はいつ入る？（夜！朝！など）夜って人が多い</a:t>
            </a:r>
            <a:endParaRPr lang="en-US" altLang="ja-JP" dirty="0"/>
          </a:p>
          <a:p>
            <a:r>
              <a:rPr lang="ja-JP" altLang="en-US" dirty="0"/>
              <a:t>　　　　　　みたいなので、「夜」にしようか。</a:t>
            </a:r>
            <a:endParaRPr lang="en-US" altLang="ja-JP" dirty="0"/>
          </a:p>
          <a:p>
            <a:r>
              <a:rPr lang="ja-JP" altLang="en-US" dirty="0"/>
              <a:t>　■バナナ：バナナはどこでとれますか？（国名など）そう、南の国でと</a:t>
            </a:r>
            <a:endParaRPr lang="en-US" altLang="ja-JP" dirty="0"/>
          </a:p>
          <a:p>
            <a:r>
              <a:rPr lang="ja-JP" altLang="en-US" dirty="0"/>
              <a:t>　　　　　　れるよね、そこから何で運んでくるんだろう？（船！車！）</a:t>
            </a:r>
            <a:endParaRPr lang="en-US" altLang="ja-JP" dirty="0"/>
          </a:p>
          <a:p>
            <a:r>
              <a:rPr lang="ja-JP" altLang="en-US" dirty="0"/>
              <a:t>　　　　　　そう、バナナもエネルギーを使ってみんなのとこへ来ているん</a:t>
            </a:r>
            <a:endParaRPr lang="en-US" altLang="ja-JP" dirty="0"/>
          </a:p>
          <a:p>
            <a:r>
              <a:rPr lang="ja-JP" altLang="en-US" dirty="0"/>
              <a:t>　　　　　　だね、じゃあバナナ、いつ食べる？（朝！夜！など）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sz="1050" dirty="0">
                <a:solidFill>
                  <a:srgbClr val="0070C0"/>
                </a:solidFill>
              </a:rPr>
              <a:t>★例はいくつでも（電気・ガソリン・ごみなどジャンルの異なるものを複数でも）、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どの絵でも良いです。説明しやすいものを選んでください。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★照明・明かりは、「電気」と言わないようお気をつけください。</a:t>
            </a:r>
            <a:endParaRPr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374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最後は、順番に、前の方にあるポール（三角コーン、表示、言いやすい言い方で）のところに、エネコロを積み上げに来てもらいますよ。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選んだ面をみんな側に見えるようにして、「朝」だったら「朝」のポールの</a:t>
            </a:r>
            <a:endParaRPr kumimoji="1" lang="en-US" altLang="ja-JP" dirty="0"/>
          </a:p>
          <a:p>
            <a:r>
              <a:rPr kumimoji="1" lang="ja-JP" altLang="en-US" dirty="0"/>
              <a:t>ところに置きに来てね。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積み木のように積み上げてください。でも倒れそうになったら、横に新たな塔を建ててくれて良いですよ。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それでは、走ったり、押したりしないで、みんな置きに来てね。</a:t>
            </a:r>
            <a:endParaRPr lang="en-US" altLang="ja-JP" dirty="0"/>
          </a:p>
          <a:p>
            <a:r>
              <a:rPr lang="ja-JP" altLang="en-US" dirty="0"/>
              <a:t>（はい、置いたら席に戻ってください。）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sz="1050" dirty="0">
                <a:solidFill>
                  <a:srgbClr val="0070C0"/>
                </a:solidFill>
              </a:rPr>
              <a:t>★コロナ密回避や、狭い場所で行う際の動線確保などのために、班ごと、決まった人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</a:t>
            </a:r>
            <a:r>
              <a:rPr kumimoji="1" lang="ja-JP" altLang="en-US" sz="1050" dirty="0">
                <a:solidFill>
                  <a:srgbClr val="0070C0"/>
                </a:solidFill>
              </a:rPr>
              <a:t>順など、置きに来る際のルールを加えても良いと思います。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★縦に積みあげた方がスリルがありますが、時間帯で棒グラフのように横にも</a:t>
            </a:r>
            <a:r>
              <a:rPr kumimoji="1" lang="ja-JP" altLang="en-US" sz="1050" dirty="0">
                <a:solidFill>
                  <a:srgbClr val="0070C0"/>
                </a:solidFill>
              </a:rPr>
              <a:t>広く並</a:t>
            </a:r>
            <a:endParaRPr kumimoji="1"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</a:t>
            </a:r>
            <a:r>
              <a:rPr kumimoji="1" lang="ja-JP" altLang="en-US" sz="1050" dirty="0">
                <a:solidFill>
                  <a:srgbClr val="0070C0"/>
                </a:solidFill>
              </a:rPr>
              <a:t>べる方法もあります。（左端が朝で右端が夜、といったように）</a:t>
            </a:r>
            <a:r>
              <a:rPr lang="ja-JP" altLang="en-US" sz="1050" dirty="0">
                <a:solidFill>
                  <a:srgbClr val="0070C0"/>
                </a:solidFill>
              </a:rPr>
              <a:t>教卓の上など、高い</a:t>
            </a:r>
            <a:endParaRPr lang="en-US" altLang="ja-JP" sz="1050" dirty="0">
              <a:solidFill>
                <a:srgbClr val="0070C0"/>
              </a:solidFill>
            </a:endParaRPr>
          </a:p>
          <a:p>
            <a:r>
              <a:rPr lang="ja-JP" altLang="en-US" sz="1050" dirty="0">
                <a:solidFill>
                  <a:srgbClr val="0070C0"/>
                </a:solidFill>
              </a:rPr>
              <a:t>　所にしか置けない、などの場合にこちらの並べ方が有効です。</a:t>
            </a:r>
            <a:endParaRPr kumimoji="1" lang="en-US" altLang="ja-JP" sz="105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27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（このスライドは、先にエネコロの①⁻</a:t>
            </a:r>
            <a:r>
              <a:rPr lang="ja-JP" altLang="en-US" dirty="0"/>
              <a:t>④の説明だけ先にして後でまとめて</a:t>
            </a:r>
            <a:endParaRPr lang="en-US" altLang="ja-JP" dirty="0"/>
          </a:p>
          <a:p>
            <a:r>
              <a:rPr kumimoji="1" lang="ja-JP" altLang="en-US" dirty="0"/>
              <a:t>　アクションを起こす場合のスライドです。もし、①から一つずつスライ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ドに沿って進めているのであれば不要ですので飛ばしてください。）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3444-F924-4356-9CE5-C7855CFF3D3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13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7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33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74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38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42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92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82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60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48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93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1FE9-1E1F-445A-A2F7-9FA1F978A35E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E58C3-4B2E-4E3D-86DF-D78B17296A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42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22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60.png"/><Relationship Id="rId9" Type="http://schemas.openxmlformats.org/officeDocument/2006/relationships/image" Target="../media/image24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1.png"/><Relationship Id="rId10" Type="http://schemas.microsoft.com/office/2007/relationships/hdphoto" Target="../media/hdphoto1.wdp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microsoft.com/office/2007/relationships/hdphoto" Target="../media/hdphoto1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爆発: 8 pt 26">
            <a:extLst>
              <a:ext uri="{FF2B5EF4-FFF2-40B4-BE49-F238E27FC236}">
                <a16:creationId xmlns:a16="http://schemas.microsoft.com/office/drawing/2014/main" id="{3E7D2A11-F4EF-4384-820B-F1B641F3883C}"/>
              </a:ext>
            </a:extLst>
          </p:cNvPr>
          <p:cNvSpPr/>
          <p:nvPr/>
        </p:nvSpPr>
        <p:spPr>
          <a:xfrm rot="20896191">
            <a:off x="2614309" y="3296314"/>
            <a:ext cx="3915381" cy="229664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F582AB0-82CA-442C-B7FA-9D37D95C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50" y="2051978"/>
            <a:ext cx="75636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省エネ</a:t>
            </a:r>
            <a:r>
              <a:rPr lang="ja-JP" altLang="en-US" sz="48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8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ってなぁに？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1649"/>
            <a:ext cx="9144000" cy="6993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0EDF4CF9-6FD7-4903-84E8-E489A0263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" y="6385223"/>
            <a:ext cx="8726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chemeClr val="bg1"/>
                </a:solidFill>
              </a:rPr>
              <a:t>静岡市環境創造課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A58DD049-EB78-4978-9975-67847BBC9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24" y="6155146"/>
            <a:ext cx="8726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1600" dirty="0">
                <a:solidFill>
                  <a:schemeClr val="bg1"/>
                </a:solidFill>
              </a:rPr>
              <a:t>しずおかし　かんきょうそうぞうか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10B7E41-80CB-493A-919D-6023E0C60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46" y="1196983"/>
            <a:ext cx="75636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エネルギー</a:t>
            </a:r>
            <a:r>
              <a:rPr lang="ja-JP" altLang="en-US" sz="48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8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ってなぁに？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7F726E3-2BB2-4167-A850-C3DA62CC0BCE}"/>
              </a:ext>
            </a:extLst>
          </p:cNvPr>
          <p:cNvGrpSpPr/>
          <p:nvPr/>
        </p:nvGrpSpPr>
        <p:grpSpPr>
          <a:xfrm>
            <a:off x="5650882" y="193007"/>
            <a:ext cx="3284362" cy="811176"/>
            <a:chOff x="1288659" y="3137096"/>
            <a:chExt cx="5329746" cy="131634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149BE72-16D3-419D-BE15-00A739089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8659" y="3137096"/>
              <a:ext cx="1310859" cy="1310859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0636DD7D-5C32-4599-BB76-C8E43EE7E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1722" y="3142365"/>
              <a:ext cx="1310859" cy="1310859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042D306D-4924-478D-B0CB-A37EB0211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5406" y="3150016"/>
              <a:ext cx="1298665" cy="129866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9CB3B008-F136-431D-ABB9-ED20DEE1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3643" y="3148682"/>
              <a:ext cx="1304762" cy="1304762"/>
            </a:xfrm>
            <a:prstGeom prst="rect">
              <a:avLst/>
            </a:prstGeom>
          </p:spPr>
        </p:pic>
      </p:grpSp>
      <p:sp>
        <p:nvSpPr>
          <p:cNvPr id="19" name="Text Box 4">
            <a:extLst>
              <a:ext uri="{FF2B5EF4-FFF2-40B4-BE49-F238E27FC236}">
                <a16:creationId xmlns:a16="http://schemas.microsoft.com/office/drawing/2014/main" id="{57C1C990-A2E8-4026-9B78-FB5A1DD4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944" y="3993408"/>
            <a:ext cx="59880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めざせ！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D7D3D654-7EA0-4ED2-95D1-E3513DCBA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30" y="5125092"/>
            <a:ext cx="91439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60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省エネ</a:t>
            </a:r>
            <a:r>
              <a:rPr lang="ja-JP" altLang="en-US" sz="60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マスター！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EE875E6-0100-423B-BFC4-AF4418C288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824" y="2163497"/>
            <a:ext cx="1868285" cy="294587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4DF24B8-C006-4036-9F46-D9C666E103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0749" y="2154044"/>
            <a:ext cx="1981038" cy="2882753"/>
          </a:xfrm>
          <a:prstGeom prst="rect">
            <a:avLst/>
          </a:prstGeom>
        </p:spPr>
      </p:pic>
      <p:sp>
        <p:nvSpPr>
          <p:cNvPr id="28" name="Text Box 4">
            <a:extLst>
              <a:ext uri="{FF2B5EF4-FFF2-40B4-BE49-F238E27FC236}">
                <a16:creationId xmlns:a16="http://schemas.microsoft.com/office/drawing/2014/main" id="{8365C019-6543-4E61-8BD2-07A4EFE1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591" y="1908032"/>
            <a:ext cx="1473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しょう</a:t>
            </a:r>
            <a:endParaRPr lang="ja-JP" altLang="en-US" sz="1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6C954190-5D98-4240-AAA1-E5E61B61C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051" y="4963027"/>
            <a:ext cx="1473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しょう</a:t>
            </a:r>
            <a:endParaRPr lang="ja-JP" altLang="en-US" sz="1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47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09993974-90BC-45A7-B152-755E6F8F19FB}"/>
              </a:ext>
            </a:extLst>
          </p:cNvPr>
          <p:cNvSpPr/>
          <p:nvPr/>
        </p:nvSpPr>
        <p:spPr>
          <a:xfrm>
            <a:off x="604911" y="5760056"/>
            <a:ext cx="8285871" cy="992436"/>
          </a:xfrm>
          <a:prstGeom prst="rightArrow">
            <a:avLst>
              <a:gd name="adj1" fmla="val 60829"/>
              <a:gd name="adj2" fmla="val 6516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9A8E125-789F-4126-8935-724E24327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473" y="311800"/>
            <a:ext cx="7053053" cy="7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どこが一番多かった？</a:t>
            </a:r>
            <a:endParaRPr lang="ja-JP" altLang="en-US" sz="4800" b="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FD8F397-2218-490E-B0E4-FD490DCCEEE2}"/>
              </a:ext>
            </a:extLst>
          </p:cNvPr>
          <p:cNvGrpSpPr/>
          <p:nvPr/>
        </p:nvGrpSpPr>
        <p:grpSpPr>
          <a:xfrm>
            <a:off x="1136191" y="1128545"/>
            <a:ext cx="7223309" cy="2788476"/>
            <a:chOff x="753071" y="1252234"/>
            <a:chExt cx="8393498" cy="324021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9BC90F4-702C-4E25-914A-1D8F613AD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071" y="1252234"/>
              <a:ext cx="5812528" cy="2021068"/>
            </a:xfrm>
            <a:prstGeom prst="rect">
              <a:avLst/>
            </a:prstGeom>
          </p:spPr>
        </p:pic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A462882-3A14-4E95-9126-F81DA19A2134}"/>
                </a:ext>
              </a:extLst>
            </p:cNvPr>
            <p:cNvSpPr/>
            <p:nvPr/>
          </p:nvSpPr>
          <p:spPr>
            <a:xfrm>
              <a:off x="6706275" y="1404639"/>
              <a:ext cx="1800665" cy="1772529"/>
            </a:xfrm>
            <a:prstGeom prst="roundRect">
              <a:avLst>
                <a:gd name="adj" fmla="val 11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E310CEBB-94EB-416F-BE05-1FB426718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735" y="3465204"/>
              <a:ext cx="989879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prstTxWarp prst="textPlain">
                <a:avLst/>
              </a:prstTxWarp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5400" b="0" dirty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朝</a:t>
              </a:r>
              <a:endParaRPr lang="ja-JP" altLang="en-US" sz="48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09A49E2C-98B9-42D0-BC4F-10C5CD165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395" y="3465204"/>
              <a:ext cx="989879" cy="90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prstTxWarp prst="textPlain">
                <a:avLst/>
              </a:prstTxWarp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5400" b="0" dirty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昼</a:t>
              </a:r>
              <a:endParaRPr lang="ja-JP" altLang="en-US" sz="48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0FC498CA-7A15-49C7-9969-6284DF1EA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4069" y="3445307"/>
              <a:ext cx="989879" cy="90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prstTxWarp prst="textPlain">
                <a:avLst/>
              </a:prstTxWarp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5400" b="0" dirty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夜</a:t>
              </a:r>
              <a:endParaRPr lang="ja-JP" altLang="en-US" sz="48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A256CF11-BD1F-4A04-9880-F93C5C57A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4219" y="3292119"/>
              <a:ext cx="298235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3600" dirty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あまり</a:t>
              </a:r>
              <a:r>
                <a:rPr lang="en-US" altLang="ja-JP" sz="3600" dirty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3600" dirty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ja-JP" altLang="en-US" sz="3600" dirty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使わない</a:t>
              </a:r>
              <a:endParaRPr lang="en-US" altLang="ja-JP" sz="36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20" name="Text Box 4">
            <a:extLst>
              <a:ext uri="{FF2B5EF4-FFF2-40B4-BE49-F238E27FC236}">
                <a16:creationId xmlns:a16="http://schemas.microsoft.com/office/drawing/2014/main" id="{1C036279-9739-492C-9586-FB6C03ED2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8194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ちょっとお話をはさみます。みんなで考えてみよう！</a:t>
            </a:r>
            <a:endParaRPr lang="ja-JP" altLang="en-US" sz="2800" b="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11045487-D664-4C5B-8262-A716E825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4491" y="4430607"/>
            <a:ext cx="988467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「エネルギーをたくさん」使っている、</a:t>
            </a:r>
            <a:r>
              <a:rPr lang="en-US" altLang="ja-JP" sz="4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ということは・・・？</a:t>
            </a:r>
            <a:endParaRPr lang="en-US" altLang="ja-JP" sz="44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42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91572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11045487-D664-4C5B-8262-A716E825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0762" y="5165360"/>
            <a:ext cx="988467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今、地球に何がおきているの？</a:t>
            </a:r>
            <a:r>
              <a:rPr lang="en-US" altLang="ja-JP" sz="44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4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4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私たちにできることは？</a:t>
            </a:r>
            <a:endParaRPr lang="en-US" altLang="ja-JP" sz="44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B69857F6-78EC-4306-9295-869F5562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72" y="834773"/>
            <a:ext cx="8088923" cy="7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今、地球が泣いている</a:t>
            </a:r>
            <a:r>
              <a:rPr lang="en-US" altLang="ja-JP" sz="48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⁉</a:t>
            </a:r>
            <a:endParaRPr lang="ja-JP" altLang="en-US" sz="4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61704D8-0690-4DFD-BE79-D148ECA092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7816" y="1701608"/>
            <a:ext cx="3588361" cy="3454784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72423A87-0324-4B91-BF42-967B2C6C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17" y="65332"/>
            <a:ext cx="16317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お話</a:t>
            </a:r>
            <a:endParaRPr lang="en-US" altLang="ja-JP" sz="4400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3DC9B9CC-BF1A-4A1D-9CB5-A8B028BA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763" y="420297"/>
            <a:ext cx="1730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</a:t>
            </a:r>
            <a:endParaRPr lang="ja-JP" altLang="en-US" sz="24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4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14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11045487-D664-4C5B-8262-A716E825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822" y="550050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氷がとける、雪や雨がたくさん降る、森林火災、</a:t>
            </a:r>
            <a:endParaRPr lang="en-US" altLang="ja-JP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5482367-B11B-49B0-9E80-92B4B4524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132" y="-2517"/>
            <a:ext cx="1730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0338" y="190874"/>
            <a:ext cx="98846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色んなことが、起きているよ</a:t>
            </a:r>
            <a:endParaRPr lang="en-US" altLang="ja-JP" sz="4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5E05F9-F053-446D-A9BE-0C02FAB3CB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0822" y="2884685"/>
            <a:ext cx="2619237" cy="19443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1076B20-6058-4185-B21D-16783A00E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598" y="4165648"/>
            <a:ext cx="1851073" cy="12200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A5A99A2-2169-4A75-8E5D-0A5ED5CB20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3124" y="1108843"/>
            <a:ext cx="2525941" cy="14685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54C506A-ADBD-4439-979F-0105368C13A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138" y="4090628"/>
            <a:ext cx="2805676" cy="152566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E16657E-1EC1-45E4-BFF3-6D8ED5B6415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7041" y="1198576"/>
            <a:ext cx="2187734" cy="131532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20BB350-935C-47A5-91F1-A9C39921CCB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5519" y="931568"/>
            <a:ext cx="2092807" cy="175955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D5B96C4-3994-4814-9F79-D71FEFF1094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608" y="3164129"/>
            <a:ext cx="1851073" cy="146771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86A3C73-9A6E-4873-B6F9-FF049D28AB7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6" t="-1669"/>
          <a:stretch/>
        </p:blipFill>
        <p:spPr>
          <a:xfrm rot="1021212">
            <a:off x="5364243" y="4612689"/>
            <a:ext cx="1545893" cy="58103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B9A9231-1626-42E0-B867-A36677AC8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597" y="3919675"/>
            <a:ext cx="1524000" cy="122872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35F0433-41D7-47EF-B2A4-CCB4AF5E1D6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2352" y="4527336"/>
            <a:ext cx="1457324" cy="70008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364E59E-B3E0-4D91-B09F-449F9DFB13A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457" y="3135492"/>
            <a:ext cx="1610676" cy="167753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AAEA6E8-69C6-46E6-BEF8-8165344905F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68" y="1231905"/>
            <a:ext cx="1746658" cy="127068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17CCDAD-FB89-481E-A4A7-5375BF6E9AE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7860" y="1750962"/>
            <a:ext cx="1610676" cy="149002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22CAA02-F22D-452A-AEDB-9B9FBA8E330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11"/>
          <a:stretch/>
        </p:blipFill>
        <p:spPr>
          <a:xfrm>
            <a:off x="6071522" y="2381759"/>
            <a:ext cx="1219200" cy="106049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3D73A591-9634-42F6-9E35-B2A1A8717D3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5016" y="2549705"/>
            <a:ext cx="1085850" cy="1171575"/>
          </a:xfrm>
          <a:prstGeom prst="rect">
            <a:avLst/>
          </a:prstGeom>
        </p:spPr>
      </p:pic>
      <p:sp>
        <p:nvSpPr>
          <p:cNvPr id="41" name="Text Box 4">
            <a:extLst>
              <a:ext uri="{FF2B5EF4-FFF2-40B4-BE49-F238E27FC236}">
                <a16:creationId xmlns:a16="http://schemas.microsoft.com/office/drawing/2014/main" id="{1B8F48B5-BD1D-4A01-A7A4-6B971DC76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537" y="5969489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暑すぎる、干ばつ、動植物・農作物や病気にも影響</a:t>
            </a:r>
            <a:endParaRPr lang="en-US" altLang="ja-JP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96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14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5204" y="330080"/>
            <a:ext cx="988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どうして？→原因とされているのは・・・</a:t>
            </a:r>
            <a:endParaRPr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1B8F48B5-BD1D-4A01-A7A4-6B971DC76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867" y="1493873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8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地球〇〇化</a:t>
            </a:r>
            <a:endParaRPr lang="en-US" altLang="ja-JP" sz="88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55FAB113-1E97-48F3-A21F-BB92BB93F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124" y="81328"/>
            <a:ext cx="1648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げんいん</a:t>
            </a:r>
            <a:endParaRPr lang="ja-JP" altLang="en-US" sz="1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13AB68D-7058-4858-A803-1FAA0E9D01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494" y="2893818"/>
            <a:ext cx="3222308" cy="3095752"/>
          </a:xfrm>
          <a:prstGeom prst="rect">
            <a:avLst/>
          </a:prstGeom>
        </p:spPr>
      </p:pic>
      <p:sp>
        <p:nvSpPr>
          <p:cNvPr id="28" name="Text Box 4">
            <a:extLst>
              <a:ext uri="{FF2B5EF4-FFF2-40B4-BE49-F238E27FC236}">
                <a16:creationId xmlns:a16="http://schemas.microsoft.com/office/drawing/2014/main" id="{7C28B2B2-EA68-4B16-B481-3A360E33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05" y="127905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〇〇〇〇</a:t>
            </a:r>
            <a:endParaRPr lang="en-US" altLang="ja-JP" sz="24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05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14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11045487-D664-4C5B-8262-A716E825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88" y="5534692"/>
            <a:ext cx="83319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むかしと比べて</a:t>
            </a:r>
            <a:r>
              <a:rPr lang="en-US" altLang="ja-JP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「地球の平均気温が上がっている状態」を言うよ。</a:t>
            </a:r>
            <a:endParaRPr lang="en-US" altLang="ja-JP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5204" y="330080"/>
            <a:ext cx="988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どうして？→原因とされているのは・・・</a:t>
            </a:r>
            <a:endParaRPr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1B8F48B5-BD1D-4A01-A7A4-6B971DC76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867" y="1493873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8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地球温暖化</a:t>
            </a:r>
            <a:endParaRPr lang="en-US" altLang="ja-JP" sz="88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55FAB113-1E97-48F3-A21F-BB92BB93F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124" y="81328"/>
            <a:ext cx="1648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げんいん</a:t>
            </a:r>
            <a:endParaRPr lang="ja-JP" altLang="en-US" sz="1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13AB68D-7058-4858-A803-1FAA0E9D01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494" y="2893818"/>
            <a:ext cx="3222308" cy="3095752"/>
          </a:xfrm>
          <a:prstGeom prst="rect">
            <a:avLst/>
          </a:prstGeom>
        </p:spPr>
      </p:pic>
      <p:sp>
        <p:nvSpPr>
          <p:cNvPr id="28" name="Text Box 4">
            <a:extLst>
              <a:ext uri="{FF2B5EF4-FFF2-40B4-BE49-F238E27FC236}">
                <a16:creationId xmlns:a16="http://schemas.microsoft.com/office/drawing/2014/main" id="{7C28B2B2-EA68-4B16-B481-3A360E33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05" y="127905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おんだん</a:t>
            </a:r>
            <a:endParaRPr lang="en-US" altLang="ja-JP" sz="24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E7DFBA0-143F-446A-93DC-F080C75F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049" y="5820293"/>
            <a:ext cx="1824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じょうたい</a:t>
            </a:r>
            <a:endParaRPr lang="en-US" altLang="ja-JP" sz="16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6C4D636F-E5C3-4D1F-ADD7-87A914225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443" y="5365415"/>
            <a:ext cx="14418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くら</a:t>
            </a:r>
            <a:endParaRPr lang="en-US" altLang="ja-JP" sz="16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58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14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5204" y="330080"/>
            <a:ext cx="988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平均気温、どれくらい上がったの？</a:t>
            </a:r>
            <a:endParaRPr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55FAB113-1E97-48F3-A21F-BB92BB93F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84" y="119319"/>
            <a:ext cx="1648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へいきん</a:t>
            </a:r>
            <a:endParaRPr lang="ja-JP" altLang="en-US" sz="1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005441A-6BA4-431A-8E7F-A16FFC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657" y="2274838"/>
            <a:ext cx="374934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4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170</a:t>
            </a:r>
            <a:r>
              <a:rPr lang="ja-JP" altLang="en-US" sz="4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年間で</a:t>
            </a:r>
            <a:r>
              <a:rPr lang="en-US" altLang="ja-JP" sz="4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4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1.09</a:t>
            </a:r>
            <a:r>
              <a:rPr lang="ja-JP" altLang="en-US" sz="4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℃</a:t>
            </a:r>
            <a:r>
              <a:rPr lang="en-US" altLang="ja-JP" sz="4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上がった！</a:t>
            </a:r>
            <a:endParaRPr lang="en-US" altLang="ja-JP" sz="48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F92E4B8-2968-43AB-9366-98D12E50B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6" y="1191688"/>
            <a:ext cx="5348581" cy="5331187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14E1F671-CDF9-44BD-BF18-899B66406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7461" y="6368986"/>
            <a:ext cx="7387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全国地球温暖化防止活動推進センター</a:t>
            </a:r>
            <a:r>
              <a:rPr lang="en-US" altLang="ja-JP" sz="1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HP</a:t>
            </a:r>
            <a:r>
              <a:rPr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より</a:t>
            </a:r>
            <a:endParaRPr lang="en-US" altLang="ja-JP" sz="14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右矢印 2">
            <a:extLst>
              <a:ext uri="{FF2B5EF4-FFF2-40B4-BE49-F238E27FC236}">
                <a16:creationId xmlns:a16="http://schemas.microsoft.com/office/drawing/2014/main" id="{32C4C72C-4E8D-4648-AD47-6A995026DA24}"/>
              </a:ext>
            </a:extLst>
          </p:cNvPr>
          <p:cNvSpPr/>
          <p:nvPr/>
        </p:nvSpPr>
        <p:spPr bwMode="auto">
          <a:xfrm rot="20366810">
            <a:off x="232822" y="3860622"/>
            <a:ext cx="5393385" cy="1038225"/>
          </a:xfrm>
          <a:prstGeom prst="rightArrow">
            <a:avLst>
              <a:gd name="adj1" fmla="val 50000"/>
              <a:gd name="adj2" fmla="val 67096"/>
            </a:avLst>
          </a:prstGeom>
          <a:solidFill>
            <a:srgbClr val="FF0000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endParaRPr lang="ja-JP" altLang="en-US" sz="280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14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11045487-D664-4C5B-8262-A716E825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822" y="550050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氷がとける、雪や雨がたくさん降る、森林火災、</a:t>
            </a:r>
            <a:endParaRPr lang="en-US" altLang="ja-JP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0338" y="190874"/>
            <a:ext cx="98846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思い出して！たった</a:t>
            </a:r>
            <a:r>
              <a:rPr lang="en-US" altLang="ja-JP" sz="4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4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℃でも・・・</a:t>
            </a:r>
            <a:endParaRPr lang="en-US" altLang="ja-JP" sz="4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5E05F9-F053-446D-A9BE-0C02FAB3CB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0822" y="2884685"/>
            <a:ext cx="2619237" cy="19443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1076B20-6058-4185-B21D-16783A00E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598" y="4165648"/>
            <a:ext cx="1851073" cy="12200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A5A99A2-2169-4A75-8E5D-0A5ED5CB20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3124" y="1108843"/>
            <a:ext cx="2525941" cy="14685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54C506A-ADBD-4439-979F-0105368C13A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138" y="4090628"/>
            <a:ext cx="2805676" cy="152566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E16657E-1EC1-45E4-BFF3-6D8ED5B6415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7041" y="1198576"/>
            <a:ext cx="2187734" cy="131532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20BB350-935C-47A5-91F1-A9C39921CCB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5519" y="931568"/>
            <a:ext cx="2092807" cy="175955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D5B96C4-3994-4814-9F79-D71FEFF1094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608" y="3164129"/>
            <a:ext cx="1851073" cy="146771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86A3C73-9A6E-4873-B6F9-FF049D28AB7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6" t="-1669"/>
          <a:stretch/>
        </p:blipFill>
        <p:spPr>
          <a:xfrm rot="1021212">
            <a:off x="5364243" y="4612689"/>
            <a:ext cx="1545893" cy="58103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B9A9231-1626-42E0-B867-A36677AC8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597" y="3919675"/>
            <a:ext cx="1524000" cy="122872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35F0433-41D7-47EF-B2A4-CCB4AF5E1D6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2352" y="4527336"/>
            <a:ext cx="1457324" cy="70008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364E59E-B3E0-4D91-B09F-449F9DFB13A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457" y="3135492"/>
            <a:ext cx="1610676" cy="167753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AAEA6E8-69C6-46E6-BEF8-8165344905F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68" y="1231905"/>
            <a:ext cx="1746658" cy="127068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17CCDAD-FB89-481E-A4A7-5375BF6E9AE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7860" y="1750962"/>
            <a:ext cx="1610676" cy="149002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22CAA02-F22D-452A-AEDB-9B9FBA8E330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11"/>
          <a:stretch/>
        </p:blipFill>
        <p:spPr>
          <a:xfrm>
            <a:off x="6071522" y="2381759"/>
            <a:ext cx="1219200" cy="106049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3D73A591-9634-42F6-9E35-B2A1A8717D3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5016" y="2549705"/>
            <a:ext cx="1085850" cy="1171575"/>
          </a:xfrm>
          <a:prstGeom prst="rect">
            <a:avLst/>
          </a:prstGeom>
        </p:spPr>
      </p:pic>
      <p:sp>
        <p:nvSpPr>
          <p:cNvPr id="41" name="Text Box 4">
            <a:extLst>
              <a:ext uri="{FF2B5EF4-FFF2-40B4-BE49-F238E27FC236}">
                <a16:creationId xmlns:a16="http://schemas.microsoft.com/office/drawing/2014/main" id="{1B8F48B5-BD1D-4A01-A7A4-6B971DC76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537" y="5969489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暑すぎる、干ばつ、動植物・農作物や病気にも影響</a:t>
            </a:r>
            <a:endParaRPr lang="en-US" altLang="ja-JP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87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14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5204" y="330080"/>
            <a:ext cx="988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地球温暖化の原因とされているのは・・・</a:t>
            </a:r>
            <a:endParaRPr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1B8F48B5-BD1D-4A01-A7A4-6B971DC76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867" y="2667517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8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温室効果ガス</a:t>
            </a:r>
            <a:endParaRPr lang="en-US" altLang="ja-JP" sz="88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55FAB113-1E97-48F3-A21F-BB92BB93F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395" y="139026"/>
            <a:ext cx="1648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げんいん</a:t>
            </a:r>
            <a:endParaRPr lang="ja-JP" altLang="en-US" sz="1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7C28B2B2-EA68-4B16-B481-3A360E33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19" y="2389197"/>
            <a:ext cx="37420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おんしつこうか</a:t>
            </a:r>
            <a:endParaRPr lang="en-US" altLang="ja-JP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005441A-6BA4-431A-8E7F-A16FFC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956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二酸化炭素（</a:t>
            </a:r>
            <a:r>
              <a:rPr lang="en-US" altLang="ja-JP" sz="4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</a:t>
            </a:r>
            <a:r>
              <a:rPr lang="en-US" altLang="ja-JP" sz="2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4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）などの</a:t>
            </a:r>
            <a:endParaRPr lang="en-US" altLang="ja-JP" sz="48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A92953A0-9BD8-4ACE-9ED2-ED727C772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391" y="1189842"/>
            <a:ext cx="3742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にさんかたんそ</a:t>
            </a:r>
            <a:endParaRPr lang="en-US" altLang="ja-JP" sz="2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C64DD977-6521-4D99-9A26-5EC76432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788" y="1189842"/>
            <a:ext cx="36013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（しーおーつー）</a:t>
            </a:r>
            <a:endParaRPr lang="en-US" altLang="ja-JP" sz="2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B5155E4-94A0-468B-B36D-D9F1ED6C0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67" y="4899499"/>
            <a:ext cx="1809750" cy="14954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1E55676-C8B6-47A3-9D77-838677DAE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369" y="4933263"/>
            <a:ext cx="1952625" cy="1524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0CD6A2B-8A1F-4912-8A16-110B8E900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293" y="4727703"/>
            <a:ext cx="1894058" cy="1613929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E1DCF23-7658-41ED-B90F-0C3BC8ED0627}"/>
              </a:ext>
            </a:extLst>
          </p:cNvPr>
          <p:cNvGrpSpPr/>
          <p:nvPr/>
        </p:nvGrpSpPr>
        <p:grpSpPr>
          <a:xfrm>
            <a:off x="464512" y="4395545"/>
            <a:ext cx="2551013" cy="2231387"/>
            <a:chOff x="464512" y="4395545"/>
            <a:chExt cx="2551013" cy="2231387"/>
          </a:xfrm>
        </p:grpSpPr>
        <p:sp>
          <p:nvSpPr>
            <p:cNvPr id="2" name="吹き出し: 角を丸めた四角形 1">
              <a:extLst>
                <a:ext uri="{FF2B5EF4-FFF2-40B4-BE49-F238E27FC236}">
                  <a16:creationId xmlns:a16="http://schemas.microsoft.com/office/drawing/2014/main" id="{3065D7B7-ED06-4BD0-A1D4-CA618CF69A7B}"/>
                </a:ext>
              </a:extLst>
            </p:cNvPr>
            <p:cNvSpPr/>
            <p:nvPr/>
          </p:nvSpPr>
          <p:spPr>
            <a:xfrm>
              <a:off x="1645919" y="4468158"/>
              <a:ext cx="1369606" cy="723151"/>
            </a:xfrm>
            <a:prstGeom prst="wedgeRoundRectCallout">
              <a:avLst>
                <a:gd name="adj1" fmla="val -35316"/>
                <a:gd name="adj2" fmla="val 71858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93635901-B44F-4667-9072-DCAD1E97E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787" y="4395545"/>
              <a:ext cx="136960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8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-19</a:t>
              </a:r>
              <a:r>
                <a:rPr lang="ja-JP" altLang="en-US" sz="28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℃</a:t>
              </a:r>
              <a:endParaRPr lang="en-US" altLang="ja-JP" sz="2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41F71684-0C75-44F1-BD42-16032EC62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7617" y="4791199"/>
              <a:ext cx="9533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0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くらい</a:t>
              </a:r>
              <a:endParaRPr lang="en-US" altLang="ja-JP" sz="2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4" name="Text Box 4">
              <a:extLst>
                <a:ext uri="{FF2B5EF4-FFF2-40B4-BE49-F238E27FC236}">
                  <a16:creationId xmlns:a16="http://schemas.microsoft.com/office/drawing/2014/main" id="{E956A14A-ABDE-4461-A7F3-A2206D76F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512" y="6226822"/>
              <a:ext cx="246146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全然ないと・・・</a:t>
              </a:r>
              <a:endParaRPr lang="en-US" altLang="ja-JP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14923C1-1827-4354-868C-F9506697B524}"/>
              </a:ext>
            </a:extLst>
          </p:cNvPr>
          <p:cNvGrpSpPr/>
          <p:nvPr/>
        </p:nvGrpSpPr>
        <p:grpSpPr>
          <a:xfrm>
            <a:off x="3390484" y="4380523"/>
            <a:ext cx="2956742" cy="2231387"/>
            <a:chOff x="3390484" y="4380523"/>
            <a:chExt cx="2956742" cy="2231387"/>
          </a:xfrm>
        </p:grpSpPr>
        <p:sp>
          <p:nvSpPr>
            <p:cNvPr id="17" name="吹き出し: 角を丸めた四角形 16">
              <a:extLst>
                <a:ext uri="{FF2B5EF4-FFF2-40B4-BE49-F238E27FC236}">
                  <a16:creationId xmlns:a16="http://schemas.microsoft.com/office/drawing/2014/main" id="{B3C86CF0-8878-4C93-BA65-8824AB16E914}"/>
                </a:ext>
              </a:extLst>
            </p:cNvPr>
            <p:cNvSpPr/>
            <p:nvPr/>
          </p:nvSpPr>
          <p:spPr>
            <a:xfrm>
              <a:off x="4977620" y="4453136"/>
              <a:ext cx="1369606" cy="723151"/>
            </a:xfrm>
            <a:prstGeom prst="wedgeRoundRectCallout">
              <a:avLst>
                <a:gd name="adj1" fmla="val -35316"/>
                <a:gd name="adj2" fmla="val 71858"/>
                <a:gd name="adj3" fmla="val 166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97F6D139-F357-4E2A-B737-EA1AF4462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1488" y="4380523"/>
              <a:ext cx="136960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8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14</a:t>
              </a:r>
              <a:r>
                <a:rPr lang="ja-JP" altLang="en-US" sz="28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℃</a:t>
              </a:r>
              <a:endParaRPr lang="en-US" altLang="ja-JP" sz="2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D9D8FA72-9E38-488D-A708-D9B49D4BE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9318" y="4776177"/>
              <a:ext cx="9533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0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くらい</a:t>
              </a:r>
              <a:endParaRPr lang="en-US" altLang="ja-JP" sz="2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5" name="Text Box 4">
              <a:extLst>
                <a:ext uri="{FF2B5EF4-FFF2-40B4-BE49-F238E27FC236}">
                  <a16:creationId xmlns:a16="http://schemas.microsoft.com/office/drawing/2014/main" id="{5AEF2029-1E4B-41AE-A43F-BBC7A46F8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484" y="6211800"/>
              <a:ext cx="213765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暮らしやすい！</a:t>
              </a:r>
              <a:endParaRPr lang="en-US" altLang="ja-JP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F475767-604D-45CE-8519-4A3F2FA154C5}"/>
              </a:ext>
            </a:extLst>
          </p:cNvPr>
          <p:cNvGrpSpPr/>
          <p:nvPr/>
        </p:nvGrpSpPr>
        <p:grpSpPr>
          <a:xfrm>
            <a:off x="6465937" y="4446814"/>
            <a:ext cx="2767669" cy="2180118"/>
            <a:chOff x="6465937" y="4446814"/>
            <a:chExt cx="2767669" cy="2180118"/>
          </a:xfrm>
        </p:grpSpPr>
        <p:sp>
          <p:nvSpPr>
            <p:cNvPr id="20" name="吹き出し: 角を丸めた四角形 19">
              <a:extLst>
                <a:ext uri="{FF2B5EF4-FFF2-40B4-BE49-F238E27FC236}">
                  <a16:creationId xmlns:a16="http://schemas.microsoft.com/office/drawing/2014/main" id="{3AC0BFFB-5C2E-4532-9BA4-227017E4A40B}"/>
                </a:ext>
              </a:extLst>
            </p:cNvPr>
            <p:cNvSpPr/>
            <p:nvPr/>
          </p:nvSpPr>
          <p:spPr>
            <a:xfrm>
              <a:off x="7275689" y="4446814"/>
              <a:ext cx="574083" cy="723151"/>
            </a:xfrm>
            <a:prstGeom prst="wedgeRoundRectCallout">
              <a:avLst>
                <a:gd name="adj1" fmla="val -5529"/>
                <a:gd name="adj2" fmla="val 64077"/>
                <a:gd name="adj3" fmla="val 16667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FBBB263B-1AD5-42B4-971B-7F316EB02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3622" y="4476439"/>
              <a:ext cx="57408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？</a:t>
              </a:r>
              <a:endParaRPr lang="en-US" altLang="ja-JP" sz="4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id="{E6CFE084-C3F9-4713-B5CE-DE0114BE9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5937" y="6226822"/>
              <a:ext cx="276766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増えすぎ、が問題！</a:t>
              </a:r>
              <a:endParaRPr lang="en-US" altLang="ja-JP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14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0338" y="238345"/>
            <a:ext cx="988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じゃあ、</a:t>
            </a:r>
            <a:r>
              <a:rPr lang="en-US" altLang="ja-JP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</a:t>
            </a:r>
            <a:r>
              <a:rPr lang="en-US" altLang="ja-JP" sz="2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はどこで出ているの？</a:t>
            </a:r>
            <a:endParaRPr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005441A-6BA4-431A-8E7F-A16FFC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665" y="4541772"/>
            <a:ext cx="555633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発電時や、</a:t>
            </a:r>
            <a:r>
              <a:rPr lang="en-US" altLang="ja-JP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ガス・ガソリン・ごみを</a:t>
            </a:r>
            <a:r>
              <a:rPr lang="en-US" altLang="ja-JP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燃やす時にも出ているよ</a:t>
            </a:r>
            <a:endParaRPr lang="en-US" altLang="ja-JP" sz="4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48CAD1B-AA8B-4C29-9454-3B60CA7D8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0067" y="1161217"/>
            <a:ext cx="3506808" cy="1625106"/>
          </a:xfrm>
          <a:prstGeom prst="rect">
            <a:avLst/>
          </a:prstGeom>
        </p:spPr>
      </p:pic>
      <p:pic>
        <p:nvPicPr>
          <p:cNvPr id="32" name="図 1">
            <a:extLst>
              <a:ext uri="{FF2B5EF4-FFF2-40B4-BE49-F238E27FC236}">
                <a16:creationId xmlns:a16="http://schemas.microsoft.com/office/drawing/2014/main" id="{E1E4587E-1954-4787-B9BD-7CDFC6235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53" y="1218122"/>
            <a:ext cx="21272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5">
            <a:extLst>
              <a:ext uri="{FF2B5EF4-FFF2-40B4-BE49-F238E27FC236}">
                <a16:creationId xmlns:a16="http://schemas.microsoft.com/office/drawing/2014/main" id="{4EB824E5-AEA3-4357-9F02-21BB071D86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" y="1292951"/>
            <a:ext cx="20145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6">
            <a:extLst>
              <a:ext uri="{FF2B5EF4-FFF2-40B4-BE49-F238E27FC236}">
                <a16:creationId xmlns:a16="http://schemas.microsoft.com/office/drawing/2014/main" id="{868B0A08-F07C-4C56-BD09-7428F21B8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57" y="2535318"/>
            <a:ext cx="178117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グループ化 13">
            <a:extLst>
              <a:ext uri="{FF2B5EF4-FFF2-40B4-BE49-F238E27FC236}">
                <a16:creationId xmlns:a16="http://schemas.microsoft.com/office/drawing/2014/main" id="{3E28722F-312E-4C3A-A290-0404CF3A5659}"/>
              </a:ext>
            </a:extLst>
          </p:cNvPr>
          <p:cNvGrpSpPr>
            <a:grpSpLocks/>
          </p:cNvGrpSpPr>
          <p:nvPr/>
        </p:nvGrpSpPr>
        <p:grpSpPr bwMode="auto">
          <a:xfrm rot="-403891">
            <a:off x="232157" y="3434029"/>
            <a:ext cx="1652588" cy="1055688"/>
            <a:chOff x="-1226081" y="3124066"/>
            <a:chExt cx="2002014" cy="2036434"/>
          </a:xfrm>
          <a:solidFill>
            <a:srgbClr val="FFFF99"/>
          </a:solidFill>
        </p:grpSpPr>
        <p:sp>
          <p:nvSpPr>
            <p:cNvPr id="38" name="雲 37">
              <a:extLst>
                <a:ext uri="{FF2B5EF4-FFF2-40B4-BE49-F238E27FC236}">
                  <a16:creationId xmlns:a16="http://schemas.microsoft.com/office/drawing/2014/main" id="{A5BBE767-E8D7-42B3-81EA-2D25FCBCCDFE}"/>
                </a:ext>
              </a:extLst>
            </p:cNvPr>
            <p:cNvSpPr/>
            <p:nvPr/>
          </p:nvSpPr>
          <p:spPr>
            <a:xfrm>
              <a:off x="-1226081" y="3124066"/>
              <a:ext cx="2002014" cy="2036434"/>
            </a:xfrm>
            <a:prstGeom prst="cloud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正方形/長方形 7">
              <a:extLst>
                <a:ext uri="{FF2B5EF4-FFF2-40B4-BE49-F238E27FC236}">
                  <a16:creationId xmlns:a16="http://schemas.microsoft.com/office/drawing/2014/main" id="{E5CF049F-3281-4A9F-81EA-DC9D53AD9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77574" y="3210180"/>
              <a:ext cx="1579189" cy="178111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9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5400" dirty="0">
                  <a:solidFill>
                    <a:srgbClr val="00206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CO</a:t>
              </a:r>
              <a:r>
                <a:rPr lang="en-US" altLang="ja-JP" sz="3200" dirty="0">
                  <a:solidFill>
                    <a:srgbClr val="00206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</a:t>
              </a:r>
              <a:endParaRPr lang="ja-JP" altLang="en-US" sz="3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4" name="グループ化 13">
            <a:extLst>
              <a:ext uri="{FF2B5EF4-FFF2-40B4-BE49-F238E27FC236}">
                <a16:creationId xmlns:a16="http://schemas.microsoft.com/office/drawing/2014/main" id="{7B15B3BB-E6B5-4640-8844-D363876ECF7E}"/>
              </a:ext>
            </a:extLst>
          </p:cNvPr>
          <p:cNvGrpSpPr>
            <a:grpSpLocks/>
          </p:cNvGrpSpPr>
          <p:nvPr/>
        </p:nvGrpSpPr>
        <p:grpSpPr bwMode="auto">
          <a:xfrm rot="538159">
            <a:off x="3640502" y="2915356"/>
            <a:ext cx="1652588" cy="1055688"/>
            <a:chOff x="-1226081" y="3124066"/>
            <a:chExt cx="2002014" cy="2036434"/>
          </a:xfrm>
          <a:solidFill>
            <a:srgbClr val="FFFF99"/>
          </a:solidFill>
        </p:grpSpPr>
        <p:sp>
          <p:nvSpPr>
            <p:cNvPr id="55" name="雲 54">
              <a:extLst>
                <a:ext uri="{FF2B5EF4-FFF2-40B4-BE49-F238E27FC236}">
                  <a16:creationId xmlns:a16="http://schemas.microsoft.com/office/drawing/2014/main" id="{BACB5A20-53E5-4DCC-AF1E-086DBB80535B}"/>
                </a:ext>
              </a:extLst>
            </p:cNvPr>
            <p:cNvSpPr/>
            <p:nvPr/>
          </p:nvSpPr>
          <p:spPr>
            <a:xfrm>
              <a:off x="-1226081" y="3124066"/>
              <a:ext cx="2002014" cy="2036434"/>
            </a:xfrm>
            <a:prstGeom prst="cloud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正方形/長方形 7">
              <a:extLst>
                <a:ext uri="{FF2B5EF4-FFF2-40B4-BE49-F238E27FC236}">
                  <a16:creationId xmlns:a16="http://schemas.microsoft.com/office/drawing/2014/main" id="{FF2E766E-5BF2-47CD-A224-ACCBBFE50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77574" y="3210180"/>
              <a:ext cx="1579189" cy="178111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9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5400" dirty="0">
                  <a:solidFill>
                    <a:srgbClr val="00206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CO</a:t>
              </a:r>
              <a:r>
                <a:rPr lang="en-US" altLang="ja-JP" sz="3200" dirty="0">
                  <a:solidFill>
                    <a:srgbClr val="00206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</a:t>
              </a:r>
              <a:endParaRPr lang="ja-JP" altLang="en-US" sz="3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7" name="グループ化 13">
            <a:extLst>
              <a:ext uri="{FF2B5EF4-FFF2-40B4-BE49-F238E27FC236}">
                <a16:creationId xmlns:a16="http://schemas.microsoft.com/office/drawing/2014/main" id="{45555A19-757A-4595-BF23-9E6E22AA626B}"/>
              </a:ext>
            </a:extLst>
          </p:cNvPr>
          <p:cNvGrpSpPr>
            <a:grpSpLocks/>
          </p:cNvGrpSpPr>
          <p:nvPr/>
        </p:nvGrpSpPr>
        <p:grpSpPr bwMode="auto">
          <a:xfrm rot="1254619">
            <a:off x="3956411" y="1244041"/>
            <a:ext cx="1652588" cy="1055688"/>
            <a:chOff x="-1226081" y="3124066"/>
            <a:chExt cx="2002014" cy="2036434"/>
          </a:xfrm>
          <a:solidFill>
            <a:srgbClr val="FFFF99"/>
          </a:solidFill>
        </p:grpSpPr>
        <p:sp>
          <p:nvSpPr>
            <p:cNvPr id="58" name="雲 57">
              <a:extLst>
                <a:ext uri="{FF2B5EF4-FFF2-40B4-BE49-F238E27FC236}">
                  <a16:creationId xmlns:a16="http://schemas.microsoft.com/office/drawing/2014/main" id="{B468667B-BFDB-4CC3-B003-26712C6F2288}"/>
                </a:ext>
              </a:extLst>
            </p:cNvPr>
            <p:cNvSpPr/>
            <p:nvPr/>
          </p:nvSpPr>
          <p:spPr>
            <a:xfrm>
              <a:off x="-1226081" y="3124066"/>
              <a:ext cx="2002014" cy="2036434"/>
            </a:xfrm>
            <a:prstGeom prst="cloud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正方形/長方形 7">
              <a:extLst>
                <a:ext uri="{FF2B5EF4-FFF2-40B4-BE49-F238E27FC236}">
                  <a16:creationId xmlns:a16="http://schemas.microsoft.com/office/drawing/2014/main" id="{F42A3C78-DC58-4502-9016-9D3C4F0DB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77574" y="3210180"/>
              <a:ext cx="1579189" cy="178111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9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5400" dirty="0">
                  <a:solidFill>
                    <a:srgbClr val="00206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CO</a:t>
              </a:r>
              <a:r>
                <a:rPr lang="en-US" altLang="ja-JP" sz="3200" dirty="0">
                  <a:solidFill>
                    <a:srgbClr val="00206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</a:t>
              </a:r>
              <a:endParaRPr lang="ja-JP" altLang="en-US" sz="3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0" name="グループ化 13">
            <a:extLst>
              <a:ext uri="{FF2B5EF4-FFF2-40B4-BE49-F238E27FC236}">
                <a16:creationId xmlns:a16="http://schemas.microsoft.com/office/drawing/2014/main" id="{075819CC-6CF6-44EC-A632-065BCCDF406A}"/>
              </a:ext>
            </a:extLst>
          </p:cNvPr>
          <p:cNvGrpSpPr>
            <a:grpSpLocks/>
          </p:cNvGrpSpPr>
          <p:nvPr/>
        </p:nvGrpSpPr>
        <p:grpSpPr bwMode="auto">
          <a:xfrm rot="-403891">
            <a:off x="6956935" y="2756784"/>
            <a:ext cx="1652588" cy="1055688"/>
            <a:chOff x="-1226081" y="3124066"/>
            <a:chExt cx="2002014" cy="2036434"/>
          </a:xfrm>
          <a:solidFill>
            <a:srgbClr val="FFFF99"/>
          </a:solidFill>
        </p:grpSpPr>
        <p:sp>
          <p:nvSpPr>
            <p:cNvPr id="61" name="雲 60">
              <a:extLst>
                <a:ext uri="{FF2B5EF4-FFF2-40B4-BE49-F238E27FC236}">
                  <a16:creationId xmlns:a16="http://schemas.microsoft.com/office/drawing/2014/main" id="{ECFB1CB6-1C85-4510-84E3-71EB156ADB99}"/>
                </a:ext>
              </a:extLst>
            </p:cNvPr>
            <p:cNvSpPr/>
            <p:nvPr/>
          </p:nvSpPr>
          <p:spPr>
            <a:xfrm>
              <a:off x="-1226081" y="3124066"/>
              <a:ext cx="2002014" cy="2036434"/>
            </a:xfrm>
            <a:prstGeom prst="cloud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正方形/長方形 7">
              <a:extLst>
                <a:ext uri="{FF2B5EF4-FFF2-40B4-BE49-F238E27FC236}">
                  <a16:creationId xmlns:a16="http://schemas.microsoft.com/office/drawing/2014/main" id="{4AE3CA3B-488E-48BA-86FE-602B005CC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77574" y="3210180"/>
              <a:ext cx="1579189" cy="178111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9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5400" dirty="0">
                  <a:solidFill>
                    <a:srgbClr val="00206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CO</a:t>
              </a:r>
              <a:r>
                <a:rPr lang="en-US" altLang="ja-JP" sz="3200" dirty="0">
                  <a:solidFill>
                    <a:srgbClr val="00206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</a:t>
              </a:r>
              <a:endParaRPr lang="ja-JP" altLang="en-US" sz="3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89675901-B3F8-4EE1-87DB-5AE129CFC99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55847"/>
            <a:ext cx="4267625" cy="3052418"/>
          </a:xfrm>
          <a:prstGeom prst="rect">
            <a:avLst/>
          </a:prstGeom>
        </p:spPr>
      </p:pic>
      <p:grpSp>
        <p:nvGrpSpPr>
          <p:cNvPr id="64" name="グループ化 13">
            <a:extLst>
              <a:ext uri="{FF2B5EF4-FFF2-40B4-BE49-F238E27FC236}">
                <a16:creationId xmlns:a16="http://schemas.microsoft.com/office/drawing/2014/main" id="{7C7EDF4B-1AB5-443C-8785-745F83243FA2}"/>
              </a:ext>
            </a:extLst>
          </p:cNvPr>
          <p:cNvGrpSpPr>
            <a:grpSpLocks/>
          </p:cNvGrpSpPr>
          <p:nvPr/>
        </p:nvGrpSpPr>
        <p:grpSpPr bwMode="auto">
          <a:xfrm rot="-403891">
            <a:off x="2446577" y="4471395"/>
            <a:ext cx="1652588" cy="1055688"/>
            <a:chOff x="-1226081" y="3124066"/>
            <a:chExt cx="2002014" cy="2036434"/>
          </a:xfrm>
          <a:solidFill>
            <a:srgbClr val="FFFF99"/>
          </a:solidFill>
        </p:grpSpPr>
        <p:sp>
          <p:nvSpPr>
            <p:cNvPr id="65" name="雲 64">
              <a:extLst>
                <a:ext uri="{FF2B5EF4-FFF2-40B4-BE49-F238E27FC236}">
                  <a16:creationId xmlns:a16="http://schemas.microsoft.com/office/drawing/2014/main" id="{077B7D57-32D5-4DCF-BEB0-AADFB1AC8E58}"/>
                </a:ext>
              </a:extLst>
            </p:cNvPr>
            <p:cNvSpPr/>
            <p:nvPr/>
          </p:nvSpPr>
          <p:spPr>
            <a:xfrm>
              <a:off x="-1226081" y="3124066"/>
              <a:ext cx="2002014" cy="2036434"/>
            </a:xfrm>
            <a:prstGeom prst="cloud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正方形/長方形 7">
              <a:extLst>
                <a:ext uri="{FF2B5EF4-FFF2-40B4-BE49-F238E27FC236}">
                  <a16:creationId xmlns:a16="http://schemas.microsoft.com/office/drawing/2014/main" id="{24797CE6-1A5D-4E8A-9877-92FFB2465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77574" y="3210180"/>
              <a:ext cx="1579189" cy="178111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9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5400" dirty="0">
                  <a:solidFill>
                    <a:srgbClr val="00206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CO</a:t>
              </a:r>
              <a:r>
                <a:rPr lang="en-US" altLang="ja-JP" sz="3200" dirty="0">
                  <a:solidFill>
                    <a:srgbClr val="00206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</a:t>
              </a:r>
              <a:endParaRPr lang="ja-JP" altLang="en-US" sz="3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04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四角形: 角を丸くする 88">
            <a:extLst>
              <a:ext uri="{FF2B5EF4-FFF2-40B4-BE49-F238E27FC236}">
                <a16:creationId xmlns:a16="http://schemas.microsoft.com/office/drawing/2014/main" id="{8A70616E-0339-4823-B906-817BF9118999}"/>
              </a:ext>
            </a:extLst>
          </p:cNvPr>
          <p:cNvSpPr/>
          <p:nvPr/>
        </p:nvSpPr>
        <p:spPr>
          <a:xfrm>
            <a:off x="109999" y="5439810"/>
            <a:ext cx="8924001" cy="1104433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C9F08ABC-D168-4235-912D-59FE8F48FE46}"/>
              </a:ext>
            </a:extLst>
          </p:cNvPr>
          <p:cNvSpPr/>
          <p:nvPr/>
        </p:nvSpPr>
        <p:spPr>
          <a:xfrm>
            <a:off x="6405726" y="1189739"/>
            <a:ext cx="2615405" cy="390837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D9499030-A4DA-4F07-8F00-F867927F9D80}"/>
              </a:ext>
            </a:extLst>
          </p:cNvPr>
          <p:cNvSpPr/>
          <p:nvPr/>
        </p:nvSpPr>
        <p:spPr>
          <a:xfrm>
            <a:off x="109999" y="1212091"/>
            <a:ext cx="8924001" cy="221972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A0E97CC9-DBE0-4E0B-BA29-00F5E409CA9C}"/>
              </a:ext>
            </a:extLst>
          </p:cNvPr>
          <p:cNvSpPr/>
          <p:nvPr/>
        </p:nvSpPr>
        <p:spPr>
          <a:xfrm>
            <a:off x="237924" y="5534063"/>
            <a:ext cx="1985506" cy="7427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3D354BF8-5DC0-48C6-AC5E-1F87E6F64B8F}"/>
              </a:ext>
            </a:extLst>
          </p:cNvPr>
          <p:cNvSpPr/>
          <p:nvPr/>
        </p:nvSpPr>
        <p:spPr>
          <a:xfrm>
            <a:off x="230728" y="4554698"/>
            <a:ext cx="2962178" cy="7427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AB15D4C3-90ED-460B-AF79-90A064D339CF}"/>
              </a:ext>
            </a:extLst>
          </p:cNvPr>
          <p:cNvSpPr/>
          <p:nvPr/>
        </p:nvSpPr>
        <p:spPr>
          <a:xfrm>
            <a:off x="205130" y="3711071"/>
            <a:ext cx="1985506" cy="7427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49BB839-159A-4B67-9056-FBD3B5C6386C}"/>
              </a:ext>
            </a:extLst>
          </p:cNvPr>
          <p:cNvSpPr/>
          <p:nvPr/>
        </p:nvSpPr>
        <p:spPr>
          <a:xfrm>
            <a:off x="253623" y="1393308"/>
            <a:ext cx="1985506" cy="7427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9156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005441A-6BA4-431A-8E7F-A16FFC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872" y="1299548"/>
            <a:ext cx="25317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★電気</a:t>
            </a:r>
            <a:endParaRPr lang="en-US" altLang="ja-JP" sz="4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371C0A3A-DA63-437D-AA44-81E8921C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193" y="3628703"/>
            <a:ext cx="22673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★ガス</a:t>
            </a:r>
            <a:endParaRPr lang="en-US" altLang="ja-JP" sz="4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EEBB809F-457B-4BA3-9479-C0642C7C7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" y="4484880"/>
            <a:ext cx="32210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★ガソリン</a:t>
            </a:r>
            <a:endParaRPr lang="en-US" altLang="ja-JP" sz="4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45754787-2A82-48DD-8C2C-026D84FAC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4" y="5436682"/>
            <a:ext cx="2053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★ごみ</a:t>
            </a:r>
            <a:endParaRPr lang="en-US" altLang="ja-JP" sz="4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58B0E51-3330-4FE6-9DA0-9854C3E5F6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7815" y="1991783"/>
            <a:ext cx="1221105" cy="95783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B102E0D-0D48-4670-B3D5-CCE50D9402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0301" y="1860199"/>
            <a:ext cx="1133475" cy="1138238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B5255A5-4216-46FB-AE47-61BAFE6B1508}"/>
              </a:ext>
            </a:extLst>
          </p:cNvPr>
          <p:cNvCxnSpPr/>
          <p:nvPr/>
        </p:nvCxnSpPr>
        <p:spPr>
          <a:xfrm flipH="1">
            <a:off x="1715825" y="2998437"/>
            <a:ext cx="693496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FCEB463E-99E1-4A50-9777-25FD17D73F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7792" y="2226017"/>
            <a:ext cx="468406" cy="69434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44D659F-BD3F-4C44-A826-289AD92C33B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842" y="2294099"/>
            <a:ext cx="1371967" cy="1111261"/>
          </a:xfrm>
          <a:prstGeom prst="rect">
            <a:avLst/>
          </a:prstGeom>
        </p:spPr>
      </p:pic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486EB80F-09AB-4475-ABB3-3C24F148A074}"/>
              </a:ext>
            </a:extLst>
          </p:cNvPr>
          <p:cNvSpPr/>
          <p:nvPr/>
        </p:nvSpPr>
        <p:spPr>
          <a:xfrm>
            <a:off x="7623419" y="1257652"/>
            <a:ext cx="1027375" cy="320161"/>
          </a:xfrm>
          <a:prstGeom prst="roundRect">
            <a:avLst>
              <a:gd name="adj" fmla="val 4180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Text Box 4">
            <a:extLst>
              <a:ext uri="{FF2B5EF4-FFF2-40B4-BE49-F238E27FC236}">
                <a16:creationId xmlns:a16="http://schemas.microsoft.com/office/drawing/2014/main" id="{EFC2091F-2445-4339-B311-AB446AE9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419" y="1193641"/>
            <a:ext cx="1027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発電所</a:t>
            </a:r>
            <a:endParaRPr lang="en-US" altLang="ja-JP" sz="20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D30BD68B-54DC-4B2E-90EF-CF124DA75F9D}"/>
              </a:ext>
            </a:extLst>
          </p:cNvPr>
          <p:cNvSpPr/>
          <p:nvPr/>
        </p:nvSpPr>
        <p:spPr>
          <a:xfrm>
            <a:off x="4369372" y="1257652"/>
            <a:ext cx="1027375" cy="316259"/>
          </a:xfrm>
          <a:prstGeom prst="roundRect">
            <a:avLst>
              <a:gd name="adj" fmla="val 4180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15A9DADC-8C29-404A-B682-A30FEAE50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535" y="1195755"/>
            <a:ext cx="1095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変電所</a:t>
            </a:r>
            <a:endParaRPr lang="en-US" altLang="ja-JP" sz="20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A6BA24C9-49EB-4098-A107-21731CC11550}"/>
              </a:ext>
            </a:extLst>
          </p:cNvPr>
          <p:cNvGrpSpPr/>
          <p:nvPr/>
        </p:nvGrpSpPr>
        <p:grpSpPr>
          <a:xfrm>
            <a:off x="2303113" y="3391875"/>
            <a:ext cx="3073939" cy="1140960"/>
            <a:chOff x="2343274" y="3363434"/>
            <a:chExt cx="3761666" cy="1396225"/>
          </a:xfrm>
        </p:grpSpPr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76730C0E-EBC8-491F-BFF4-953EAEC33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3274" y="3816427"/>
              <a:ext cx="1764989" cy="841063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F7AEFAA9-04C9-45DB-BCCF-3B1A661C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47540" y="3363434"/>
              <a:ext cx="2057400" cy="1352550"/>
            </a:xfrm>
            <a:prstGeom prst="rect">
              <a:avLst/>
            </a:prstGeom>
          </p:spPr>
        </p:pic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5AF3963E-5822-49C7-99E7-1E158D13D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79309" y="4411412"/>
              <a:ext cx="585548" cy="348247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422CE8D5-A9FC-4FF6-A552-CEEE70802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2294" y="3569102"/>
              <a:ext cx="795338" cy="557213"/>
            </a:xfrm>
            <a:prstGeom prst="rect">
              <a:avLst/>
            </a:prstGeom>
          </p:spPr>
        </p:pic>
      </p:grpSp>
      <p:pic>
        <p:nvPicPr>
          <p:cNvPr id="47" name="図 46">
            <a:extLst>
              <a:ext uri="{FF2B5EF4-FFF2-40B4-BE49-F238E27FC236}">
                <a16:creationId xmlns:a16="http://schemas.microsoft.com/office/drawing/2014/main" id="{5B2E9225-406E-4A66-A721-0859EEB2FAA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490" y="1683493"/>
            <a:ext cx="1436557" cy="1315725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E765DCAF-4A86-48D8-8554-83C67617C8E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8827" y="1569555"/>
            <a:ext cx="1436557" cy="1364429"/>
          </a:xfrm>
          <a:prstGeom prst="rect">
            <a:avLst/>
          </a:prstGeom>
        </p:spPr>
      </p:pic>
      <p:sp>
        <p:nvSpPr>
          <p:cNvPr id="40" name="思考の吹き出し: 雲形 39">
            <a:extLst>
              <a:ext uri="{FF2B5EF4-FFF2-40B4-BE49-F238E27FC236}">
                <a16:creationId xmlns:a16="http://schemas.microsoft.com/office/drawing/2014/main" id="{175357F8-0B90-4A9F-B7F7-138C802D65F3}"/>
              </a:ext>
            </a:extLst>
          </p:cNvPr>
          <p:cNvSpPr/>
          <p:nvPr/>
        </p:nvSpPr>
        <p:spPr>
          <a:xfrm>
            <a:off x="6528595" y="3076515"/>
            <a:ext cx="2615405" cy="1869271"/>
          </a:xfrm>
          <a:prstGeom prst="cloudCallout">
            <a:avLst>
              <a:gd name="adj1" fmla="val 14952"/>
              <a:gd name="adj2" fmla="val -6884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0D81287-759B-40CE-8B3A-1B269F25DCE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5447" y="3168714"/>
            <a:ext cx="903669" cy="820833"/>
          </a:xfrm>
          <a:prstGeom prst="rect">
            <a:avLst/>
          </a:prstGeom>
        </p:spPr>
      </p:pic>
      <p:sp>
        <p:nvSpPr>
          <p:cNvPr id="68" name="Text Box 4">
            <a:extLst>
              <a:ext uri="{FF2B5EF4-FFF2-40B4-BE49-F238E27FC236}">
                <a16:creationId xmlns:a16="http://schemas.microsoft.com/office/drawing/2014/main" id="{EEF7D01F-093C-4DBC-B0F1-BD38B03D8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471" y="3955676"/>
            <a:ext cx="20253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石炭・石油</a:t>
            </a:r>
            <a: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・天然ガスなど</a:t>
            </a:r>
            <a: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616A9FED-DFED-4E49-94D4-F3B1F77E459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8287" y="3429000"/>
            <a:ext cx="795362" cy="873778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870AAD8D-FED3-4529-9384-D380C1F6B9D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017" y="4594792"/>
            <a:ext cx="980507" cy="784406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15509CE7-6979-4A91-80E2-D6D2747B198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8863" y="4594792"/>
            <a:ext cx="1071657" cy="830997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5FCFAF4A-9CA2-48B3-8009-EEDE6756439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5684" y="5361523"/>
            <a:ext cx="808704" cy="1078272"/>
          </a:xfrm>
          <a:prstGeom prst="rect">
            <a:avLst/>
          </a:prstGeom>
        </p:spPr>
      </p:pic>
      <p:sp>
        <p:nvSpPr>
          <p:cNvPr id="86" name="Text Box 4">
            <a:extLst>
              <a:ext uri="{FF2B5EF4-FFF2-40B4-BE49-F238E27FC236}">
                <a16:creationId xmlns:a16="http://schemas.microsoft.com/office/drawing/2014/main" id="{D9608F94-FA04-4B7E-B351-1D498A827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509" y="5596190"/>
            <a:ext cx="58984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注意</a:t>
            </a:r>
            <a: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燃える</a:t>
            </a: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ごみを燃やす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ときにも</a:t>
            </a:r>
            <a: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</a:t>
            </a:r>
            <a:r>
              <a:rPr lang="en-US" altLang="ja-JP" sz="1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が出るし、</a:t>
            </a:r>
            <a: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 そもそもモノを</a:t>
            </a: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作る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とき、</a:t>
            </a: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運ぶ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とき、</a:t>
            </a: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リサイクル</a:t>
            </a:r>
            <a: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 </a:t>
            </a: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ときにも</a:t>
            </a:r>
            <a:r>
              <a:rPr lang="ja-JP" altLang="en-US" sz="20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電気・水やガソリンを使う</a:t>
            </a: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</a:t>
            </a:r>
            <a:endParaRPr lang="en-US" altLang="ja-JP" sz="2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7" name="アーチ 86">
            <a:extLst>
              <a:ext uri="{FF2B5EF4-FFF2-40B4-BE49-F238E27FC236}">
                <a16:creationId xmlns:a16="http://schemas.microsoft.com/office/drawing/2014/main" id="{F090E56D-53BC-44EE-9579-3309B1BD1815}"/>
              </a:ext>
            </a:extLst>
          </p:cNvPr>
          <p:cNvSpPr/>
          <p:nvPr/>
        </p:nvSpPr>
        <p:spPr>
          <a:xfrm flipV="1">
            <a:off x="1613817" y="6131700"/>
            <a:ext cx="2072967" cy="387671"/>
          </a:xfrm>
          <a:prstGeom prst="blockArc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8" name="二等辺三角形 87">
            <a:extLst>
              <a:ext uri="{FF2B5EF4-FFF2-40B4-BE49-F238E27FC236}">
                <a16:creationId xmlns:a16="http://schemas.microsoft.com/office/drawing/2014/main" id="{E64FB919-3C63-46D3-929C-3D0C3705B518}"/>
              </a:ext>
            </a:extLst>
          </p:cNvPr>
          <p:cNvSpPr/>
          <p:nvPr/>
        </p:nvSpPr>
        <p:spPr>
          <a:xfrm rot="4140688">
            <a:off x="3499102" y="6146031"/>
            <a:ext cx="375363" cy="372107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645CD0C1-3FC7-491E-B72A-54E808E3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0338" y="98527"/>
            <a:ext cx="988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じゃあ、</a:t>
            </a:r>
            <a:r>
              <a:rPr lang="en-US" altLang="ja-JP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</a:t>
            </a:r>
            <a:r>
              <a:rPr lang="en-US" altLang="ja-JP" sz="2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はどこで出ているの？</a:t>
            </a:r>
            <a:endParaRPr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82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爆発 1 19">
            <a:extLst>
              <a:ext uri="{FF2B5EF4-FFF2-40B4-BE49-F238E27FC236}">
                <a16:creationId xmlns:a16="http://schemas.microsoft.com/office/drawing/2014/main" id="{08AC2C88-CAA8-4D5C-80F6-BF5BFDE4D944}"/>
              </a:ext>
            </a:extLst>
          </p:cNvPr>
          <p:cNvSpPr/>
          <p:nvPr/>
        </p:nvSpPr>
        <p:spPr>
          <a:xfrm>
            <a:off x="-774324" y="-429471"/>
            <a:ext cx="4260850" cy="200025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21" name="テキスト ボックス 13">
            <a:extLst>
              <a:ext uri="{FF2B5EF4-FFF2-40B4-BE49-F238E27FC236}">
                <a16:creationId xmlns:a16="http://schemas.microsoft.com/office/drawing/2014/main" id="{45874884-B870-4014-8804-9528E7159040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 rot="20480945">
            <a:off x="133126" y="1092675"/>
            <a:ext cx="1121098" cy="904195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0"/>
              </a:avLst>
            </a:prstTxWarp>
            <a:noAutofit/>
          </a:bodyPr>
          <a:lstStyle/>
          <a:p>
            <a:pPr algn="ctr"/>
            <a:r>
              <a:rPr lang="ja-JP" sz="3600" dirty="0">
                <a:ln w="44450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107823" dir="2700000" algn="ctr">
                    <a:srgbClr val="868686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ＤＦＰ綜藝体W9"/>
                <a:cs typeface="ＭＳ Ｐゴシック" panose="020B0600070205080204" pitchFamily="50" charset="-128"/>
              </a:rPr>
              <a:t>ク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3" name="テキスト ボックス 14">
            <a:extLst>
              <a:ext uri="{FF2B5EF4-FFF2-40B4-BE49-F238E27FC236}">
                <a16:creationId xmlns:a16="http://schemas.microsoft.com/office/drawing/2014/main" id="{882FE48B-65C6-4269-9539-6C1E79464CE6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 rot="20480945">
            <a:off x="1288197" y="924068"/>
            <a:ext cx="927042" cy="798589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0"/>
              </a:avLst>
            </a:prstTxWarp>
            <a:noAutofit/>
          </a:bodyPr>
          <a:lstStyle/>
          <a:p>
            <a:pPr algn="ctr"/>
            <a:r>
              <a:rPr lang="ja-JP" sz="3600" dirty="0">
                <a:ln w="44450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107823" dir="2700000" algn="ctr">
                    <a:srgbClr val="868686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ＤＦＰ綜藝体W9"/>
                <a:cs typeface="ＭＳ Ｐゴシック" panose="020B0600070205080204" pitchFamily="50" charset="-128"/>
              </a:rPr>
              <a:t>イ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5" name="テキスト ボックス 15">
            <a:extLst>
              <a:ext uri="{FF2B5EF4-FFF2-40B4-BE49-F238E27FC236}">
                <a16:creationId xmlns:a16="http://schemas.microsoft.com/office/drawing/2014/main" id="{22DBBBDE-F260-4B60-92BF-B89F17D9BCF8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 rot="20480945">
            <a:off x="2198965" y="391210"/>
            <a:ext cx="1119990" cy="964800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0"/>
              </a:avLst>
            </a:prstTxWarp>
            <a:noAutofit/>
          </a:bodyPr>
          <a:lstStyle/>
          <a:p>
            <a:pPr algn="ctr"/>
            <a:r>
              <a:rPr lang="ja-JP" sz="3600" dirty="0">
                <a:ln w="44450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107823" dir="2700000" algn="ctr">
                    <a:srgbClr val="868686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ＤＦＰ綜藝体W9"/>
                <a:cs typeface="ＭＳ Ｐゴシック" panose="020B0600070205080204" pitchFamily="50" charset="-128"/>
              </a:rPr>
              <a:t>ズ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0" name="テキスト ボックス 17">
            <a:extLst>
              <a:ext uri="{FF2B5EF4-FFF2-40B4-BE49-F238E27FC236}">
                <a16:creationId xmlns:a16="http://schemas.microsoft.com/office/drawing/2014/main" id="{9DA93C95-36DE-43A2-95F0-E21E242907C0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 rot="20480945">
            <a:off x="3473780" y="368478"/>
            <a:ext cx="175380" cy="758663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0"/>
              </a:avLst>
            </a:prstTxWarp>
            <a:noAutofit/>
          </a:bodyPr>
          <a:lstStyle/>
          <a:p>
            <a:pPr algn="ctr"/>
            <a:r>
              <a:rPr lang="en-US" sz="3600" dirty="0">
                <a:ln w="44450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107823" dir="2700000" algn="ctr">
                    <a:srgbClr val="868686">
                      <a:alpha val="50000"/>
                    </a:srgbClr>
                  </a:outerShdw>
                </a:effectLst>
                <a:latin typeface="ＤＦＰ綜藝体W9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!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1" name="テキスト ボックス 18">
            <a:extLst>
              <a:ext uri="{FF2B5EF4-FFF2-40B4-BE49-F238E27FC236}">
                <a16:creationId xmlns:a16="http://schemas.microsoft.com/office/drawing/2014/main" id="{512680E4-313B-4813-B344-4773731CD28F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 rot="624231">
            <a:off x="3858080" y="339860"/>
            <a:ext cx="229118" cy="896697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0"/>
              </a:avLst>
            </a:prstTxWarp>
            <a:noAutofit/>
          </a:bodyPr>
          <a:lstStyle/>
          <a:p>
            <a:pPr algn="ctr"/>
            <a:r>
              <a:rPr lang="en-US" sz="3600" dirty="0">
                <a:ln w="44450" cap="flat" cmpd="sng" algn="ctr">
                  <a:solidFill>
                    <a:srgbClr val="8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107823" dir="2700000" algn="ctr">
                    <a:srgbClr val="868686">
                      <a:alpha val="50000"/>
                    </a:srgbClr>
                  </a:outerShdw>
                </a:effectLst>
                <a:latin typeface="ＤＦＰ綜藝体W9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!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3C97577F-EC7E-47A6-8FF7-068A1D0F0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7898">
            <a:off x="408905" y="179641"/>
            <a:ext cx="481965" cy="6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B26B15A-5541-45F9-9C85-C28EB77A86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2887">
            <a:off x="984961" y="69626"/>
            <a:ext cx="800197" cy="107693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 Box 4">
            <a:extLst>
              <a:ext uri="{FF2B5EF4-FFF2-40B4-BE49-F238E27FC236}">
                <a16:creationId xmlns:a16="http://schemas.microsoft.com/office/drawing/2014/main" id="{2A4162C2-F7A9-436C-88E2-0161326BF122}"/>
              </a:ext>
            </a:extLst>
          </p:cNvPr>
          <p:cNvSpPr txBox="1">
            <a:spLocks noChangeArrowheads="1"/>
          </p:cNvSpPr>
          <p:nvPr/>
        </p:nvSpPr>
        <p:spPr bwMode="auto">
          <a:xfrm rot="20828633">
            <a:off x="353784" y="1481632"/>
            <a:ext cx="8436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エネルギーってなに？</a:t>
            </a:r>
            <a:endParaRPr lang="ja-JP" altLang="en-US" sz="4800" b="0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0BF588A2-1F07-4CA6-9849-D9846E993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28" y="3559985"/>
            <a:ext cx="7621149" cy="7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  <a:r>
              <a:rPr lang="ja-JP" altLang="en-US" sz="54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光る</a:t>
            </a:r>
            <a:r>
              <a:rPr lang="ja-JP" altLang="en-US" sz="54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ために必要なもの</a:t>
            </a:r>
            <a:endParaRPr lang="ja-JP" altLang="en-US" sz="48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619398FF-2824-40FF-A8E7-BCE4AE43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65" y="4620236"/>
            <a:ext cx="8430393" cy="7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lang="ja-JP" altLang="en-US" sz="54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熱を出す</a:t>
            </a:r>
            <a:r>
              <a:rPr lang="ja-JP" altLang="en-US" sz="54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のに必要なもの</a:t>
            </a:r>
            <a:endParaRPr lang="ja-JP" altLang="en-US" sz="48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791F1EF4-49F8-4B54-AA21-4462F03C8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28" y="5644063"/>
            <a:ext cx="7859857" cy="7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  <a:r>
              <a:rPr lang="ja-JP" altLang="en-US" sz="54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動かす</a:t>
            </a:r>
            <a:r>
              <a:rPr lang="ja-JP" altLang="en-US" sz="54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のに必要なもの</a:t>
            </a:r>
            <a:endParaRPr lang="ja-JP" altLang="en-US" sz="48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67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14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0337" y="309202"/>
            <a:ext cx="988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電気・ガス・ガソリン</a:t>
            </a:r>
            <a:r>
              <a:rPr lang="en-US" altLang="ja-JP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さっき出てきたよね</a:t>
            </a:r>
            <a:endParaRPr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CCA5DE-4894-4439-B00F-827663641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08" y="1139483"/>
            <a:ext cx="8173182" cy="385600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EC7D28E-F8E4-4E32-A14A-9F610CFBDAA7}"/>
              </a:ext>
            </a:extLst>
          </p:cNvPr>
          <p:cNvGrpSpPr/>
          <p:nvPr/>
        </p:nvGrpSpPr>
        <p:grpSpPr>
          <a:xfrm>
            <a:off x="485408" y="1764048"/>
            <a:ext cx="8658591" cy="4784750"/>
            <a:chOff x="485408" y="1764048"/>
            <a:chExt cx="8658591" cy="4784750"/>
          </a:xfrm>
        </p:grpSpPr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7005441A-6BA4-431A-8E7F-A16FFC566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384" y="5225359"/>
              <a:ext cx="844061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みんなが毎日使っている、</a:t>
              </a:r>
              <a:r>
                <a:rPr lang="en-US" altLang="ja-JP" sz="4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4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ja-JP" altLang="en-US" sz="4000" dirty="0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電気</a:t>
              </a:r>
              <a:r>
                <a:rPr lang="ja-JP" altLang="en-US" sz="4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に注目してみよう！</a:t>
              </a:r>
              <a:endParaRPr lang="en-US" altLang="ja-JP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461EFB97-09C9-4E3A-9236-1F0F0B697031}"/>
                </a:ext>
              </a:extLst>
            </p:cNvPr>
            <p:cNvSpPr/>
            <p:nvPr/>
          </p:nvSpPr>
          <p:spPr>
            <a:xfrm>
              <a:off x="485408" y="1764048"/>
              <a:ext cx="3692697" cy="3429755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109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14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0338" y="254837"/>
            <a:ext cx="988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家の中で、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</a:t>
            </a: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を一番使っているのは？</a:t>
            </a:r>
            <a:endParaRPr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005441A-6BA4-431A-8E7F-A16FFC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71" y="1210484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家の中の電化製品を思い出して！</a:t>
            </a:r>
            <a:endParaRPr lang="en-US" altLang="ja-JP" sz="44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F610934C-BC91-42BD-AB80-9B6B9B75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529" y="1831828"/>
            <a:ext cx="4454012" cy="249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934EB6F-E9CE-4CDB-B660-5F8F4E02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8" y="3492430"/>
            <a:ext cx="3850171" cy="21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20">
            <a:extLst>
              <a:ext uri="{FF2B5EF4-FFF2-40B4-BE49-F238E27FC236}">
                <a16:creationId xmlns:a16="http://schemas.microsoft.com/office/drawing/2014/main" id="{9872A970-AC89-4E16-9F2B-2A717199CD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4626" y="5607838"/>
            <a:ext cx="114047" cy="1301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endParaRPr lang="ja-JP" altLang="en-US" sz="3600" b="1" kern="10" spc="0" dirty="0">
              <a:ln>
                <a:noFill/>
              </a:ln>
              <a:solidFill>
                <a:srgbClr val="000000"/>
              </a:solidFill>
              <a:effectLst/>
              <a:latin typeface="ＤＦＧまるもじ体W9"/>
            </a:endParaRPr>
          </a:p>
        </p:txBody>
      </p:sp>
      <p:pic>
        <p:nvPicPr>
          <p:cNvPr id="2070" name="Picture 22">
            <a:extLst>
              <a:ext uri="{FF2B5EF4-FFF2-40B4-BE49-F238E27FC236}">
                <a16:creationId xmlns:a16="http://schemas.microsoft.com/office/drawing/2014/main" id="{AB66F840-C1AC-46A7-8058-C4C91FF8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1114">
            <a:off x="3151313" y="2640367"/>
            <a:ext cx="1778169" cy="72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extLst>
              <a:ext uri="{FF2B5EF4-FFF2-40B4-BE49-F238E27FC236}">
                <a16:creationId xmlns:a16="http://schemas.microsoft.com/office/drawing/2014/main" id="{FB0710F7-0CE2-4763-B1A1-057D125429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49860" y="2221612"/>
            <a:ext cx="2996860" cy="4603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6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 ★ 冷ぞうこ</a:t>
            </a:r>
          </a:p>
        </p:txBody>
      </p:sp>
      <p:sp>
        <p:nvSpPr>
          <p:cNvPr id="24" name="WordArt 24">
            <a:extLst>
              <a:ext uri="{FF2B5EF4-FFF2-40B4-BE49-F238E27FC236}">
                <a16:creationId xmlns:a16="http://schemas.microsoft.com/office/drawing/2014/main" id="{71D15AE2-2B0E-4E9A-8C25-FE5FFB1614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4752" y="4763976"/>
            <a:ext cx="586106" cy="384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36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</a:p>
        </p:txBody>
      </p:sp>
      <p:sp>
        <p:nvSpPr>
          <p:cNvPr id="25" name="WordArt 25">
            <a:extLst>
              <a:ext uri="{FF2B5EF4-FFF2-40B4-BE49-F238E27FC236}">
                <a16:creationId xmlns:a16="http://schemas.microsoft.com/office/drawing/2014/main" id="{9FD87D9B-CE2A-46EC-AE69-30EBAB6CA1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82517" y="2715947"/>
            <a:ext cx="826501" cy="1477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しょうめい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928DE051-666F-49CE-AB31-F96CE56C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22" y="5606765"/>
            <a:ext cx="84936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電気を使う量が少しずつでも、使う時間が長ければ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A5C8BDFB-6D47-4531-A3CA-FD1C7B67F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59353"/>
            <a:ext cx="9149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その分たくさんの電気を使うことになるよ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6" name="WordArt 23">
            <a:extLst>
              <a:ext uri="{FF2B5EF4-FFF2-40B4-BE49-F238E27FC236}">
                <a16:creationId xmlns:a16="http://schemas.microsoft.com/office/drawing/2014/main" id="{5A417C32-347F-49EF-8325-0AD2DCB4EE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7654" y="2896428"/>
            <a:ext cx="3726478" cy="4603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b="1" kern="1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36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 ★照明（あかり）</a:t>
            </a:r>
          </a:p>
        </p:txBody>
      </p:sp>
      <p:sp>
        <p:nvSpPr>
          <p:cNvPr id="37" name="WordArt 23">
            <a:extLst>
              <a:ext uri="{FF2B5EF4-FFF2-40B4-BE49-F238E27FC236}">
                <a16:creationId xmlns:a16="http://schemas.microsoft.com/office/drawing/2014/main" id="{9D0BB618-5A8E-4301-9763-DD09A7AA53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7654" y="3498996"/>
            <a:ext cx="2391952" cy="4603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36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 ★テレビ</a:t>
            </a:r>
          </a:p>
        </p:txBody>
      </p:sp>
      <p:sp>
        <p:nvSpPr>
          <p:cNvPr id="38" name="WordArt 24">
            <a:extLst>
              <a:ext uri="{FF2B5EF4-FFF2-40B4-BE49-F238E27FC236}">
                <a16:creationId xmlns:a16="http://schemas.microsoft.com/office/drawing/2014/main" id="{4760E6F4-19B8-4CEE-B832-221842AFC6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6355" y="3959348"/>
            <a:ext cx="586106" cy="384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b="1" kern="1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6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</a:p>
        </p:txBody>
      </p:sp>
      <p:sp>
        <p:nvSpPr>
          <p:cNvPr id="39" name="WordArt 24">
            <a:extLst>
              <a:ext uri="{FF2B5EF4-FFF2-40B4-BE49-F238E27FC236}">
                <a16:creationId xmlns:a16="http://schemas.microsoft.com/office/drawing/2014/main" id="{F67B8C14-99AE-4EB5-AE89-211A3EAE73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63963" y="5024324"/>
            <a:ext cx="586106" cy="384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36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位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B4B74267-D702-454F-846F-87F1BBF5937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9778" y="3767299"/>
            <a:ext cx="1688828" cy="1042121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0CA9A2F-B7AC-4510-9AC4-958C6BA3993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6626" y="2040345"/>
            <a:ext cx="1794328" cy="175803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3DD04A3-11D7-43F9-831C-4D7046EF091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17" y="3421075"/>
            <a:ext cx="1359134" cy="11342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C8880A5-F282-419F-9572-D0248B2B9C3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94864">
            <a:off x="38335" y="2459768"/>
            <a:ext cx="1205371" cy="15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2" grpId="0"/>
      <p:bldP spid="34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62281C52-C45F-4C0B-B75C-48CAD239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77" y="1084002"/>
            <a:ext cx="4959222" cy="484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14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3869" y="34654"/>
            <a:ext cx="988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家の中で電気をたくさん使っているのは？</a:t>
            </a:r>
            <a:endParaRPr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WordArt 4">
            <a:extLst>
              <a:ext uri="{FF2B5EF4-FFF2-40B4-BE49-F238E27FC236}">
                <a16:creationId xmlns:a16="http://schemas.microsoft.com/office/drawing/2014/main" id="{8B23A85E-F0EF-4C5A-97CA-6B3A073FE0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6198" y="1227427"/>
            <a:ext cx="1137325" cy="3901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冷蔵庫</a:t>
            </a:r>
          </a:p>
        </p:txBody>
      </p:sp>
      <p:sp>
        <p:nvSpPr>
          <p:cNvPr id="5" name="WordArt 5">
            <a:extLst>
              <a:ext uri="{FF2B5EF4-FFF2-40B4-BE49-F238E27FC236}">
                <a16:creationId xmlns:a16="http://schemas.microsoft.com/office/drawing/2014/main" id="{F4F0D94B-C3DC-475A-8B57-C8704F4268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31982" y="2044494"/>
            <a:ext cx="966204" cy="301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14.2</a:t>
            </a:r>
            <a:r>
              <a:rPr lang="ja-JP" alt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6" name="WordArt 6">
            <a:extLst>
              <a:ext uri="{FF2B5EF4-FFF2-40B4-BE49-F238E27FC236}">
                <a16:creationId xmlns:a16="http://schemas.microsoft.com/office/drawing/2014/main" id="{CA19582D-A73F-4718-BFF7-2AF3F342C2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6202" y="2728866"/>
            <a:ext cx="770322" cy="301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7.4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7" name="WordArt 7">
            <a:extLst>
              <a:ext uri="{FF2B5EF4-FFF2-40B4-BE49-F238E27FC236}">
                <a16:creationId xmlns:a16="http://schemas.microsoft.com/office/drawing/2014/main" id="{03E526D3-AD64-426F-B67B-157848CC7F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57787" y="2537444"/>
            <a:ext cx="1405287" cy="33766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エアコン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2ABC19D4-EA29-46BB-B758-374D212729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50918" y="3338702"/>
            <a:ext cx="1332657" cy="28346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電気温水器</a:t>
            </a:r>
          </a:p>
        </p:txBody>
      </p:sp>
      <p:sp>
        <p:nvSpPr>
          <p:cNvPr id="10" name="WordArt 9">
            <a:extLst>
              <a:ext uri="{FF2B5EF4-FFF2-40B4-BE49-F238E27FC236}">
                <a16:creationId xmlns:a16="http://schemas.microsoft.com/office/drawing/2014/main" id="{262F2675-82C5-47C2-AFC7-61F4922FFF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63947" y="3356772"/>
            <a:ext cx="647070" cy="25353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5.4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11" name="WordArt 10">
            <a:extLst>
              <a:ext uri="{FF2B5EF4-FFF2-40B4-BE49-F238E27FC236}">
                <a16:creationId xmlns:a16="http://schemas.microsoft.com/office/drawing/2014/main" id="{84405761-EFA9-4936-8563-C597558B63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34376" y="3887555"/>
            <a:ext cx="543627" cy="21683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3.8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14" name="WordArt 11">
            <a:extLst>
              <a:ext uri="{FF2B5EF4-FFF2-40B4-BE49-F238E27FC236}">
                <a16:creationId xmlns:a16="http://schemas.microsoft.com/office/drawing/2014/main" id="{EFEF3A43-440C-4BCC-971E-CC6B50E266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87641" y="3928775"/>
            <a:ext cx="1332657" cy="28346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エコキュート</a:t>
            </a:r>
          </a:p>
        </p:txBody>
      </p:sp>
      <p:sp>
        <p:nvSpPr>
          <p:cNvPr id="15" name="WordArt 12">
            <a:extLst>
              <a:ext uri="{FF2B5EF4-FFF2-40B4-BE49-F238E27FC236}">
                <a16:creationId xmlns:a16="http://schemas.microsoft.com/office/drawing/2014/main" id="{C71F296E-3856-4542-8288-96B82882F0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61196" y="4350579"/>
            <a:ext cx="475399" cy="1953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3.7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16" name="WordArt 13">
            <a:extLst>
              <a:ext uri="{FF2B5EF4-FFF2-40B4-BE49-F238E27FC236}">
                <a16:creationId xmlns:a16="http://schemas.microsoft.com/office/drawing/2014/main" id="{6BBB6650-EB97-43F4-91EE-52D58FF713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33151" y="4982437"/>
            <a:ext cx="1785496" cy="28346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食器洗い乾燥機</a:t>
            </a:r>
          </a:p>
        </p:txBody>
      </p:sp>
      <p:sp>
        <p:nvSpPr>
          <p:cNvPr id="17" name="WordArt 14">
            <a:extLst>
              <a:ext uri="{FF2B5EF4-FFF2-40B4-BE49-F238E27FC236}">
                <a16:creationId xmlns:a16="http://schemas.microsoft.com/office/drawing/2014/main" id="{ABEE9788-35DD-4EAB-9064-3E2E04D54D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0013" y="4495697"/>
            <a:ext cx="1003069" cy="28346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電気便座</a:t>
            </a:r>
          </a:p>
        </p:txBody>
      </p:sp>
      <p:sp>
        <p:nvSpPr>
          <p:cNvPr id="18" name="WordArt 15">
            <a:extLst>
              <a:ext uri="{FF2B5EF4-FFF2-40B4-BE49-F238E27FC236}">
                <a16:creationId xmlns:a16="http://schemas.microsoft.com/office/drawing/2014/main" id="{73D22258-FA09-46B7-B181-AD3C67C4CF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43305" y="4760524"/>
            <a:ext cx="475399" cy="1953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3.7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19" name="WordArt 16">
            <a:extLst>
              <a:ext uri="{FF2B5EF4-FFF2-40B4-BE49-F238E27FC236}">
                <a16:creationId xmlns:a16="http://schemas.microsoft.com/office/drawing/2014/main" id="{B489CFD3-8889-421E-84B2-650E75E296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5055" y="5117391"/>
            <a:ext cx="398366" cy="1637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3.7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20" name="WordArt 17">
            <a:extLst>
              <a:ext uri="{FF2B5EF4-FFF2-40B4-BE49-F238E27FC236}">
                <a16:creationId xmlns:a16="http://schemas.microsoft.com/office/drawing/2014/main" id="{B73B8B46-9F9C-46ED-B3F1-8E4141FA83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08374" y="5348339"/>
            <a:ext cx="1105962" cy="27329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電気ポット</a:t>
            </a:r>
          </a:p>
        </p:txBody>
      </p:sp>
      <p:sp>
        <p:nvSpPr>
          <p:cNvPr id="21" name="WordArt 18">
            <a:extLst>
              <a:ext uri="{FF2B5EF4-FFF2-40B4-BE49-F238E27FC236}">
                <a16:creationId xmlns:a16="http://schemas.microsoft.com/office/drawing/2014/main" id="{EE13DA6F-FD7B-424F-BB9B-9A1A14265D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68921" y="4999377"/>
            <a:ext cx="966204" cy="301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13.4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24" name="WordArt 19">
            <a:extLst>
              <a:ext uri="{FF2B5EF4-FFF2-40B4-BE49-F238E27FC236}">
                <a16:creationId xmlns:a16="http://schemas.microsoft.com/office/drawing/2014/main" id="{37AF084F-0954-401D-B127-827457DE03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58574" y="4163675"/>
            <a:ext cx="770322" cy="301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8.9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25" name="WordArt 20">
            <a:extLst>
              <a:ext uri="{FF2B5EF4-FFF2-40B4-BE49-F238E27FC236}">
                <a16:creationId xmlns:a16="http://schemas.microsoft.com/office/drawing/2014/main" id="{D808D0D6-7645-4BEE-A1A3-9F2B46F3AA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9836" y="4668484"/>
            <a:ext cx="952998" cy="33766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テレビ</a:t>
            </a:r>
          </a:p>
        </p:txBody>
      </p:sp>
      <p:sp>
        <p:nvSpPr>
          <p:cNvPr id="26" name="WordArt 21">
            <a:extLst>
              <a:ext uri="{FF2B5EF4-FFF2-40B4-BE49-F238E27FC236}">
                <a16:creationId xmlns:a16="http://schemas.microsoft.com/office/drawing/2014/main" id="{CB821F5A-B71F-4D70-8E9F-7D07DBA349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3438" y="5659468"/>
            <a:ext cx="1262227" cy="33766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照明器具</a:t>
            </a:r>
          </a:p>
        </p:txBody>
      </p:sp>
      <p:sp>
        <p:nvSpPr>
          <p:cNvPr id="27" name="WordArt 22">
            <a:extLst>
              <a:ext uri="{FF2B5EF4-FFF2-40B4-BE49-F238E27FC236}">
                <a16:creationId xmlns:a16="http://schemas.microsoft.com/office/drawing/2014/main" id="{E1555F95-ECEE-41C1-B712-C25433E3E8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3722" y="3626681"/>
            <a:ext cx="398366" cy="1637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2.5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29" name="WordArt 23">
            <a:extLst>
              <a:ext uri="{FF2B5EF4-FFF2-40B4-BE49-F238E27FC236}">
                <a16:creationId xmlns:a16="http://schemas.microsoft.com/office/drawing/2014/main" id="{983EEBC7-39E3-41A5-8F04-B568AD76E4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2460" y="3858192"/>
            <a:ext cx="1240769" cy="28346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電子計算機</a:t>
            </a:r>
          </a:p>
        </p:txBody>
      </p:sp>
      <p:sp>
        <p:nvSpPr>
          <p:cNvPr id="30" name="WordArt 24">
            <a:extLst>
              <a:ext uri="{FF2B5EF4-FFF2-40B4-BE49-F238E27FC236}">
                <a16:creationId xmlns:a16="http://schemas.microsoft.com/office/drawing/2014/main" id="{065CF8A8-F76D-4AA1-89B8-387B54840E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2226" y="2200906"/>
            <a:ext cx="966204" cy="301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20.3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31" name="WordArt 25">
            <a:extLst>
              <a:ext uri="{FF2B5EF4-FFF2-40B4-BE49-F238E27FC236}">
                <a16:creationId xmlns:a16="http://schemas.microsoft.com/office/drawing/2014/main" id="{4BE30BE5-D5E0-45DE-84A3-C10D2DF826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37373" y="1342336"/>
            <a:ext cx="922185" cy="33766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</a:t>
            </a:r>
          </a:p>
        </p:txBody>
      </p:sp>
      <p:sp>
        <p:nvSpPr>
          <p:cNvPr id="32" name="WordArt 26">
            <a:extLst>
              <a:ext uri="{FF2B5EF4-FFF2-40B4-BE49-F238E27FC236}">
                <a16:creationId xmlns:a16="http://schemas.microsoft.com/office/drawing/2014/main" id="{97C1D0EC-9A08-4824-B58B-6B82F995D5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151" y="3012327"/>
            <a:ext cx="398366" cy="1637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2.1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33" name="WordArt 27">
            <a:extLst>
              <a:ext uri="{FF2B5EF4-FFF2-40B4-BE49-F238E27FC236}">
                <a16:creationId xmlns:a16="http://schemas.microsoft.com/office/drawing/2014/main" id="{AA59FD3F-B6F5-4E15-AE39-BE05DF660E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5992" y="1723766"/>
            <a:ext cx="1179693" cy="50480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洗濯機・</a:t>
            </a:r>
          </a:p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洗濯乾燥機</a:t>
            </a:r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35A2927B-07F1-4562-B1DB-A3F774BC5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7627" y="2316097"/>
            <a:ext cx="339492" cy="7182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C0ED4174-61F2-4BD7-8A5E-A18A87475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5629" y="2620451"/>
            <a:ext cx="998117" cy="623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WordArt 34">
            <a:extLst>
              <a:ext uri="{FF2B5EF4-FFF2-40B4-BE49-F238E27FC236}">
                <a16:creationId xmlns:a16="http://schemas.microsoft.com/office/drawing/2014/main" id="{5B26A323-5286-42CB-B09D-2D172CECE6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505" y="2409267"/>
            <a:ext cx="1189597" cy="2202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ビデオレコーダー</a:t>
            </a:r>
          </a:p>
        </p:txBody>
      </p:sp>
      <p:sp>
        <p:nvSpPr>
          <p:cNvPr id="37" name="WordArt 35">
            <a:extLst>
              <a:ext uri="{FF2B5EF4-FFF2-40B4-BE49-F238E27FC236}">
                <a16:creationId xmlns:a16="http://schemas.microsoft.com/office/drawing/2014/main" id="{72672384-AFF8-4EFB-BFD0-C2BBC0A034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63474" y="2481544"/>
            <a:ext cx="304827" cy="1462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0.6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67731019-BCC1-41D0-A63C-D282BB6751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1195" y="3739613"/>
            <a:ext cx="483102" cy="25296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WordArt 37">
            <a:extLst>
              <a:ext uri="{FF2B5EF4-FFF2-40B4-BE49-F238E27FC236}">
                <a16:creationId xmlns:a16="http://schemas.microsoft.com/office/drawing/2014/main" id="{0CFA1EDD-1A26-440F-A1E9-9C8C76F3A0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507" y="2766699"/>
            <a:ext cx="1189597" cy="2202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DVD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レコーダー</a:t>
            </a:r>
          </a:p>
        </p:txBody>
      </p:sp>
      <p:sp>
        <p:nvSpPr>
          <p:cNvPr id="40" name="WordArt 38">
            <a:extLst>
              <a:ext uri="{FF2B5EF4-FFF2-40B4-BE49-F238E27FC236}">
                <a16:creationId xmlns:a16="http://schemas.microsoft.com/office/drawing/2014/main" id="{6641C412-37B5-43EA-AE7A-DA70588D27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28118" y="2849139"/>
            <a:ext cx="304827" cy="1462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1.0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9980D98E-4C8A-4C71-8282-C541F85D6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7476" y="2988611"/>
            <a:ext cx="1244620" cy="3489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20F68CC1-0D39-41FE-AF0E-5B476E905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1199" y="3376535"/>
            <a:ext cx="698792" cy="10672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" name="WordArt 41">
            <a:extLst>
              <a:ext uri="{FF2B5EF4-FFF2-40B4-BE49-F238E27FC236}">
                <a16:creationId xmlns:a16="http://schemas.microsoft.com/office/drawing/2014/main" id="{8978B33B-E8B3-45EF-A082-40E9CCC318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5028" y="3239886"/>
            <a:ext cx="1446554" cy="2094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ネットワーク機器類</a:t>
            </a:r>
          </a:p>
        </p:txBody>
      </p:sp>
      <p:sp>
        <p:nvSpPr>
          <p:cNvPr id="45" name="WordArt 42">
            <a:extLst>
              <a:ext uri="{FF2B5EF4-FFF2-40B4-BE49-F238E27FC236}">
                <a16:creationId xmlns:a16="http://schemas.microsoft.com/office/drawing/2014/main" id="{47306836-F761-4F4A-B16F-0419CF72B1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06109" y="3491161"/>
            <a:ext cx="304827" cy="1462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1.1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46" name="WordArt 43">
            <a:extLst>
              <a:ext uri="{FF2B5EF4-FFF2-40B4-BE49-F238E27FC236}">
                <a16:creationId xmlns:a16="http://schemas.microsoft.com/office/drawing/2014/main" id="{CB4C99DE-5161-496A-81F4-84F952FDD1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11052" y="5729486"/>
            <a:ext cx="1158234" cy="2094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ジャー炊飯器</a:t>
            </a:r>
          </a:p>
        </p:txBody>
      </p:sp>
      <p:sp>
        <p:nvSpPr>
          <p:cNvPr id="47" name="WordArt 44">
            <a:extLst>
              <a:ext uri="{FF2B5EF4-FFF2-40B4-BE49-F238E27FC236}">
                <a16:creationId xmlns:a16="http://schemas.microsoft.com/office/drawing/2014/main" id="{2DE51498-7F8A-475A-B73B-2BEE981931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3663" y="5780306"/>
            <a:ext cx="304827" cy="1462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2.3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DB606B8A-FBE5-48AD-87BE-08D40D741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204" y="5603002"/>
            <a:ext cx="1871882" cy="23377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" name="WordArt 46">
            <a:extLst>
              <a:ext uri="{FF2B5EF4-FFF2-40B4-BE49-F238E27FC236}">
                <a16:creationId xmlns:a16="http://schemas.microsoft.com/office/drawing/2014/main" id="{729107C7-04D7-4683-90E6-25844B8241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72802" y="5991490"/>
            <a:ext cx="1199501" cy="2094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電気カーペット</a:t>
            </a:r>
          </a:p>
        </p:txBody>
      </p:sp>
      <p:sp>
        <p:nvSpPr>
          <p:cNvPr id="50" name="WordArt 47">
            <a:extLst>
              <a:ext uri="{FF2B5EF4-FFF2-40B4-BE49-F238E27FC236}">
                <a16:creationId xmlns:a16="http://schemas.microsoft.com/office/drawing/2014/main" id="{DDF996ED-166D-4CC5-8A27-BAB5A2C2FD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6680" y="6053038"/>
            <a:ext cx="304827" cy="1462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2.0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A1FC0EA1-38B9-4D89-AE03-B0E78A673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1328" y="5727792"/>
            <a:ext cx="1912599" cy="3500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2" name="WordArt 49">
            <a:extLst>
              <a:ext uri="{FF2B5EF4-FFF2-40B4-BE49-F238E27FC236}">
                <a16:creationId xmlns:a16="http://schemas.microsoft.com/office/drawing/2014/main" id="{2ECE9A23-7815-4866-8AB5-FDB5F90958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5728" y="6245588"/>
            <a:ext cx="932090" cy="2094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電子レンジ</a:t>
            </a:r>
          </a:p>
        </p:txBody>
      </p:sp>
      <p:sp>
        <p:nvSpPr>
          <p:cNvPr id="53" name="WordArt 50">
            <a:extLst>
              <a:ext uri="{FF2B5EF4-FFF2-40B4-BE49-F238E27FC236}">
                <a16:creationId xmlns:a16="http://schemas.microsoft.com/office/drawing/2014/main" id="{D02E3325-A97E-41B5-9927-498385EF90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52194" y="6296408"/>
            <a:ext cx="304827" cy="1462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1.8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535D6926-AB76-42B6-8A3B-0E7A0CC04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2624" y="5800069"/>
            <a:ext cx="1727172" cy="5296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WordArt 52">
            <a:extLst>
              <a:ext uri="{FF2B5EF4-FFF2-40B4-BE49-F238E27FC236}">
                <a16:creationId xmlns:a16="http://schemas.microsoft.com/office/drawing/2014/main" id="{062EBB9E-B870-461C-B458-4A2896DE55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36719" y="6349486"/>
            <a:ext cx="190930" cy="17843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IH</a:t>
            </a:r>
            <a:endParaRPr lang="ja-JP" altLang="en-US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WordArt 53">
            <a:extLst>
              <a:ext uri="{FF2B5EF4-FFF2-40B4-BE49-F238E27FC236}">
                <a16:creationId xmlns:a16="http://schemas.microsoft.com/office/drawing/2014/main" id="{21FB1775-514A-449C-8FE5-D0EA06F952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92026" y="6379414"/>
            <a:ext cx="304827" cy="1462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1.5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57" name="Line 54">
            <a:extLst>
              <a:ext uri="{FF2B5EF4-FFF2-40B4-BE49-F238E27FC236}">
                <a16:creationId xmlns:a16="http://schemas.microsoft.com/office/drawing/2014/main" id="{0C07B571-E75D-4E50-9F10-2B432047D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5092" y="5829996"/>
            <a:ext cx="1335958" cy="603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" name="WordArt 55">
            <a:extLst>
              <a:ext uri="{FF2B5EF4-FFF2-40B4-BE49-F238E27FC236}">
                <a16:creationId xmlns:a16="http://schemas.microsoft.com/office/drawing/2014/main" id="{867E64A4-2A55-424B-886F-436C26EC44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00335" y="6296973"/>
            <a:ext cx="932090" cy="2094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電気こたつ</a:t>
            </a:r>
          </a:p>
        </p:txBody>
      </p:sp>
      <p:sp>
        <p:nvSpPr>
          <p:cNvPr id="59" name="WordArt 56">
            <a:extLst>
              <a:ext uri="{FF2B5EF4-FFF2-40B4-BE49-F238E27FC236}">
                <a16:creationId xmlns:a16="http://schemas.microsoft.com/office/drawing/2014/main" id="{B1C89831-24B6-461D-9CEC-9E7BFF8C00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96802" y="6347792"/>
            <a:ext cx="304827" cy="1462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0.8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60" name="Line 57">
            <a:extLst>
              <a:ext uri="{FF2B5EF4-FFF2-40B4-BE49-F238E27FC236}">
                <a16:creationId xmlns:a16="http://schemas.microsoft.com/office/drawing/2014/main" id="{5894B236-4910-49FD-A809-7F1C9553D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468" y="5849195"/>
            <a:ext cx="336741" cy="4246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682F35CC-D580-4D4B-88B7-E7A2CD0862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1735" y="5847501"/>
            <a:ext cx="723552" cy="372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WordArt 59">
            <a:extLst>
              <a:ext uri="{FF2B5EF4-FFF2-40B4-BE49-F238E27FC236}">
                <a16:creationId xmlns:a16="http://schemas.microsoft.com/office/drawing/2014/main" id="{5A432D79-66C5-457D-BCE7-3AD57F693C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52397" y="6242200"/>
            <a:ext cx="932090" cy="2094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衣類乾燥機</a:t>
            </a:r>
          </a:p>
        </p:txBody>
      </p:sp>
      <p:sp>
        <p:nvSpPr>
          <p:cNvPr id="63" name="WordArt 60">
            <a:extLst>
              <a:ext uri="{FF2B5EF4-FFF2-40B4-BE49-F238E27FC236}">
                <a16:creationId xmlns:a16="http://schemas.microsoft.com/office/drawing/2014/main" id="{140D932A-9322-4BD0-A3F8-CF17CA7B0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8409" y="6293585"/>
            <a:ext cx="304827" cy="1462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altLang="ja-JP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0.3</a:t>
            </a:r>
            <a:r>
              <a:rPr lang="ja-JP" alt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</a:p>
        </p:txBody>
      </p:sp>
      <p:sp>
        <p:nvSpPr>
          <p:cNvPr id="70" name="Text Box 4">
            <a:extLst>
              <a:ext uri="{FF2B5EF4-FFF2-40B4-BE49-F238E27FC236}">
                <a16:creationId xmlns:a16="http://schemas.microsoft.com/office/drawing/2014/main" id="{23F3353A-901B-44D3-9979-A8582F90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5632" y="741252"/>
            <a:ext cx="9709121" cy="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全国地球温暖化防止活動推進センター</a:t>
            </a:r>
            <a:r>
              <a:rPr lang="en-US" altLang="ja-JP" sz="1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HP</a:t>
            </a:r>
            <a:r>
              <a:rPr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en-US" altLang="ja-JP" sz="1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5-11</a:t>
            </a:r>
            <a:r>
              <a:rPr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家庭における消費電力ウエイトの比較」よりデータ抜粋</a:t>
            </a:r>
            <a:endParaRPr lang="en-US" altLang="ja-JP" sz="14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891D953D-55B6-4275-B7A3-75380244C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7" y="4875241"/>
            <a:ext cx="1074287" cy="662908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E344BE07-3D56-4DF5-87F5-E374183C37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9747" y="1133057"/>
            <a:ext cx="1292555" cy="1266413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0D01EA14-086A-4D77-BBD3-52070F464A5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94864">
            <a:off x="981252" y="5357607"/>
            <a:ext cx="1205371" cy="15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1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A0E97CC9-DBE0-4E0B-BA29-00F5E409CA9C}"/>
              </a:ext>
            </a:extLst>
          </p:cNvPr>
          <p:cNvSpPr/>
          <p:nvPr/>
        </p:nvSpPr>
        <p:spPr>
          <a:xfrm>
            <a:off x="263785" y="4206373"/>
            <a:ext cx="1985506" cy="7427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3D354BF8-5DC0-48C6-AC5E-1F87E6F64B8F}"/>
              </a:ext>
            </a:extLst>
          </p:cNvPr>
          <p:cNvSpPr/>
          <p:nvPr/>
        </p:nvSpPr>
        <p:spPr>
          <a:xfrm>
            <a:off x="268317" y="3359591"/>
            <a:ext cx="2962178" cy="7427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AB15D4C3-90ED-460B-AF79-90A064D339CF}"/>
              </a:ext>
            </a:extLst>
          </p:cNvPr>
          <p:cNvSpPr/>
          <p:nvPr/>
        </p:nvSpPr>
        <p:spPr>
          <a:xfrm>
            <a:off x="273195" y="2524061"/>
            <a:ext cx="1985506" cy="7427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49BB839-159A-4B67-9056-FBD3B5C6386C}"/>
              </a:ext>
            </a:extLst>
          </p:cNvPr>
          <p:cNvSpPr/>
          <p:nvPr/>
        </p:nvSpPr>
        <p:spPr>
          <a:xfrm>
            <a:off x="293495" y="1676320"/>
            <a:ext cx="1985506" cy="7427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114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0337" y="309202"/>
            <a:ext cx="988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上手に使って、量をへらそう</a:t>
            </a:r>
            <a:r>
              <a:rPr lang="en-US" altLang="ja-JP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endParaRPr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005441A-6BA4-431A-8E7F-A16FFC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96623"/>
            <a:ext cx="25317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★電気</a:t>
            </a:r>
            <a:endParaRPr lang="en-US" altLang="ja-JP" sz="4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371C0A3A-DA63-437D-AA44-81E8921C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6" y="2427619"/>
            <a:ext cx="22673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★ガス</a:t>
            </a:r>
            <a:endParaRPr lang="en-US" altLang="ja-JP" sz="4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EEBB809F-457B-4BA3-9479-C0642C7C7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8" y="3289771"/>
            <a:ext cx="32210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★ガソリン</a:t>
            </a:r>
            <a:endParaRPr lang="en-US" altLang="ja-JP" sz="4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45754787-2A82-48DD-8C2C-026D84FAC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66" y="4122924"/>
            <a:ext cx="2053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★ごみ</a:t>
            </a:r>
            <a:endParaRPr lang="en-US" altLang="ja-JP" sz="4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51F97EA1-F663-4DDF-9B8F-49AF823E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60" y="72720"/>
            <a:ext cx="11706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りょう</a:t>
            </a:r>
            <a:endParaRPr lang="en-US" altLang="ja-JP" sz="2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3" name="右中かっこ 2">
            <a:extLst>
              <a:ext uri="{FF2B5EF4-FFF2-40B4-BE49-F238E27FC236}">
                <a16:creationId xmlns:a16="http://schemas.microsoft.com/office/drawing/2014/main" id="{4DA49D2F-D425-4471-92D1-C1AFB65A8488}"/>
              </a:ext>
            </a:extLst>
          </p:cNvPr>
          <p:cNvSpPr>
            <a:spLocks/>
          </p:cNvSpPr>
          <p:nvPr/>
        </p:nvSpPr>
        <p:spPr bwMode="auto">
          <a:xfrm>
            <a:off x="3412221" y="1814851"/>
            <a:ext cx="720725" cy="3048889"/>
          </a:xfrm>
          <a:prstGeom prst="rightBrace">
            <a:avLst>
              <a:gd name="adj1" fmla="val 55161"/>
              <a:gd name="adj2" fmla="val 49539"/>
            </a:avLst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304F84-B9FE-4144-AA54-2C91916ECD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1860" y="3962960"/>
            <a:ext cx="2528839" cy="261529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85F671A-D1A6-43D1-9BF7-83A8A7D57D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2517" y="4009062"/>
            <a:ext cx="2561482" cy="2615295"/>
          </a:xfrm>
          <a:prstGeom prst="rect">
            <a:avLst/>
          </a:prstGeom>
        </p:spPr>
      </p:pic>
      <p:sp>
        <p:nvSpPr>
          <p:cNvPr id="36" name="吹き出し: 円形 35">
            <a:extLst>
              <a:ext uri="{FF2B5EF4-FFF2-40B4-BE49-F238E27FC236}">
                <a16:creationId xmlns:a16="http://schemas.microsoft.com/office/drawing/2014/main" id="{FD031B6F-1EEF-401A-9C84-8B4A29C0BE63}"/>
              </a:ext>
            </a:extLst>
          </p:cNvPr>
          <p:cNvSpPr/>
          <p:nvPr/>
        </p:nvSpPr>
        <p:spPr>
          <a:xfrm>
            <a:off x="4543758" y="1352208"/>
            <a:ext cx="3935337" cy="1473939"/>
          </a:xfrm>
          <a:prstGeom prst="wedgeEllipseCallout">
            <a:avLst>
              <a:gd name="adj1" fmla="val 3988"/>
              <a:gd name="adj2" fmla="val 73144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A2D5E423-C4D3-4B12-8ACC-ACA95777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563" y="1349358"/>
            <a:ext cx="407427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まずは</a:t>
            </a:r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4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ムダ</a:t>
            </a:r>
            <a:r>
              <a:rPr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をなくす</a:t>
            </a:r>
            <a:r>
              <a:rPr lang="en-US" altLang="ja-JP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  <a:r>
              <a:rPr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endParaRPr lang="en-US" altLang="ja-JP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2E4B016D-B356-43C5-A8BC-DE73CC1DE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429" y="3444859"/>
            <a:ext cx="4305290" cy="105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ja-JP" altLang="en-US" sz="44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省エネルギー</a:t>
            </a:r>
            <a:endParaRPr lang="en-US" altLang="ja-JP" sz="4400" dirty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＝省エネ</a:t>
            </a:r>
            <a:endParaRPr lang="en-US" altLang="ja-JP" sz="48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2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AD7A1C-760F-497E-8BA5-95171FF6B9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2671" y="4447240"/>
            <a:ext cx="3609470" cy="2164669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3FEFD16-BFD2-4287-87BF-08A168EE98BC}"/>
              </a:ext>
            </a:extLst>
          </p:cNvPr>
          <p:cNvSpPr/>
          <p:nvPr/>
        </p:nvSpPr>
        <p:spPr>
          <a:xfrm>
            <a:off x="0" y="-2517"/>
            <a:ext cx="9143999" cy="84645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D50C1A4-0350-4F06-A9F9-BAA2534B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573" y="-1817"/>
            <a:ext cx="988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毎日使う＆出すもの、ってことは・・・</a:t>
            </a:r>
            <a:endParaRPr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8143AE33-25BF-477C-95F7-7E0B5D452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573" y="936510"/>
            <a:ext cx="98846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毎日、みんなのまわりの</a:t>
            </a:r>
            <a:endParaRPr lang="en-US" altLang="ja-JP" sz="44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8AE06022-CB73-4DA9-83C8-75687A1BFD14}"/>
              </a:ext>
            </a:extLst>
          </p:cNvPr>
          <p:cNvSpPr txBox="1">
            <a:spLocks/>
          </p:cNvSpPr>
          <p:nvPr/>
        </p:nvSpPr>
        <p:spPr>
          <a:xfrm>
            <a:off x="-4764" y="1397393"/>
            <a:ext cx="914876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b="1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</a:t>
            </a:r>
            <a:r>
              <a:rPr lang="ja-JP" altLang="en-US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ろ</a:t>
            </a:r>
            <a:r>
              <a:rPr lang="ja-JP" altLang="en-US" b="1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</a:t>
            </a:r>
            <a:r>
              <a:rPr lang="ja-JP" altLang="en-US" b="1" dirty="0">
                <a:solidFill>
                  <a:srgbClr val="66FF3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</a:t>
            </a:r>
            <a:r>
              <a:rPr lang="ja-JP" altLang="en-US" b="1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r>
              <a:rPr lang="ja-JP" altLang="en-US" b="1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r>
              <a:rPr lang="ja-JP" altLang="en-US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ろ</a:t>
            </a:r>
            <a:endParaRPr lang="ja-JP" altLang="en-US" b="1" dirty="0">
              <a:solidFill>
                <a:schemeClr val="accent6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7" name="図 4">
            <a:extLst>
              <a:ext uri="{FF2B5EF4-FFF2-40B4-BE49-F238E27FC236}">
                <a16:creationId xmlns:a16="http://schemas.microsoft.com/office/drawing/2014/main" id="{67E55C5A-7221-4843-8A3E-44DCB48F9F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49" y="2505474"/>
            <a:ext cx="3055938" cy="153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D5671CB3-C701-4179-88E3-439397D381C1}"/>
              </a:ext>
            </a:extLst>
          </p:cNvPr>
          <p:cNvSpPr txBox="1">
            <a:spLocks noChangeArrowheads="1"/>
          </p:cNvSpPr>
          <p:nvPr/>
        </p:nvSpPr>
        <p:spPr bwMode="auto">
          <a:xfrm rot="20769149">
            <a:off x="7058593" y="1700150"/>
            <a:ext cx="11605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endParaRPr lang="en-US" altLang="ja-JP" sz="4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B85611CE-B207-4DEE-BCBE-B0462D7CF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7120" y="2777224"/>
            <a:ext cx="796112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6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</a:t>
            </a:r>
            <a:r>
              <a:rPr lang="en-US" altLang="ja-JP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6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をへらす</a:t>
            </a:r>
            <a:endParaRPr lang="en-US" altLang="ja-JP" sz="66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023EBF5C-B297-4342-9BA8-8968B861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542" y="2777224"/>
            <a:ext cx="116051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6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66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307049C9-1F82-4CE0-944E-58D723CAD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40" y="3747120"/>
            <a:ext cx="58747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6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ある、ってこと！</a:t>
            </a:r>
            <a:endParaRPr lang="en-US" altLang="ja-JP" sz="66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FB79D266-BC74-4797-86C8-FA585AD144A9}"/>
              </a:ext>
            </a:extLst>
          </p:cNvPr>
          <p:cNvSpPr/>
          <p:nvPr/>
        </p:nvSpPr>
        <p:spPr>
          <a:xfrm rot="21159084">
            <a:off x="672416" y="4946753"/>
            <a:ext cx="4678616" cy="1453924"/>
          </a:xfrm>
          <a:prstGeom prst="wedgeEllipseCallout">
            <a:avLst>
              <a:gd name="adj1" fmla="val 57314"/>
              <a:gd name="adj2" fmla="val 3738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D744E984-5F9E-4545-BC53-0D5E95DE4146}"/>
              </a:ext>
            </a:extLst>
          </p:cNvPr>
          <p:cNvSpPr txBox="1">
            <a:spLocks noChangeArrowheads="1"/>
          </p:cNvSpPr>
          <p:nvPr/>
        </p:nvSpPr>
        <p:spPr bwMode="auto">
          <a:xfrm rot="21004037">
            <a:off x="628483" y="5073550"/>
            <a:ext cx="46124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さがしてみよう！</a:t>
            </a:r>
            <a:r>
              <a:rPr lang="en-US" altLang="ja-JP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やってみよう</a:t>
            </a:r>
            <a:r>
              <a:rPr lang="en-US" altLang="ja-JP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  <a:r>
              <a:rPr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endParaRPr lang="en-US" altLang="ja-JP" sz="36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20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: 端子 2">
            <a:extLst>
              <a:ext uri="{FF2B5EF4-FFF2-40B4-BE49-F238E27FC236}">
                <a16:creationId xmlns:a16="http://schemas.microsoft.com/office/drawing/2014/main" id="{C0A7C171-DF2F-42E6-A5A5-18639A5CBBD3}"/>
              </a:ext>
            </a:extLst>
          </p:cNvPr>
          <p:cNvSpPr/>
          <p:nvPr/>
        </p:nvSpPr>
        <p:spPr>
          <a:xfrm>
            <a:off x="2138289" y="359411"/>
            <a:ext cx="4720147" cy="1054790"/>
          </a:xfrm>
          <a:prstGeom prst="flowChartTermina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A8699BE3-3438-4B89-A554-B0BCD5A15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221" y="622789"/>
            <a:ext cx="552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それでは、準備</a:t>
            </a:r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OK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ja-JP" altLang="en-US" sz="3600" b="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1F46DC59-1363-4DBC-9C9D-A563892C7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9411"/>
            <a:ext cx="1085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じゅんび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6C2DEEA-844D-48E1-85A3-9128EC3F38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004" y="4330979"/>
            <a:ext cx="3224008" cy="2280931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60DFDDF-C886-4278-9640-A193B27498C9}"/>
              </a:ext>
            </a:extLst>
          </p:cNvPr>
          <p:cNvGrpSpPr/>
          <p:nvPr/>
        </p:nvGrpSpPr>
        <p:grpSpPr>
          <a:xfrm>
            <a:off x="0" y="1801867"/>
            <a:ext cx="9136857" cy="4796659"/>
            <a:chOff x="0" y="1801867"/>
            <a:chExt cx="9136857" cy="4796659"/>
          </a:xfrm>
        </p:grpSpPr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5306E0B2-3CCB-482C-B5C3-349AE01BC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01867"/>
              <a:ext cx="878162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電気</a:t>
              </a:r>
              <a:r>
                <a:rPr lang="ja-JP" altLang="en-US" sz="6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の“もったいない”を</a:t>
              </a:r>
              <a:r>
                <a:rPr lang="en-US" altLang="ja-JP" sz="6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6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en-US" altLang="ja-JP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【</a:t>
              </a:r>
              <a:r>
                <a:rPr lang="ja-JP" altLang="en-US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へらす工夫</a:t>
              </a:r>
              <a:r>
                <a:rPr lang="en-US" altLang="ja-JP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】</a:t>
              </a:r>
              <a:r>
                <a:rPr lang="ja-JP" altLang="en-US" sz="6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を書こう！</a:t>
              </a:r>
              <a:endParaRPr lang="ja-JP" altLang="en-US" sz="60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10E6F332-BAD9-40B0-B63B-A2A7ACFCB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7434" y="2636516"/>
              <a:ext cx="9284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800" b="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くふう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93E6865-C3B4-4048-81B0-23E5157F2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00984" y="4128525"/>
              <a:ext cx="2935873" cy="2470001"/>
            </a:xfrm>
            <a:prstGeom prst="rect">
              <a:avLst/>
            </a:prstGeom>
          </p:spPr>
        </p:pic>
        <p:sp>
          <p:nvSpPr>
            <p:cNvPr id="6" name="吹き出し: 円形 5">
              <a:extLst>
                <a:ext uri="{FF2B5EF4-FFF2-40B4-BE49-F238E27FC236}">
                  <a16:creationId xmlns:a16="http://schemas.microsoft.com/office/drawing/2014/main" id="{A03A8B51-6E39-4A95-A03B-011DD03EACBB}"/>
                </a:ext>
              </a:extLst>
            </p:cNvPr>
            <p:cNvSpPr/>
            <p:nvPr/>
          </p:nvSpPr>
          <p:spPr>
            <a:xfrm>
              <a:off x="3569212" y="4022120"/>
              <a:ext cx="2495582" cy="2340743"/>
            </a:xfrm>
            <a:prstGeom prst="wedgeEllipseCallout">
              <a:avLst>
                <a:gd name="adj1" fmla="val -60937"/>
                <a:gd name="adj2" fmla="val -4014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7FD3136E-E98A-4ECE-95C0-6520F1A7A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1667" y="4022120"/>
              <a:ext cx="2290165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まずは</a:t>
              </a:r>
              <a:r>
                <a:rPr lang="en-US" altLang="ja-JP" sz="2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2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ja-JP" altLang="en-US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自分で</a:t>
              </a:r>
              <a:r>
                <a:rPr lang="en-US" altLang="ja-JP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ja-JP" altLang="en-US" sz="3600" dirty="0">
                  <a:solidFill>
                    <a:srgbClr val="FF99CC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ふせん</a:t>
              </a:r>
              <a:r>
                <a:rPr lang="ja-JP" altLang="en-US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に</a:t>
              </a:r>
              <a:r>
                <a:rPr lang="en-US" altLang="ja-JP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ja-JP" altLang="en-US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書こう！</a:t>
              </a:r>
              <a:endParaRPr lang="en-US" altLang="ja-JP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7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: 端子 2">
            <a:extLst>
              <a:ext uri="{FF2B5EF4-FFF2-40B4-BE49-F238E27FC236}">
                <a16:creationId xmlns:a16="http://schemas.microsoft.com/office/drawing/2014/main" id="{C0A7C171-DF2F-42E6-A5A5-18639A5CBBD3}"/>
              </a:ext>
            </a:extLst>
          </p:cNvPr>
          <p:cNvSpPr/>
          <p:nvPr/>
        </p:nvSpPr>
        <p:spPr>
          <a:xfrm>
            <a:off x="2138289" y="359411"/>
            <a:ext cx="4720147" cy="852336"/>
          </a:xfrm>
          <a:prstGeom prst="flowChartTermina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A8699BE3-3438-4B89-A554-B0BCD5A15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221" y="467001"/>
            <a:ext cx="552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つぎは、みんなで！</a:t>
            </a:r>
            <a:endParaRPr lang="ja-JP" altLang="en-US" sz="3600" b="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6C2DEEA-844D-48E1-85A3-9128EC3F38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004" y="4330979"/>
            <a:ext cx="3224008" cy="2280931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DF4C36-9A0B-4F7A-8CE5-792690F01D76}"/>
              </a:ext>
            </a:extLst>
          </p:cNvPr>
          <p:cNvGrpSpPr/>
          <p:nvPr/>
        </p:nvGrpSpPr>
        <p:grpSpPr>
          <a:xfrm>
            <a:off x="19668" y="1319337"/>
            <a:ext cx="8781623" cy="5292573"/>
            <a:chOff x="19668" y="1319337"/>
            <a:chExt cx="8781623" cy="5292573"/>
          </a:xfrm>
        </p:grpSpPr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5306E0B2-3CCB-482C-B5C3-349AE01BC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8" y="1319337"/>
              <a:ext cx="8781623" cy="286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6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書いたものを</a:t>
              </a:r>
              <a:r>
                <a:rPr lang="ja-JP" altLang="en-US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読みながら</a:t>
              </a:r>
              <a:r>
                <a:rPr lang="en-US" altLang="ja-JP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ja-JP" altLang="en-US" sz="6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色画用紙に</a:t>
              </a:r>
              <a:r>
                <a:rPr lang="en-US" altLang="ja-JP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ja-JP" altLang="en-US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はっていこう！</a:t>
              </a:r>
              <a:endParaRPr lang="ja-JP" altLang="en-US" sz="60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" name="吹き出し: 円形 5">
              <a:extLst>
                <a:ext uri="{FF2B5EF4-FFF2-40B4-BE49-F238E27FC236}">
                  <a16:creationId xmlns:a16="http://schemas.microsoft.com/office/drawing/2014/main" id="{A03A8B51-6E39-4A95-A03B-011DD03EACBB}"/>
                </a:ext>
              </a:extLst>
            </p:cNvPr>
            <p:cNvSpPr/>
            <p:nvPr/>
          </p:nvSpPr>
          <p:spPr>
            <a:xfrm>
              <a:off x="3569212" y="4022120"/>
              <a:ext cx="5226784" cy="2589790"/>
            </a:xfrm>
            <a:prstGeom prst="wedgeEllipseCallout">
              <a:avLst>
                <a:gd name="adj1" fmla="val -60937"/>
                <a:gd name="adj2" fmla="val -4014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7FD3136E-E98A-4ECE-95C0-6520F1A7A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0016" y="4747281"/>
              <a:ext cx="4745682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同じ内容・似た内容</a:t>
              </a:r>
              <a:r>
                <a:rPr lang="en-US" altLang="ja-JP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ja-JP" altLang="en-US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が書かれたふせんは、近くに はろう！</a:t>
              </a:r>
              <a:endParaRPr lang="en-US" altLang="ja-JP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E511278F-011B-4663-AF83-C64C7BBC0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2857" y="4559466"/>
              <a:ext cx="6987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800" b="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に</a:t>
              </a:r>
            </a:p>
          </p:txBody>
        </p:sp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C300B35-DE51-4EAC-8B65-F0E321ED1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163" y="4169419"/>
              <a:ext cx="474568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400" dirty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友達のアイデアに注目！</a:t>
              </a:r>
              <a:endParaRPr lang="en-US" altLang="ja-JP" sz="2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6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: 端子 2">
            <a:extLst>
              <a:ext uri="{FF2B5EF4-FFF2-40B4-BE49-F238E27FC236}">
                <a16:creationId xmlns:a16="http://schemas.microsoft.com/office/drawing/2014/main" id="{C0A7C171-DF2F-42E6-A5A5-18639A5CBBD3}"/>
              </a:ext>
            </a:extLst>
          </p:cNvPr>
          <p:cNvSpPr/>
          <p:nvPr/>
        </p:nvSpPr>
        <p:spPr>
          <a:xfrm>
            <a:off x="2138289" y="359411"/>
            <a:ext cx="4720147" cy="852336"/>
          </a:xfrm>
          <a:prstGeom prst="flowChartTermina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A8699BE3-3438-4B89-A554-B0BCD5A15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221" y="467001"/>
            <a:ext cx="552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これも、みんなで！</a:t>
            </a:r>
            <a:endParaRPr lang="ja-JP" altLang="en-US" sz="3600" b="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6C2DEEA-844D-48E1-85A3-9128EC3F38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004" y="4330979"/>
            <a:ext cx="3224008" cy="2280931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967C61E-107D-4F19-A9BA-6E79E0B3A9B4}"/>
              </a:ext>
            </a:extLst>
          </p:cNvPr>
          <p:cNvGrpSpPr/>
          <p:nvPr/>
        </p:nvGrpSpPr>
        <p:grpSpPr>
          <a:xfrm>
            <a:off x="107550" y="1302404"/>
            <a:ext cx="8781623" cy="5309506"/>
            <a:chOff x="107550" y="1302404"/>
            <a:chExt cx="8781623" cy="5309506"/>
          </a:xfrm>
        </p:grpSpPr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5306E0B2-3CCB-482C-B5C3-349AE01BC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50" y="1302404"/>
              <a:ext cx="8781623" cy="286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6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グループのとっておき！</a:t>
              </a:r>
              <a:r>
                <a:rPr lang="en-US" altLang="ja-JP" sz="6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6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ja-JP" altLang="en-US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おすすめアイデアを</a:t>
              </a:r>
              <a:r>
                <a:rPr lang="en-US" altLang="ja-JP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1</a:t>
              </a:r>
              <a:r>
                <a:rPr lang="ja-JP" altLang="en-US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つ</a:t>
              </a:r>
              <a:r>
                <a:rPr lang="en-US" altLang="ja-JP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ja-JP" altLang="en-US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選ぼう！</a:t>
              </a:r>
              <a:r>
                <a:rPr lang="ja-JP" altLang="en-US" sz="60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→後で</a:t>
              </a:r>
              <a:r>
                <a:rPr lang="ja-JP" altLang="en-US" sz="6000" dirty="0">
                  <a:solidFill>
                    <a:srgbClr val="FF006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発表！</a:t>
              </a:r>
              <a:endParaRPr lang="ja-JP" altLang="en-US" sz="60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" name="吹き出し: 円形 5">
              <a:extLst>
                <a:ext uri="{FF2B5EF4-FFF2-40B4-BE49-F238E27FC236}">
                  <a16:creationId xmlns:a16="http://schemas.microsoft.com/office/drawing/2014/main" id="{A03A8B51-6E39-4A95-A03B-011DD03EACBB}"/>
                </a:ext>
              </a:extLst>
            </p:cNvPr>
            <p:cNvSpPr/>
            <p:nvPr/>
          </p:nvSpPr>
          <p:spPr>
            <a:xfrm>
              <a:off x="3569212" y="4353798"/>
              <a:ext cx="5226784" cy="2258112"/>
            </a:xfrm>
            <a:prstGeom prst="wedgeEllipseCallout">
              <a:avLst>
                <a:gd name="adj1" fmla="val -56631"/>
                <a:gd name="adj2" fmla="val -15470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2C8FC686-09B0-4154-B030-82FEFAAB0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4475" y="4788153"/>
              <a:ext cx="509648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3600" dirty="0">
                  <a:solidFill>
                    <a:srgbClr val="FF66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発表タイム</a:t>
              </a:r>
              <a:r>
                <a:rPr lang="ja-JP" altLang="en-US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は</a:t>
              </a:r>
              <a:r>
                <a:rPr lang="en-US" altLang="ja-JP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/>
              </a:r>
              <a:br>
                <a:rPr lang="en-US" altLang="ja-JP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</a:br>
              <a:r>
                <a:rPr lang="en-US" altLang="ja-JP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1</a:t>
              </a:r>
              <a:r>
                <a:rPr lang="ja-JP" altLang="en-US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グループにつき</a:t>
              </a:r>
              <a:r>
                <a:rPr lang="en-US" altLang="ja-JP" sz="3600" dirty="0">
                  <a:solidFill>
                    <a:srgbClr val="FF66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30</a:t>
              </a:r>
              <a:r>
                <a:rPr lang="ja-JP" altLang="en-US" sz="3600" dirty="0">
                  <a:solidFill>
                    <a:srgbClr val="FF66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秒</a:t>
              </a:r>
              <a:r>
                <a:rPr lang="ja-JP" altLang="en-US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！</a:t>
              </a:r>
              <a:endParaRPr lang="en-US" altLang="ja-JP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98949286-EDAF-4566-AD8B-082005AE7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945" y="4413773"/>
              <a:ext cx="474568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400" dirty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発表する人も決めてね！</a:t>
              </a:r>
              <a:endParaRPr lang="en-US" altLang="ja-JP" sz="2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E4166BD2-4FC8-4EB6-8A54-2539392ED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363" y="5961172"/>
              <a:ext cx="509648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400" dirty="0">
                  <a:solidFill>
                    <a:srgbClr val="00B0F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どうしておススメなのかも教えてね！</a:t>
              </a:r>
              <a:endParaRPr lang="en-US" altLang="ja-JP" sz="2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6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爆発: 8 pt 26">
            <a:extLst>
              <a:ext uri="{FF2B5EF4-FFF2-40B4-BE49-F238E27FC236}">
                <a16:creationId xmlns:a16="http://schemas.microsoft.com/office/drawing/2014/main" id="{3E7D2A11-F4EF-4384-820B-F1B641F3883C}"/>
              </a:ext>
            </a:extLst>
          </p:cNvPr>
          <p:cNvSpPr/>
          <p:nvPr/>
        </p:nvSpPr>
        <p:spPr>
          <a:xfrm rot="20896191">
            <a:off x="2614309" y="3296314"/>
            <a:ext cx="3915381" cy="229664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F582AB0-82CA-442C-B7FA-9D37D95C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77" y="2333044"/>
            <a:ext cx="75636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72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</a:t>
            </a:r>
            <a:r>
              <a:rPr lang="ja-JP" altLang="en-US" sz="54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でも</a:t>
            </a:r>
            <a:endParaRPr lang="ja-JP" altLang="en-US" sz="4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7071"/>
            <a:ext cx="9144000" cy="40388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10B7E41-80CB-493A-919D-6023E0C60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9" y="1292501"/>
            <a:ext cx="75636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72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学校</a:t>
            </a:r>
            <a:r>
              <a:rPr lang="ja-JP" altLang="en-US" sz="54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でも</a:t>
            </a:r>
            <a:endParaRPr lang="ja-JP" altLang="en-US" sz="4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57C1C990-A2E8-4026-9B78-FB5A1DD4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944" y="3993408"/>
            <a:ext cx="59880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やってみよう！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D7D3D654-7EA0-4ED2-95D1-E3513DCBA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2" y="5551483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私たちにできる</a:t>
            </a:r>
            <a:r>
              <a:rPr lang="ja-JP" altLang="en-US" sz="48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省エネ</a:t>
            </a:r>
            <a:r>
              <a:rPr lang="ja-JP" altLang="en-US" sz="48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アクション！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EE875E6-0100-423B-BFC4-AF4418C288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824" y="2163497"/>
            <a:ext cx="1868285" cy="294587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4DF24B8-C006-4036-9F46-D9C666E103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0749" y="2154044"/>
            <a:ext cx="1981038" cy="2882753"/>
          </a:xfrm>
          <a:prstGeom prst="rect">
            <a:avLst/>
          </a:prstGeom>
        </p:spPr>
      </p:pic>
      <p:sp>
        <p:nvSpPr>
          <p:cNvPr id="29" name="Text Box 4">
            <a:extLst>
              <a:ext uri="{FF2B5EF4-FFF2-40B4-BE49-F238E27FC236}">
                <a16:creationId xmlns:a16="http://schemas.microsoft.com/office/drawing/2014/main" id="{6C954190-5D98-4240-AAA1-E5E61B61C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141" y="5377000"/>
            <a:ext cx="1473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しょう</a:t>
            </a:r>
            <a:endParaRPr lang="ja-JP" altLang="en-US" sz="1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フローチャート: 端子 20">
            <a:extLst>
              <a:ext uri="{FF2B5EF4-FFF2-40B4-BE49-F238E27FC236}">
                <a16:creationId xmlns:a16="http://schemas.microsoft.com/office/drawing/2014/main" id="{B4F57570-AECB-4682-B360-BEC4D3DF6F29}"/>
              </a:ext>
            </a:extLst>
          </p:cNvPr>
          <p:cNvSpPr/>
          <p:nvPr/>
        </p:nvSpPr>
        <p:spPr>
          <a:xfrm>
            <a:off x="330068" y="270618"/>
            <a:ext cx="8420037" cy="852336"/>
          </a:xfrm>
          <a:prstGeom prst="flowChartTermina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2DC34D6A-7985-49FD-ABFE-A8B98009F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69" y="366555"/>
            <a:ext cx="842003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ja-JP" altLang="en-US" sz="34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みんな、</a:t>
            </a:r>
            <a:r>
              <a:rPr lang="ja-JP" altLang="en-US" sz="3400" b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今日はいい</a:t>
            </a:r>
            <a:r>
              <a:rPr lang="ja-JP" altLang="en-US" sz="3400" b="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アイデア</a:t>
            </a:r>
            <a:r>
              <a:rPr lang="ja-JP" altLang="en-US" sz="3400" b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をありがとう！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6DFF6ED8-2CA3-45CA-8250-0B3FAAC69E1F}"/>
              </a:ext>
            </a:extLst>
          </p:cNvPr>
          <p:cNvSpPr txBox="1">
            <a:spLocks noChangeArrowheads="1"/>
          </p:cNvSpPr>
          <p:nvPr/>
        </p:nvSpPr>
        <p:spPr bwMode="auto">
          <a:xfrm rot="21373085">
            <a:off x="235156" y="1344459"/>
            <a:ext cx="2656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それでは、次は・・・</a:t>
            </a:r>
          </a:p>
        </p:txBody>
      </p:sp>
    </p:spTree>
    <p:extLst>
      <p:ext uri="{BB962C8B-B14F-4D97-AF65-F5344CB8AC3E}">
        <p14:creationId xmlns:p14="http://schemas.microsoft.com/office/powerpoint/2010/main" val="52670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ローチャート: 代替処理 1">
            <a:extLst>
              <a:ext uri="{FF2B5EF4-FFF2-40B4-BE49-F238E27FC236}">
                <a16:creationId xmlns:a16="http://schemas.microsoft.com/office/drawing/2014/main" id="{BEB391A1-3DA2-4B04-9C10-227C712F41D3}"/>
              </a:ext>
            </a:extLst>
          </p:cNvPr>
          <p:cNvSpPr/>
          <p:nvPr/>
        </p:nvSpPr>
        <p:spPr>
          <a:xfrm>
            <a:off x="1030901" y="4191712"/>
            <a:ext cx="6734465" cy="1744290"/>
          </a:xfrm>
          <a:prstGeom prst="flowChartAlternate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23" name="テキスト ボックス 14">
            <a:extLst>
              <a:ext uri="{FF2B5EF4-FFF2-40B4-BE49-F238E27FC236}">
                <a16:creationId xmlns:a16="http://schemas.microsoft.com/office/drawing/2014/main" id="{882FE48B-65C6-4269-9539-6C1E79464CE6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 rot="20480945">
            <a:off x="1288197" y="924068"/>
            <a:ext cx="927042" cy="798589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0"/>
              </a:avLst>
            </a:prstTxWarp>
            <a:noAutofit/>
          </a:bodyPr>
          <a:lstStyle/>
          <a:p>
            <a:pPr algn="ctr"/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5" name="テキスト ボックス 15">
            <a:extLst>
              <a:ext uri="{FF2B5EF4-FFF2-40B4-BE49-F238E27FC236}">
                <a16:creationId xmlns:a16="http://schemas.microsoft.com/office/drawing/2014/main" id="{22DBBBDE-F260-4B60-92BF-B89F17D9BCF8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 rot="20480945">
            <a:off x="2198965" y="391210"/>
            <a:ext cx="1119990" cy="964800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0"/>
              </a:avLst>
            </a:prstTxWarp>
            <a:noAutofit/>
          </a:bodyPr>
          <a:lstStyle/>
          <a:p>
            <a:pPr algn="ctr"/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0" name="テキスト ボックス 17">
            <a:extLst>
              <a:ext uri="{FF2B5EF4-FFF2-40B4-BE49-F238E27FC236}">
                <a16:creationId xmlns:a16="http://schemas.microsoft.com/office/drawing/2014/main" id="{9DA93C95-36DE-43A2-95F0-E21E242907C0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 rot="20480945">
            <a:off x="3473780" y="368478"/>
            <a:ext cx="175380" cy="758663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0"/>
              </a:avLst>
            </a:prstTxWarp>
            <a:noAutofit/>
          </a:bodyPr>
          <a:lstStyle/>
          <a:p>
            <a:pPr algn="ctr"/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875268-5919-4DA0-9216-E20D616E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778" y="847172"/>
            <a:ext cx="55505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①②③全部！</a:t>
            </a:r>
            <a:endParaRPr lang="ja-JP" altLang="en-US" sz="4800" b="0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C0D4E966-EFA6-4219-B0B0-27B615F6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424" y="278404"/>
            <a:ext cx="2912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b="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正解は</a:t>
            </a:r>
            <a:r>
              <a:rPr lang="en-US" altLang="ja-JP" sz="4000" b="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4000" b="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8837DB96-AE7A-42BE-AA69-C2A3E8E57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9" y="67921"/>
            <a:ext cx="13697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せいかい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184BC197-A616-4FBD-A4FB-43904D32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89" y="2075275"/>
            <a:ext cx="8861511" cy="89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ct val="50000"/>
              </a:spcBef>
              <a:buFontTx/>
              <a:buNone/>
            </a:pPr>
            <a:r>
              <a:rPr lang="ja-JP" altLang="en-US" sz="3600" b="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ほかにも、</a:t>
            </a:r>
            <a:r>
              <a:rPr lang="en-US" altLang="ja-JP" sz="3600" b="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3600" b="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音を出す</a:t>
            </a:r>
            <a:r>
              <a:rPr lang="en-US" altLang="ja-JP" sz="3600" b="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】【</a:t>
            </a:r>
            <a:r>
              <a:rPr lang="ja-JP" altLang="en-US" sz="3600" b="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私たちが活動する</a:t>
            </a:r>
            <a:r>
              <a:rPr lang="en-US" altLang="ja-JP" sz="3600" b="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buFontTx/>
              <a:buNone/>
            </a:pPr>
            <a:r>
              <a:rPr lang="ja-JP" altLang="en-US" sz="360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など・・・にも必要なものです！</a:t>
            </a:r>
            <a:endParaRPr lang="ja-JP" altLang="en-US" sz="3600" b="0" dirty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4D6AF733-FACB-4F03-AB70-28C0899E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02" y="3286937"/>
            <a:ext cx="75636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エネルギー</a:t>
            </a:r>
            <a:r>
              <a:rPr lang="ja-JP" altLang="en-US" sz="4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endParaRPr lang="ja-JP" altLang="en-US" sz="4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B287AF87-4838-4AF8-B5BC-AB2FCD04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352" y="4107202"/>
            <a:ext cx="936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80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シゴトをする力</a:t>
            </a:r>
            <a:endParaRPr lang="ja-JP" altLang="en-US" sz="80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CD25CAAA-0B9F-4F5B-AD27-C5BC84920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02" y="5237886"/>
            <a:ext cx="75636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（力の“もと（源）”）</a:t>
            </a:r>
            <a:endParaRPr lang="ja-JP" altLang="en-US" sz="36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0B7316C5-E679-43CA-B77D-6FDB2D2DD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344" y="5357494"/>
            <a:ext cx="2745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のこと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2F263DBB-2CC3-48CF-A9F5-5D1C6D12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0176" y="6034357"/>
            <a:ext cx="9364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＝色んなもの</a:t>
            </a:r>
            <a:r>
              <a:rPr lang="ja-JP" altLang="en-US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動き</a:t>
            </a:r>
            <a:r>
              <a:rPr lang="ja-JP" altLang="en-US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には</a:t>
            </a:r>
            <a:r>
              <a:rPr lang="ja-JP" altLang="en-US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エネルギー</a:t>
            </a:r>
            <a:r>
              <a:rPr lang="ja-JP" altLang="en-US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が必要ってこと！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4E52F3-6B81-40B8-8045-4792F4670A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184" y="2971431"/>
            <a:ext cx="1717779" cy="1994675"/>
          </a:xfrm>
          <a:prstGeom prst="rect">
            <a:avLst/>
          </a:prstGeom>
        </p:spPr>
      </p:pic>
      <p:sp>
        <p:nvSpPr>
          <p:cNvPr id="36" name="Text Box 4">
            <a:extLst>
              <a:ext uri="{FF2B5EF4-FFF2-40B4-BE49-F238E27FC236}">
                <a16:creationId xmlns:a16="http://schemas.microsoft.com/office/drawing/2014/main" id="{53646D12-0258-4E30-9BF2-773FA3D80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02" y="3268382"/>
            <a:ext cx="75636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エネルギー</a:t>
            </a:r>
            <a:r>
              <a:rPr lang="ja-JP" altLang="en-US" sz="48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endParaRPr lang="ja-JP" altLang="en-US" sz="4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56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23" name="テキスト ボックス 14">
            <a:extLst>
              <a:ext uri="{FF2B5EF4-FFF2-40B4-BE49-F238E27FC236}">
                <a16:creationId xmlns:a16="http://schemas.microsoft.com/office/drawing/2014/main" id="{882FE48B-65C6-4269-9539-6C1E79464CE6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 rot="20480945">
            <a:off x="1288197" y="924068"/>
            <a:ext cx="927042" cy="798589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0"/>
              </a:avLst>
            </a:prstTxWarp>
            <a:noAutofit/>
          </a:bodyPr>
          <a:lstStyle/>
          <a:p>
            <a:pPr algn="ctr"/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5" name="テキスト ボックス 15">
            <a:extLst>
              <a:ext uri="{FF2B5EF4-FFF2-40B4-BE49-F238E27FC236}">
                <a16:creationId xmlns:a16="http://schemas.microsoft.com/office/drawing/2014/main" id="{22DBBBDE-F260-4B60-92BF-B89F17D9BCF8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 rot="20480945">
            <a:off x="2198965" y="391210"/>
            <a:ext cx="1119990" cy="964800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0"/>
              </a:avLst>
            </a:prstTxWarp>
            <a:noAutofit/>
          </a:bodyPr>
          <a:lstStyle/>
          <a:p>
            <a:pPr algn="ctr"/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0" name="テキスト ボックス 17">
            <a:extLst>
              <a:ext uri="{FF2B5EF4-FFF2-40B4-BE49-F238E27FC236}">
                <a16:creationId xmlns:a16="http://schemas.microsoft.com/office/drawing/2014/main" id="{9DA93C95-36DE-43A2-95F0-E21E242907C0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 rot="20480945">
            <a:off x="3473780" y="368478"/>
            <a:ext cx="175380" cy="758663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0"/>
              </a:avLst>
            </a:prstTxWarp>
            <a:noAutofit/>
          </a:bodyPr>
          <a:lstStyle/>
          <a:p>
            <a:pPr algn="ctr"/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8DC965E8-930E-49AC-B8FE-92D41A86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4879" y="476436"/>
            <a:ext cx="98937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こんなとき、</a:t>
            </a:r>
            <a:r>
              <a:rPr lang="ja-JP" altLang="en-US" sz="4000" b="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エネルギー</a:t>
            </a:r>
            <a:r>
              <a:rPr lang="ja-JP" altLang="en-US" sz="40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が存在しているよ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F44AF5F7-BF92-4E42-A7EF-6201239DC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398" y="280591"/>
            <a:ext cx="1867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そんざい</a:t>
            </a:r>
            <a:endParaRPr lang="ja-JP" altLang="en-US" sz="1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7D26C6D5-CCB6-4960-86D7-5042F17A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0698" y="1400952"/>
            <a:ext cx="29081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9933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★位置</a:t>
            </a: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955D4771-B8E5-42EB-845C-8325409B2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207" y="2214184"/>
            <a:ext cx="29081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★運動</a:t>
            </a:r>
            <a:endParaRPr lang="ja-JP" altLang="en-US" sz="54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9A5AB232-BF73-406D-9ADF-DBBC5C350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452" y="3133138"/>
            <a:ext cx="20666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★熱</a:t>
            </a: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CD6A7CC0-5769-4006-9E78-A9CBB9A5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208" y="3969303"/>
            <a:ext cx="29081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★電気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65EE6E62-86F2-4939-93DE-2C6AD443C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452" y="4805165"/>
            <a:ext cx="20666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★光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3924E0CD-A304-42C7-B3CE-99661EC5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452" y="5642460"/>
            <a:ext cx="20666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</a:t>
            </a:r>
            <a:r>
              <a:rPr lang="ja-JP" altLang="en-US" sz="5400" b="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音</a:t>
            </a:r>
          </a:p>
        </p:txBody>
      </p:sp>
      <p:cxnSp>
        <p:nvCxnSpPr>
          <p:cNvPr id="6" name="コネクタ: カギ線 5">
            <a:extLst>
              <a:ext uri="{FF2B5EF4-FFF2-40B4-BE49-F238E27FC236}">
                <a16:creationId xmlns:a16="http://schemas.microsoft.com/office/drawing/2014/main" id="{793130EF-7494-4B2F-AC14-3728B173FB37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747469" y="1862617"/>
            <a:ext cx="1233688" cy="351567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>
            <a:extLst>
              <a:ext uri="{FF2B5EF4-FFF2-40B4-BE49-F238E27FC236}">
                <a16:creationId xmlns:a16="http://schemas.microsoft.com/office/drawing/2014/main" id="{27CD3920-D520-4DA7-8025-66D2C607F992}"/>
              </a:ext>
            </a:extLst>
          </p:cNvPr>
          <p:cNvSpPr/>
          <p:nvPr/>
        </p:nvSpPr>
        <p:spPr>
          <a:xfrm>
            <a:off x="2856282" y="1504060"/>
            <a:ext cx="351567" cy="3515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3FBB917F-03B7-4ACD-A6B8-BEBC021474FF}"/>
              </a:ext>
            </a:extLst>
          </p:cNvPr>
          <p:cNvSpPr/>
          <p:nvPr/>
        </p:nvSpPr>
        <p:spPr>
          <a:xfrm>
            <a:off x="2856282" y="2582980"/>
            <a:ext cx="351567" cy="351567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B0CFEC2-9F36-4F73-B031-E0884042A5DF}"/>
              </a:ext>
            </a:extLst>
          </p:cNvPr>
          <p:cNvCxnSpPr/>
          <p:nvPr/>
        </p:nvCxnSpPr>
        <p:spPr>
          <a:xfrm>
            <a:off x="3032065" y="2758763"/>
            <a:ext cx="949092" cy="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楕円 46">
            <a:extLst>
              <a:ext uri="{FF2B5EF4-FFF2-40B4-BE49-F238E27FC236}">
                <a16:creationId xmlns:a16="http://schemas.microsoft.com/office/drawing/2014/main" id="{08FE3667-95AF-447C-9AD3-9B0604B731CF}"/>
              </a:ext>
            </a:extLst>
          </p:cNvPr>
          <p:cNvSpPr/>
          <p:nvPr/>
        </p:nvSpPr>
        <p:spPr>
          <a:xfrm>
            <a:off x="2857191" y="3466395"/>
            <a:ext cx="351567" cy="35156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43AA42D0-D2D4-43A8-A832-E66B99372D01}"/>
              </a:ext>
            </a:extLst>
          </p:cNvPr>
          <p:cNvSpPr/>
          <p:nvPr/>
        </p:nvSpPr>
        <p:spPr>
          <a:xfrm>
            <a:off x="3554498" y="1840144"/>
            <a:ext cx="351567" cy="35156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40780AED-A004-4996-87D4-0DC6ED26F974}"/>
              </a:ext>
            </a:extLst>
          </p:cNvPr>
          <p:cNvCxnSpPr/>
          <p:nvPr/>
        </p:nvCxnSpPr>
        <p:spPr>
          <a:xfrm flipH="1">
            <a:off x="3207849" y="1323362"/>
            <a:ext cx="235970" cy="1806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楕円 48">
            <a:extLst>
              <a:ext uri="{FF2B5EF4-FFF2-40B4-BE49-F238E27FC236}">
                <a16:creationId xmlns:a16="http://schemas.microsoft.com/office/drawing/2014/main" id="{E8218130-6E1E-4519-B904-22876F5F3389}"/>
              </a:ext>
            </a:extLst>
          </p:cNvPr>
          <p:cNvSpPr/>
          <p:nvPr/>
        </p:nvSpPr>
        <p:spPr>
          <a:xfrm>
            <a:off x="3506611" y="3462753"/>
            <a:ext cx="351567" cy="351567"/>
          </a:xfrm>
          <a:prstGeom prst="ellipse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AAB0844F-8301-4345-9672-BCB6726286B9}"/>
              </a:ext>
            </a:extLst>
          </p:cNvPr>
          <p:cNvCxnSpPr/>
          <p:nvPr/>
        </p:nvCxnSpPr>
        <p:spPr>
          <a:xfrm flipH="1">
            <a:off x="3207849" y="3248302"/>
            <a:ext cx="235970" cy="180698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4">
            <a:extLst>
              <a:ext uri="{FF2B5EF4-FFF2-40B4-BE49-F238E27FC236}">
                <a16:creationId xmlns:a16="http://schemas.microsoft.com/office/drawing/2014/main" id="{EEDBEE5D-B613-4F77-B3DD-C0822303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749" y="3291100"/>
            <a:ext cx="5205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8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温度のちがいがあるとき</a:t>
            </a: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1DF58631-D1C7-4ECD-97F6-33346D9EE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878" y="1668491"/>
            <a:ext cx="5205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高さのちがいがあるとき</a:t>
            </a:r>
            <a:endParaRPr lang="ja-JP" altLang="en-US" sz="2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5D738DA6-2FC9-4286-A54A-D409FBC2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157" y="2454090"/>
            <a:ext cx="4853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8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モノが動いているとき</a:t>
            </a:r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3528DF4B-F7CC-4051-89AA-826499ED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657" y="36881"/>
            <a:ext cx="24593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たとえば・・・</a:t>
            </a:r>
            <a:endParaRPr lang="ja-JP" altLang="en-US" sz="2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7" name="Text Box 4">
            <a:extLst>
              <a:ext uri="{FF2B5EF4-FFF2-40B4-BE49-F238E27FC236}">
                <a16:creationId xmlns:a16="http://schemas.microsoft.com/office/drawing/2014/main" id="{71D4AE65-C55B-4BF0-B84F-BD60D8CD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763" y="5928115"/>
            <a:ext cx="4545253" cy="63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スピーカーの前で空気の</a:t>
            </a: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ゆれ（振動）を感じる時　</a:t>
            </a:r>
            <a:endParaRPr lang="ja-JP" altLang="en-US" sz="2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D11B457A-22EC-4C15-9504-9DEB327C5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969" y="5313705"/>
            <a:ext cx="5205047" cy="2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ct val="50000"/>
              </a:spcBef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植物が光合成をするとき</a:t>
            </a:r>
            <a:endParaRPr lang="ja-JP" altLang="en-US" sz="28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B2703AB8-627F-475A-A499-39DC0B665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292" y="4905337"/>
            <a:ext cx="18675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こうごうせい</a:t>
            </a:r>
            <a:endParaRPr lang="ja-JP" altLang="en-US" sz="1400" b="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F78B503-87ED-46E9-BA2F-565E9A731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146" y="5074021"/>
            <a:ext cx="746380" cy="458436"/>
          </a:xfrm>
          <a:prstGeom prst="rect">
            <a:avLst/>
          </a:prstGeom>
        </p:spPr>
      </p:pic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DB866FA-40BE-4041-9851-47D7D71059C7}"/>
              </a:ext>
            </a:extLst>
          </p:cNvPr>
          <p:cNvCxnSpPr/>
          <p:nvPr/>
        </p:nvCxnSpPr>
        <p:spPr>
          <a:xfrm flipH="1">
            <a:off x="3246328" y="4977374"/>
            <a:ext cx="235970" cy="1806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03EA097A-BCA5-4012-BC29-362F6D0CD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741" y="5718389"/>
            <a:ext cx="461389" cy="725620"/>
          </a:xfrm>
          <a:prstGeom prst="rect">
            <a:avLst/>
          </a:prstGeom>
        </p:spPr>
      </p:pic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BAC00B17-AF68-40F8-B24C-A4EA80A20C28}"/>
              </a:ext>
            </a:extLst>
          </p:cNvPr>
          <p:cNvGrpSpPr/>
          <p:nvPr/>
        </p:nvGrpSpPr>
        <p:grpSpPr>
          <a:xfrm rot="20573182">
            <a:off x="3201668" y="5928139"/>
            <a:ext cx="653116" cy="170416"/>
            <a:chOff x="3346521" y="5921917"/>
            <a:chExt cx="787993" cy="205609"/>
          </a:xfrm>
        </p:grpSpPr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06C86F04-A074-4E59-AABB-BF7A428CCF6F}"/>
                </a:ext>
              </a:extLst>
            </p:cNvPr>
            <p:cNvCxnSpPr/>
            <p:nvPr/>
          </p:nvCxnSpPr>
          <p:spPr>
            <a:xfrm flipV="1">
              <a:off x="3346521" y="5927388"/>
              <a:ext cx="204396" cy="1657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CCA68C08-F7A7-4E79-A0F1-C05D877CB15E}"/>
                </a:ext>
              </a:extLst>
            </p:cNvPr>
            <p:cNvCxnSpPr/>
            <p:nvPr/>
          </p:nvCxnSpPr>
          <p:spPr>
            <a:xfrm flipV="1">
              <a:off x="3642379" y="5935985"/>
              <a:ext cx="204396" cy="1657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31C60E07-3AAB-4526-AF75-E207AAEC5FBC}"/>
                </a:ext>
              </a:extLst>
            </p:cNvPr>
            <p:cNvCxnSpPr>
              <a:cxnSpLocks/>
            </p:cNvCxnSpPr>
            <p:nvPr/>
          </p:nvCxnSpPr>
          <p:spPr>
            <a:xfrm>
              <a:off x="3547402" y="5927388"/>
              <a:ext cx="120924" cy="1884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FE0CE472-3E9A-4BD7-AEA2-A74478958887}"/>
                </a:ext>
              </a:extLst>
            </p:cNvPr>
            <p:cNvCxnSpPr>
              <a:cxnSpLocks/>
            </p:cNvCxnSpPr>
            <p:nvPr/>
          </p:nvCxnSpPr>
          <p:spPr>
            <a:xfrm>
              <a:off x="3840478" y="5939108"/>
              <a:ext cx="120924" cy="1884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>
              <a:extLst>
                <a:ext uri="{FF2B5EF4-FFF2-40B4-BE49-F238E27FC236}">
                  <a16:creationId xmlns:a16="http://schemas.microsoft.com/office/drawing/2014/main" id="{D6CFD941-694E-4199-A196-46F14A70023E}"/>
                </a:ext>
              </a:extLst>
            </p:cNvPr>
            <p:cNvCxnSpPr/>
            <p:nvPr/>
          </p:nvCxnSpPr>
          <p:spPr>
            <a:xfrm flipV="1">
              <a:off x="3951027" y="5921917"/>
              <a:ext cx="183487" cy="18841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図 80">
            <a:extLst>
              <a:ext uri="{FF2B5EF4-FFF2-40B4-BE49-F238E27FC236}">
                <a16:creationId xmlns:a16="http://schemas.microsoft.com/office/drawing/2014/main" id="{3E3CABF1-36FF-4528-9E40-0B3C836AF20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6997" y="4131113"/>
            <a:ext cx="570229" cy="834626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28054BE6-D350-417E-8067-D46A73D991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221284" y="3936147"/>
            <a:ext cx="860661" cy="1221792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91B82A81-E091-439C-97C9-63EC1AAF24E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578265" y="4141867"/>
            <a:ext cx="787616" cy="771093"/>
          </a:xfrm>
          <a:prstGeom prst="rect">
            <a:avLst/>
          </a:prstGeom>
        </p:spPr>
      </p:pic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DAEDA5CB-6263-4D21-AC23-22DBF65067B9}"/>
              </a:ext>
            </a:extLst>
          </p:cNvPr>
          <p:cNvCxnSpPr>
            <a:cxnSpLocks/>
          </p:cNvCxnSpPr>
          <p:nvPr/>
        </p:nvCxnSpPr>
        <p:spPr>
          <a:xfrm>
            <a:off x="3169023" y="4534788"/>
            <a:ext cx="313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4">
            <a:extLst>
              <a:ext uri="{FF2B5EF4-FFF2-40B4-BE49-F238E27FC236}">
                <a16:creationId xmlns:a16="http://schemas.microsoft.com/office/drawing/2014/main" id="{52C15BC3-E6D1-4C62-A56A-F1DA6BEC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511" y="4258149"/>
            <a:ext cx="4881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800" b="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ライトを光らせているとき</a:t>
            </a:r>
          </a:p>
        </p:txBody>
      </p:sp>
      <p:sp>
        <p:nvSpPr>
          <p:cNvPr id="89" name="Text Box 4">
            <a:extLst>
              <a:ext uri="{FF2B5EF4-FFF2-40B4-BE49-F238E27FC236}">
                <a16:creationId xmlns:a16="http://schemas.microsoft.com/office/drawing/2014/main" id="{5C81E076-9DFA-43A8-9AF3-749A2597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22" y="1206895"/>
            <a:ext cx="1867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solidFill>
                  <a:srgbClr val="9933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いち</a:t>
            </a:r>
            <a:endParaRPr lang="ja-JP" altLang="en-US" sz="1800" b="0" dirty="0">
              <a:solidFill>
                <a:srgbClr val="9933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4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2A4162C2-F7A9-436C-88E2-0161326B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65" y="220853"/>
            <a:ext cx="7678869" cy="84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生活の中のエネルギーを</a:t>
            </a:r>
            <a:endParaRPr lang="ja-JP" altLang="en-US" sz="4800" b="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B2DB0AF9-6CDF-4E75-A49B-8FA9D50B9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880" y="1430603"/>
            <a:ext cx="4798566" cy="85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意識してみよう</a:t>
            </a:r>
            <a:endParaRPr lang="ja-JP" altLang="en-US" sz="4800" b="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32A45461-B296-4DB0-AE55-6314C5F8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931" y="1061271"/>
            <a:ext cx="1867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いしき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9DB96C-76C9-4F63-8D87-89B289AF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71" y="4212347"/>
            <a:ext cx="1349643" cy="8328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B04960A-476B-4D86-B2FD-C4044E0141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4940" y="4059643"/>
            <a:ext cx="1718491" cy="15275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6089392-AC18-42BC-8274-BA754278AD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233" y="3385494"/>
            <a:ext cx="1349644" cy="132234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DD82711-FBB3-43E1-8A44-D3E3865A845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895" y="4771057"/>
            <a:ext cx="628084" cy="7673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886FCE4-B48C-4B4C-9DE7-987E7687F7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21" y="5197871"/>
            <a:ext cx="909087" cy="59885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7621F26-B6FC-4355-9A21-C7CDC3D59CC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2993" y="3558257"/>
            <a:ext cx="679833" cy="764448"/>
          </a:xfrm>
          <a:prstGeom prst="rect">
            <a:avLst/>
          </a:prstGeom>
        </p:spPr>
      </p:pic>
      <p:sp>
        <p:nvSpPr>
          <p:cNvPr id="36" name="Text Box 4">
            <a:extLst>
              <a:ext uri="{FF2B5EF4-FFF2-40B4-BE49-F238E27FC236}">
                <a16:creationId xmlns:a16="http://schemas.microsoft.com/office/drawing/2014/main" id="{021B651A-5465-4DBE-A928-7590AE12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5611" y="2410826"/>
            <a:ext cx="9893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みんなの家のこんなもの、何で動いてる？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62A5ADF-4AE8-40B9-8370-4A3155C7B758}"/>
              </a:ext>
            </a:extLst>
          </p:cNvPr>
          <p:cNvGrpSpPr/>
          <p:nvPr/>
        </p:nvGrpSpPr>
        <p:grpSpPr>
          <a:xfrm>
            <a:off x="1040916" y="3077955"/>
            <a:ext cx="3202318" cy="3518416"/>
            <a:chOff x="1040916" y="3077955"/>
            <a:chExt cx="3202318" cy="3518416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A6638959-5E8C-4F8B-9E16-D3DB55013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75969" y="3077955"/>
              <a:ext cx="1075939" cy="1639125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6EB54258-4CC6-4367-9C45-A9F12D928A0D}"/>
                </a:ext>
              </a:extLst>
            </p:cNvPr>
            <p:cNvGrpSpPr/>
            <p:nvPr/>
          </p:nvGrpSpPr>
          <p:grpSpPr>
            <a:xfrm>
              <a:off x="1040916" y="5860349"/>
              <a:ext cx="1777765" cy="736022"/>
              <a:chOff x="6270436" y="4701203"/>
              <a:chExt cx="1777765" cy="736022"/>
            </a:xfrm>
          </p:grpSpPr>
          <p:sp>
            <p:nvSpPr>
              <p:cNvPr id="22" name="四角形: 角を丸くする 21">
                <a:extLst>
                  <a:ext uri="{FF2B5EF4-FFF2-40B4-BE49-F238E27FC236}">
                    <a16:creationId xmlns:a16="http://schemas.microsoft.com/office/drawing/2014/main" id="{848E33D4-4EA3-48D9-972B-87BC7E026E55}"/>
                  </a:ext>
                </a:extLst>
              </p:cNvPr>
              <p:cNvSpPr/>
              <p:nvPr/>
            </p:nvSpPr>
            <p:spPr>
              <a:xfrm>
                <a:off x="6473756" y="4729339"/>
                <a:ext cx="1364566" cy="707886"/>
              </a:xfrm>
              <a:prstGeom prst="round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Text Box 4">
                <a:extLst>
                  <a:ext uri="{FF2B5EF4-FFF2-40B4-BE49-F238E27FC236}">
                    <a16:creationId xmlns:a16="http://schemas.microsoft.com/office/drawing/2014/main" id="{26819447-C894-4C56-B36E-8E44D3D35B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436" y="4701203"/>
                <a:ext cx="177776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ja-JP" altLang="en-US" sz="4000" b="0" dirty="0">
                    <a:solidFill>
                      <a:schemeClr val="bg1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電気</a:t>
                </a:r>
              </a:p>
            </p:txBody>
          </p:sp>
        </p:grp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FF04D984-4477-4EE6-BDAA-5EF9BBF895AD}"/>
                </a:ext>
              </a:extLst>
            </p:cNvPr>
            <p:cNvSpPr/>
            <p:nvPr/>
          </p:nvSpPr>
          <p:spPr>
            <a:xfrm>
              <a:off x="2874315" y="3147418"/>
              <a:ext cx="1368919" cy="163912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8" name="図 37">
            <a:extLst>
              <a:ext uri="{FF2B5EF4-FFF2-40B4-BE49-F238E27FC236}">
                <a16:creationId xmlns:a16="http://schemas.microsoft.com/office/drawing/2014/main" id="{07439769-EFAC-49D8-8C18-853724312D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4579" y="4844849"/>
            <a:ext cx="1764989" cy="84106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EE41411-3E77-4AA6-AA77-05E4C4254E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6971" y="3385494"/>
            <a:ext cx="2057400" cy="135255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A1D936A7-269B-4ADD-8A73-DC8A1F14A98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740" y="4433472"/>
            <a:ext cx="585548" cy="34824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FC46B875-7570-411E-8676-84A96788849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3599" y="4597524"/>
            <a:ext cx="795338" cy="557213"/>
          </a:xfrm>
          <a:prstGeom prst="rect">
            <a:avLst/>
          </a:prstGeom>
        </p:spPr>
      </p:pic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3EDF2413-90BE-4989-8FC8-2859093984D5}"/>
              </a:ext>
            </a:extLst>
          </p:cNvPr>
          <p:cNvGrpSpPr/>
          <p:nvPr/>
        </p:nvGrpSpPr>
        <p:grpSpPr>
          <a:xfrm>
            <a:off x="4262984" y="5860420"/>
            <a:ext cx="1777765" cy="722171"/>
            <a:chOff x="4262984" y="5860420"/>
            <a:chExt cx="1777765" cy="722171"/>
          </a:xfrm>
        </p:grpSpPr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CFE54483-3E65-4349-B521-1E13A2792491}"/>
                </a:ext>
              </a:extLst>
            </p:cNvPr>
            <p:cNvSpPr/>
            <p:nvPr/>
          </p:nvSpPr>
          <p:spPr>
            <a:xfrm>
              <a:off x="4476104" y="5874705"/>
              <a:ext cx="1349643" cy="7078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Text Box 4">
              <a:extLst>
                <a:ext uri="{FF2B5EF4-FFF2-40B4-BE49-F238E27FC236}">
                  <a16:creationId xmlns:a16="http://schemas.microsoft.com/office/drawing/2014/main" id="{4E28DB90-2268-460B-A78C-01F0D8F9F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984" y="5860420"/>
              <a:ext cx="17777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 b="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ガス</a:t>
              </a:r>
            </a:p>
          </p:txBody>
        </p:sp>
      </p:grpSp>
      <p:pic>
        <p:nvPicPr>
          <p:cNvPr id="55" name="図 54">
            <a:extLst>
              <a:ext uri="{FF2B5EF4-FFF2-40B4-BE49-F238E27FC236}">
                <a16:creationId xmlns:a16="http://schemas.microsoft.com/office/drawing/2014/main" id="{45C040F2-93CC-4418-8DDF-9A5E298B814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9446" y="3677492"/>
            <a:ext cx="1380283" cy="1104227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1B336AC5-5A57-47D9-A645-CEC1847EA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7231" y="4568551"/>
            <a:ext cx="1508598" cy="1169815"/>
          </a:xfrm>
          <a:prstGeom prst="rect">
            <a:avLst/>
          </a:prstGeom>
        </p:spPr>
      </p:pic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8CDDFC97-C6B9-4BFF-8669-2B2598F330FB}"/>
              </a:ext>
            </a:extLst>
          </p:cNvPr>
          <p:cNvGrpSpPr/>
          <p:nvPr/>
        </p:nvGrpSpPr>
        <p:grpSpPr>
          <a:xfrm>
            <a:off x="6512437" y="5860349"/>
            <a:ext cx="2590327" cy="707886"/>
            <a:chOff x="6512437" y="5860349"/>
            <a:chExt cx="2590327" cy="707886"/>
          </a:xfrm>
        </p:grpSpPr>
        <p:sp>
          <p:nvSpPr>
            <p:cNvPr id="61" name="四角形: 角を丸くする 60">
              <a:extLst>
                <a:ext uri="{FF2B5EF4-FFF2-40B4-BE49-F238E27FC236}">
                  <a16:creationId xmlns:a16="http://schemas.microsoft.com/office/drawing/2014/main" id="{1A6952D5-CDCA-4370-BF84-99E18532E2D9}"/>
                </a:ext>
              </a:extLst>
            </p:cNvPr>
            <p:cNvSpPr/>
            <p:nvPr/>
          </p:nvSpPr>
          <p:spPr>
            <a:xfrm>
              <a:off x="6850965" y="5874705"/>
              <a:ext cx="1913272" cy="68870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Text Box 4">
              <a:extLst>
                <a:ext uri="{FF2B5EF4-FFF2-40B4-BE49-F238E27FC236}">
                  <a16:creationId xmlns:a16="http://schemas.microsoft.com/office/drawing/2014/main" id="{357A8219-5778-4C39-919D-517640F09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2437" y="5860349"/>
              <a:ext cx="259032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 b="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ガソリン</a:t>
              </a:r>
            </a:p>
          </p:txBody>
        </p:sp>
      </p:grpSp>
      <p:sp>
        <p:nvSpPr>
          <p:cNvPr id="59" name="吹き出し: 円形 58">
            <a:extLst>
              <a:ext uri="{FF2B5EF4-FFF2-40B4-BE49-F238E27FC236}">
                <a16:creationId xmlns:a16="http://schemas.microsoft.com/office/drawing/2014/main" id="{3AF2289C-0656-46EC-9067-5DDE8958E1C1}"/>
              </a:ext>
            </a:extLst>
          </p:cNvPr>
          <p:cNvSpPr/>
          <p:nvPr/>
        </p:nvSpPr>
        <p:spPr>
          <a:xfrm>
            <a:off x="6986214" y="1149011"/>
            <a:ext cx="1386941" cy="803319"/>
          </a:xfrm>
          <a:prstGeom prst="wedgeEllipseCallout">
            <a:avLst>
              <a:gd name="adj1" fmla="val -53290"/>
              <a:gd name="adj2" fmla="val -59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Text Box 4">
            <a:extLst>
              <a:ext uri="{FF2B5EF4-FFF2-40B4-BE49-F238E27FC236}">
                <a16:creationId xmlns:a16="http://schemas.microsoft.com/office/drawing/2014/main" id="{A84D67AE-BF5E-45B2-A1ED-D95C0041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367" y="1189387"/>
            <a:ext cx="17449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b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主な</a:t>
            </a:r>
          </a:p>
        </p:txBody>
      </p:sp>
    </p:spTree>
    <p:extLst>
      <p:ext uri="{BB962C8B-B14F-4D97-AF65-F5344CB8AC3E}">
        <p14:creationId xmlns:p14="http://schemas.microsoft.com/office/powerpoint/2010/main" val="42029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603C47A-7B22-418C-938A-C01CEDACC4AF}"/>
              </a:ext>
            </a:extLst>
          </p:cNvPr>
          <p:cNvGrpSpPr/>
          <p:nvPr/>
        </p:nvGrpSpPr>
        <p:grpSpPr>
          <a:xfrm>
            <a:off x="-13659" y="1765532"/>
            <a:ext cx="2172717" cy="2113949"/>
            <a:chOff x="6534150" y="3523502"/>
            <a:chExt cx="2609850" cy="290512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57699E4-FE06-4E1A-8CE9-56C654C44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34150" y="3523502"/>
              <a:ext cx="2609850" cy="2905125"/>
            </a:xfrm>
            <a:prstGeom prst="rect">
              <a:avLst/>
            </a:prstGeom>
          </p:spPr>
        </p:pic>
        <p:sp>
          <p:nvSpPr>
            <p:cNvPr id="40" name="Text Box 4">
              <a:extLst>
                <a:ext uri="{FF2B5EF4-FFF2-40B4-BE49-F238E27FC236}">
                  <a16:creationId xmlns:a16="http://schemas.microsoft.com/office/drawing/2014/main" id="{F2CB6E7B-F8B4-4A85-91EE-3D63FF3DA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463919">
              <a:off x="7998093" y="4518656"/>
              <a:ext cx="71607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prstTxWarp prst="textPlain">
                <a:avLst/>
              </a:prstTxWarp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 b="0" dirty="0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？</a:t>
              </a:r>
            </a:p>
          </p:txBody>
        </p:sp>
        <p:sp>
          <p:nvSpPr>
            <p:cNvPr id="41" name="Text Box 4">
              <a:extLst>
                <a:ext uri="{FF2B5EF4-FFF2-40B4-BE49-F238E27FC236}">
                  <a16:creationId xmlns:a16="http://schemas.microsoft.com/office/drawing/2014/main" id="{B152C777-A120-465C-B486-81727C0F6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15656">
              <a:off x="7162380" y="4934987"/>
              <a:ext cx="71607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prstTxWarp prst="textPlain">
                <a:avLst/>
              </a:prstTxWarp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 b="0" dirty="0">
                  <a:solidFill>
                    <a:srgbClr val="7030A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？</a:t>
              </a:r>
            </a:p>
          </p:txBody>
        </p:sp>
        <p:sp>
          <p:nvSpPr>
            <p:cNvPr id="42" name="Text Box 4">
              <a:extLst>
                <a:ext uri="{FF2B5EF4-FFF2-40B4-BE49-F238E27FC236}">
                  <a16:creationId xmlns:a16="http://schemas.microsoft.com/office/drawing/2014/main" id="{4A9BE31F-509D-416A-8CF0-8560A5DBD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92457">
              <a:off x="7259320" y="4058677"/>
              <a:ext cx="71607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prstTxWarp prst="textPlain">
                <a:avLst/>
              </a:prstTxWarp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 b="0" dirty="0">
                  <a:solidFill>
                    <a:srgbClr val="00B05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？</a:t>
              </a:r>
            </a:p>
          </p:txBody>
        </p:sp>
      </p:grp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2A4162C2-F7A9-436C-88E2-0161326B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73" y="706997"/>
            <a:ext cx="5527558" cy="84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サイコロを使って</a:t>
            </a:r>
            <a:endParaRPr lang="ja-JP" altLang="en-US" sz="4800" b="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B2DB0AF9-6CDF-4E75-A49B-8FA9D50B9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717" y="1992553"/>
            <a:ext cx="4798566" cy="85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意識してみよう</a:t>
            </a:r>
            <a:endParaRPr lang="ja-JP" altLang="en-US" sz="4800" b="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32A45461-B296-4DB0-AE55-6314C5F8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73" y="1623221"/>
            <a:ext cx="1867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いしき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021B651A-5465-4DBE-A928-7590AE12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923" y="3830200"/>
            <a:ext cx="81942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①ひとり</a:t>
            </a:r>
            <a:r>
              <a:rPr lang="en-US" altLang="ja-JP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個ずつ</a:t>
            </a:r>
            <a:r>
              <a:rPr lang="ja-JP" altLang="en-US" sz="36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エネコロ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を配ります</a:t>
            </a:r>
            <a:endParaRPr lang="ja-JP" altLang="en-US" sz="36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9" name="吹き出し: 円形 58">
            <a:extLst>
              <a:ext uri="{FF2B5EF4-FFF2-40B4-BE49-F238E27FC236}">
                <a16:creationId xmlns:a16="http://schemas.microsoft.com/office/drawing/2014/main" id="{3AF2289C-0656-46EC-9067-5DDE8958E1C1}"/>
              </a:ext>
            </a:extLst>
          </p:cNvPr>
          <p:cNvSpPr/>
          <p:nvPr/>
        </p:nvSpPr>
        <p:spPr>
          <a:xfrm>
            <a:off x="6210790" y="163591"/>
            <a:ext cx="2813132" cy="1869841"/>
          </a:xfrm>
          <a:prstGeom prst="wedgeEllipseCallout">
            <a:avLst>
              <a:gd name="adj1" fmla="val -75839"/>
              <a:gd name="adj2" fmla="val 463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Text Box 4">
            <a:extLst>
              <a:ext uri="{FF2B5EF4-FFF2-40B4-BE49-F238E27FC236}">
                <a16:creationId xmlns:a16="http://schemas.microsoft.com/office/drawing/2014/main" id="{A84D67AE-BF5E-45B2-A1ED-D95C0041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947" y="135057"/>
            <a:ext cx="18841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b="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969A314C-03F3-4EB0-8313-E505D934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884" y="640612"/>
            <a:ext cx="3073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b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エネルギーを</a:t>
            </a:r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600" b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使ってる？</a:t>
            </a: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3D468F81-3AE2-4521-8E27-EEB9F7DD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4" y="5213097"/>
            <a:ext cx="913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②合図をしたら、みんなでいっせいに、</a:t>
            </a:r>
            <a:r>
              <a:rPr lang="en-US" altLang="ja-JP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自分の机の上に</a:t>
            </a:r>
            <a:r>
              <a:rPr lang="ja-JP" altLang="en-US" sz="36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エネコロ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をころがします</a:t>
            </a:r>
            <a:endParaRPr lang="ja-JP" altLang="en-US" sz="36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264DF2CD-D66A-497F-9174-C352D5C3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22" y="4375231"/>
            <a:ext cx="71961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ころがさずに、絵を見てまっていてね</a:t>
            </a:r>
            <a:endParaRPr lang="ja-JP" altLang="en-US" sz="3600" b="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F080F4E-F709-47D7-B88A-8E4BBA895E10}"/>
              </a:ext>
            </a:extLst>
          </p:cNvPr>
          <p:cNvSpPr/>
          <p:nvPr/>
        </p:nvSpPr>
        <p:spPr>
          <a:xfrm>
            <a:off x="776099" y="4963274"/>
            <a:ext cx="2793235" cy="6030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88C273FE-DC41-4EDD-A5B2-7496A149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985" y="3618496"/>
            <a:ext cx="1619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4CE356EB-AB35-432A-85D6-1813260F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22" y="4984461"/>
            <a:ext cx="12133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あいず</a:t>
            </a:r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0197FC8D-34E5-4502-80FA-C809B46F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125" y="3618496"/>
            <a:ext cx="17418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くば</a:t>
            </a:r>
            <a:endParaRPr lang="ja-JP" altLang="en-US" sz="18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DFB76E8D-5CD6-406C-9132-B0C08537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28" y="678364"/>
            <a:ext cx="1605217" cy="8404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 b="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</a:t>
            </a:r>
            <a:endParaRPr lang="ja-JP" altLang="en-US" sz="4800" b="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2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D608F69-949B-4E4B-B4C1-77324852D8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3223" y="38633"/>
            <a:ext cx="4817139" cy="203210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A5B7468-EF00-46E7-8D3A-9B71FD3E9F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5137" y="4273786"/>
            <a:ext cx="2836970" cy="2160870"/>
          </a:xfrm>
          <a:prstGeom prst="rect">
            <a:avLst/>
          </a:prstGeom>
        </p:spPr>
      </p:pic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021B651A-5465-4DBE-A928-7590AE12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10480" y="2386516"/>
            <a:ext cx="71550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  <a:r>
              <a:rPr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に出た面の絵を見て、</a:t>
            </a:r>
            <a:endParaRPr lang="ja-JP" altLang="en-US" sz="36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264DF2CD-D66A-497F-9174-C352D5C3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58" y="2922465"/>
            <a:ext cx="76332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生活の中の、</a:t>
            </a:r>
            <a:r>
              <a:rPr lang="en-US" altLang="ja-JP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いつ→</a:t>
            </a:r>
            <a:r>
              <a:rPr lang="en-US" altLang="ja-JP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朝</a:t>
            </a:r>
            <a:r>
              <a:rPr lang="en-US" altLang="ja-JP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】【</a:t>
            </a:r>
            <a:r>
              <a:rPr lang="ja-JP" altLang="en-US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昼</a:t>
            </a:r>
            <a:r>
              <a:rPr lang="en-US" altLang="ja-JP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en-US" altLang="ja-JP" sz="3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3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夜</a:t>
            </a:r>
            <a:r>
              <a:rPr lang="en-US" altLang="ja-JP" sz="3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3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endParaRPr lang="ja-JP" altLang="en-US" sz="3600" b="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2D116755-BE27-48C8-A28C-021EC348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399" y="2157597"/>
            <a:ext cx="1730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めん</a:t>
            </a:r>
            <a:endParaRPr lang="ja-JP" altLang="en-US" sz="18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7EED377A-D13E-4760-B009-6F6D048AA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5" y="3945654"/>
            <a:ext cx="55049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いちばん関係があるか</a:t>
            </a:r>
            <a:r>
              <a:rPr lang="en-US" altLang="ja-JP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24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（する・使う・食べるなど）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4D4F87AE-EFD5-4AC3-8AAE-75F736318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02" y="4910893"/>
            <a:ext cx="31596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考えてみよう！</a:t>
            </a:r>
            <a:endParaRPr lang="ja-JP" altLang="en-US" sz="28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直方体 5">
            <a:extLst>
              <a:ext uri="{FF2B5EF4-FFF2-40B4-BE49-F238E27FC236}">
                <a16:creationId xmlns:a16="http://schemas.microsoft.com/office/drawing/2014/main" id="{024FE456-A2A1-428D-9BC0-D52A0A10C714}"/>
              </a:ext>
            </a:extLst>
          </p:cNvPr>
          <p:cNvSpPr/>
          <p:nvPr/>
        </p:nvSpPr>
        <p:spPr>
          <a:xfrm>
            <a:off x="7140362" y="3751060"/>
            <a:ext cx="942535" cy="862735"/>
          </a:xfrm>
          <a:prstGeom prst="cub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EBD94DE6-9487-4ADD-BBA6-156B79860794}"/>
              </a:ext>
            </a:extLst>
          </p:cNvPr>
          <p:cNvSpPr/>
          <p:nvPr/>
        </p:nvSpPr>
        <p:spPr>
          <a:xfrm>
            <a:off x="7262068" y="3768530"/>
            <a:ext cx="706047" cy="179805"/>
          </a:xfrm>
          <a:prstGeom prst="parallelogram">
            <a:avLst>
              <a:gd name="adj" fmla="val 6303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ADC6E90B-C09E-4022-B683-CF4095E55112}"/>
              </a:ext>
            </a:extLst>
          </p:cNvPr>
          <p:cNvSpPr/>
          <p:nvPr/>
        </p:nvSpPr>
        <p:spPr>
          <a:xfrm>
            <a:off x="7235506" y="3131558"/>
            <a:ext cx="942535" cy="7561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1D3BFF7B-3E94-4E8A-A6DE-86354E7D3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433" y="2700487"/>
            <a:ext cx="19903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上に出た面</a:t>
            </a:r>
            <a:endParaRPr lang="ja-JP" altLang="en-US" sz="1800" b="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D570E710-3F4A-4C7F-B44A-0D8EFE84F3F4}"/>
              </a:ext>
            </a:extLst>
          </p:cNvPr>
          <p:cNvSpPr/>
          <p:nvPr/>
        </p:nvSpPr>
        <p:spPr>
          <a:xfrm>
            <a:off x="670147" y="4509746"/>
            <a:ext cx="4324465" cy="646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4E38C48A-109F-4DFA-989E-455E22473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58" y="5447343"/>
            <a:ext cx="63162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どれでもない場合</a:t>
            </a:r>
            <a:r>
              <a:rPr lang="en-US" altLang="ja-JP" sz="2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2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あまり使わない</a:t>
            </a:r>
            <a:r>
              <a:rPr lang="en-US" altLang="ja-JP" sz="2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br>
              <a:rPr lang="en-US" altLang="ja-JP" sz="2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でも</a:t>
            </a:r>
            <a:r>
              <a:rPr lang="en-US" altLang="ja-JP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OK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endParaRPr lang="ja-JP" altLang="en-US" sz="28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41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D608F69-949B-4E4B-B4C1-77324852D8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3223" y="38633"/>
            <a:ext cx="4817139" cy="2032104"/>
          </a:xfrm>
          <a:prstGeom prst="rect">
            <a:avLst/>
          </a:prstGeom>
        </p:spPr>
      </p:pic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021B651A-5465-4DBE-A928-7590AE12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6414" y="2070737"/>
            <a:ext cx="6831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④教室の前の方にある、</a:t>
            </a:r>
            <a:endParaRPr lang="ja-JP" altLang="en-US" sz="36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264DF2CD-D66A-497F-9174-C352D5C3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25" y="2606686"/>
            <a:ext cx="76332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朝</a:t>
            </a:r>
            <a:r>
              <a:rPr lang="en-US" altLang="ja-JP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】【</a:t>
            </a:r>
            <a:r>
              <a:rPr lang="ja-JP" altLang="en-US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昼</a:t>
            </a:r>
            <a:r>
              <a:rPr lang="en-US" altLang="ja-JP" sz="3600" b="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en-US" altLang="ja-JP" sz="3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3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夜</a:t>
            </a:r>
            <a:r>
              <a:rPr lang="en-US" altLang="ja-JP" sz="3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】【</a:t>
            </a:r>
            <a:r>
              <a:rPr lang="ja-JP" altLang="en-US" sz="3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あまり使わない</a:t>
            </a:r>
            <a:r>
              <a:rPr lang="en-US" altLang="ja-JP" sz="36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endParaRPr lang="ja-JP" altLang="en-US" sz="3600" b="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4D4F87AE-EFD5-4AC3-8AAE-75F736318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55" y="3105834"/>
            <a:ext cx="2700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コーナーに、</a:t>
            </a:r>
            <a:endParaRPr lang="ja-JP" altLang="en-US" sz="28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1D3BFF7B-3E94-4E8A-A6DE-86354E7D3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984" y="1463115"/>
            <a:ext cx="19903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さっき</a:t>
            </a:r>
            <a:r>
              <a:rPr lang="en-US" altLang="ja-JP" sz="1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1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1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えらんだ面</a:t>
            </a:r>
            <a:endParaRPr lang="ja-JP" altLang="en-US" sz="1800" b="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4E38C48A-109F-4DFA-989E-455E22473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94" y="4426006"/>
            <a:ext cx="8102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</a:t>
            </a:r>
            <a:r>
              <a:rPr lang="ja-JP" altLang="en-US" sz="36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エネコロ</a:t>
            </a:r>
            <a:r>
              <a:rPr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は、自分の</a:t>
            </a:r>
            <a:r>
              <a:rPr lang="ja-JP" altLang="en-US" sz="36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えらんだところ</a:t>
            </a:r>
            <a:r>
              <a:rPr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に、</a:t>
            </a:r>
            <a:endParaRPr lang="ja-JP" altLang="en-US" sz="2800" b="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D1B750C4-4AB0-42D9-ADD4-D2169E35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8157" y="3591073"/>
            <a:ext cx="90981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自分の</a:t>
            </a:r>
            <a:r>
              <a:rPr lang="ja-JP" altLang="en-US" sz="3600" b="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エネコロ</a:t>
            </a:r>
            <a:r>
              <a:rPr lang="ja-JP" altLang="en-US" sz="36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を置いて席に戻ろう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8CCF3577-2706-4506-931A-7A5A9E9D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105" y="4786932"/>
            <a:ext cx="8102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8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sz="28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28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朝</a:t>
            </a:r>
            <a:r>
              <a:rPr lang="en-US" altLang="ja-JP" sz="28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】【</a:t>
            </a:r>
            <a:r>
              <a:rPr lang="ja-JP" altLang="en-US" sz="28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昼</a:t>
            </a:r>
            <a:r>
              <a:rPr lang="en-US" altLang="ja-JP" sz="28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】【</a:t>
            </a:r>
            <a:r>
              <a:rPr lang="ja-JP" altLang="en-US" sz="28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夜</a:t>
            </a:r>
            <a:r>
              <a:rPr lang="en-US" altLang="ja-JP" sz="28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】【</a:t>
            </a:r>
            <a:r>
              <a:rPr lang="ja-JP" altLang="en-US" sz="28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あまり使わない</a:t>
            </a:r>
            <a:r>
              <a:rPr lang="en-US" altLang="ja-JP" sz="28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28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endParaRPr lang="ja-JP" altLang="en-US" sz="2800" b="0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0B80C3DE-B75E-4A86-8CD8-BDCADA691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76" y="5349474"/>
            <a:ext cx="81029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えらんだ面を前にして（みんなの席側から見えるように）、積みあげて置いてね！</a:t>
            </a:r>
            <a:endParaRPr lang="ja-JP" altLang="en-US" sz="2800" b="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A37BE6BE-EC93-49C1-ABAD-028A494F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772" y="3355097"/>
            <a:ext cx="1730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</a:t>
            </a:r>
            <a:endParaRPr lang="ja-JP" altLang="en-US" sz="1800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AB3C373A-272C-4663-8F49-42CBC3EF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136" y="3355097"/>
            <a:ext cx="1730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せき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49B681E9-0799-4015-A2FB-5910399A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848" y="3367870"/>
            <a:ext cx="1730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もど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6024C91-3C59-417D-BCD1-1F475100457A}"/>
              </a:ext>
            </a:extLst>
          </p:cNvPr>
          <p:cNvGrpSpPr/>
          <p:nvPr/>
        </p:nvGrpSpPr>
        <p:grpSpPr>
          <a:xfrm>
            <a:off x="7473370" y="1435079"/>
            <a:ext cx="635424" cy="1817938"/>
            <a:chOff x="7772449" y="1787046"/>
            <a:chExt cx="728630" cy="2084598"/>
          </a:xfrm>
        </p:grpSpPr>
        <p:sp>
          <p:nvSpPr>
            <p:cNvPr id="6" name="直方体 5">
              <a:extLst>
                <a:ext uri="{FF2B5EF4-FFF2-40B4-BE49-F238E27FC236}">
                  <a16:creationId xmlns:a16="http://schemas.microsoft.com/office/drawing/2014/main" id="{024FE456-A2A1-428D-9BC0-D52A0A10C714}"/>
                </a:ext>
              </a:extLst>
            </p:cNvPr>
            <p:cNvSpPr/>
            <p:nvPr/>
          </p:nvSpPr>
          <p:spPr>
            <a:xfrm>
              <a:off x="7776074" y="3225313"/>
              <a:ext cx="716348" cy="646331"/>
            </a:xfrm>
            <a:prstGeom prst="cub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直方体 27">
              <a:extLst>
                <a:ext uri="{FF2B5EF4-FFF2-40B4-BE49-F238E27FC236}">
                  <a16:creationId xmlns:a16="http://schemas.microsoft.com/office/drawing/2014/main" id="{654E65AD-2B3B-43E0-AF20-8C780AA932BD}"/>
                </a:ext>
              </a:extLst>
            </p:cNvPr>
            <p:cNvSpPr/>
            <p:nvPr/>
          </p:nvSpPr>
          <p:spPr>
            <a:xfrm>
              <a:off x="7784731" y="2742380"/>
              <a:ext cx="716348" cy="646331"/>
            </a:xfrm>
            <a:prstGeom prst="cub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直方体 28">
              <a:extLst>
                <a:ext uri="{FF2B5EF4-FFF2-40B4-BE49-F238E27FC236}">
                  <a16:creationId xmlns:a16="http://schemas.microsoft.com/office/drawing/2014/main" id="{FFB2E873-DCF4-4E00-BED1-1AEB8F3674FC}"/>
                </a:ext>
              </a:extLst>
            </p:cNvPr>
            <p:cNvSpPr/>
            <p:nvPr/>
          </p:nvSpPr>
          <p:spPr>
            <a:xfrm>
              <a:off x="7772449" y="2269706"/>
              <a:ext cx="716348" cy="646331"/>
            </a:xfrm>
            <a:prstGeom prst="cub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直方体 29">
              <a:extLst>
                <a:ext uri="{FF2B5EF4-FFF2-40B4-BE49-F238E27FC236}">
                  <a16:creationId xmlns:a16="http://schemas.microsoft.com/office/drawing/2014/main" id="{AE13E71D-342B-45E2-AE76-8D744FCE2691}"/>
                </a:ext>
              </a:extLst>
            </p:cNvPr>
            <p:cNvSpPr/>
            <p:nvPr/>
          </p:nvSpPr>
          <p:spPr>
            <a:xfrm>
              <a:off x="7784731" y="1787046"/>
              <a:ext cx="716348" cy="646331"/>
            </a:xfrm>
            <a:prstGeom prst="cub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直方体 32">
            <a:extLst>
              <a:ext uri="{FF2B5EF4-FFF2-40B4-BE49-F238E27FC236}">
                <a16:creationId xmlns:a16="http://schemas.microsoft.com/office/drawing/2014/main" id="{DE2F4B35-8546-4113-B2D5-9ED6E945147B}"/>
              </a:ext>
            </a:extLst>
          </p:cNvPr>
          <p:cNvSpPr/>
          <p:nvPr/>
        </p:nvSpPr>
        <p:spPr>
          <a:xfrm>
            <a:off x="8361907" y="2685731"/>
            <a:ext cx="624713" cy="563653"/>
          </a:xfrm>
          <a:prstGeom prst="cub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方体 33">
            <a:extLst>
              <a:ext uri="{FF2B5EF4-FFF2-40B4-BE49-F238E27FC236}">
                <a16:creationId xmlns:a16="http://schemas.microsoft.com/office/drawing/2014/main" id="{C4DED792-E2C6-40DD-A78F-A060E114FB36}"/>
              </a:ext>
            </a:extLst>
          </p:cNvPr>
          <p:cNvSpPr/>
          <p:nvPr/>
        </p:nvSpPr>
        <p:spPr>
          <a:xfrm>
            <a:off x="8355389" y="2264574"/>
            <a:ext cx="624713" cy="563653"/>
          </a:xfrm>
          <a:prstGeom prst="cub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018C487-6913-4939-8FB4-DC07486E37B1}"/>
              </a:ext>
            </a:extLst>
          </p:cNvPr>
          <p:cNvSpPr/>
          <p:nvPr/>
        </p:nvSpPr>
        <p:spPr>
          <a:xfrm>
            <a:off x="7540830" y="1641441"/>
            <a:ext cx="365694" cy="2952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629A2B1-5398-4643-A3AE-DDE91C12A7D1}"/>
              </a:ext>
            </a:extLst>
          </p:cNvPr>
          <p:cNvSpPr/>
          <p:nvPr/>
        </p:nvSpPr>
        <p:spPr>
          <a:xfrm>
            <a:off x="7524280" y="2048225"/>
            <a:ext cx="365694" cy="2952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C4DC8DF-B8A4-4DCB-A010-E2DEAD65B4B3}"/>
              </a:ext>
            </a:extLst>
          </p:cNvPr>
          <p:cNvSpPr/>
          <p:nvPr/>
        </p:nvSpPr>
        <p:spPr>
          <a:xfrm>
            <a:off x="7537951" y="2469144"/>
            <a:ext cx="365694" cy="2952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BB15E23-7032-438C-B71C-E2AAF168B267}"/>
              </a:ext>
            </a:extLst>
          </p:cNvPr>
          <p:cNvSpPr/>
          <p:nvPr/>
        </p:nvSpPr>
        <p:spPr>
          <a:xfrm>
            <a:off x="7537951" y="2902881"/>
            <a:ext cx="365694" cy="2952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1357315-A8AF-4FEF-9277-D336466884D8}"/>
              </a:ext>
            </a:extLst>
          </p:cNvPr>
          <p:cNvSpPr/>
          <p:nvPr/>
        </p:nvSpPr>
        <p:spPr>
          <a:xfrm>
            <a:off x="8431695" y="2902881"/>
            <a:ext cx="365694" cy="2952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0FBA2B6-7E2F-4C07-BE89-1A8FA7D31C45}"/>
              </a:ext>
            </a:extLst>
          </p:cNvPr>
          <p:cNvSpPr/>
          <p:nvPr/>
        </p:nvSpPr>
        <p:spPr>
          <a:xfrm>
            <a:off x="8424145" y="2484775"/>
            <a:ext cx="365694" cy="2952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ADC6E90B-C09E-4022-B683-CF4095E55112}"/>
              </a:ext>
            </a:extLst>
          </p:cNvPr>
          <p:cNvSpPr/>
          <p:nvPr/>
        </p:nvSpPr>
        <p:spPr>
          <a:xfrm rot="16413944">
            <a:off x="7189833" y="1361558"/>
            <a:ext cx="269516" cy="82879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フローチャート: データ 8">
            <a:extLst>
              <a:ext uri="{FF2B5EF4-FFF2-40B4-BE49-F238E27FC236}">
                <a16:creationId xmlns:a16="http://schemas.microsoft.com/office/drawing/2014/main" id="{F08E48C9-CD5B-47A2-B6D8-94C251A0EAE8}"/>
              </a:ext>
            </a:extLst>
          </p:cNvPr>
          <p:cNvSpPr/>
          <p:nvPr/>
        </p:nvSpPr>
        <p:spPr>
          <a:xfrm>
            <a:off x="7413155" y="3346628"/>
            <a:ext cx="537890" cy="435240"/>
          </a:xfrm>
          <a:prstGeom prst="flowChartInputOutp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F73E577A-AB0E-45CB-B2B5-3E4BB6FF0C6B}"/>
              </a:ext>
            </a:extLst>
          </p:cNvPr>
          <p:cNvSpPr/>
          <p:nvPr/>
        </p:nvSpPr>
        <p:spPr>
          <a:xfrm>
            <a:off x="7873703" y="3349763"/>
            <a:ext cx="223672" cy="46123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ローチャート: データ 42">
            <a:extLst>
              <a:ext uri="{FF2B5EF4-FFF2-40B4-BE49-F238E27FC236}">
                <a16:creationId xmlns:a16="http://schemas.microsoft.com/office/drawing/2014/main" id="{D16BA1CC-894F-4C81-ADBE-FAE227525D55}"/>
              </a:ext>
            </a:extLst>
          </p:cNvPr>
          <p:cNvSpPr/>
          <p:nvPr/>
        </p:nvSpPr>
        <p:spPr>
          <a:xfrm>
            <a:off x="8295163" y="3344521"/>
            <a:ext cx="537890" cy="435240"/>
          </a:xfrm>
          <a:prstGeom prst="flowChartInputOutp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二等辺三角形 43">
            <a:extLst>
              <a:ext uri="{FF2B5EF4-FFF2-40B4-BE49-F238E27FC236}">
                <a16:creationId xmlns:a16="http://schemas.microsoft.com/office/drawing/2014/main" id="{27827B9E-5C57-4747-97CF-516D4620A693}"/>
              </a:ext>
            </a:extLst>
          </p:cNvPr>
          <p:cNvSpPr/>
          <p:nvPr/>
        </p:nvSpPr>
        <p:spPr>
          <a:xfrm>
            <a:off x="8755711" y="3347656"/>
            <a:ext cx="223672" cy="46123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0A6507A9-8619-4429-B651-2099B724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796" y="3349572"/>
            <a:ext cx="522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dirty="0">
                <a:solidFill>
                  <a:srgbClr val="00B050"/>
                </a:solidFill>
                <a:latin typeface="ＤＦＧ平成ゴシック体W9" panose="020B0900000000000000" pitchFamily="50" charset="-128"/>
                <a:ea typeface="ＤＦＧ平成ゴシック体W9" panose="020B0900000000000000" pitchFamily="50" charset="-128"/>
              </a:rPr>
              <a:t>朝</a:t>
            </a:r>
            <a:endParaRPr lang="ja-JP" altLang="en-US" sz="2400" b="0" dirty="0">
              <a:solidFill>
                <a:srgbClr val="00B050"/>
              </a:solidFill>
              <a:latin typeface="ＤＦＧ平成ゴシック体W9" panose="020B0900000000000000" pitchFamily="50" charset="-128"/>
              <a:ea typeface="ＤＦＧ平成ゴシック体W9" panose="020B0900000000000000" pitchFamily="50" charset="-128"/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D9770119-4318-4058-9BE4-59E7E325C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434" y="3334754"/>
            <a:ext cx="522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 b="0" dirty="0">
                <a:solidFill>
                  <a:srgbClr val="00B050"/>
                </a:solidFill>
                <a:latin typeface="ＤＦＧ平成ゴシック体W9" panose="020B0900000000000000" pitchFamily="50" charset="-128"/>
                <a:ea typeface="ＤＦＧ平成ゴシック体W9" panose="020B0900000000000000" pitchFamily="50" charset="-128"/>
              </a:rPr>
              <a:t>昼</a:t>
            </a:r>
          </a:p>
        </p:txBody>
      </p:sp>
    </p:spTree>
    <p:extLst>
      <p:ext uri="{BB962C8B-B14F-4D97-AF65-F5344CB8AC3E}">
        <p14:creationId xmlns:p14="http://schemas.microsoft.com/office/powerpoint/2010/main" val="112849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: 端子 2">
            <a:extLst>
              <a:ext uri="{FF2B5EF4-FFF2-40B4-BE49-F238E27FC236}">
                <a16:creationId xmlns:a16="http://schemas.microsoft.com/office/drawing/2014/main" id="{C0A7C171-DF2F-42E6-A5A5-18639A5CBBD3}"/>
              </a:ext>
            </a:extLst>
          </p:cNvPr>
          <p:cNvSpPr/>
          <p:nvPr/>
        </p:nvSpPr>
        <p:spPr>
          <a:xfrm>
            <a:off x="2152356" y="1746426"/>
            <a:ext cx="4720147" cy="1054790"/>
          </a:xfrm>
          <a:prstGeom prst="flowChartTermina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0D2DE34-77F9-4CFD-9D20-0B7B9AF7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10"/>
            <a:ext cx="9144000" cy="24904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1920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A8699BE3-3438-4B89-A554-B0BCD5A15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288" y="2009804"/>
            <a:ext cx="552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それでは、準備</a:t>
            </a:r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OK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ja-JP" altLang="en-US" sz="3600" b="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5306E0B2-3CCB-482C-B5C3-349AE01BC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04" y="3001537"/>
            <a:ext cx="87816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72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やってみましょう！</a:t>
            </a:r>
            <a:endParaRPr lang="ja-JP" altLang="en-US" sz="7200" b="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1F46DC59-1363-4DBC-9C9D-A563892C7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067" y="1746426"/>
            <a:ext cx="1085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じゅんび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6C2DEEA-844D-48E1-85A3-9128EC3F38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004" y="4330979"/>
            <a:ext cx="3224008" cy="22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6067</Words>
  <Application>Microsoft Office PowerPoint</Application>
  <PresentationFormat>画面に合わせる (4:3)</PresentationFormat>
  <Paragraphs>793</Paragraphs>
  <Slides>28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3" baseType="lpstr">
      <vt:lpstr>ＤＦＧまるもじ体W9</vt:lpstr>
      <vt:lpstr>ＤＦＧ平成ゴシック体W9</vt:lpstr>
      <vt:lpstr>ＤＦＰ綜藝体W9</vt:lpstr>
      <vt:lpstr>HGP創英角ﾎﾟｯﾌﾟ体</vt:lpstr>
      <vt:lpstr>HGS創英角ﾎﾟｯﾌﾟ体</vt:lpstr>
      <vt:lpstr>HG丸ｺﾞｼｯｸM-PRO</vt:lpstr>
      <vt:lpstr>ＭＳ Ｐゴシック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sccca1401</dc:creator>
  <cp:lastModifiedBy>Administrator</cp:lastModifiedBy>
  <cp:revision>38</cp:revision>
  <cp:lastPrinted>2022-02-16T10:54:49Z</cp:lastPrinted>
  <dcterms:created xsi:type="dcterms:W3CDTF">2022-01-09T04:26:39Z</dcterms:created>
  <dcterms:modified xsi:type="dcterms:W3CDTF">2022-03-04T08:00:57Z</dcterms:modified>
</cp:coreProperties>
</file>