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7" r:id="rId3"/>
    <p:sldId id="258" r:id="rId4"/>
    <p:sldId id="259" r:id="rId5"/>
    <p:sldId id="266" r:id="rId6"/>
    <p:sldId id="260" r:id="rId7"/>
    <p:sldId id="261" r:id="rId8"/>
    <p:sldId id="263" r:id="rId9"/>
    <p:sldId id="264" r:id="rId10"/>
    <p:sldId id="267" r:id="rId11"/>
    <p:sldId id="265" r:id="rId1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86106" autoAdjust="0"/>
  </p:normalViewPr>
  <p:slideViewPr>
    <p:cSldViewPr>
      <p:cViewPr varScale="1">
        <p:scale>
          <a:sx n="56" d="100"/>
          <a:sy n="56" d="100"/>
        </p:scale>
        <p:origin x="78" y="132"/>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gridSpacing cx="72008" cy="72008"/>
</p:viewPr>
</file>

<file path=ppt/_rels/presentation.xml.rels>&#65279;<?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notesMaster" Target="notesMasters/notesMaster1.xml" /><Relationship Id="rId18" Type="http://schemas.openxmlformats.org/officeDocument/2006/relationships/tableStyles" Target="tableStyle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presProps" Target="presProp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handoutMaster" Target="handoutMasters/handoutMaster1.xml" /></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4" Type="http://schemas.openxmlformats.org/officeDocument/2006/relationships/image" Target="../media/image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4"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F8349A-D99F-4660-AC96-853D7B8177F4}" type="doc">
      <dgm:prSet loTypeId="urn:microsoft.com/office/officeart/2005/8/layout/vList3#1" loCatId="list" qsTypeId="urn:microsoft.com/office/officeart/2005/8/quickstyle/simple1" qsCatId="simple" csTypeId="urn:microsoft.com/office/officeart/2005/8/colors/colorful1" csCatId="colorful" phldr="1"/>
      <dgm:spPr/>
    </dgm:pt>
    <dgm:pt modelId="{EE175DB2-B3CA-48DE-A73A-2F2D44DA1D03}">
      <dgm:prSet phldrT="[テキスト]" custT="1"/>
      <dgm:spPr/>
      <dgm:t>
        <a:bodyPr/>
        <a:lstStyle/>
        <a:p>
          <a:pPr algn="l"/>
          <a:r>
            <a:rPr kumimoji="1" lang="en-US" altLang="ja-JP" sz="2600" dirty="0" smtClean="0"/>
            <a:t>R5.11</a:t>
          </a:r>
          <a:r>
            <a:rPr kumimoji="1" lang="ja-JP" altLang="en-US" sz="2600" dirty="0" smtClean="0"/>
            <a:t>月　パートナーの募集開始</a:t>
          </a:r>
          <a:endParaRPr kumimoji="1" lang="ja-JP" altLang="en-US" sz="2600" dirty="0"/>
        </a:p>
      </dgm:t>
    </dgm:pt>
    <dgm:pt modelId="{3BC45A9E-F398-48A8-970B-9A1F241E0456}" type="parTrans" cxnId="{2EB8F7CB-6259-4414-A290-10A452914DAF}">
      <dgm:prSet/>
      <dgm:spPr/>
      <dgm:t>
        <a:bodyPr/>
        <a:lstStyle/>
        <a:p>
          <a:endParaRPr kumimoji="1" lang="ja-JP" altLang="en-US"/>
        </a:p>
      </dgm:t>
    </dgm:pt>
    <dgm:pt modelId="{6942341A-1C10-4789-B767-2F56027B8F8F}" type="sibTrans" cxnId="{2EB8F7CB-6259-4414-A290-10A452914DAF}">
      <dgm:prSet/>
      <dgm:spPr/>
      <dgm:t>
        <a:bodyPr/>
        <a:lstStyle/>
        <a:p>
          <a:endParaRPr kumimoji="1" lang="ja-JP" altLang="en-US"/>
        </a:p>
      </dgm:t>
    </dgm:pt>
    <dgm:pt modelId="{99C2317E-F4E3-4A06-9CDC-C8819EA1FCA5}">
      <dgm:prSet phldrT="[テキスト]" custT="1"/>
      <dgm:spPr/>
      <dgm:t>
        <a:bodyPr/>
        <a:lstStyle/>
        <a:p>
          <a:pPr algn="l"/>
          <a:r>
            <a:rPr kumimoji="1" lang="en-US" altLang="ja-JP" sz="2600" dirty="0" smtClean="0"/>
            <a:t>R6.1</a:t>
          </a:r>
          <a:r>
            <a:rPr kumimoji="1" lang="ja-JP" altLang="en-US" sz="2600" dirty="0" smtClean="0"/>
            <a:t>月　契約交渉者決定</a:t>
          </a:r>
          <a:endParaRPr kumimoji="1" lang="ja-JP" altLang="en-US" sz="2600" dirty="0"/>
        </a:p>
      </dgm:t>
    </dgm:pt>
    <dgm:pt modelId="{7CDDCDC6-8C99-444B-9399-44800658359D}" type="parTrans" cxnId="{CEC90E01-6EEC-4F4D-A820-08D11CC81452}">
      <dgm:prSet/>
      <dgm:spPr/>
      <dgm:t>
        <a:bodyPr/>
        <a:lstStyle/>
        <a:p>
          <a:endParaRPr kumimoji="1" lang="ja-JP" altLang="en-US"/>
        </a:p>
      </dgm:t>
    </dgm:pt>
    <dgm:pt modelId="{06C8C0AF-0F0B-41F0-96AF-64C4041A64D0}" type="sibTrans" cxnId="{CEC90E01-6EEC-4F4D-A820-08D11CC81452}">
      <dgm:prSet/>
      <dgm:spPr/>
      <dgm:t>
        <a:bodyPr/>
        <a:lstStyle/>
        <a:p>
          <a:endParaRPr kumimoji="1" lang="ja-JP" altLang="en-US"/>
        </a:p>
      </dgm:t>
    </dgm:pt>
    <dgm:pt modelId="{0161E5DE-6FF9-4D5F-B412-E9804AF8B118}">
      <dgm:prSet phldrT="[テキスト]" custT="1"/>
      <dgm:spPr/>
      <dgm:t>
        <a:bodyPr/>
        <a:lstStyle/>
        <a:p>
          <a:pPr algn="l"/>
          <a:r>
            <a:rPr kumimoji="1" lang="en-US" altLang="ja-JP" sz="2600" dirty="0" smtClean="0"/>
            <a:t>R6.1</a:t>
          </a:r>
          <a:r>
            <a:rPr kumimoji="1" lang="ja-JP" altLang="en-US" sz="2600" dirty="0" smtClean="0"/>
            <a:t>月　契約締結</a:t>
          </a:r>
          <a:endParaRPr kumimoji="1" lang="ja-JP" altLang="en-US" sz="2600" dirty="0"/>
        </a:p>
      </dgm:t>
    </dgm:pt>
    <dgm:pt modelId="{315273E8-48AE-4DCC-832F-76EE92F9118B}" type="parTrans" cxnId="{E3F45695-5EFB-4604-BE27-E2CE27B0A984}">
      <dgm:prSet/>
      <dgm:spPr/>
      <dgm:t>
        <a:bodyPr/>
        <a:lstStyle/>
        <a:p>
          <a:endParaRPr kumimoji="1" lang="ja-JP" altLang="en-US"/>
        </a:p>
      </dgm:t>
    </dgm:pt>
    <dgm:pt modelId="{F856F659-D882-49A5-B6DB-C6DF3AC01B4D}" type="sibTrans" cxnId="{E3F45695-5EFB-4604-BE27-E2CE27B0A984}">
      <dgm:prSet/>
      <dgm:spPr/>
      <dgm:t>
        <a:bodyPr/>
        <a:lstStyle/>
        <a:p>
          <a:endParaRPr kumimoji="1" lang="ja-JP" altLang="en-US"/>
        </a:p>
      </dgm:t>
    </dgm:pt>
    <dgm:pt modelId="{59065F24-2602-4105-8B59-E7C53B9264F6}">
      <dgm:prSet phldrT="[テキスト]" custT="1"/>
      <dgm:spPr/>
      <dgm:t>
        <a:bodyPr/>
        <a:lstStyle/>
        <a:p>
          <a:pPr algn="l"/>
          <a:r>
            <a:rPr kumimoji="1" lang="en-US" altLang="ja-JP" sz="2600" dirty="0" smtClean="0"/>
            <a:t>R6.</a:t>
          </a:r>
          <a:r>
            <a:rPr kumimoji="1" lang="ja-JP" altLang="en-US" sz="2600" dirty="0" smtClean="0"/>
            <a:t>１月下旬</a:t>
          </a:r>
          <a:r>
            <a:rPr kumimoji="1" lang="ja-JP" altLang="en-US" sz="2600" dirty="0" smtClean="0"/>
            <a:t>　</a:t>
          </a:r>
          <a:r>
            <a:rPr kumimoji="1" lang="ja-JP" altLang="en-US" sz="2600" dirty="0" smtClean="0"/>
            <a:t>新愛称呼称開始予定</a:t>
          </a:r>
          <a:endParaRPr kumimoji="1" lang="en-US" altLang="ja-JP" sz="2600" dirty="0"/>
        </a:p>
      </dgm:t>
    </dgm:pt>
    <dgm:pt modelId="{2BD42C3F-0B6A-4E40-B580-66AA5AB711F0}" type="sibTrans" cxnId="{2F6A6D2E-9E0D-45A4-878A-D8C88F01FB01}">
      <dgm:prSet/>
      <dgm:spPr/>
      <dgm:t>
        <a:bodyPr/>
        <a:lstStyle/>
        <a:p>
          <a:endParaRPr kumimoji="1" lang="ja-JP" altLang="en-US"/>
        </a:p>
      </dgm:t>
    </dgm:pt>
    <dgm:pt modelId="{6D1482D1-E7AF-422E-AA65-70B090E57B9C}" type="parTrans" cxnId="{2F6A6D2E-9E0D-45A4-878A-D8C88F01FB01}">
      <dgm:prSet/>
      <dgm:spPr/>
      <dgm:t>
        <a:bodyPr/>
        <a:lstStyle/>
        <a:p>
          <a:endParaRPr kumimoji="1" lang="ja-JP" altLang="en-US"/>
        </a:p>
      </dgm:t>
    </dgm:pt>
    <dgm:pt modelId="{7B32BA56-F145-4A76-A759-95BAB7077504}" type="pres">
      <dgm:prSet presAssocID="{45F8349A-D99F-4660-AC96-853D7B8177F4}" presName="linearFlow" presStyleCnt="0">
        <dgm:presLayoutVars>
          <dgm:dir/>
          <dgm:resizeHandles val="exact"/>
        </dgm:presLayoutVars>
      </dgm:prSet>
      <dgm:spPr/>
    </dgm:pt>
    <dgm:pt modelId="{7C46C8B3-32EB-4CD4-B5A1-97CA73028039}" type="pres">
      <dgm:prSet presAssocID="{EE175DB2-B3CA-48DE-A73A-2F2D44DA1D03}" presName="composite" presStyleCnt="0"/>
      <dgm:spPr/>
    </dgm:pt>
    <dgm:pt modelId="{64773457-7E93-4DD2-8918-42A2E664A428}" type="pres">
      <dgm:prSet presAssocID="{EE175DB2-B3CA-48DE-A73A-2F2D44DA1D03}" presName="imgShp" presStyleLbl="fgImgPlace1" presStyleIdx="0" presStyleCnt="4" custLinFactX="-8749" custLinFactNeighborX="-100000" custLinFactNeighborY="-21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12FEEF3B-315E-4D2E-BB0D-28A7F6E1BA7D}" type="pres">
      <dgm:prSet presAssocID="{EE175DB2-B3CA-48DE-A73A-2F2D44DA1D03}" presName="txShp" presStyleLbl="node1" presStyleIdx="0" presStyleCnt="4" custScaleX="134852" custLinFactNeighborX="4941">
        <dgm:presLayoutVars>
          <dgm:bulletEnabled val="1"/>
        </dgm:presLayoutVars>
      </dgm:prSet>
      <dgm:spPr/>
      <dgm:t>
        <a:bodyPr/>
        <a:lstStyle/>
        <a:p>
          <a:endParaRPr kumimoji="1" lang="ja-JP" altLang="en-US"/>
        </a:p>
      </dgm:t>
    </dgm:pt>
    <dgm:pt modelId="{7D1B5495-D37C-48AB-A5C3-2A0257010653}" type="pres">
      <dgm:prSet presAssocID="{6942341A-1C10-4789-B767-2F56027B8F8F}" presName="spacing" presStyleCnt="0"/>
      <dgm:spPr/>
    </dgm:pt>
    <dgm:pt modelId="{0D1D3259-E38D-4387-B7E8-C4EF39660FD5}" type="pres">
      <dgm:prSet presAssocID="{99C2317E-F4E3-4A06-9CDC-C8819EA1FCA5}" presName="composite" presStyleCnt="0"/>
      <dgm:spPr/>
    </dgm:pt>
    <dgm:pt modelId="{E8A515A8-5C69-4C47-984A-F2638BE0446B}" type="pres">
      <dgm:prSet presAssocID="{99C2317E-F4E3-4A06-9CDC-C8819EA1FCA5}" presName="imgShp" presStyleLbl="fgImgPlace1" presStyleIdx="1" presStyleCnt="4" custLinFactX="-8749" custLinFactNeighborX="-100000" custLinFactNeighborY="-270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9000" r="-39000"/>
          </a:stretch>
        </a:blipFill>
      </dgm:spPr>
    </dgm:pt>
    <dgm:pt modelId="{461D1F76-E892-4EFD-9A1F-CCE18C7C7F33}" type="pres">
      <dgm:prSet presAssocID="{99C2317E-F4E3-4A06-9CDC-C8819EA1FCA5}" presName="txShp" presStyleLbl="node1" presStyleIdx="1" presStyleCnt="4" custScaleX="134852" custLinFactNeighborX="4941">
        <dgm:presLayoutVars>
          <dgm:bulletEnabled val="1"/>
        </dgm:presLayoutVars>
      </dgm:prSet>
      <dgm:spPr/>
      <dgm:t>
        <a:bodyPr/>
        <a:lstStyle/>
        <a:p>
          <a:endParaRPr kumimoji="1" lang="ja-JP" altLang="en-US"/>
        </a:p>
      </dgm:t>
    </dgm:pt>
    <dgm:pt modelId="{7B5E89CD-EC2B-4FE2-BC01-07D16986B5C7}" type="pres">
      <dgm:prSet presAssocID="{06C8C0AF-0F0B-41F0-96AF-64C4041A64D0}" presName="spacing" presStyleCnt="0"/>
      <dgm:spPr/>
    </dgm:pt>
    <dgm:pt modelId="{D44B3D6F-7D74-44A6-93DF-4EA446C3AF7F}" type="pres">
      <dgm:prSet presAssocID="{0161E5DE-6FF9-4D5F-B412-E9804AF8B118}" presName="composite" presStyleCnt="0"/>
      <dgm:spPr/>
    </dgm:pt>
    <dgm:pt modelId="{51C174BF-4D9F-49D1-B813-BDBF5A02D2C8}" type="pres">
      <dgm:prSet presAssocID="{0161E5DE-6FF9-4D5F-B412-E9804AF8B118}" presName="imgShp" presStyleLbl="fgImgPlace1" presStyleIdx="2" presStyleCnt="4" custLinFactX="-8749" custLinFactNeighborX="-100000" custLinFactNeighborY="330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dgm:spPr>
    </dgm:pt>
    <dgm:pt modelId="{F760C2CA-68EB-44AF-85B8-1798DB80A383}" type="pres">
      <dgm:prSet presAssocID="{0161E5DE-6FF9-4D5F-B412-E9804AF8B118}" presName="txShp" presStyleLbl="node1" presStyleIdx="2" presStyleCnt="4" custScaleX="134852" custLinFactNeighborX="4941" custLinFactNeighborY="-747">
        <dgm:presLayoutVars>
          <dgm:bulletEnabled val="1"/>
        </dgm:presLayoutVars>
      </dgm:prSet>
      <dgm:spPr/>
      <dgm:t>
        <a:bodyPr/>
        <a:lstStyle/>
        <a:p>
          <a:endParaRPr kumimoji="1" lang="ja-JP" altLang="en-US"/>
        </a:p>
      </dgm:t>
    </dgm:pt>
    <dgm:pt modelId="{5923E26D-1429-4909-AED1-74DCC2E90925}" type="pres">
      <dgm:prSet presAssocID="{F856F659-D882-49A5-B6DB-C6DF3AC01B4D}" presName="spacing" presStyleCnt="0"/>
      <dgm:spPr/>
    </dgm:pt>
    <dgm:pt modelId="{10AB68B1-9A8F-49F9-BF04-937345CF776F}" type="pres">
      <dgm:prSet presAssocID="{59065F24-2602-4105-8B59-E7C53B9264F6}" presName="composite" presStyleCnt="0"/>
      <dgm:spPr/>
    </dgm:pt>
    <dgm:pt modelId="{1D1D2062-1229-4513-8961-08FE4A8490EC}" type="pres">
      <dgm:prSet presAssocID="{59065F24-2602-4105-8B59-E7C53B9264F6}" presName="imgShp" presStyleLbl="fgImgPlace1" presStyleIdx="3" presStyleCnt="4" custLinFactX="-13840" custLinFactNeighborX="-100000" custLinFactNeighborY="-820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15000" b="-15000"/>
          </a:stretch>
        </a:blipFill>
      </dgm:spPr>
    </dgm:pt>
    <dgm:pt modelId="{05C5A8A3-7310-4875-BDB7-AD059FC8E4AA}" type="pres">
      <dgm:prSet presAssocID="{59065F24-2602-4105-8B59-E7C53B9264F6}" presName="txShp" presStyleLbl="node1" presStyleIdx="3" presStyleCnt="4" custScaleX="134852" custLinFactNeighborX="4941" custLinFactNeighborY="-5495">
        <dgm:presLayoutVars>
          <dgm:bulletEnabled val="1"/>
        </dgm:presLayoutVars>
      </dgm:prSet>
      <dgm:spPr/>
      <dgm:t>
        <a:bodyPr/>
        <a:lstStyle/>
        <a:p>
          <a:endParaRPr kumimoji="1" lang="ja-JP" altLang="en-US"/>
        </a:p>
      </dgm:t>
    </dgm:pt>
  </dgm:ptLst>
  <dgm:cxnLst>
    <dgm:cxn modelId="{2F6A6D2E-9E0D-45A4-878A-D8C88F01FB01}" srcId="{45F8349A-D99F-4660-AC96-853D7B8177F4}" destId="{59065F24-2602-4105-8B59-E7C53B9264F6}" srcOrd="3" destOrd="0" parTransId="{6D1482D1-E7AF-422E-AA65-70B090E57B9C}" sibTransId="{2BD42C3F-0B6A-4E40-B580-66AA5AB711F0}"/>
    <dgm:cxn modelId="{EBF3741C-C77A-410B-AFA1-EAE8C2BE8F16}" type="presOf" srcId="{EE175DB2-B3CA-48DE-A73A-2F2D44DA1D03}" destId="{12FEEF3B-315E-4D2E-BB0D-28A7F6E1BA7D}" srcOrd="0" destOrd="0" presId="urn:microsoft.com/office/officeart/2005/8/layout/vList3#1"/>
    <dgm:cxn modelId="{FBECBF5F-62A8-4BFF-B36D-F76AFB6FFAD3}" type="presOf" srcId="{0161E5DE-6FF9-4D5F-B412-E9804AF8B118}" destId="{F760C2CA-68EB-44AF-85B8-1798DB80A383}" srcOrd="0" destOrd="0" presId="urn:microsoft.com/office/officeart/2005/8/layout/vList3#1"/>
    <dgm:cxn modelId="{D1F61AFE-12BB-4C83-BADE-CF31C1ED332C}" type="presOf" srcId="{59065F24-2602-4105-8B59-E7C53B9264F6}" destId="{05C5A8A3-7310-4875-BDB7-AD059FC8E4AA}" srcOrd="0" destOrd="0" presId="urn:microsoft.com/office/officeart/2005/8/layout/vList3#1"/>
    <dgm:cxn modelId="{CEC90E01-6EEC-4F4D-A820-08D11CC81452}" srcId="{45F8349A-D99F-4660-AC96-853D7B8177F4}" destId="{99C2317E-F4E3-4A06-9CDC-C8819EA1FCA5}" srcOrd="1" destOrd="0" parTransId="{7CDDCDC6-8C99-444B-9399-44800658359D}" sibTransId="{06C8C0AF-0F0B-41F0-96AF-64C4041A64D0}"/>
    <dgm:cxn modelId="{2EB8F7CB-6259-4414-A290-10A452914DAF}" srcId="{45F8349A-D99F-4660-AC96-853D7B8177F4}" destId="{EE175DB2-B3CA-48DE-A73A-2F2D44DA1D03}" srcOrd="0" destOrd="0" parTransId="{3BC45A9E-F398-48A8-970B-9A1F241E0456}" sibTransId="{6942341A-1C10-4789-B767-2F56027B8F8F}"/>
    <dgm:cxn modelId="{A2FC566C-0191-40B7-BEB3-BC47C67F9EE9}" type="presOf" srcId="{99C2317E-F4E3-4A06-9CDC-C8819EA1FCA5}" destId="{461D1F76-E892-4EFD-9A1F-CCE18C7C7F33}" srcOrd="0" destOrd="0" presId="urn:microsoft.com/office/officeart/2005/8/layout/vList3#1"/>
    <dgm:cxn modelId="{A91E25E2-4C99-4CD5-BE67-2A928A482E8B}" type="presOf" srcId="{45F8349A-D99F-4660-AC96-853D7B8177F4}" destId="{7B32BA56-F145-4A76-A759-95BAB7077504}" srcOrd="0" destOrd="0" presId="urn:microsoft.com/office/officeart/2005/8/layout/vList3#1"/>
    <dgm:cxn modelId="{E3F45695-5EFB-4604-BE27-E2CE27B0A984}" srcId="{45F8349A-D99F-4660-AC96-853D7B8177F4}" destId="{0161E5DE-6FF9-4D5F-B412-E9804AF8B118}" srcOrd="2" destOrd="0" parTransId="{315273E8-48AE-4DCC-832F-76EE92F9118B}" sibTransId="{F856F659-D882-49A5-B6DB-C6DF3AC01B4D}"/>
    <dgm:cxn modelId="{F250914D-85EA-46AA-B213-3A6178D4CF18}" type="presParOf" srcId="{7B32BA56-F145-4A76-A759-95BAB7077504}" destId="{7C46C8B3-32EB-4CD4-B5A1-97CA73028039}" srcOrd="0" destOrd="0" presId="urn:microsoft.com/office/officeart/2005/8/layout/vList3#1"/>
    <dgm:cxn modelId="{785A4B75-C55D-44F1-A0FB-A373B1FF9F92}" type="presParOf" srcId="{7C46C8B3-32EB-4CD4-B5A1-97CA73028039}" destId="{64773457-7E93-4DD2-8918-42A2E664A428}" srcOrd="0" destOrd="0" presId="urn:microsoft.com/office/officeart/2005/8/layout/vList3#1"/>
    <dgm:cxn modelId="{62C5520D-6FE7-4625-A291-E62211E1F16E}" type="presParOf" srcId="{7C46C8B3-32EB-4CD4-B5A1-97CA73028039}" destId="{12FEEF3B-315E-4D2E-BB0D-28A7F6E1BA7D}" srcOrd="1" destOrd="0" presId="urn:microsoft.com/office/officeart/2005/8/layout/vList3#1"/>
    <dgm:cxn modelId="{187A9119-FF5B-48CF-8264-4C739BEDEED6}" type="presParOf" srcId="{7B32BA56-F145-4A76-A759-95BAB7077504}" destId="{7D1B5495-D37C-48AB-A5C3-2A0257010653}" srcOrd="1" destOrd="0" presId="urn:microsoft.com/office/officeart/2005/8/layout/vList3#1"/>
    <dgm:cxn modelId="{E351ECA5-5F92-4C29-8614-E2057F8C0BB0}" type="presParOf" srcId="{7B32BA56-F145-4A76-A759-95BAB7077504}" destId="{0D1D3259-E38D-4387-B7E8-C4EF39660FD5}" srcOrd="2" destOrd="0" presId="urn:microsoft.com/office/officeart/2005/8/layout/vList3#1"/>
    <dgm:cxn modelId="{B00610D7-8681-446D-8166-6A1CA440E6E0}" type="presParOf" srcId="{0D1D3259-E38D-4387-B7E8-C4EF39660FD5}" destId="{E8A515A8-5C69-4C47-984A-F2638BE0446B}" srcOrd="0" destOrd="0" presId="urn:microsoft.com/office/officeart/2005/8/layout/vList3#1"/>
    <dgm:cxn modelId="{A825386C-E8F5-4FEC-8185-5402FC838DF2}" type="presParOf" srcId="{0D1D3259-E38D-4387-B7E8-C4EF39660FD5}" destId="{461D1F76-E892-4EFD-9A1F-CCE18C7C7F33}" srcOrd="1" destOrd="0" presId="urn:microsoft.com/office/officeart/2005/8/layout/vList3#1"/>
    <dgm:cxn modelId="{834F97E1-B5FB-407F-901A-F72C7A7B2FB4}" type="presParOf" srcId="{7B32BA56-F145-4A76-A759-95BAB7077504}" destId="{7B5E89CD-EC2B-4FE2-BC01-07D16986B5C7}" srcOrd="3" destOrd="0" presId="urn:microsoft.com/office/officeart/2005/8/layout/vList3#1"/>
    <dgm:cxn modelId="{6160C99B-C271-4EF1-9451-CAB1EDF06A49}" type="presParOf" srcId="{7B32BA56-F145-4A76-A759-95BAB7077504}" destId="{D44B3D6F-7D74-44A6-93DF-4EA446C3AF7F}" srcOrd="4" destOrd="0" presId="urn:microsoft.com/office/officeart/2005/8/layout/vList3#1"/>
    <dgm:cxn modelId="{71D367ED-CAEA-4AD8-B01D-9824F38ACAE1}" type="presParOf" srcId="{D44B3D6F-7D74-44A6-93DF-4EA446C3AF7F}" destId="{51C174BF-4D9F-49D1-B813-BDBF5A02D2C8}" srcOrd="0" destOrd="0" presId="urn:microsoft.com/office/officeart/2005/8/layout/vList3#1"/>
    <dgm:cxn modelId="{333E9801-B56D-4890-B49A-2143580EDFCA}" type="presParOf" srcId="{D44B3D6F-7D74-44A6-93DF-4EA446C3AF7F}" destId="{F760C2CA-68EB-44AF-85B8-1798DB80A383}" srcOrd="1" destOrd="0" presId="urn:microsoft.com/office/officeart/2005/8/layout/vList3#1"/>
    <dgm:cxn modelId="{8BD00C80-E263-4865-984F-E5C3C7F8D433}" type="presParOf" srcId="{7B32BA56-F145-4A76-A759-95BAB7077504}" destId="{5923E26D-1429-4909-AED1-74DCC2E90925}" srcOrd="5" destOrd="0" presId="urn:microsoft.com/office/officeart/2005/8/layout/vList3#1"/>
    <dgm:cxn modelId="{C872FF5F-C624-4103-A35B-49A2CA639166}" type="presParOf" srcId="{7B32BA56-F145-4A76-A759-95BAB7077504}" destId="{10AB68B1-9A8F-49F9-BF04-937345CF776F}" srcOrd="6" destOrd="0" presId="urn:microsoft.com/office/officeart/2005/8/layout/vList3#1"/>
    <dgm:cxn modelId="{2688D67C-BA57-4E4E-8ED1-19EC815777AD}" type="presParOf" srcId="{10AB68B1-9A8F-49F9-BF04-937345CF776F}" destId="{1D1D2062-1229-4513-8961-08FE4A8490EC}" srcOrd="0" destOrd="0" presId="urn:microsoft.com/office/officeart/2005/8/layout/vList3#1"/>
    <dgm:cxn modelId="{65B9062F-CACC-465B-98D7-9DFB5B2A53DB}" type="presParOf" srcId="{10AB68B1-9A8F-49F9-BF04-937345CF776F}" destId="{05C5A8A3-7310-4875-BDB7-AD059FC8E4AA}"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1BD46A-FE89-4B9B-8F57-EC5F8ACA9B4A}" type="doc">
      <dgm:prSet loTypeId="urn:microsoft.com/office/officeart/2005/8/layout/matrix1" loCatId="matrix" qsTypeId="urn:microsoft.com/office/officeart/2005/8/quickstyle/simple3" qsCatId="simple" csTypeId="urn:microsoft.com/office/officeart/2005/8/colors/colorful5" csCatId="colorful" phldr="1"/>
      <dgm:spPr/>
      <dgm:t>
        <a:bodyPr/>
        <a:lstStyle/>
        <a:p>
          <a:endParaRPr kumimoji="1" lang="ja-JP" altLang="en-US"/>
        </a:p>
      </dgm:t>
    </dgm:pt>
    <dgm:pt modelId="{59D59447-5F9D-43A9-9A53-D26352780543}">
      <dgm:prSet phldrT="[テキスト]" custT="1"/>
      <dgm:spPr/>
      <dgm:t>
        <a:bodyPr/>
        <a:lstStyle/>
        <a:p>
          <a:pPr algn="l"/>
          <a:r>
            <a:rPr kumimoji="1" lang="ja-JP" altLang="en-US" sz="2300" dirty="0"/>
            <a:t>貴社の名称または商品の名称が露出されるため、　　大きな宣伝効果が得られます</a:t>
          </a:r>
          <a:endParaRPr kumimoji="1" lang="en-US" altLang="ja-JP" sz="2300" dirty="0"/>
        </a:p>
        <a:p>
          <a:pPr algn="l"/>
          <a:r>
            <a:rPr kumimoji="1" lang="ja-JP" altLang="en-US" sz="2300" dirty="0"/>
            <a:t>地域・社会に貢献する企業として、貴社のイメージの向上につながります</a:t>
          </a:r>
          <a:r>
            <a:rPr kumimoji="1" lang="ja-JP" altLang="en-US" sz="1800" dirty="0"/>
            <a:t>（ＣＳＲへの取り組み）</a:t>
          </a:r>
        </a:p>
      </dgm:t>
    </dgm:pt>
    <dgm:pt modelId="{F2D8F59D-3B74-46C9-AF9A-2C2B2AC6229E}" type="parTrans" cxnId="{A2DBDF9B-57BE-41E8-A6B7-5FF7EB4CD17E}">
      <dgm:prSet/>
      <dgm:spPr/>
      <dgm:t>
        <a:bodyPr/>
        <a:lstStyle/>
        <a:p>
          <a:endParaRPr kumimoji="1" lang="ja-JP" altLang="en-US"/>
        </a:p>
      </dgm:t>
    </dgm:pt>
    <dgm:pt modelId="{0B893B43-EC81-4DE6-97C1-32A3845F4294}" type="sibTrans" cxnId="{A2DBDF9B-57BE-41E8-A6B7-5FF7EB4CD17E}">
      <dgm:prSet/>
      <dgm:spPr/>
      <dgm:t>
        <a:bodyPr/>
        <a:lstStyle/>
        <a:p>
          <a:endParaRPr kumimoji="1" lang="ja-JP" altLang="en-US"/>
        </a:p>
      </dgm:t>
    </dgm:pt>
    <dgm:pt modelId="{7087929A-2706-404C-BEA6-4E0E49F414E3}">
      <dgm:prSet phldrT="[テキスト]" custT="1"/>
      <dgm:spPr/>
      <dgm:t>
        <a:bodyPr/>
        <a:lstStyle/>
        <a:p>
          <a:pPr algn="ctr"/>
          <a:r>
            <a:rPr kumimoji="1" lang="ja-JP" altLang="en-US" sz="2000" dirty="0" smtClean="0"/>
            <a:t>ハヤテ球団（仮）の活躍に</a:t>
          </a:r>
          <a:r>
            <a:rPr kumimoji="1" lang="ja-JP" altLang="en-US" sz="2000" dirty="0"/>
            <a:t>よる愛称の全国的なマスコミ露出</a:t>
          </a:r>
        </a:p>
      </dgm:t>
    </dgm:pt>
    <dgm:pt modelId="{8DF5C752-4015-428A-A128-4A7BB26BC78A}" type="parTrans" cxnId="{EC2C3A13-EE58-4246-A28B-FE0ECC9C3E10}">
      <dgm:prSet/>
      <dgm:spPr/>
      <dgm:t>
        <a:bodyPr/>
        <a:lstStyle/>
        <a:p>
          <a:endParaRPr kumimoji="1" lang="ja-JP" altLang="en-US"/>
        </a:p>
      </dgm:t>
    </dgm:pt>
    <dgm:pt modelId="{A708CAD3-9ABF-404C-890F-3BDFBCAB740E}" type="sibTrans" cxnId="{EC2C3A13-EE58-4246-A28B-FE0ECC9C3E10}">
      <dgm:prSet/>
      <dgm:spPr/>
      <dgm:t>
        <a:bodyPr/>
        <a:lstStyle/>
        <a:p>
          <a:endParaRPr kumimoji="1" lang="ja-JP" altLang="en-US"/>
        </a:p>
      </dgm:t>
    </dgm:pt>
    <dgm:pt modelId="{94AB4254-69CF-4DF9-8AEA-D42677D903CB}">
      <dgm:prSet phldrT="[テキスト]" custT="1"/>
      <dgm:spPr/>
      <dgm:t>
        <a:bodyPr/>
        <a:lstStyle/>
        <a:p>
          <a:pPr algn="ctr">
            <a:spcAft>
              <a:spcPts val="0"/>
            </a:spcAft>
          </a:pPr>
          <a:r>
            <a:rPr kumimoji="1" lang="ja-JP" altLang="en-US" sz="2000" dirty="0"/>
            <a:t>静岡市広報ツールを活用した</a:t>
          </a:r>
          <a:endParaRPr kumimoji="1" lang="en-US" altLang="ja-JP" sz="2000" dirty="0"/>
        </a:p>
        <a:p>
          <a:pPr algn="ctr">
            <a:spcAft>
              <a:spcPts val="0"/>
            </a:spcAft>
          </a:pPr>
          <a:r>
            <a:rPr kumimoji="1" lang="ja-JP" altLang="en-US" sz="2000" dirty="0"/>
            <a:t>市民への愛称の露出・ＰＲ</a:t>
          </a:r>
        </a:p>
      </dgm:t>
    </dgm:pt>
    <dgm:pt modelId="{3F7630A2-EE91-43D3-A621-C6C0BA8F07C5}" type="parTrans" cxnId="{C38E1400-6BA0-4A1E-B0FF-F45F2D0F1D00}">
      <dgm:prSet/>
      <dgm:spPr/>
      <dgm:t>
        <a:bodyPr/>
        <a:lstStyle/>
        <a:p>
          <a:endParaRPr kumimoji="1" lang="ja-JP" altLang="en-US"/>
        </a:p>
      </dgm:t>
    </dgm:pt>
    <dgm:pt modelId="{1CAE1623-F5BF-4295-9353-13C90D132C9E}" type="sibTrans" cxnId="{C38E1400-6BA0-4A1E-B0FF-F45F2D0F1D00}">
      <dgm:prSet/>
      <dgm:spPr/>
      <dgm:t>
        <a:bodyPr/>
        <a:lstStyle/>
        <a:p>
          <a:endParaRPr kumimoji="1" lang="ja-JP" altLang="en-US"/>
        </a:p>
      </dgm:t>
    </dgm:pt>
    <dgm:pt modelId="{9312B28F-C0E0-45A5-95C0-746029986FB2}">
      <dgm:prSet phldrT="[テキスト]" custT="1"/>
      <dgm:spPr/>
      <dgm:t>
        <a:bodyPr/>
        <a:lstStyle/>
        <a:p>
          <a:pPr algn="ctr">
            <a:spcAft>
              <a:spcPts val="0"/>
            </a:spcAft>
          </a:pPr>
          <a:r>
            <a:rPr kumimoji="1" lang="ja-JP" altLang="en-US" sz="2000" dirty="0"/>
            <a:t>愛称・ロゴを活用</a:t>
          </a:r>
          <a:r>
            <a:rPr kumimoji="1" lang="ja-JP" altLang="en-US" sz="2000" dirty="0" smtClean="0"/>
            <a:t>した</a:t>
          </a:r>
          <a:endParaRPr kumimoji="1" lang="en-US" altLang="ja-JP" sz="2000" dirty="0" smtClean="0"/>
        </a:p>
        <a:p>
          <a:pPr algn="ctr">
            <a:spcAft>
              <a:spcPct val="35000"/>
            </a:spcAft>
          </a:pPr>
          <a:r>
            <a:rPr kumimoji="1" lang="ja-JP" altLang="en-US" sz="2000" dirty="0" smtClean="0"/>
            <a:t>新たな事業展開の可能性</a:t>
          </a:r>
          <a:endParaRPr kumimoji="1" lang="ja-JP" altLang="en-US" sz="2000" dirty="0"/>
        </a:p>
      </dgm:t>
    </dgm:pt>
    <dgm:pt modelId="{FF5A832D-4645-4FB2-8FA9-66BE9AD9C39D}" type="parTrans" cxnId="{B15CBC74-53CA-4770-8BF2-6A5321253D9D}">
      <dgm:prSet/>
      <dgm:spPr/>
      <dgm:t>
        <a:bodyPr/>
        <a:lstStyle/>
        <a:p>
          <a:endParaRPr kumimoji="1" lang="ja-JP" altLang="en-US"/>
        </a:p>
      </dgm:t>
    </dgm:pt>
    <dgm:pt modelId="{BE7CD14B-EBA9-4787-959C-330F2E568764}" type="sibTrans" cxnId="{B15CBC74-53CA-4770-8BF2-6A5321253D9D}">
      <dgm:prSet/>
      <dgm:spPr/>
      <dgm:t>
        <a:bodyPr/>
        <a:lstStyle/>
        <a:p>
          <a:endParaRPr kumimoji="1" lang="ja-JP" altLang="en-US"/>
        </a:p>
      </dgm:t>
    </dgm:pt>
    <dgm:pt modelId="{4AB2625F-4733-4245-ADE3-290F980BA8A8}">
      <dgm:prSet phldrT="[テキスト]" custT="1"/>
      <dgm:spPr/>
      <dgm:t>
        <a:bodyPr/>
        <a:lstStyle/>
        <a:p>
          <a:pPr algn="l"/>
          <a:r>
            <a:rPr kumimoji="1" lang="ja-JP" altLang="en-US" sz="2000" dirty="0" smtClean="0"/>
            <a:t>観戦者</a:t>
          </a:r>
          <a:r>
            <a:rPr kumimoji="1" lang="ja-JP" altLang="en-US" sz="2000" dirty="0"/>
            <a:t>や施設利用者への直接的</a:t>
          </a:r>
          <a:r>
            <a:rPr kumimoji="1" lang="ja-JP" altLang="en-US" sz="2000" dirty="0" smtClean="0"/>
            <a:t>な</a:t>
          </a:r>
          <a:r>
            <a:rPr kumimoji="1" lang="en-US" altLang="ja-JP" sz="2000" dirty="0" smtClean="0"/>
            <a:t/>
          </a:r>
          <a:br>
            <a:rPr kumimoji="1" lang="en-US" altLang="ja-JP" sz="2000" dirty="0" smtClean="0"/>
          </a:br>
          <a:r>
            <a:rPr kumimoji="1" lang="ja-JP" altLang="en-US" sz="2000" dirty="0" smtClean="0"/>
            <a:t>コミュニケーション</a:t>
          </a:r>
          <a:r>
            <a:rPr kumimoji="1" lang="ja-JP" altLang="en-US" sz="2000" dirty="0"/>
            <a:t>の</a:t>
          </a:r>
          <a:r>
            <a:rPr kumimoji="1" lang="ja-JP" altLang="en-US" sz="2000" dirty="0" smtClean="0"/>
            <a:t>好機</a:t>
          </a:r>
          <a:endParaRPr kumimoji="1" lang="en-US" altLang="ja-JP" sz="2000" dirty="0"/>
        </a:p>
      </dgm:t>
    </dgm:pt>
    <dgm:pt modelId="{368C920B-861C-4834-9AEC-3BD1E33B3558}" type="parTrans" cxnId="{FDD4F63B-8181-454C-AA76-B5F80CD99EA3}">
      <dgm:prSet/>
      <dgm:spPr/>
      <dgm:t>
        <a:bodyPr/>
        <a:lstStyle/>
        <a:p>
          <a:endParaRPr kumimoji="1" lang="ja-JP" altLang="en-US"/>
        </a:p>
      </dgm:t>
    </dgm:pt>
    <dgm:pt modelId="{DEB86CD8-470E-4263-9C00-7BCE3A69A3FA}" type="sibTrans" cxnId="{FDD4F63B-8181-454C-AA76-B5F80CD99EA3}">
      <dgm:prSet/>
      <dgm:spPr/>
      <dgm:t>
        <a:bodyPr/>
        <a:lstStyle/>
        <a:p>
          <a:endParaRPr kumimoji="1" lang="ja-JP" altLang="en-US"/>
        </a:p>
      </dgm:t>
    </dgm:pt>
    <dgm:pt modelId="{4D8FED45-EF2A-4D44-B145-5964118DB905}">
      <dgm:prSet/>
      <dgm:spPr/>
      <dgm:t>
        <a:bodyPr/>
        <a:lstStyle/>
        <a:p>
          <a:endParaRPr kumimoji="1" lang="ja-JP" altLang="en-US" dirty="0"/>
        </a:p>
      </dgm:t>
    </dgm:pt>
    <dgm:pt modelId="{44F99408-0088-436A-8B8B-ED2A4C5B46B6}" type="parTrans" cxnId="{8724D874-761E-4F86-99C1-E644782037FD}">
      <dgm:prSet/>
      <dgm:spPr/>
      <dgm:t>
        <a:bodyPr/>
        <a:lstStyle/>
        <a:p>
          <a:endParaRPr kumimoji="1" lang="ja-JP" altLang="en-US"/>
        </a:p>
      </dgm:t>
    </dgm:pt>
    <dgm:pt modelId="{6C784228-D998-4129-90F6-5ABAD84BD776}" type="sibTrans" cxnId="{8724D874-761E-4F86-99C1-E644782037FD}">
      <dgm:prSet/>
      <dgm:spPr/>
      <dgm:t>
        <a:bodyPr/>
        <a:lstStyle/>
        <a:p>
          <a:endParaRPr kumimoji="1" lang="ja-JP" altLang="en-US"/>
        </a:p>
      </dgm:t>
    </dgm:pt>
    <dgm:pt modelId="{8C30B876-6494-423C-A5F7-1401B58002B0}" type="pres">
      <dgm:prSet presAssocID="{971BD46A-FE89-4B9B-8F57-EC5F8ACA9B4A}" presName="diagram" presStyleCnt="0">
        <dgm:presLayoutVars>
          <dgm:chMax val="1"/>
          <dgm:dir/>
          <dgm:animLvl val="ctr"/>
          <dgm:resizeHandles val="exact"/>
        </dgm:presLayoutVars>
      </dgm:prSet>
      <dgm:spPr/>
      <dgm:t>
        <a:bodyPr/>
        <a:lstStyle/>
        <a:p>
          <a:endParaRPr kumimoji="1" lang="ja-JP" altLang="en-US"/>
        </a:p>
      </dgm:t>
    </dgm:pt>
    <dgm:pt modelId="{55D4C3A4-651B-48D9-8AF3-1AAC7D01CB7A}" type="pres">
      <dgm:prSet presAssocID="{971BD46A-FE89-4B9B-8F57-EC5F8ACA9B4A}" presName="matrix" presStyleCnt="0"/>
      <dgm:spPr/>
      <dgm:t>
        <a:bodyPr/>
        <a:lstStyle/>
        <a:p>
          <a:endParaRPr kumimoji="1" lang="ja-JP" altLang="en-US"/>
        </a:p>
      </dgm:t>
    </dgm:pt>
    <dgm:pt modelId="{433A6D69-109A-4662-9F52-8B063AA61C50}" type="pres">
      <dgm:prSet presAssocID="{971BD46A-FE89-4B9B-8F57-EC5F8ACA9B4A}" presName="tile1" presStyleLbl="node1" presStyleIdx="0" presStyleCnt="4"/>
      <dgm:spPr/>
      <dgm:t>
        <a:bodyPr/>
        <a:lstStyle/>
        <a:p>
          <a:endParaRPr kumimoji="1" lang="ja-JP" altLang="en-US"/>
        </a:p>
      </dgm:t>
    </dgm:pt>
    <dgm:pt modelId="{68D4FA02-DA3B-44CF-B889-D8FE73182C76}" type="pres">
      <dgm:prSet presAssocID="{971BD46A-FE89-4B9B-8F57-EC5F8ACA9B4A}" presName="tile1text" presStyleLbl="node1" presStyleIdx="0" presStyleCnt="4">
        <dgm:presLayoutVars>
          <dgm:chMax val="0"/>
          <dgm:chPref val="0"/>
          <dgm:bulletEnabled val="1"/>
        </dgm:presLayoutVars>
      </dgm:prSet>
      <dgm:spPr/>
      <dgm:t>
        <a:bodyPr/>
        <a:lstStyle/>
        <a:p>
          <a:endParaRPr kumimoji="1" lang="ja-JP" altLang="en-US"/>
        </a:p>
      </dgm:t>
    </dgm:pt>
    <dgm:pt modelId="{B965640B-5A4B-4915-95D0-9D2372B0801A}" type="pres">
      <dgm:prSet presAssocID="{971BD46A-FE89-4B9B-8F57-EC5F8ACA9B4A}" presName="tile2" presStyleLbl="node1" presStyleIdx="1" presStyleCnt="4"/>
      <dgm:spPr/>
      <dgm:t>
        <a:bodyPr/>
        <a:lstStyle/>
        <a:p>
          <a:endParaRPr kumimoji="1" lang="ja-JP" altLang="en-US"/>
        </a:p>
      </dgm:t>
    </dgm:pt>
    <dgm:pt modelId="{898BA407-9F6E-4570-AA1A-15A45F331515}" type="pres">
      <dgm:prSet presAssocID="{971BD46A-FE89-4B9B-8F57-EC5F8ACA9B4A}" presName="tile2text" presStyleLbl="node1" presStyleIdx="1" presStyleCnt="4">
        <dgm:presLayoutVars>
          <dgm:chMax val="0"/>
          <dgm:chPref val="0"/>
          <dgm:bulletEnabled val="1"/>
        </dgm:presLayoutVars>
      </dgm:prSet>
      <dgm:spPr/>
      <dgm:t>
        <a:bodyPr/>
        <a:lstStyle/>
        <a:p>
          <a:endParaRPr kumimoji="1" lang="ja-JP" altLang="en-US"/>
        </a:p>
      </dgm:t>
    </dgm:pt>
    <dgm:pt modelId="{6DC9728B-98F2-47E4-B523-E87F7B9E1D15}" type="pres">
      <dgm:prSet presAssocID="{971BD46A-FE89-4B9B-8F57-EC5F8ACA9B4A}" presName="tile3" presStyleLbl="node1" presStyleIdx="2" presStyleCnt="4" custLinFactNeighborX="251" custLinFactNeighborY="-94"/>
      <dgm:spPr/>
      <dgm:t>
        <a:bodyPr/>
        <a:lstStyle/>
        <a:p>
          <a:endParaRPr kumimoji="1" lang="ja-JP" altLang="en-US"/>
        </a:p>
      </dgm:t>
    </dgm:pt>
    <dgm:pt modelId="{EEA652FD-6901-4D33-A964-DED990481FDF}" type="pres">
      <dgm:prSet presAssocID="{971BD46A-FE89-4B9B-8F57-EC5F8ACA9B4A}" presName="tile3text" presStyleLbl="node1" presStyleIdx="2" presStyleCnt="4">
        <dgm:presLayoutVars>
          <dgm:chMax val="0"/>
          <dgm:chPref val="0"/>
          <dgm:bulletEnabled val="1"/>
        </dgm:presLayoutVars>
      </dgm:prSet>
      <dgm:spPr/>
      <dgm:t>
        <a:bodyPr/>
        <a:lstStyle/>
        <a:p>
          <a:endParaRPr kumimoji="1" lang="ja-JP" altLang="en-US"/>
        </a:p>
      </dgm:t>
    </dgm:pt>
    <dgm:pt modelId="{CFB6D6C8-C1DE-481B-A84D-C3DDF25C48EA}" type="pres">
      <dgm:prSet presAssocID="{971BD46A-FE89-4B9B-8F57-EC5F8ACA9B4A}" presName="tile4" presStyleLbl="node1" presStyleIdx="3" presStyleCnt="4"/>
      <dgm:spPr/>
      <dgm:t>
        <a:bodyPr/>
        <a:lstStyle/>
        <a:p>
          <a:endParaRPr kumimoji="1" lang="ja-JP" altLang="en-US"/>
        </a:p>
      </dgm:t>
    </dgm:pt>
    <dgm:pt modelId="{75BE5A79-DA27-4C7F-823F-09A161E9C549}" type="pres">
      <dgm:prSet presAssocID="{971BD46A-FE89-4B9B-8F57-EC5F8ACA9B4A}" presName="tile4text" presStyleLbl="node1" presStyleIdx="3" presStyleCnt="4">
        <dgm:presLayoutVars>
          <dgm:chMax val="0"/>
          <dgm:chPref val="0"/>
          <dgm:bulletEnabled val="1"/>
        </dgm:presLayoutVars>
      </dgm:prSet>
      <dgm:spPr/>
      <dgm:t>
        <a:bodyPr/>
        <a:lstStyle/>
        <a:p>
          <a:endParaRPr kumimoji="1" lang="ja-JP" altLang="en-US"/>
        </a:p>
      </dgm:t>
    </dgm:pt>
    <dgm:pt modelId="{23BB45CA-90FC-4D2F-B6C6-234E262F60D9}" type="pres">
      <dgm:prSet presAssocID="{971BD46A-FE89-4B9B-8F57-EC5F8ACA9B4A}" presName="centerTile" presStyleLbl="fgShp" presStyleIdx="0" presStyleCnt="1" custScaleX="266206" custScaleY="165136">
        <dgm:presLayoutVars>
          <dgm:chMax val="0"/>
          <dgm:chPref val="0"/>
        </dgm:presLayoutVars>
      </dgm:prSet>
      <dgm:spPr/>
      <dgm:t>
        <a:bodyPr/>
        <a:lstStyle/>
        <a:p>
          <a:endParaRPr kumimoji="1" lang="ja-JP" altLang="en-US"/>
        </a:p>
      </dgm:t>
    </dgm:pt>
  </dgm:ptLst>
  <dgm:cxnLst>
    <dgm:cxn modelId="{C38E1400-6BA0-4A1E-B0FF-F45F2D0F1D00}" srcId="{59D59447-5F9D-43A9-9A53-D26352780543}" destId="{94AB4254-69CF-4DF9-8AEA-D42677D903CB}" srcOrd="1" destOrd="0" parTransId="{3F7630A2-EE91-43D3-A621-C6C0BA8F07C5}" sibTransId="{1CAE1623-F5BF-4295-9353-13C90D132C9E}"/>
    <dgm:cxn modelId="{E8268EBA-D4E4-4104-B04F-90A9E633D32E}" type="presOf" srcId="{94AB4254-69CF-4DF9-8AEA-D42677D903CB}" destId="{B965640B-5A4B-4915-95D0-9D2372B0801A}" srcOrd="0" destOrd="0" presId="urn:microsoft.com/office/officeart/2005/8/layout/matrix1"/>
    <dgm:cxn modelId="{B212625B-2A46-4B35-B8D9-B195FFD51A99}" type="presOf" srcId="{4AB2625F-4733-4245-ADE3-290F980BA8A8}" destId="{75BE5A79-DA27-4C7F-823F-09A161E9C549}" srcOrd="1" destOrd="0" presId="urn:microsoft.com/office/officeart/2005/8/layout/matrix1"/>
    <dgm:cxn modelId="{0BB5F0ED-CA00-40E7-98F8-0011626FEAD0}" type="presOf" srcId="{9312B28F-C0E0-45A5-95C0-746029986FB2}" destId="{6DC9728B-98F2-47E4-B523-E87F7B9E1D15}" srcOrd="0" destOrd="0" presId="urn:microsoft.com/office/officeart/2005/8/layout/matrix1"/>
    <dgm:cxn modelId="{10FC7990-D6B3-4404-BEE3-D5324626E471}" type="presOf" srcId="{9312B28F-C0E0-45A5-95C0-746029986FB2}" destId="{EEA652FD-6901-4D33-A964-DED990481FDF}" srcOrd="1" destOrd="0" presId="urn:microsoft.com/office/officeart/2005/8/layout/matrix1"/>
    <dgm:cxn modelId="{B46A53FD-1E6B-4A07-80E0-5C3A4117CEEA}" type="presOf" srcId="{4AB2625F-4733-4245-ADE3-290F980BA8A8}" destId="{CFB6D6C8-C1DE-481B-A84D-C3DDF25C48EA}" srcOrd="0" destOrd="0" presId="urn:microsoft.com/office/officeart/2005/8/layout/matrix1"/>
    <dgm:cxn modelId="{A2DBDF9B-57BE-41E8-A6B7-5FF7EB4CD17E}" srcId="{971BD46A-FE89-4B9B-8F57-EC5F8ACA9B4A}" destId="{59D59447-5F9D-43A9-9A53-D26352780543}" srcOrd="0" destOrd="0" parTransId="{F2D8F59D-3B74-46C9-AF9A-2C2B2AC6229E}" sibTransId="{0B893B43-EC81-4DE6-97C1-32A3845F4294}"/>
    <dgm:cxn modelId="{DC4CB57B-3AF8-4B99-B46B-8B785D9E4E73}" type="presOf" srcId="{7087929A-2706-404C-BEA6-4E0E49F414E3}" destId="{433A6D69-109A-4662-9F52-8B063AA61C50}" srcOrd="0" destOrd="0" presId="urn:microsoft.com/office/officeart/2005/8/layout/matrix1"/>
    <dgm:cxn modelId="{B15CBC74-53CA-4770-8BF2-6A5321253D9D}" srcId="{59D59447-5F9D-43A9-9A53-D26352780543}" destId="{9312B28F-C0E0-45A5-95C0-746029986FB2}" srcOrd="2" destOrd="0" parTransId="{FF5A832D-4645-4FB2-8FA9-66BE9AD9C39D}" sibTransId="{BE7CD14B-EBA9-4787-959C-330F2E568764}"/>
    <dgm:cxn modelId="{FDD4F63B-8181-454C-AA76-B5F80CD99EA3}" srcId="{59D59447-5F9D-43A9-9A53-D26352780543}" destId="{4AB2625F-4733-4245-ADE3-290F980BA8A8}" srcOrd="3" destOrd="0" parTransId="{368C920B-861C-4834-9AEC-3BD1E33B3558}" sibTransId="{DEB86CD8-470E-4263-9C00-7BCE3A69A3FA}"/>
    <dgm:cxn modelId="{60C5952E-62F4-48C2-A3F5-50B0A4275A88}" type="presOf" srcId="{7087929A-2706-404C-BEA6-4E0E49F414E3}" destId="{68D4FA02-DA3B-44CF-B889-D8FE73182C76}" srcOrd="1" destOrd="0" presId="urn:microsoft.com/office/officeart/2005/8/layout/matrix1"/>
    <dgm:cxn modelId="{06A7C843-4881-48AF-BFBF-B6F2AC312265}" type="presOf" srcId="{94AB4254-69CF-4DF9-8AEA-D42677D903CB}" destId="{898BA407-9F6E-4570-AA1A-15A45F331515}" srcOrd="1" destOrd="0" presId="urn:microsoft.com/office/officeart/2005/8/layout/matrix1"/>
    <dgm:cxn modelId="{1900E355-8ED4-469E-87D7-0072FA672F61}" type="presOf" srcId="{971BD46A-FE89-4B9B-8F57-EC5F8ACA9B4A}" destId="{8C30B876-6494-423C-A5F7-1401B58002B0}" srcOrd="0" destOrd="0" presId="urn:microsoft.com/office/officeart/2005/8/layout/matrix1"/>
    <dgm:cxn modelId="{8724D874-761E-4F86-99C1-E644782037FD}" srcId="{59D59447-5F9D-43A9-9A53-D26352780543}" destId="{4D8FED45-EF2A-4D44-B145-5964118DB905}" srcOrd="4" destOrd="0" parTransId="{44F99408-0088-436A-8B8B-ED2A4C5B46B6}" sibTransId="{6C784228-D998-4129-90F6-5ABAD84BD776}"/>
    <dgm:cxn modelId="{3C40FA4B-2370-46AE-AE76-A5836B4233FF}" type="presOf" srcId="{59D59447-5F9D-43A9-9A53-D26352780543}" destId="{23BB45CA-90FC-4D2F-B6C6-234E262F60D9}" srcOrd="0" destOrd="0" presId="urn:microsoft.com/office/officeart/2005/8/layout/matrix1"/>
    <dgm:cxn modelId="{EC2C3A13-EE58-4246-A28B-FE0ECC9C3E10}" srcId="{59D59447-5F9D-43A9-9A53-D26352780543}" destId="{7087929A-2706-404C-BEA6-4E0E49F414E3}" srcOrd="0" destOrd="0" parTransId="{8DF5C752-4015-428A-A128-4A7BB26BC78A}" sibTransId="{A708CAD3-9ABF-404C-890F-3BDFBCAB740E}"/>
    <dgm:cxn modelId="{41A45CF8-7C87-431A-A22E-5FD818211FAC}" type="presParOf" srcId="{8C30B876-6494-423C-A5F7-1401B58002B0}" destId="{55D4C3A4-651B-48D9-8AF3-1AAC7D01CB7A}" srcOrd="0" destOrd="0" presId="urn:microsoft.com/office/officeart/2005/8/layout/matrix1"/>
    <dgm:cxn modelId="{C557E227-DEB3-4D31-9846-6353640E3A5F}" type="presParOf" srcId="{55D4C3A4-651B-48D9-8AF3-1AAC7D01CB7A}" destId="{433A6D69-109A-4662-9F52-8B063AA61C50}" srcOrd="0" destOrd="0" presId="urn:microsoft.com/office/officeart/2005/8/layout/matrix1"/>
    <dgm:cxn modelId="{A1B8DC40-3B05-4294-8D50-A8FEE53817C4}" type="presParOf" srcId="{55D4C3A4-651B-48D9-8AF3-1AAC7D01CB7A}" destId="{68D4FA02-DA3B-44CF-B889-D8FE73182C76}" srcOrd="1" destOrd="0" presId="urn:microsoft.com/office/officeart/2005/8/layout/matrix1"/>
    <dgm:cxn modelId="{389D7EF9-1889-485E-8AAF-D0EB4FF92861}" type="presParOf" srcId="{55D4C3A4-651B-48D9-8AF3-1AAC7D01CB7A}" destId="{B965640B-5A4B-4915-95D0-9D2372B0801A}" srcOrd="2" destOrd="0" presId="urn:microsoft.com/office/officeart/2005/8/layout/matrix1"/>
    <dgm:cxn modelId="{F76E597B-F9D9-412C-85FB-114D6BED5306}" type="presParOf" srcId="{55D4C3A4-651B-48D9-8AF3-1AAC7D01CB7A}" destId="{898BA407-9F6E-4570-AA1A-15A45F331515}" srcOrd="3" destOrd="0" presId="urn:microsoft.com/office/officeart/2005/8/layout/matrix1"/>
    <dgm:cxn modelId="{9FC0D708-2AF0-41EE-8CCC-44878C96B63A}" type="presParOf" srcId="{55D4C3A4-651B-48D9-8AF3-1AAC7D01CB7A}" destId="{6DC9728B-98F2-47E4-B523-E87F7B9E1D15}" srcOrd="4" destOrd="0" presId="urn:microsoft.com/office/officeart/2005/8/layout/matrix1"/>
    <dgm:cxn modelId="{79479E6D-31E0-4EAA-BF47-6E39253E2A0C}" type="presParOf" srcId="{55D4C3A4-651B-48D9-8AF3-1AAC7D01CB7A}" destId="{EEA652FD-6901-4D33-A964-DED990481FDF}" srcOrd="5" destOrd="0" presId="urn:microsoft.com/office/officeart/2005/8/layout/matrix1"/>
    <dgm:cxn modelId="{80277F4E-63C0-4B86-9F48-71C035406D55}" type="presParOf" srcId="{55D4C3A4-651B-48D9-8AF3-1AAC7D01CB7A}" destId="{CFB6D6C8-C1DE-481B-A84D-C3DDF25C48EA}" srcOrd="6" destOrd="0" presId="urn:microsoft.com/office/officeart/2005/8/layout/matrix1"/>
    <dgm:cxn modelId="{0BBEEEB9-BD03-44A5-AC25-1D1670AD7D18}" type="presParOf" srcId="{55D4C3A4-651B-48D9-8AF3-1AAC7D01CB7A}" destId="{75BE5A79-DA27-4C7F-823F-09A161E9C549}" srcOrd="7" destOrd="0" presId="urn:microsoft.com/office/officeart/2005/8/layout/matrix1"/>
    <dgm:cxn modelId="{13984284-91A7-49FE-9007-7E30F343BAC3}" type="presParOf" srcId="{8C30B876-6494-423C-A5F7-1401B58002B0}" destId="{23BB45CA-90FC-4D2F-B6C6-234E262F60D9}"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FEEF3B-315E-4D2E-BB0D-28A7F6E1BA7D}">
      <dsp:nvSpPr>
        <dsp:cNvPr id="0" name=""/>
        <dsp:cNvSpPr/>
      </dsp:nvSpPr>
      <dsp:spPr>
        <a:xfrm rot="10800000">
          <a:off x="718651" y="807"/>
          <a:ext cx="7629044" cy="1097951"/>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4166" tIns="99060" rIns="184912" bIns="99060" numCol="1" spcCol="1270" anchor="ctr" anchorCtr="0">
          <a:noAutofit/>
        </a:bodyPr>
        <a:lstStyle/>
        <a:p>
          <a:pPr lvl="0" algn="l" defTabSz="1155700">
            <a:lnSpc>
              <a:spcPct val="90000"/>
            </a:lnSpc>
            <a:spcBef>
              <a:spcPct val="0"/>
            </a:spcBef>
            <a:spcAft>
              <a:spcPct val="35000"/>
            </a:spcAft>
          </a:pPr>
          <a:r>
            <a:rPr kumimoji="1" lang="en-US" altLang="ja-JP" sz="2600" kern="1200" dirty="0" smtClean="0"/>
            <a:t>R5.11</a:t>
          </a:r>
          <a:r>
            <a:rPr kumimoji="1" lang="ja-JP" altLang="en-US" sz="2600" kern="1200" dirty="0" smtClean="0"/>
            <a:t>月　パートナーの募集開始</a:t>
          </a:r>
          <a:endParaRPr kumimoji="1" lang="ja-JP" altLang="en-US" sz="2600" kern="1200" dirty="0"/>
        </a:p>
      </dsp:txBody>
      <dsp:txXfrm rot="10800000">
        <a:off x="993139" y="807"/>
        <a:ext cx="7354556" cy="1097951"/>
      </dsp:txXfrm>
    </dsp:sp>
    <dsp:sp modelId="{64773457-7E93-4DD2-8918-42A2E664A428}">
      <dsp:nvSpPr>
        <dsp:cNvPr id="0" name=""/>
        <dsp:cNvSpPr/>
      </dsp:nvSpPr>
      <dsp:spPr>
        <a:xfrm>
          <a:off x="0" y="0"/>
          <a:ext cx="1097951" cy="109795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1D1F76-E892-4EFD-9A1F-CCE18C7C7F33}">
      <dsp:nvSpPr>
        <dsp:cNvPr id="0" name=""/>
        <dsp:cNvSpPr/>
      </dsp:nvSpPr>
      <dsp:spPr>
        <a:xfrm rot="10800000">
          <a:off x="718651" y="1426505"/>
          <a:ext cx="7629044" cy="1097951"/>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4166" tIns="99060" rIns="184912" bIns="99060" numCol="1" spcCol="1270" anchor="ctr" anchorCtr="0">
          <a:noAutofit/>
        </a:bodyPr>
        <a:lstStyle/>
        <a:p>
          <a:pPr lvl="0" algn="l" defTabSz="1155700">
            <a:lnSpc>
              <a:spcPct val="90000"/>
            </a:lnSpc>
            <a:spcBef>
              <a:spcPct val="0"/>
            </a:spcBef>
            <a:spcAft>
              <a:spcPct val="35000"/>
            </a:spcAft>
          </a:pPr>
          <a:r>
            <a:rPr kumimoji="1" lang="en-US" altLang="ja-JP" sz="2600" kern="1200" dirty="0" smtClean="0"/>
            <a:t>R6.1</a:t>
          </a:r>
          <a:r>
            <a:rPr kumimoji="1" lang="ja-JP" altLang="en-US" sz="2600" kern="1200" dirty="0" smtClean="0"/>
            <a:t>月　契約交渉者決定</a:t>
          </a:r>
          <a:endParaRPr kumimoji="1" lang="ja-JP" altLang="en-US" sz="2600" kern="1200" dirty="0"/>
        </a:p>
      </dsp:txBody>
      <dsp:txXfrm rot="10800000">
        <a:off x="993139" y="1426505"/>
        <a:ext cx="7354556" cy="1097951"/>
      </dsp:txXfrm>
    </dsp:sp>
    <dsp:sp modelId="{E8A515A8-5C69-4C47-984A-F2638BE0446B}">
      <dsp:nvSpPr>
        <dsp:cNvPr id="0" name=""/>
        <dsp:cNvSpPr/>
      </dsp:nvSpPr>
      <dsp:spPr>
        <a:xfrm>
          <a:off x="0" y="1396817"/>
          <a:ext cx="1097951" cy="1097951"/>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60C2CA-68EB-44AF-85B8-1798DB80A383}">
      <dsp:nvSpPr>
        <dsp:cNvPr id="0" name=""/>
        <dsp:cNvSpPr/>
      </dsp:nvSpPr>
      <dsp:spPr>
        <a:xfrm rot="10800000">
          <a:off x="718651" y="2844001"/>
          <a:ext cx="7629044" cy="1097951"/>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4166" tIns="99060" rIns="184912" bIns="99060" numCol="1" spcCol="1270" anchor="ctr" anchorCtr="0">
          <a:noAutofit/>
        </a:bodyPr>
        <a:lstStyle/>
        <a:p>
          <a:pPr lvl="0" algn="l" defTabSz="1155700">
            <a:lnSpc>
              <a:spcPct val="90000"/>
            </a:lnSpc>
            <a:spcBef>
              <a:spcPct val="0"/>
            </a:spcBef>
            <a:spcAft>
              <a:spcPct val="35000"/>
            </a:spcAft>
          </a:pPr>
          <a:r>
            <a:rPr kumimoji="1" lang="en-US" altLang="ja-JP" sz="2600" kern="1200" dirty="0" smtClean="0"/>
            <a:t>R6.1</a:t>
          </a:r>
          <a:r>
            <a:rPr kumimoji="1" lang="ja-JP" altLang="en-US" sz="2600" kern="1200" dirty="0" smtClean="0"/>
            <a:t>月　契約締結</a:t>
          </a:r>
          <a:endParaRPr kumimoji="1" lang="ja-JP" altLang="en-US" sz="2600" kern="1200" dirty="0"/>
        </a:p>
      </dsp:txBody>
      <dsp:txXfrm rot="10800000">
        <a:off x="993139" y="2844001"/>
        <a:ext cx="7354556" cy="1097951"/>
      </dsp:txXfrm>
    </dsp:sp>
    <dsp:sp modelId="{51C174BF-4D9F-49D1-B813-BDBF5A02D2C8}">
      <dsp:nvSpPr>
        <dsp:cNvPr id="0" name=""/>
        <dsp:cNvSpPr/>
      </dsp:nvSpPr>
      <dsp:spPr>
        <a:xfrm>
          <a:off x="0" y="2888435"/>
          <a:ext cx="1097951" cy="1097951"/>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C5A8A3-7310-4875-BDB7-AD059FC8E4AA}">
      <dsp:nvSpPr>
        <dsp:cNvPr id="0" name=""/>
        <dsp:cNvSpPr/>
      </dsp:nvSpPr>
      <dsp:spPr>
        <a:xfrm rot="10800000">
          <a:off x="718651" y="4217568"/>
          <a:ext cx="7629044" cy="1097951"/>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4166" tIns="99060" rIns="184912" bIns="99060" numCol="1" spcCol="1270" anchor="ctr" anchorCtr="0">
          <a:noAutofit/>
        </a:bodyPr>
        <a:lstStyle/>
        <a:p>
          <a:pPr lvl="0" algn="l" defTabSz="1155700">
            <a:lnSpc>
              <a:spcPct val="90000"/>
            </a:lnSpc>
            <a:spcBef>
              <a:spcPct val="0"/>
            </a:spcBef>
            <a:spcAft>
              <a:spcPct val="35000"/>
            </a:spcAft>
          </a:pPr>
          <a:r>
            <a:rPr kumimoji="1" lang="en-US" altLang="ja-JP" sz="2600" kern="1200" dirty="0" smtClean="0"/>
            <a:t>R6.</a:t>
          </a:r>
          <a:r>
            <a:rPr kumimoji="1" lang="ja-JP" altLang="en-US" sz="2600" kern="1200" dirty="0" smtClean="0"/>
            <a:t>１月下旬</a:t>
          </a:r>
          <a:r>
            <a:rPr kumimoji="1" lang="ja-JP" altLang="en-US" sz="2600" kern="1200" dirty="0" smtClean="0"/>
            <a:t>　</a:t>
          </a:r>
          <a:r>
            <a:rPr kumimoji="1" lang="ja-JP" altLang="en-US" sz="2600" kern="1200" dirty="0" smtClean="0"/>
            <a:t>新愛称呼称開始予定</a:t>
          </a:r>
          <a:endParaRPr kumimoji="1" lang="en-US" altLang="ja-JP" sz="2600" kern="1200" dirty="0"/>
        </a:p>
      </dsp:txBody>
      <dsp:txXfrm rot="10800000">
        <a:off x="993139" y="4217568"/>
        <a:ext cx="7354556" cy="1097951"/>
      </dsp:txXfrm>
    </dsp:sp>
    <dsp:sp modelId="{1D1D2062-1229-4513-8961-08FE4A8490EC}">
      <dsp:nvSpPr>
        <dsp:cNvPr id="0" name=""/>
        <dsp:cNvSpPr/>
      </dsp:nvSpPr>
      <dsp:spPr>
        <a:xfrm>
          <a:off x="0" y="4187868"/>
          <a:ext cx="1097951" cy="1097951"/>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15000" b="-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A6D69-109A-4662-9F52-8B063AA61C50}">
      <dsp:nvSpPr>
        <dsp:cNvPr id="0" name=""/>
        <dsp:cNvSpPr/>
      </dsp:nvSpPr>
      <dsp:spPr>
        <a:xfrm rot="16200000">
          <a:off x="925909" y="-925909"/>
          <a:ext cx="2262981" cy="4114800"/>
        </a:xfrm>
        <a:prstGeom prst="round1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kumimoji="1" lang="ja-JP" altLang="en-US" sz="2000" kern="1200" dirty="0" smtClean="0"/>
            <a:t>ハヤテ球団（仮）の活躍に</a:t>
          </a:r>
          <a:r>
            <a:rPr kumimoji="1" lang="ja-JP" altLang="en-US" sz="2000" kern="1200" dirty="0"/>
            <a:t>よる愛称の全国的なマスコミ露出</a:t>
          </a:r>
        </a:p>
      </dsp:txBody>
      <dsp:txXfrm rot="5400000">
        <a:off x="-1" y="1"/>
        <a:ext cx="4114800" cy="1697236"/>
      </dsp:txXfrm>
    </dsp:sp>
    <dsp:sp modelId="{B965640B-5A4B-4915-95D0-9D2372B0801A}">
      <dsp:nvSpPr>
        <dsp:cNvPr id="0" name=""/>
        <dsp:cNvSpPr/>
      </dsp:nvSpPr>
      <dsp:spPr>
        <a:xfrm>
          <a:off x="4114800" y="0"/>
          <a:ext cx="4114800" cy="2262981"/>
        </a:xfrm>
        <a:prstGeom prst="round1Rect">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ts val="0"/>
            </a:spcAft>
          </a:pPr>
          <a:r>
            <a:rPr kumimoji="1" lang="ja-JP" altLang="en-US" sz="2000" kern="1200" dirty="0"/>
            <a:t>静岡市広報ツールを活用した</a:t>
          </a:r>
          <a:endParaRPr kumimoji="1" lang="en-US" altLang="ja-JP" sz="2000" kern="1200" dirty="0"/>
        </a:p>
        <a:p>
          <a:pPr lvl="0" algn="ctr" defTabSz="889000">
            <a:lnSpc>
              <a:spcPct val="90000"/>
            </a:lnSpc>
            <a:spcBef>
              <a:spcPct val="0"/>
            </a:spcBef>
            <a:spcAft>
              <a:spcPts val="0"/>
            </a:spcAft>
          </a:pPr>
          <a:r>
            <a:rPr kumimoji="1" lang="ja-JP" altLang="en-US" sz="2000" kern="1200" dirty="0"/>
            <a:t>市民への愛称の露出・ＰＲ</a:t>
          </a:r>
        </a:p>
      </dsp:txBody>
      <dsp:txXfrm>
        <a:off x="4114800" y="0"/>
        <a:ext cx="4114800" cy="1697236"/>
      </dsp:txXfrm>
    </dsp:sp>
    <dsp:sp modelId="{6DC9728B-98F2-47E4-B523-E87F7B9E1D15}">
      <dsp:nvSpPr>
        <dsp:cNvPr id="0" name=""/>
        <dsp:cNvSpPr/>
      </dsp:nvSpPr>
      <dsp:spPr>
        <a:xfrm rot="10800000">
          <a:off x="10328" y="2260854"/>
          <a:ext cx="4114800" cy="2262981"/>
        </a:xfrm>
        <a:prstGeom prst="round1Rect">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ts val="0"/>
            </a:spcAft>
          </a:pPr>
          <a:r>
            <a:rPr kumimoji="1" lang="ja-JP" altLang="en-US" sz="2000" kern="1200" dirty="0"/>
            <a:t>愛称・ロゴを活用</a:t>
          </a:r>
          <a:r>
            <a:rPr kumimoji="1" lang="ja-JP" altLang="en-US" sz="2000" kern="1200" dirty="0" smtClean="0"/>
            <a:t>した</a:t>
          </a:r>
          <a:endParaRPr kumimoji="1" lang="en-US" altLang="ja-JP" sz="2000" kern="1200" dirty="0" smtClean="0"/>
        </a:p>
        <a:p>
          <a:pPr lvl="0" algn="ctr" defTabSz="889000">
            <a:lnSpc>
              <a:spcPct val="90000"/>
            </a:lnSpc>
            <a:spcBef>
              <a:spcPct val="0"/>
            </a:spcBef>
            <a:spcAft>
              <a:spcPct val="35000"/>
            </a:spcAft>
          </a:pPr>
          <a:r>
            <a:rPr kumimoji="1" lang="ja-JP" altLang="en-US" sz="2000" kern="1200" dirty="0" smtClean="0"/>
            <a:t>新たな事業展開の可能性</a:t>
          </a:r>
          <a:endParaRPr kumimoji="1" lang="ja-JP" altLang="en-US" sz="2000" kern="1200" dirty="0"/>
        </a:p>
      </dsp:txBody>
      <dsp:txXfrm rot="10800000">
        <a:off x="10328" y="2826599"/>
        <a:ext cx="4114800" cy="1697236"/>
      </dsp:txXfrm>
    </dsp:sp>
    <dsp:sp modelId="{CFB6D6C8-C1DE-481B-A84D-C3DDF25C48EA}">
      <dsp:nvSpPr>
        <dsp:cNvPr id="0" name=""/>
        <dsp:cNvSpPr/>
      </dsp:nvSpPr>
      <dsp:spPr>
        <a:xfrm rot="5400000">
          <a:off x="5040709" y="1337072"/>
          <a:ext cx="2262981" cy="4114800"/>
        </a:xfrm>
        <a:prstGeom prst="round1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kumimoji="1" lang="ja-JP" altLang="en-US" sz="2000" kern="1200" dirty="0" smtClean="0"/>
            <a:t>観戦者</a:t>
          </a:r>
          <a:r>
            <a:rPr kumimoji="1" lang="ja-JP" altLang="en-US" sz="2000" kern="1200" dirty="0"/>
            <a:t>や施設利用者への直接的</a:t>
          </a:r>
          <a:r>
            <a:rPr kumimoji="1" lang="ja-JP" altLang="en-US" sz="2000" kern="1200" dirty="0" smtClean="0"/>
            <a:t>な</a:t>
          </a:r>
          <a:r>
            <a:rPr kumimoji="1" lang="en-US" altLang="ja-JP" sz="2000" kern="1200" dirty="0" smtClean="0"/>
            <a:t/>
          </a:r>
          <a:br>
            <a:rPr kumimoji="1" lang="en-US" altLang="ja-JP" sz="2000" kern="1200" dirty="0" smtClean="0"/>
          </a:br>
          <a:r>
            <a:rPr kumimoji="1" lang="ja-JP" altLang="en-US" sz="2000" kern="1200" dirty="0" smtClean="0"/>
            <a:t>コミュニケーション</a:t>
          </a:r>
          <a:r>
            <a:rPr kumimoji="1" lang="ja-JP" altLang="en-US" sz="2000" kern="1200" dirty="0"/>
            <a:t>の</a:t>
          </a:r>
          <a:r>
            <a:rPr kumimoji="1" lang="ja-JP" altLang="en-US" sz="2000" kern="1200" dirty="0" smtClean="0"/>
            <a:t>好機</a:t>
          </a:r>
          <a:endParaRPr kumimoji="1" lang="en-US" altLang="ja-JP" sz="2000" kern="1200" dirty="0"/>
        </a:p>
      </dsp:txBody>
      <dsp:txXfrm rot="-5400000">
        <a:off x="4114799" y="2828726"/>
        <a:ext cx="4114800" cy="1697236"/>
      </dsp:txXfrm>
    </dsp:sp>
    <dsp:sp modelId="{23BB45CA-90FC-4D2F-B6C6-234E262F60D9}">
      <dsp:nvSpPr>
        <dsp:cNvPr id="0" name=""/>
        <dsp:cNvSpPr/>
      </dsp:nvSpPr>
      <dsp:spPr>
        <a:xfrm>
          <a:off x="828646" y="1328732"/>
          <a:ext cx="6572306" cy="1868498"/>
        </a:xfrm>
        <a:prstGeom prst="roundRect">
          <a:avLst/>
        </a:prstGeom>
        <a:gradFill rotWithShape="0">
          <a:gsLst>
            <a:gs pos="0">
              <a:schemeClr val="accent5">
                <a:tint val="40000"/>
                <a:hueOff val="0"/>
                <a:satOff val="0"/>
                <a:lumOff val="0"/>
                <a:alphaOff val="0"/>
                <a:tint val="50000"/>
                <a:satMod val="300000"/>
              </a:schemeClr>
            </a:gs>
            <a:gs pos="35000">
              <a:schemeClr val="accent5">
                <a:tint val="40000"/>
                <a:hueOff val="0"/>
                <a:satOff val="0"/>
                <a:lumOff val="0"/>
                <a:alphaOff val="0"/>
                <a:tint val="37000"/>
                <a:satMod val="300000"/>
              </a:schemeClr>
            </a:gs>
            <a:gs pos="100000">
              <a:schemeClr val="accent5">
                <a:tint val="4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kumimoji="1" lang="ja-JP" altLang="en-US" sz="2300" kern="1200" dirty="0"/>
            <a:t>貴社の名称または商品の名称が露出されるため、　　大きな宣伝効果が得られます</a:t>
          </a:r>
          <a:endParaRPr kumimoji="1" lang="en-US" altLang="ja-JP" sz="2300" kern="1200" dirty="0"/>
        </a:p>
        <a:p>
          <a:pPr lvl="0" algn="l" defTabSz="1022350">
            <a:lnSpc>
              <a:spcPct val="90000"/>
            </a:lnSpc>
            <a:spcBef>
              <a:spcPct val="0"/>
            </a:spcBef>
            <a:spcAft>
              <a:spcPct val="35000"/>
            </a:spcAft>
          </a:pPr>
          <a:r>
            <a:rPr kumimoji="1" lang="ja-JP" altLang="en-US" sz="2300" kern="1200" dirty="0"/>
            <a:t>地域・社会に貢献する企業として、貴社のイメージの向上につながります</a:t>
          </a:r>
          <a:r>
            <a:rPr kumimoji="1" lang="ja-JP" altLang="en-US" sz="1800" kern="1200" dirty="0"/>
            <a:t>（ＣＳＲへの取り組み）</a:t>
          </a:r>
        </a:p>
      </dsp:txBody>
      <dsp:txXfrm>
        <a:off x="919859" y="1419945"/>
        <a:ext cx="6389880" cy="1686072"/>
      </dsp:txXfrm>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3"/>
            <a:ext cx="2950263" cy="49688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55350" y="3"/>
            <a:ext cx="2950263" cy="496889"/>
          </a:xfrm>
          <a:prstGeom prst="rect">
            <a:avLst/>
          </a:prstGeom>
        </p:spPr>
        <p:txBody>
          <a:bodyPr vert="horz" lIns="91440" tIns="45720" rIns="91440" bIns="45720" rtlCol="0"/>
          <a:lstStyle>
            <a:lvl1pPr algn="r">
              <a:defRPr sz="1200"/>
            </a:lvl1pPr>
          </a:lstStyle>
          <a:p>
            <a:fld id="{36639BE8-B13A-4BE7-8648-A38FE85115D8}" type="datetime1">
              <a:rPr kumimoji="1" lang="ja-JP" altLang="en-US" smtClean="0"/>
              <a:pPr/>
              <a:t>2023/11/22</a:t>
            </a:fld>
            <a:endParaRPr kumimoji="1" lang="ja-JP" altLang="en-US"/>
          </a:p>
        </p:txBody>
      </p:sp>
      <p:sp>
        <p:nvSpPr>
          <p:cNvPr id="4" name="フッター プレースホルダ 3"/>
          <p:cNvSpPr>
            <a:spLocks noGrp="1"/>
          </p:cNvSpPr>
          <p:nvPr>
            <p:ph type="ftr" sz="quarter" idx="2"/>
          </p:nvPr>
        </p:nvSpPr>
        <p:spPr>
          <a:xfrm>
            <a:off x="1" y="9440864"/>
            <a:ext cx="2950263"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5350" y="9440864"/>
            <a:ext cx="2950263" cy="496887"/>
          </a:xfrm>
          <a:prstGeom prst="rect">
            <a:avLst/>
          </a:prstGeom>
        </p:spPr>
        <p:txBody>
          <a:bodyPr vert="horz" lIns="91440" tIns="45720" rIns="91440" bIns="45720" rtlCol="0" anchor="b"/>
          <a:lstStyle>
            <a:lvl1pPr algn="r">
              <a:defRPr sz="1200"/>
            </a:lvl1pPr>
          </a:lstStyle>
          <a:p>
            <a:fld id="{BD84CCBE-BD5F-4130-894F-4B89F4051203}" type="slidenum">
              <a:rPr kumimoji="1" lang="ja-JP" altLang="en-US" smtClean="0"/>
              <a:pPr/>
              <a:t>‹#›</a:t>
            </a:fld>
            <a:endParaRPr kumimoji="1" lang="ja-JP" altLang="en-US"/>
          </a:p>
        </p:txBody>
      </p:sp>
    </p:spTree>
    <p:extLst>
      <p:ext uri="{BB962C8B-B14F-4D97-AF65-F5344CB8AC3E}">
        <p14:creationId xmlns:p14="http://schemas.microsoft.com/office/powerpoint/2010/main" val="32849200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3"/>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5840" y="3"/>
            <a:ext cx="2949787" cy="496967"/>
          </a:xfrm>
          <a:prstGeom prst="rect">
            <a:avLst/>
          </a:prstGeom>
        </p:spPr>
        <p:txBody>
          <a:bodyPr vert="horz" lIns="91440" tIns="45720" rIns="91440" bIns="45720" rtlCol="0"/>
          <a:lstStyle>
            <a:lvl1pPr algn="r">
              <a:defRPr sz="1200"/>
            </a:lvl1pPr>
          </a:lstStyle>
          <a:p>
            <a:fld id="{F7972A5E-B99E-4E82-BB0D-F5EDAA41E203}" type="datetime1">
              <a:rPr kumimoji="1" lang="ja-JP" altLang="en-US" smtClean="0"/>
              <a:pPr/>
              <a:t>2023/11/22</a:t>
            </a:fld>
            <a:endParaRPr kumimoji="1" lang="ja-JP" altLang="en-US"/>
          </a:p>
        </p:txBody>
      </p:sp>
      <p:sp>
        <p:nvSpPr>
          <p:cNvPr id="4" name="スライド イメージ プレースホルダ 3"/>
          <p:cNvSpPr>
            <a:spLocks noGrp="1" noRot="1" noChangeAspect="1"/>
          </p:cNvSpPr>
          <p:nvPr>
            <p:ph type="sldImg" idx="2"/>
          </p:nvPr>
        </p:nvSpPr>
        <p:spPr>
          <a:xfrm>
            <a:off x="920750" y="746125"/>
            <a:ext cx="4967288"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0721" y="4721185"/>
            <a:ext cx="5445760" cy="4472702"/>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2" y="9440649"/>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5840" y="9440649"/>
            <a:ext cx="2949787" cy="496967"/>
          </a:xfrm>
          <a:prstGeom prst="rect">
            <a:avLst/>
          </a:prstGeom>
        </p:spPr>
        <p:txBody>
          <a:bodyPr vert="horz" lIns="91440" tIns="45720" rIns="91440" bIns="45720" rtlCol="0" anchor="b"/>
          <a:lstStyle>
            <a:lvl1pPr algn="r">
              <a:defRPr sz="1200"/>
            </a:lvl1pPr>
          </a:lstStyle>
          <a:p>
            <a:fld id="{19862EAB-833C-4314-83C5-B0FDADA3E648}" type="slidenum">
              <a:rPr kumimoji="1" lang="ja-JP" altLang="en-US" smtClean="0"/>
              <a:pPr/>
              <a:t>‹#›</a:t>
            </a:fld>
            <a:endParaRPr kumimoji="1" lang="ja-JP" altLang="en-US"/>
          </a:p>
        </p:txBody>
      </p:sp>
    </p:spTree>
    <p:extLst>
      <p:ext uri="{BB962C8B-B14F-4D97-AF65-F5344CB8AC3E}">
        <p14:creationId xmlns:p14="http://schemas.microsoft.com/office/powerpoint/2010/main" val="180962701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474213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3971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43375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1CFE19A2-638D-455A-842F-CBBE4C75BE39}" type="datetime1">
              <a:rPr kumimoji="1" lang="ja-JP" altLang="en-US" smtClean="0"/>
              <a:t>2023/11/22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0932E68-03E0-4CF4-BD02-16FA3CE91238}"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C5FB08D9-F130-467E-9BDE-58A24E519A3B}" type="datetime1">
              <a:rPr kumimoji="1" lang="ja-JP" altLang="en-US" smtClean="0"/>
              <a:t>2023/11/22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0932E68-03E0-4CF4-BD02-16FA3CE91238}"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556BD57C-B5E7-48C8-838C-8ED9E0A612EA}" type="datetime1">
              <a:rPr kumimoji="1" lang="ja-JP" altLang="en-US" smtClean="0"/>
              <a:t>2023/11/22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0932E68-03E0-4CF4-BD02-16FA3CE91238}"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73314BBC-1E9B-487E-B6EC-035A696449C5}" type="datetime1">
              <a:rPr kumimoji="1" lang="ja-JP" altLang="en-US" smtClean="0"/>
              <a:t>2023/11/22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0932E68-03E0-4CF4-BD02-16FA3CE91238}"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3C48FCFC-2BC6-418D-94D9-6CB789298C15}" type="datetime1">
              <a:rPr kumimoji="1" lang="ja-JP" altLang="en-US" smtClean="0"/>
              <a:t>2023/11/22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0932E68-03E0-4CF4-BD02-16FA3CE91238}"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9E6E66E8-3DDA-4A14-A5A4-7351EC7D056E}" type="datetime1">
              <a:rPr kumimoji="1" lang="ja-JP" altLang="en-US" smtClean="0"/>
              <a:t>2023/11/22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0932E68-03E0-4CF4-BD02-16FA3CE91238}"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49CAB561-FAF3-4C55-ADA2-10BC21AADC18}" type="datetime1">
              <a:rPr kumimoji="1" lang="ja-JP" altLang="en-US" smtClean="0"/>
              <a:t>2023/11/22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E0932E68-03E0-4CF4-BD02-16FA3CE91238}"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713DA847-6E82-4C98-BE3B-5EF21EAEEE6D}" type="datetime1">
              <a:rPr kumimoji="1" lang="ja-JP" altLang="en-US" smtClean="0"/>
              <a:t>2023/11/22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E0932E68-03E0-4CF4-BD02-16FA3CE91238}"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BDB7217-D77D-4D91-89E4-5F8447B5C89B}" type="datetime1">
              <a:rPr kumimoji="1" lang="ja-JP" altLang="en-US" smtClean="0"/>
              <a:t>2023/11/22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E0932E68-03E0-4CF4-BD02-16FA3CE91238}"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0F12B1C7-CD71-4F41-B6BD-045637E1DC9A}" type="datetime1">
              <a:rPr kumimoji="1" lang="ja-JP" altLang="en-US" smtClean="0"/>
              <a:t>2023/11/22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0932E68-03E0-4CF4-BD02-16FA3CE91238}"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C4490AEE-0CDE-4DA5-9C96-E8CBE37AD86B}" type="datetime1">
              <a:rPr kumimoji="1" lang="ja-JP" altLang="en-US" smtClean="0"/>
              <a:t>2023/11/22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0932E68-03E0-4CF4-BD02-16FA3CE91238}"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2E7E1E-D77F-4A35-9847-564BCE12445C}" type="datetime1">
              <a:rPr kumimoji="1" lang="ja-JP" altLang="en-US" smtClean="0"/>
              <a:t>2023/11/22</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932E68-03E0-4CF4-BD02-16FA3CE91238}"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4.png"/></Relationships>
</file>

<file path=ppt/slides/_rels/slide11.xml.rels>&#65279;<?xml version="1.0" encoding="utf-8" standalone="yes"?>
<Relationships xmlns="http://schemas.openxmlformats.org/package/2006/relationships"><Relationship Id="rId3" Type="http://schemas.openxmlformats.org/officeDocument/2006/relationships/hyperlink" Target="#" TargetMode="External" /><Relationship Id="rId2" Type="http://schemas.openxmlformats.org/officeDocument/2006/relationships/notesSlide" Target="../notesSlides/notesSlide7.xml" /><Relationship Id="rId1" Type="http://schemas.openxmlformats.org/officeDocument/2006/relationships/slideLayout" Target="../slideLayouts/slideLayout2.xml" /><Relationship Id="rId5" Type="http://schemas.openxmlformats.org/officeDocument/2006/relationships/hyperlink" Target="#" TargetMode="External" /><Relationship Id="rId4" Type="http://schemas.openxmlformats.org/officeDocument/2006/relationships/hyperlink" Target="#" TargetMode="Externa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preferRelativeResize="0">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r="10921" b="16885"/>
          <a:stretch/>
        </p:blipFill>
        <p:spPr bwMode="auto">
          <a:xfrm>
            <a:off x="-684584" y="-166619"/>
            <a:ext cx="10227187" cy="7459404"/>
          </a:xfrm>
          <a:prstGeom prst="rect">
            <a:avLst/>
          </a:prstGeom>
          <a:noFill/>
        </p:spPr>
      </p:pic>
      <p:sp>
        <p:nvSpPr>
          <p:cNvPr id="6" name="サブタイトル 2"/>
          <p:cNvSpPr txBox="1">
            <a:spLocks/>
          </p:cNvSpPr>
          <p:nvPr/>
        </p:nvSpPr>
        <p:spPr>
          <a:xfrm>
            <a:off x="4261336" y="6163036"/>
            <a:ext cx="4608511" cy="576064"/>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2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静岡市</a:t>
            </a:r>
            <a:r>
              <a:rPr kumimoji="1" lang="ja-JP" altLang="en-US" sz="2400"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／ハヤテ２２３株式会社</a:t>
            </a:r>
            <a:r>
              <a:rPr kumimoji="1" lang="ja-JP" altLang="en-US"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endParaRPr kumimoji="1" lang="en-US" altLang="ja-JP" sz="16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7" name="タイトル 1"/>
          <p:cNvSpPr txBox="1">
            <a:spLocks/>
          </p:cNvSpPr>
          <p:nvPr/>
        </p:nvSpPr>
        <p:spPr>
          <a:xfrm>
            <a:off x="2203967" y="2686140"/>
            <a:ext cx="8056665" cy="1174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800" b="1" dirty="0" smtClean="0">
                <a:solidFill>
                  <a:schemeClr val="bg1"/>
                </a:solidFill>
                <a:effectLst>
                  <a:glow rad="330200">
                    <a:schemeClr val="tx2">
                      <a:alpha val="49000"/>
                    </a:schemeClr>
                  </a:glow>
                </a:effectLst>
                <a:latin typeface="メイリオ" panose="020B0604030504040204" pitchFamily="50" charset="-128"/>
                <a:ea typeface="メイリオ" panose="020B0604030504040204" pitchFamily="50" charset="-128"/>
              </a:rPr>
              <a:t>ネーミングライツパートナー募集の案内</a:t>
            </a:r>
            <a:endParaRPr lang="ja-JP" altLang="en-US" sz="2800" b="1" dirty="0">
              <a:solidFill>
                <a:schemeClr val="bg1"/>
              </a:solidFill>
              <a:effectLst>
                <a:glow rad="330200">
                  <a:schemeClr val="tx2">
                    <a:alpha val="49000"/>
                  </a:schemeClr>
                </a:glow>
              </a:effectLst>
              <a:latin typeface="メイリオ" panose="020B0604030504040204" pitchFamily="50" charset="-128"/>
              <a:ea typeface="メイリオ" panose="020B0604030504040204" pitchFamily="50" charset="-128"/>
            </a:endParaRPr>
          </a:p>
        </p:txBody>
      </p:sp>
      <p:sp>
        <p:nvSpPr>
          <p:cNvPr id="8" name="タイトル 1"/>
          <p:cNvSpPr txBox="1">
            <a:spLocks/>
          </p:cNvSpPr>
          <p:nvPr/>
        </p:nvSpPr>
        <p:spPr>
          <a:xfrm>
            <a:off x="177399" y="192596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6600" dirty="0" smtClean="0">
                <a:ln w="25400" cap="sq">
                  <a:solidFill>
                    <a:schemeClr val="tx2">
                      <a:lumMod val="60000"/>
                      <a:lumOff val="40000"/>
                    </a:schemeClr>
                  </a:solidFill>
                  <a:miter lim="800000"/>
                </a:ln>
                <a:solidFill>
                  <a:schemeClr val="tx2">
                    <a:lumMod val="60000"/>
                    <a:lumOff val="40000"/>
                  </a:schemeClr>
                </a:solidFill>
                <a:latin typeface="メイリオ" panose="020B0604030504040204" pitchFamily="50" charset="-128"/>
                <a:ea typeface="メイリオ" panose="020B0604030504040204" pitchFamily="50" charset="-128"/>
              </a:rPr>
              <a:t>静岡市清水庵原球場</a:t>
            </a:r>
            <a:endParaRPr lang="ja-JP" altLang="en-US" sz="2800" dirty="0">
              <a:ln w="25400" cap="sq">
                <a:solidFill>
                  <a:schemeClr val="tx2">
                    <a:lumMod val="60000"/>
                    <a:lumOff val="40000"/>
                  </a:schemeClr>
                </a:solidFill>
                <a:miter lim="800000"/>
              </a:ln>
              <a:solidFill>
                <a:schemeClr val="tx2">
                  <a:lumMod val="60000"/>
                  <a:lumOff val="40000"/>
                </a:schemeClr>
              </a:solidFill>
              <a:latin typeface="メイリオ" panose="020B0604030504040204" pitchFamily="50" charset="-128"/>
              <a:ea typeface="メイリオ" panose="020B0604030504040204" pitchFamily="50" charset="-128"/>
            </a:endParaRPr>
          </a:p>
        </p:txBody>
      </p:sp>
      <p:sp>
        <p:nvSpPr>
          <p:cNvPr id="9" name="タイトル 1"/>
          <p:cNvSpPr txBox="1">
            <a:spLocks/>
          </p:cNvSpPr>
          <p:nvPr/>
        </p:nvSpPr>
        <p:spPr>
          <a:xfrm>
            <a:off x="107504" y="1844824"/>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6600" dirty="0" smtClean="0">
                <a:ln w="6350" cap="sq">
                  <a:solidFill>
                    <a:schemeClr val="bg1"/>
                  </a:solidFill>
                  <a:miter lim="800000"/>
                </a:ln>
                <a:solidFill>
                  <a:schemeClr val="bg1"/>
                </a:solidFill>
                <a:latin typeface="メイリオ" panose="020B0604030504040204" pitchFamily="50" charset="-128"/>
                <a:ea typeface="メイリオ" panose="020B0604030504040204" pitchFamily="50" charset="-128"/>
              </a:rPr>
              <a:t>静岡市清水庵原球場</a:t>
            </a:r>
            <a:endParaRPr lang="ja-JP" altLang="en-US" sz="2800" dirty="0">
              <a:ln w="6350" cap="sq">
                <a:solidFill>
                  <a:schemeClr val="bg1"/>
                </a:solidFill>
                <a:miter lim="800000"/>
              </a:ln>
              <a:solidFill>
                <a:schemeClr val="bg1"/>
              </a:solidFill>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E0932E68-03E0-4CF4-BD02-16FA3CE91238}" type="slidenum">
              <a:rPr kumimoji="1" lang="ja-JP" altLang="en-US" smtClean="0"/>
              <a:pPr/>
              <a:t>1</a:t>
            </a:fld>
            <a:endParaRPr kumimoji="1" lang="ja-JP"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62880" y="1339552"/>
            <a:ext cx="8229600" cy="5257800"/>
          </a:xfrm>
        </p:spPr>
        <p:txBody>
          <a:bodyPr>
            <a:normAutofit fontScale="85000" lnSpcReduction="10000"/>
          </a:bodyPr>
          <a:lstStyle/>
          <a:p>
            <a:pPr>
              <a:buNone/>
            </a:pPr>
            <a:endParaRPr kumimoji="1" lang="en-US" altLang="ja-JP" dirty="0"/>
          </a:p>
          <a:p>
            <a:pPr>
              <a:buNone/>
            </a:pPr>
            <a:r>
              <a:rPr lang="ja-JP" altLang="en-US" dirty="0"/>
              <a:t>　　　　　　　　　　　　パートナー</a:t>
            </a:r>
            <a:endParaRPr lang="en-US" altLang="ja-JP" dirty="0"/>
          </a:p>
          <a:p>
            <a:pPr>
              <a:buNone/>
            </a:pPr>
            <a:endParaRPr kumimoji="1" lang="en-US" altLang="ja-JP" dirty="0"/>
          </a:p>
          <a:p>
            <a:pPr>
              <a:buNone/>
            </a:pPr>
            <a:endParaRPr lang="en-US" altLang="ja-JP" dirty="0"/>
          </a:p>
          <a:p>
            <a:pPr>
              <a:buNone/>
            </a:pPr>
            <a:endParaRPr kumimoji="1" lang="en-US" altLang="ja-JP" dirty="0"/>
          </a:p>
          <a:p>
            <a:pPr>
              <a:buNone/>
            </a:pPr>
            <a:endParaRPr lang="en-US" altLang="ja-JP" dirty="0"/>
          </a:p>
          <a:p>
            <a:pPr>
              <a:buNone/>
            </a:pPr>
            <a:endParaRPr kumimoji="1" lang="en-US" altLang="ja-JP" dirty="0"/>
          </a:p>
          <a:p>
            <a:pPr>
              <a:buNone/>
            </a:pPr>
            <a:endParaRPr lang="en-US" altLang="ja-JP" sz="2800" dirty="0"/>
          </a:p>
          <a:p>
            <a:pPr>
              <a:buNone/>
            </a:pPr>
            <a:r>
              <a:rPr lang="ja-JP" altLang="en-US" sz="2800" dirty="0"/>
              <a:t>　　</a:t>
            </a:r>
            <a:endParaRPr lang="en-US" altLang="ja-JP" sz="2800" dirty="0"/>
          </a:p>
          <a:p>
            <a:pPr>
              <a:buNone/>
            </a:pPr>
            <a:r>
              <a:rPr lang="ja-JP" altLang="en-US" sz="2800" dirty="0"/>
              <a:t>　　　</a:t>
            </a:r>
            <a:endParaRPr lang="en-US" altLang="ja-JP" sz="2800" dirty="0"/>
          </a:p>
          <a:p>
            <a:pPr>
              <a:buNone/>
            </a:pPr>
            <a:r>
              <a:rPr lang="ja-JP" altLang="en-US" sz="2800" dirty="0"/>
              <a:t>　　　　</a:t>
            </a:r>
            <a:endParaRPr lang="en-US" altLang="ja-JP" sz="2800" dirty="0"/>
          </a:p>
          <a:p>
            <a:pPr>
              <a:buNone/>
            </a:pPr>
            <a:r>
              <a:rPr lang="en-US" altLang="ja-JP" sz="2800" dirty="0"/>
              <a:t>        </a:t>
            </a:r>
            <a:r>
              <a:rPr lang="en-US" altLang="ja-JP" sz="2800" dirty="0" smtClean="0"/>
              <a:t>  </a:t>
            </a:r>
            <a:r>
              <a:rPr lang="ja-JP" altLang="en-US" sz="2800" dirty="0"/>
              <a:t>静岡市　　　　　　　　　　　　　　　</a:t>
            </a:r>
            <a:r>
              <a:rPr lang="ja-JP" altLang="en-US" sz="2800" dirty="0" smtClean="0"/>
              <a:t>　ハヤテ２２３株式会社</a:t>
            </a:r>
            <a:endParaRPr kumimoji="1" lang="ja-JP" altLang="en-US" sz="2800" dirty="0"/>
          </a:p>
        </p:txBody>
      </p:sp>
      <p:sp>
        <p:nvSpPr>
          <p:cNvPr id="8" name="角丸四角形 7"/>
          <p:cNvSpPr/>
          <p:nvPr/>
        </p:nvSpPr>
        <p:spPr>
          <a:xfrm>
            <a:off x="3109955" y="2500306"/>
            <a:ext cx="2286016" cy="92869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法人（企業）</a:t>
            </a:r>
          </a:p>
        </p:txBody>
      </p:sp>
      <p:sp>
        <p:nvSpPr>
          <p:cNvPr id="2" name="タイトル 1"/>
          <p:cNvSpPr>
            <a:spLocks noGrp="1"/>
          </p:cNvSpPr>
          <p:nvPr>
            <p:ph type="title"/>
          </p:nvPr>
        </p:nvSpPr>
        <p:spPr>
          <a:xfrm>
            <a:off x="36512" y="118652"/>
            <a:ext cx="8999984" cy="1654164"/>
          </a:xfrm>
          <a:solidFill>
            <a:schemeClr val="accent1"/>
          </a:solidFill>
        </p:spPr>
        <p:txBody>
          <a:bodyPr>
            <a:normAutofit/>
          </a:bodyPr>
          <a:lstStyle/>
          <a:p>
            <a:r>
              <a:rPr lang="ja-JP" altLang="en-US" sz="3600" dirty="0">
                <a:solidFill>
                  <a:schemeClr val="bg1"/>
                </a:solidFill>
                <a:latin typeface="BIZ UDゴシック" panose="020B0400000000000000" pitchFamily="49" charset="-128"/>
                <a:ea typeface="BIZ UDゴシック" panose="020B0400000000000000" pitchFamily="49" charset="-128"/>
              </a:rPr>
              <a:t>ネーミングライツパートナーシップ</a:t>
            </a:r>
            <a:r>
              <a:rPr kumimoji="1" lang="ja-JP" altLang="en-US" sz="3600" dirty="0">
                <a:solidFill>
                  <a:schemeClr val="bg1"/>
                </a:solidFill>
                <a:latin typeface="BIZ UDゴシック" panose="020B0400000000000000" pitchFamily="49" charset="-128"/>
                <a:ea typeface="BIZ UDゴシック" panose="020B0400000000000000" pitchFamily="49" charset="-128"/>
              </a:rPr>
              <a:t>契約</a:t>
            </a:r>
            <a:r>
              <a:rPr kumimoji="1" lang="en-US" altLang="ja-JP" sz="3600" dirty="0">
                <a:solidFill>
                  <a:schemeClr val="bg1"/>
                </a:solidFill>
                <a:latin typeface="BIZ UDゴシック" panose="020B0400000000000000" pitchFamily="49" charset="-128"/>
                <a:ea typeface="BIZ UDゴシック" panose="020B0400000000000000" pitchFamily="49" charset="-128"/>
              </a:rPr>
              <a:t/>
            </a:r>
            <a:br>
              <a:rPr kumimoji="1" lang="en-US" altLang="ja-JP" sz="3600" dirty="0">
                <a:solidFill>
                  <a:schemeClr val="bg1"/>
                </a:solidFill>
                <a:latin typeface="BIZ UDゴシック" panose="020B0400000000000000" pitchFamily="49" charset="-128"/>
                <a:ea typeface="BIZ UDゴシック" panose="020B0400000000000000" pitchFamily="49" charset="-128"/>
              </a:rPr>
            </a:br>
            <a:r>
              <a:rPr lang="ja-JP" altLang="en-US" sz="1800" b="1" dirty="0">
                <a:solidFill>
                  <a:schemeClr val="bg1"/>
                </a:solidFill>
                <a:latin typeface="BIZ UDゴシック" panose="020B0400000000000000" pitchFamily="49" charset="-128"/>
                <a:ea typeface="BIZ UDゴシック" panose="020B0400000000000000" pitchFamily="49" charset="-128"/>
              </a:rPr>
              <a:t>本契約はパートナーと静岡市</a:t>
            </a:r>
            <a:r>
              <a:rPr lang="ja-JP" altLang="en-US" sz="1800" b="1" dirty="0" smtClean="0">
                <a:solidFill>
                  <a:schemeClr val="bg1"/>
                </a:solidFill>
                <a:latin typeface="BIZ UDゴシック" panose="020B0400000000000000" pitchFamily="49" charset="-128"/>
                <a:ea typeface="BIZ UDゴシック" panose="020B0400000000000000" pitchFamily="49" charset="-128"/>
              </a:rPr>
              <a:t>と</a:t>
            </a:r>
            <a:r>
              <a:rPr lang="ja-JP" altLang="en-US" sz="1800" b="1" dirty="0">
                <a:solidFill>
                  <a:schemeClr val="bg1"/>
                </a:solidFill>
                <a:latin typeface="BIZ UDゴシック" panose="020B0400000000000000" pitchFamily="49" charset="-128"/>
                <a:ea typeface="BIZ UDゴシック" panose="020B0400000000000000" pitchFamily="49" charset="-128"/>
              </a:rPr>
              <a:t>ハヤテ</a:t>
            </a:r>
            <a:r>
              <a:rPr lang="ja-JP" altLang="en-US" sz="1800" b="1" dirty="0" smtClean="0">
                <a:solidFill>
                  <a:schemeClr val="bg1"/>
                </a:solidFill>
                <a:latin typeface="BIZ UDゴシック" panose="020B0400000000000000" pitchFamily="49" charset="-128"/>
                <a:ea typeface="BIZ UDゴシック" panose="020B0400000000000000" pitchFamily="49" charset="-128"/>
              </a:rPr>
              <a:t>２２３株式会社の</a:t>
            </a:r>
            <a:r>
              <a:rPr lang="ja-JP" altLang="en-US" sz="1800" b="1" dirty="0">
                <a:solidFill>
                  <a:schemeClr val="bg1"/>
                </a:solidFill>
                <a:latin typeface="BIZ UDゴシック" panose="020B0400000000000000" pitchFamily="49" charset="-128"/>
                <a:ea typeface="BIZ UDゴシック" panose="020B0400000000000000" pitchFamily="49" charset="-128"/>
              </a:rPr>
              <a:t>３者による契約</a:t>
            </a:r>
            <a:r>
              <a:rPr lang="ja-JP" altLang="en-US" sz="1800" b="1" dirty="0" smtClean="0">
                <a:solidFill>
                  <a:schemeClr val="bg1"/>
                </a:solidFill>
                <a:latin typeface="BIZ UDゴシック" panose="020B0400000000000000" pitchFamily="49" charset="-128"/>
                <a:ea typeface="BIZ UDゴシック" panose="020B0400000000000000" pitchFamily="49" charset="-128"/>
              </a:rPr>
              <a:t>です。</a:t>
            </a:r>
            <a:r>
              <a:rPr lang="en-US" altLang="ja-JP" sz="1800" b="1" dirty="0">
                <a:solidFill>
                  <a:schemeClr val="bg1"/>
                </a:solidFill>
                <a:latin typeface="BIZ UDゴシック" panose="020B0400000000000000" pitchFamily="49" charset="-128"/>
                <a:ea typeface="BIZ UDゴシック" panose="020B0400000000000000" pitchFamily="49" charset="-128"/>
              </a:rPr>
              <a:t/>
            </a:r>
            <a:br>
              <a:rPr lang="en-US" altLang="ja-JP" sz="1800" b="1" dirty="0">
                <a:solidFill>
                  <a:schemeClr val="bg1"/>
                </a:solidFill>
                <a:latin typeface="BIZ UDゴシック" panose="020B0400000000000000" pitchFamily="49" charset="-128"/>
                <a:ea typeface="BIZ UDゴシック" panose="020B0400000000000000" pitchFamily="49" charset="-128"/>
              </a:rPr>
            </a:br>
            <a:r>
              <a:rPr lang="ja-JP" altLang="en-US" sz="1800" b="1" i="1" u="sng" dirty="0">
                <a:solidFill>
                  <a:schemeClr val="bg1"/>
                </a:solidFill>
                <a:latin typeface="BIZ UDゴシック" panose="020B0400000000000000" pitchFamily="49" charset="-128"/>
                <a:ea typeface="BIZ UDゴシック" panose="020B0400000000000000" pitchFamily="49" charset="-128"/>
              </a:rPr>
              <a:t>そ れ ぞ れ を 尊 重 し あ う パ </a:t>
            </a:r>
            <a:r>
              <a:rPr lang="ja-JP" altLang="en-US" sz="1800" b="1" i="1" u="sng" dirty="0" err="1">
                <a:solidFill>
                  <a:schemeClr val="bg1"/>
                </a:solidFill>
                <a:latin typeface="BIZ UDゴシック" panose="020B0400000000000000" pitchFamily="49" charset="-128"/>
                <a:ea typeface="BIZ UDゴシック" panose="020B0400000000000000" pitchFamily="49" charset="-128"/>
              </a:rPr>
              <a:t>ー</a:t>
            </a:r>
            <a:r>
              <a:rPr lang="ja-JP" altLang="en-US" sz="1800" b="1" i="1" u="sng" dirty="0">
                <a:solidFill>
                  <a:schemeClr val="bg1"/>
                </a:solidFill>
                <a:latin typeface="BIZ UDゴシック" panose="020B0400000000000000" pitchFamily="49" charset="-128"/>
                <a:ea typeface="BIZ UDゴシック" panose="020B0400000000000000" pitchFamily="49" charset="-128"/>
              </a:rPr>
              <a:t> ト ナ </a:t>
            </a:r>
            <a:r>
              <a:rPr lang="ja-JP" altLang="en-US" sz="1800" b="1" i="1" u="sng" dirty="0" err="1">
                <a:solidFill>
                  <a:schemeClr val="bg1"/>
                </a:solidFill>
                <a:latin typeface="BIZ UDゴシック" panose="020B0400000000000000" pitchFamily="49" charset="-128"/>
                <a:ea typeface="BIZ UDゴシック" panose="020B0400000000000000" pitchFamily="49" charset="-128"/>
              </a:rPr>
              <a:t>ー</a:t>
            </a:r>
            <a:r>
              <a:rPr lang="ja-JP" altLang="en-US" sz="1800" b="1" i="1" u="sng" dirty="0">
                <a:solidFill>
                  <a:schemeClr val="bg1"/>
                </a:solidFill>
                <a:latin typeface="BIZ UDゴシック" panose="020B0400000000000000" pitchFamily="49" charset="-128"/>
                <a:ea typeface="BIZ UDゴシック" panose="020B0400000000000000" pitchFamily="49" charset="-128"/>
              </a:rPr>
              <a:t> シ ッ プ を 形 成 し ま </a:t>
            </a:r>
            <a:r>
              <a:rPr lang="ja-JP" altLang="en-US" sz="1800" b="1" i="1" u="sng" dirty="0" err="1">
                <a:solidFill>
                  <a:schemeClr val="bg1"/>
                </a:solidFill>
                <a:latin typeface="BIZ UDゴシック" panose="020B0400000000000000" pitchFamily="49" charset="-128"/>
                <a:ea typeface="BIZ UDゴシック" panose="020B0400000000000000" pitchFamily="49" charset="-128"/>
              </a:rPr>
              <a:t>す</a:t>
            </a:r>
            <a:endParaRPr kumimoji="1" lang="ja-JP" altLang="en-US" sz="1800" b="1" i="1" u="sng" dirty="0">
              <a:solidFill>
                <a:schemeClr val="bg1"/>
              </a:solidFill>
              <a:latin typeface="BIZ UDゴシック" panose="020B0400000000000000" pitchFamily="49" charset="-128"/>
              <a:ea typeface="BIZ UDゴシック" panose="020B0400000000000000" pitchFamily="49" charset="-128"/>
            </a:endParaRPr>
          </a:p>
        </p:txBody>
      </p:sp>
      <p:sp>
        <p:nvSpPr>
          <p:cNvPr id="4" name="上下矢印 3"/>
          <p:cNvSpPr/>
          <p:nvPr/>
        </p:nvSpPr>
        <p:spPr>
          <a:xfrm rot="2835602">
            <a:off x="1949250" y="2736908"/>
            <a:ext cx="785818" cy="1657370"/>
          </a:xfrm>
          <a:prstGeom prst="up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上下矢印 4"/>
          <p:cNvSpPr/>
          <p:nvPr/>
        </p:nvSpPr>
        <p:spPr>
          <a:xfrm rot="5400000">
            <a:off x="3786645" y="4960345"/>
            <a:ext cx="785818" cy="1943122"/>
          </a:xfrm>
          <a:prstGeom prst="up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上下矢印 6"/>
          <p:cNvSpPr/>
          <p:nvPr/>
        </p:nvSpPr>
        <p:spPr>
          <a:xfrm rot="18651849">
            <a:off x="5815394" y="2725260"/>
            <a:ext cx="785818" cy="1657370"/>
          </a:xfrm>
          <a:prstGeom prst="up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Picture 4"/>
          <p:cNvPicPr>
            <a:picLocks noChangeAspect="1" noChangeArrowheads="1"/>
          </p:cNvPicPr>
          <p:nvPr/>
        </p:nvPicPr>
        <p:blipFill>
          <a:blip r:embed="rId3">
            <a:duotone>
              <a:schemeClr val="bg2">
                <a:shade val="45000"/>
                <a:satMod val="135000"/>
              </a:schemeClr>
              <a:prstClr val="white"/>
            </a:duotone>
          </a:blip>
          <a:stretch>
            <a:fillRect/>
          </a:stretch>
        </p:blipFill>
        <p:spPr bwMode="auto">
          <a:xfrm>
            <a:off x="3431005" y="3549515"/>
            <a:ext cx="1428760" cy="1857389"/>
          </a:xfrm>
          <a:prstGeom prst="rect">
            <a:avLst/>
          </a:prstGeom>
          <a:noFill/>
          <a:ln>
            <a:noFill/>
          </a:ln>
        </p:spPr>
      </p:pic>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5971" y="4855441"/>
            <a:ext cx="3496509" cy="1102926"/>
          </a:xfrm>
          <a:prstGeom prst="rect">
            <a:avLst/>
          </a:prstGeom>
        </p:spPr>
      </p:pic>
      <p:pic>
        <p:nvPicPr>
          <p:cNvPr id="14" name="図 13"/>
          <p:cNvPicPr/>
          <p:nvPr/>
        </p:nvPicPr>
        <p:blipFill rotWithShape="1">
          <a:blip r:embed="rId5" cstate="print">
            <a:extLst>
              <a:ext uri="{28A0092B-C50C-407E-A947-70E740481C1C}">
                <a14:useLocalDpi xmlns:a14="http://schemas.microsoft.com/office/drawing/2010/main" val="0"/>
              </a:ext>
            </a:extLst>
          </a:blip>
          <a:srcRect b="25509"/>
          <a:stretch/>
        </p:blipFill>
        <p:spPr>
          <a:xfrm>
            <a:off x="1055281" y="4478210"/>
            <a:ext cx="1780498" cy="1656437"/>
          </a:xfrm>
          <a:prstGeom prst="rect">
            <a:avLst/>
          </a:prstGeom>
        </p:spPr>
      </p:pic>
      <p:sp>
        <p:nvSpPr>
          <p:cNvPr id="6" name="スライド番号プレースホルダー 5"/>
          <p:cNvSpPr>
            <a:spLocks noGrp="1"/>
          </p:cNvSpPr>
          <p:nvPr>
            <p:ph type="sldNum" sz="quarter" idx="12"/>
          </p:nvPr>
        </p:nvSpPr>
        <p:spPr/>
        <p:txBody>
          <a:bodyPr/>
          <a:lstStyle/>
          <a:p>
            <a:fld id="{E0932E68-03E0-4CF4-BD02-16FA3CE91238}" type="slidenum">
              <a:rPr kumimoji="1" lang="ja-JP" altLang="en-US" smtClean="0"/>
              <a:pPr/>
              <a:t>10</a:t>
            </a:fld>
            <a:endParaRPr kumimoji="1" lang="ja-JP"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p:spPr>
        <p:txBody>
          <a:bodyPr>
            <a:normAutofit fontScale="90000"/>
          </a:bodyPr>
          <a:lstStyle/>
          <a:p>
            <a:r>
              <a:rPr kumimoji="1" lang="ja-JP" altLang="en-US" dirty="0" smtClean="0"/>
              <a:t>お申込み</a:t>
            </a:r>
            <a:r>
              <a:rPr kumimoji="1" lang="ja-JP" altLang="en-US" dirty="0"/>
              <a:t>・お問合せ先</a:t>
            </a:r>
          </a:p>
        </p:txBody>
      </p:sp>
      <p:sp>
        <p:nvSpPr>
          <p:cNvPr id="3" name="コンテンツ プレースホルダ 2"/>
          <p:cNvSpPr>
            <a:spLocks noGrp="1"/>
          </p:cNvSpPr>
          <p:nvPr>
            <p:ph idx="1"/>
          </p:nvPr>
        </p:nvSpPr>
        <p:spPr>
          <a:xfrm>
            <a:off x="1043608" y="980728"/>
            <a:ext cx="7848872" cy="6048672"/>
          </a:xfrm>
        </p:spPr>
        <p:txBody>
          <a:bodyPr anchor="ctr">
            <a:normAutofit lnSpcReduction="10000"/>
          </a:bodyPr>
          <a:lstStyle/>
          <a:p>
            <a:pPr>
              <a:buNone/>
            </a:pPr>
            <a:r>
              <a:rPr lang="en-US" altLang="ja-JP" sz="2000" dirty="0"/>
              <a:t>【</a:t>
            </a:r>
            <a:r>
              <a:rPr lang="ja-JP" altLang="en-US" sz="2000" dirty="0"/>
              <a:t>お申込みの受付</a:t>
            </a:r>
            <a:r>
              <a:rPr lang="en-US" altLang="ja-JP" sz="2000" dirty="0"/>
              <a:t>】</a:t>
            </a:r>
          </a:p>
          <a:p>
            <a:pPr>
              <a:buNone/>
            </a:pPr>
            <a:r>
              <a:rPr lang="ja-JP" altLang="en-US" sz="1800" dirty="0" smtClean="0"/>
              <a:t>　　〒</a:t>
            </a:r>
            <a:r>
              <a:rPr lang="ja-JP" altLang="en-US" sz="1800" dirty="0"/>
              <a:t>４２０－０８５７　静岡市葵区御幸町３番地の２１　静岡市産学交流センター</a:t>
            </a:r>
          </a:p>
          <a:p>
            <a:pPr>
              <a:buNone/>
            </a:pPr>
            <a:r>
              <a:rPr lang="ja-JP" altLang="en-US" sz="1800" dirty="0" smtClean="0"/>
              <a:t>　　ハヤテ</a:t>
            </a:r>
            <a:r>
              <a:rPr lang="ja-JP" altLang="en-US" sz="1800" dirty="0"/>
              <a:t>２２３株式会社（ネーミングライツ担当）</a:t>
            </a:r>
          </a:p>
          <a:p>
            <a:pPr>
              <a:buNone/>
            </a:pPr>
            <a:r>
              <a:rPr lang="ja-JP" altLang="en-US" sz="1800" dirty="0"/>
              <a:t>　　</a:t>
            </a:r>
            <a:r>
              <a:rPr lang="en-US" altLang="ja-JP" sz="1800" dirty="0"/>
              <a:t>TEL</a:t>
            </a:r>
            <a:r>
              <a:rPr lang="ja-JP" altLang="en-US" sz="1800" dirty="0"/>
              <a:t>：</a:t>
            </a:r>
            <a:r>
              <a:rPr lang="ja-JP" altLang="en-US" sz="1800" dirty="0" smtClean="0"/>
              <a:t>０３－３５２７－３０６４</a:t>
            </a:r>
            <a:endParaRPr lang="en-US" altLang="ja-JP" sz="1800" dirty="0" smtClean="0"/>
          </a:p>
          <a:p>
            <a:pPr>
              <a:buNone/>
            </a:pPr>
            <a:r>
              <a:rPr lang="ja-JP" altLang="en-US" sz="1800" dirty="0"/>
              <a:t>　　</a:t>
            </a:r>
            <a:r>
              <a:rPr lang="en-US" altLang="ja-JP" sz="1800" dirty="0"/>
              <a:t>E-mail</a:t>
            </a:r>
            <a:r>
              <a:rPr lang="ja-JP" altLang="en-US" sz="1800" dirty="0"/>
              <a:t>：</a:t>
            </a:r>
            <a:r>
              <a:rPr lang="en-US" altLang="ja-JP" sz="1800" dirty="0" smtClean="0">
                <a:hlinkClick r:id="rId3"/>
              </a:rPr>
              <a:t>info@hayate223.com</a:t>
            </a:r>
            <a:endParaRPr lang="en-US" altLang="ja-JP" sz="1800" dirty="0" smtClean="0"/>
          </a:p>
          <a:p>
            <a:pPr>
              <a:buNone/>
            </a:pPr>
            <a:endParaRPr lang="en-US" altLang="ja-JP" sz="1800" dirty="0"/>
          </a:p>
          <a:p>
            <a:pPr>
              <a:buNone/>
            </a:pPr>
            <a:r>
              <a:rPr lang="en-US" altLang="ja-JP" sz="2000" dirty="0"/>
              <a:t>【</a:t>
            </a:r>
            <a:r>
              <a:rPr lang="ja-JP" altLang="en-US" sz="2000" dirty="0"/>
              <a:t>募集内容に関するお問合せ</a:t>
            </a:r>
            <a:r>
              <a:rPr lang="en-US" altLang="ja-JP" sz="2000" dirty="0" smtClean="0"/>
              <a:t>】</a:t>
            </a:r>
            <a:endParaRPr lang="en-US" altLang="ja-JP" sz="2000" dirty="0"/>
          </a:p>
          <a:p>
            <a:pPr>
              <a:buNone/>
            </a:pPr>
            <a:r>
              <a:rPr lang="en-US" altLang="ja-JP" sz="1800" dirty="0"/>
              <a:t>〒</a:t>
            </a:r>
            <a:r>
              <a:rPr lang="ja-JP" altLang="en-US" sz="1800" dirty="0"/>
              <a:t>４２０－８６０２　静岡市葵区追手町５番１号</a:t>
            </a:r>
          </a:p>
          <a:p>
            <a:pPr>
              <a:buNone/>
            </a:pPr>
            <a:r>
              <a:rPr lang="ja-JP" altLang="en-US" sz="1800" dirty="0"/>
              <a:t>　　静岡市観光交流文化局スポーツ交流課 プロ野球球団連携推進室</a:t>
            </a:r>
          </a:p>
          <a:p>
            <a:pPr>
              <a:buNone/>
            </a:pPr>
            <a:r>
              <a:rPr lang="ja-JP" altLang="en-US" sz="1800" dirty="0"/>
              <a:t>　　</a:t>
            </a:r>
            <a:r>
              <a:rPr lang="en-US" altLang="ja-JP" sz="1800" dirty="0"/>
              <a:t>TEL</a:t>
            </a:r>
            <a:r>
              <a:rPr lang="ja-JP" altLang="en-US" sz="1800" dirty="0"/>
              <a:t>：</a:t>
            </a:r>
            <a:r>
              <a:rPr lang="ja-JP" altLang="en-US" sz="1800" dirty="0" smtClean="0"/>
              <a:t>０５４－２２１－１６０５</a:t>
            </a:r>
          </a:p>
          <a:p>
            <a:pPr>
              <a:buNone/>
            </a:pPr>
            <a:r>
              <a:rPr lang="ja-JP" altLang="en-US" sz="1800" dirty="0" smtClean="0"/>
              <a:t>　　</a:t>
            </a:r>
            <a:r>
              <a:rPr lang="en-US" altLang="ja-JP" sz="1800" dirty="0" smtClean="0"/>
              <a:t>FAX</a:t>
            </a:r>
            <a:r>
              <a:rPr lang="ja-JP" altLang="en-US" sz="1800" dirty="0" smtClean="0"/>
              <a:t>：０５４－２２１－１４５９</a:t>
            </a:r>
          </a:p>
          <a:p>
            <a:pPr>
              <a:buNone/>
            </a:pPr>
            <a:r>
              <a:rPr lang="ja-JP" altLang="en-US" sz="1800" dirty="0" smtClean="0"/>
              <a:t>　　</a:t>
            </a:r>
            <a:r>
              <a:rPr lang="en-US" altLang="ja-JP" sz="1800" dirty="0" smtClean="0"/>
              <a:t>E-mail</a:t>
            </a:r>
            <a:r>
              <a:rPr lang="ja-JP" altLang="en-US" sz="1800" dirty="0" smtClean="0"/>
              <a:t>：</a:t>
            </a:r>
            <a:r>
              <a:rPr lang="en-US" altLang="ja-JP" sz="1800" dirty="0" smtClean="0">
                <a:hlinkClick r:id="rId4"/>
              </a:rPr>
              <a:t>sports-kouryu@city.shizuoka.lg.jp</a:t>
            </a:r>
            <a:endParaRPr lang="en-US" altLang="ja-JP" sz="1800" dirty="0" smtClean="0"/>
          </a:p>
          <a:p>
            <a:pPr>
              <a:buNone/>
            </a:pPr>
            <a:endParaRPr lang="en-US" altLang="ja-JP" sz="1800" dirty="0"/>
          </a:p>
          <a:p>
            <a:pPr>
              <a:buNone/>
            </a:pPr>
            <a:r>
              <a:rPr lang="en-US" altLang="ja-JP" sz="2000" dirty="0"/>
              <a:t>【</a:t>
            </a:r>
            <a:r>
              <a:rPr lang="ja-JP" altLang="en-US" sz="2000" dirty="0"/>
              <a:t>清水庵原球場に関するお問合せ</a:t>
            </a:r>
            <a:r>
              <a:rPr lang="en-US" altLang="ja-JP" sz="2000" dirty="0"/>
              <a:t>】</a:t>
            </a:r>
          </a:p>
          <a:p>
            <a:pPr>
              <a:buNone/>
            </a:pPr>
            <a:r>
              <a:rPr lang="ja-JP" altLang="en-US" sz="1800" dirty="0"/>
              <a:t>　  〒４２０－８６０２　静岡市葵区追手町５番１号</a:t>
            </a:r>
          </a:p>
          <a:p>
            <a:pPr>
              <a:buNone/>
            </a:pPr>
            <a:r>
              <a:rPr lang="ja-JP" altLang="en-US" sz="1800" dirty="0"/>
              <a:t>　　静岡市観光交流文化局スポーツ振興課 施設第２係</a:t>
            </a:r>
          </a:p>
          <a:p>
            <a:pPr>
              <a:buNone/>
            </a:pPr>
            <a:r>
              <a:rPr lang="ja-JP" altLang="en-US" sz="1800" dirty="0"/>
              <a:t>　　</a:t>
            </a:r>
            <a:r>
              <a:rPr lang="en-US" altLang="ja-JP" sz="1800" dirty="0"/>
              <a:t>TEL</a:t>
            </a:r>
            <a:r>
              <a:rPr lang="ja-JP" altLang="en-US" sz="1800" dirty="0"/>
              <a:t>：０５４－２２１－１２８３ </a:t>
            </a:r>
          </a:p>
          <a:p>
            <a:pPr>
              <a:buNone/>
            </a:pPr>
            <a:r>
              <a:rPr lang="ja-JP" altLang="en-US" sz="1800" dirty="0"/>
              <a:t>　　</a:t>
            </a:r>
            <a:r>
              <a:rPr lang="en-US" altLang="ja-JP" sz="1800" dirty="0"/>
              <a:t>FAX</a:t>
            </a:r>
            <a:r>
              <a:rPr lang="ja-JP" altLang="en-US" sz="1800" dirty="0"/>
              <a:t>：０５４－２２１－１４５３</a:t>
            </a:r>
          </a:p>
          <a:p>
            <a:pPr>
              <a:buNone/>
            </a:pPr>
            <a:r>
              <a:rPr lang="ja-JP" altLang="en-US" sz="1800" dirty="0"/>
              <a:t>　　</a:t>
            </a:r>
            <a:r>
              <a:rPr lang="en-US" altLang="ja-JP" sz="1800" dirty="0"/>
              <a:t>E-mail</a:t>
            </a:r>
            <a:r>
              <a:rPr lang="ja-JP" altLang="en-US" sz="1800" dirty="0"/>
              <a:t>：</a:t>
            </a:r>
            <a:r>
              <a:rPr lang="en-US" altLang="ja-JP" sz="1800" dirty="0" smtClean="0">
                <a:hlinkClick r:id="rId5"/>
              </a:rPr>
              <a:t>sports@city.shizuoka.lg.jp</a:t>
            </a:r>
            <a:endParaRPr lang="en-US" altLang="ja-JP" sz="1800" dirty="0" smtClean="0"/>
          </a:p>
          <a:p>
            <a:pPr>
              <a:buNone/>
            </a:pPr>
            <a:endParaRPr lang="en-US" altLang="ja-JP" sz="1800" dirty="0"/>
          </a:p>
        </p:txBody>
      </p:sp>
      <p:sp>
        <p:nvSpPr>
          <p:cNvPr id="4" name="スライド番号プレースホルダー 3"/>
          <p:cNvSpPr>
            <a:spLocks noGrp="1"/>
          </p:cNvSpPr>
          <p:nvPr>
            <p:ph type="sldNum" sz="quarter" idx="12"/>
          </p:nvPr>
        </p:nvSpPr>
        <p:spPr/>
        <p:txBody>
          <a:bodyPr/>
          <a:lstStyle/>
          <a:p>
            <a:fld id="{E0932E68-03E0-4CF4-BD02-16FA3CE91238}" type="slidenum">
              <a:rPr kumimoji="1" lang="ja-JP" altLang="en-US" smtClean="0"/>
              <a:pPr/>
              <a:t>11</a:t>
            </a:fld>
            <a:endParaRPr kumimoji="1" lang="ja-JP"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円/楕円 7"/>
          <p:cNvSpPr/>
          <p:nvPr/>
        </p:nvSpPr>
        <p:spPr>
          <a:xfrm>
            <a:off x="267577" y="3786190"/>
            <a:ext cx="8643998" cy="27860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kumimoji="1" lang="ja-JP" altLang="en-US" sz="3600" dirty="0"/>
              <a:t>ネーミングライツ（命名権）について</a:t>
            </a:r>
          </a:p>
        </p:txBody>
      </p:sp>
      <p:sp>
        <p:nvSpPr>
          <p:cNvPr id="3" name="コンテンツ プレースホルダ 2"/>
          <p:cNvSpPr>
            <a:spLocks noGrp="1"/>
          </p:cNvSpPr>
          <p:nvPr>
            <p:ph idx="1"/>
          </p:nvPr>
        </p:nvSpPr>
        <p:spPr>
          <a:xfrm>
            <a:off x="571472" y="1071546"/>
            <a:ext cx="8229600" cy="5572164"/>
          </a:xfrm>
        </p:spPr>
        <p:txBody>
          <a:bodyPr/>
          <a:lstStyle/>
          <a:p>
            <a:pPr>
              <a:buNone/>
            </a:pPr>
            <a:endParaRPr kumimoji="1" lang="en-US" altLang="ja-JP" dirty="0"/>
          </a:p>
          <a:p>
            <a:pPr>
              <a:buNone/>
            </a:pPr>
            <a:endParaRPr kumimoji="1" lang="ja-JP" altLang="en-US" dirty="0"/>
          </a:p>
        </p:txBody>
      </p:sp>
      <p:sp>
        <p:nvSpPr>
          <p:cNvPr id="4" name="角丸四角形 3"/>
          <p:cNvSpPr/>
          <p:nvPr/>
        </p:nvSpPr>
        <p:spPr>
          <a:xfrm>
            <a:off x="738000" y="1329938"/>
            <a:ext cx="7668000" cy="9768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ネーミングライツ（命名権）は、</a:t>
            </a:r>
            <a:r>
              <a:rPr lang="ja-JP" altLang="en-US" dirty="0"/>
              <a:t>スポーツ施設や文化施設などの名称に</a:t>
            </a:r>
            <a:endParaRPr lang="en-US" altLang="ja-JP" dirty="0"/>
          </a:p>
          <a:p>
            <a:pPr algn="ctr"/>
            <a:r>
              <a:rPr lang="ja-JP" altLang="en-US" dirty="0"/>
              <a:t>企業名や商品名などのブランド名をつけることができる権利のことです</a:t>
            </a:r>
            <a:endParaRPr kumimoji="1" lang="ja-JP" altLang="en-US" dirty="0"/>
          </a:p>
        </p:txBody>
      </p:sp>
      <p:sp>
        <p:nvSpPr>
          <p:cNvPr id="6" name="正方形/長方形 5"/>
          <p:cNvSpPr/>
          <p:nvPr/>
        </p:nvSpPr>
        <p:spPr>
          <a:xfrm>
            <a:off x="755576" y="2415522"/>
            <a:ext cx="7668000" cy="57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プロスポーツや集客イベントなどの催事を行っている施設の名称は、マスメディアへの露出が高いため、スポンサー企業の認知度や宣伝効果の向上につながり、高い広告価値を有してい</a:t>
            </a:r>
            <a:r>
              <a:rPr lang="ja-JP" altLang="en-US" sz="1400" dirty="0">
                <a:solidFill>
                  <a:schemeClr val="tx1"/>
                </a:solidFill>
              </a:rPr>
              <a:t>ます。</a:t>
            </a:r>
            <a:endParaRPr kumimoji="1" lang="ja-JP" altLang="en-US" sz="1400" dirty="0">
              <a:solidFill>
                <a:schemeClr val="tx1"/>
              </a:solidFill>
            </a:endParaRPr>
          </a:p>
        </p:txBody>
      </p:sp>
      <p:sp>
        <p:nvSpPr>
          <p:cNvPr id="7" name="正方形/長方形 6"/>
          <p:cNvSpPr/>
          <p:nvPr/>
        </p:nvSpPr>
        <p:spPr>
          <a:xfrm>
            <a:off x="755576" y="3072432"/>
            <a:ext cx="7668000" cy="576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t>　</a:t>
            </a:r>
            <a:r>
              <a:rPr kumimoji="1" lang="ja-JP" altLang="en-US" sz="1400" dirty="0">
                <a:solidFill>
                  <a:schemeClr val="tx1"/>
                </a:solidFill>
              </a:rPr>
              <a:t>民間企業が公共施設の維持管理を応援する“</a:t>
            </a:r>
            <a:r>
              <a:rPr lang="ja-JP" altLang="en-US" sz="1400" dirty="0">
                <a:solidFill>
                  <a:schemeClr val="tx1"/>
                </a:solidFill>
              </a:rPr>
              <a:t>ネーミングライツパートナー</a:t>
            </a:r>
            <a:r>
              <a:rPr kumimoji="1" lang="ja-JP" altLang="en-US" sz="1400" dirty="0">
                <a:solidFill>
                  <a:schemeClr val="tx1"/>
                </a:solidFill>
              </a:rPr>
              <a:t>” となることで、社会貢献（ＣＳＲ）に力を注ぐ企業として、イメージアップが期待されます。</a:t>
            </a:r>
          </a:p>
        </p:txBody>
      </p:sp>
      <p:sp>
        <p:nvSpPr>
          <p:cNvPr id="10" name="フローチャート : 磁気ディスク 9"/>
          <p:cNvSpPr/>
          <p:nvPr/>
        </p:nvSpPr>
        <p:spPr>
          <a:xfrm>
            <a:off x="3250397" y="5378818"/>
            <a:ext cx="2571768" cy="85725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公共施設</a:t>
            </a:r>
          </a:p>
        </p:txBody>
      </p:sp>
      <p:sp>
        <p:nvSpPr>
          <p:cNvPr id="13" name="円/楕円 12"/>
          <p:cNvSpPr/>
          <p:nvPr/>
        </p:nvSpPr>
        <p:spPr>
          <a:xfrm>
            <a:off x="1803868" y="4500570"/>
            <a:ext cx="500066" cy="1643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行政</a:t>
            </a:r>
          </a:p>
        </p:txBody>
      </p:sp>
      <p:sp>
        <p:nvSpPr>
          <p:cNvPr id="14" name="円/楕円 13"/>
          <p:cNvSpPr/>
          <p:nvPr/>
        </p:nvSpPr>
        <p:spPr>
          <a:xfrm>
            <a:off x="6747513" y="4484696"/>
            <a:ext cx="500066" cy="16430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企業</a:t>
            </a:r>
          </a:p>
        </p:txBody>
      </p:sp>
      <p:sp>
        <p:nvSpPr>
          <p:cNvPr id="9" name="正方形/長方形 8"/>
          <p:cNvSpPr/>
          <p:nvPr/>
        </p:nvSpPr>
        <p:spPr>
          <a:xfrm>
            <a:off x="1500166" y="6215082"/>
            <a:ext cx="6215106" cy="357190"/>
          </a:xfrm>
          <a:prstGeom prst="rect">
            <a:avLst/>
          </a:prstGeom>
          <a:solidFill>
            <a:schemeClr val="bg2"/>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ネーミングライツ・パートナーシップ制度　～共に手を携えて～</a:t>
            </a:r>
          </a:p>
        </p:txBody>
      </p:sp>
      <p:sp>
        <p:nvSpPr>
          <p:cNvPr id="15" name="円/楕円 14"/>
          <p:cNvSpPr/>
          <p:nvPr/>
        </p:nvSpPr>
        <p:spPr>
          <a:xfrm>
            <a:off x="3643306" y="3857628"/>
            <a:ext cx="1785950"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市民</a:t>
            </a:r>
          </a:p>
        </p:txBody>
      </p:sp>
      <p:sp>
        <p:nvSpPr>
          <p:cNvPr id="16" name="左右矢印 15"/>
          <p:cNvSpPr/>
          <p:nvPr/>
        </p:nvSpPr>
        <p:spPr>
          <a:xfrm>
            <a:off x="5757842" y="5072590"/>
            <a:ext cx="857256" cy="500066"/>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左右矢印 16"/>
          <p:cNvSpPr/>
          <p:nvPr/>
        </p:nvSpPr>
        <p:spPr>
          <a:xfrm>
            <a:off x="2393141" y="5072074"/>
            <a:ext cx="857256" cy="500066"/>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額縁 11"/>
          <p:cNvSpPr/>
          <p:nvPr/>
        </p:nvSpPr>
        <p:spPr>
          <a:xfrm>
            <a:off x="3428992" y="5093066"/>
            <a:ext cx="2214578" cy="428628"/>
          </a:xfrm>
          <a:prstGeom prst="beve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ネーミングライツの導入</a:t>
            </a:r>
            <a:endParaRPr kumimoji="1" lang="ja-JP" altLang="en-US" sz="1400" dirty="0">
              <a:solidFill>
                <a:schemeClr val="tx1"/>
              </a:solidFill>
            </a:endParaRPr>
          </a:p>
        </p:txBody>
      </p:sp>
      <p:sp>
        <p:nvSpPr>
          <p:cNvPr id="18" name="左右矢印 17"/>
          <p:cNvSpPr/>
          <p:nvPr/>
        </p:nvSpPr>
        <p:spPr>
          <a:xfrm rot="16200000">
            <a:off x="4179091" y="4393413"/>
            <a:ext cx="714380" cy="500066"/>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1324344" y="4572008"/>
            <a:ext cx="461665" cy="1500198"/>
          </a:xfrm>
          <a:prstGeom prst="rect">
            <a:avLst/>
          </a:prstGeom>
          <a:noFill/>
        </p:spPr>
        <p:txBody>
          <a:bodyPr vert="eaVert" wrap="square" rtlCol="0">
            <a:spAutoFit/>
          </a:bodyPr>
          <a:lstStyle/>
          <a:p>
            <a:r>
              <a:rPr kumimoji="1" lang="ja-JP" altLang="en-US" dirty="0"/>
              <a:t>財政負担軽減</a:t>
            </a:r>
          </a:p>
        </p:txBody>
      </p:sp>
      <p:sp>
        <p:nvSpPr>
          <p:cNvPr id="20" name="テキスト ボックス 19"/>
          <p:cNvSpPr txBox="1"/>
          <p:nvPr/>
        </p:nvSpPr>
        <p:spPr>
          <a:xfrm>
            <a:off x="7358082" y="4429132"/>
            <a:ext cx="1015663" cy="1785950"/>
          </a:xfrm>
          <a:prstGeom prst="rect">
            <a:avLst/>
          </a:prstGeom>
          <a:noFill/>
        </p:spPr>
        <p:txBody>
          <a:bodyPr vert="eaVert" wrap="square" rtlCol="0">
            <a:spAutoFit/>
          </a:bodyPr>
          <a:lstStyle/>
          <a:p>
            <a:r>
              <a:rPr kumimoji="1" lang="ja-JP" altLang="en-US" dirty="0"/>
              <a:t>認知度・宣伝</a:t>
            </a:r>
            <a:endParaRPr kumimoji="1" lang="en-US" altLang="ja-JP" dirty="0"/>
          </a:p>
          <a:p>
            <a:r>
              <a:rPr kumimoji="1" lang="ja-JP" altLang="en-US" dirty="0"/>
              <a:t>効果向上</a:t>
            </a:r>
            <a:endParaRPr kumimoji="1" lang="en-US" altLang="ja-JP" dirty="0"/>
          </a:p>
          <a:p>
            <a:r>
              <a:rPr lang="ja-JP" altLang="en-US" dirty="0"/>
              <a:t>イメージアップ</a:t>
            </a:r>
            <a:endParaRPr kumimoji="1" lang="ja-JP" altLang="en-US" dirty="0"/>
          </a:p>
        </p:txBody>
      </p:sp>
      <p:sp>
        <p:nvSpPr>
          <p:cNvPr id="21" name="テキスト ボックス 20"/>
          <p:cNvSpPr txBox="1"/>
          <p:nvPr/>
        </p:nvSpPr>
        <p:spPr>
          <a:xfrm>
            <a:off x="5429256" y="3929066"/>
            <a:ext cx="1571636" cy="369332"/>
          </a:xfrm>
          <a:prstGeom prst="rect">
            <a:avLst/>
          </a:prstGeom>
          <a:noFill/>
        </p:spPr>
        <p:txBody>
          <a:bodyPr wrap="square" rtlCol="0">
            <a:spAutoFit/>
          </a:bodyPr>
          <a:lstStyle/>
          <a:p>
            <a:r>
              <a:rPr kumimoji="1" lang="ja-JP" altLang="en-US" dirty="0"/>
              <a:t>サービス向上</a:t>
            </a:r>
          </a:p>
        </p:txBody>
      </p:sp>
      <p:sp>
        <p:nvSpPr>
          <p:cNvPr id="5" name="スライド番号プレースホルダー 4"/>
          <p:cNvSpPr>
            <a:spLocks noGrp="1"/>
          </p:cNvSpPr>
          <p:nvPr>
            <p:ph type="sldNum" sz="quarter" idx="12"/>
          </p:nvPr>
        </p:nvSpPr>
        <p:spPr/>
        <p:txBody>
          <a:bodyPr/>
          <a:lstStyle/>
          <a:p>
            <a:fld id="{E0932E68-03E0-4CF4-BD02-16FA3CE91238}" type="slidenum">
              <a:rPr kumimoji="1" lang="ja-JP" altLang="en-US" smtClean="0"/>
              <a:pPr/>
              <a:t>2</a:t>
            </a:fld>
            <a:endParaRPr kumimoji="1" lang="ja-JP"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922003" y="980728"/>
            <a:ext cx="3857652" cy="2896576"/>
          </a:xfrm>
          <a:prstGeom prst="rect">
            <a:avLst/>
          </a:prstGeom>
          <a:noFill/>
        </p:spPr>
      </p:pic>
      <p:sp>
        <p:nvSpPr>
          <p:cNvPr id="2" name="タイトル 1"/>
          <p:cNvSpPr>
            <a:spLocks noGrp="1"/>
          </p:cNvSpPr>
          <p:nvPr>
            <p:ph type="title"/>
          </p:nvPr>
        </p:nvSpPr>
        <p:spPr>
          <a:xfrm>
            <a:off x="457200" y="-27384"/>
            <a:ext cx="8229600" cy="1143000"/>
          </a:xfrm>
        </p:spPr>
        <p:txBody>
          <a:bodyPr>
            <a:normAutofit/>
          </a:bodyPr>
          <a:lstStyle/>
          <a:p>
            <a:r>
              <a:rPr lang="ja-JP" altLang="en-US" dirty="0" smtClean="0"/>
              <a:t>静岡市清水庵原球場について</a:t>
            </a:r>
            <a:endParaRPr lang="ja-JP" altLang="en-US" dirty="0"/>
          </a:p>
        </p:txBody>
      </p:sp>
      <p:sp>
        <p:nvSpPr>
          <p:cNvPr id="4" name="テキスト ボックス 3"/>
          <p:cNvSpPr txBox="1"/>
          <p:nvPr/>
        </p:nvSpPr>
        <p:spPr>
          <a:xfrm>
            <a:off x="308738" y="984736"/>
            <a:ext cx="4407278" cy="2862322"/>
          </a:xfrm>
          <a:prstGeom prst="rect">
            <a:avLst/>
          </a:prstGeom>
          <a:noFill/>
          <a:ln>
            <a:solidFill>
              <a:schemeClr val="bg1"/>
            </a:solidFill>
          </a:ln>
        </p:spPr>
        <p:txBody>
          <a:bodyPr wrap="square" rtlCol="0">
            <a:spAutoFit/>
          </a:bodyPr>
          <a:lstStyle/>
          <a:p>
            <a:pPr>
              <a:buNone/>
            </a:pPr>
            <a:r>
              <a:rPr lang="ja-JP" altLang="en-US" dirty="0"/>
              <a:t> 　当施設は</a:t>
            </a:r>
            <a:r>
              <a:rPr lang="ja-JP" altLang="en-US" dirty="0" smtClean="0"/>
              <a:t>、ハヤテ２２３が運営する球団の本拠地として、</a:t>
            </a:r>
            <a:r>
              <a:rPr lang="en-US" altLang="ja-JP" dirty="0" smtClean="0"/>
              <a:t>NPB</a:t>
            </a:r>
            <a:r>
              <a:rPr lang="ja-JP" altLang="en-US" dirty="0" smtClean="0"/>
              <a:t>ファーム・リーグ</a:t>
            </a:r>
            <a:r>
              <a:rPr lang="en-US" altLang="ja-JP" dirty="0" smtClean="0"/>
              <a:t>2024</a:t>
            </a:r>
            <a:r>
              <a:rPr lang="ja-JP" altLang="en-US" dirty="0" smtClean="0"/>
              <a:t>シーズンの試合が開催されます。</a:t>
            </a:r>
            <a:endParaRPr lang="en-US" altLang="ja-JP" dirty="0" smtClean="0"/>
          </a:p>
          <a:p>
            <a:pPr>
              <a:buNone/>
            </a:pPr>
            <a:r>
              <a:rPr lang="ja-JP" altLang="en-US" dirty="0"/>
              <a:t>　</a:t>
            </a:r>
            <a:r>
              <a:rPr lang="en-US" altLang="ja-JP" dirty="0" smtClean="0"/>
              <a:t>NPB66</a:t>
            </a:r>
            <a:r>
              <a:rPr lang="ja-JP" altLang="en-US" dirty="0"/>
              <a:t>年振りの球団数増となり</a:t>
            </a:r>
            <a:r>
              <a:rPr lang="ja-JP" altLang="en-US" dirty="0" smtClean="0"/>
              <a:t>、シーズン開幕</a:t>
            </a:r>
            <a:r>
              <a:rPr lang="ja-JP" altLang="en-US" dirty="0"/>
              <a:t>時には、特に大きな注目度が</a:t>
            </a:r>
            <a:r>
              <a:rPr lang="ja-JP" altLang="en-US" dirty="0" smtClean="0"/>
              <a:t>あり、テレビや新聞等で数多くの報道がされることが予想されます。</a:t>
            </a:r>
            <a:endParaRPr lang="ja-JP" altLang="en-US" dirty="0"/>
          </a:p>
          <a:p>
            <a:pPr>
              <a:buNone/>
            </a:pPr>
            <a:r>
              <a:rPr lang="ja-JP" altLang="en-US" dirty="0"/>
              <a:t>　また</a:t>
            </a:r>
            <a:r>
              <a:rPr lang="ja-JP" altLang="en-US" dirty="0" smtClean="0"/>
              <a:t>、一般の利用者も多く、令和４年度には、約</a:t>
            </a:r>
            <a:r>
              <a:rPr lang="en-US" altLang="ja-JP" dirty="0" smtClean="0"/>
              <a:t>12</a:t>
            </a:r>
            <a:r>
              <a:rPr lang="ja-JP" altLang="en-US" dirty="0" smtClean="0"/>
              <a:t>万人が当施設を利用されており、</a:t>
            </a:r>
            <a:r>
              <a:rPr lang="ja-JP" altLang="en-US" dirty="0"/>
              <a:t>市民に</a:t>
            </a:r>
            <a:r>
              <a:rPr lang="ja-JP" altLang="en-US" dirty="0" smtClean="0"/>
              <a:t>も認知されやすい施設です。</a:t>
            </a:r>
            <a:endParaRPr lang="en-US" altLang="ja-JP" dirty="0"/>
          </a:p>
        </p:txBody>
      </p:sp>
      <p:sp>
        <p:nvSpPr>
          <p:cNvPr id="6" name="テキスト ボックス 5"/>
          <p:cNvSpPr txBox="1"/>
          <p:nvPr/>
        </p:nvSpPr>
        <p:spPr>
          <a:xfrm>
            <a:off x="4572000" y="4365104"/>
            <a:ext cx="4507895" cy="2062103"/>
          </a:xfrm>
          <a:prstGeom prst="rect">
            <a:avLst/>
          </a:prstGeom>
          <a:noFill/>
          <a:ln>
            <a:solidFill>
              <a:schemeClr val="bg1"/>
            </a:solidFill>
          </a:ln>
        </p:spPr>
        <p:txBody>
          <a:bodyPr wrap="square" rtlCol="0">
            <a:spAutoFit/>
          </a:bodyPr>
          <a:lstStyle/>
          <a:p>
            <a:pPr>
              <a:buNone/>
            </a:pPr>
            <a:r>
              <a:rPr lang="ja-JP" altLang="en-US" sz="1600" dirty="0" smtClean="0"/>
              <a:t>所在地     ： </a:t>
            </a:r>
            <a:r>
              <a:rPr lang="ja-JP" altLang="en-US" sz="1600" dirty="0"/>
              <a:t>静岡市</a:t>
            </a:r>
            <a:r>
              <a:rPr lang="ja-JP" altLang="en-US" sz="1600" dirty="0" smtClean="0"/>
              <a:t>清水区庵原町</a:t>
            </a:r>
            <a:r>
              <a:rPr lang="en-US" altLang="ja-JP" sz="1600" dirty="0" smtClean="0"/>
              <a:t>3000</a:t>
            </a:r>
            <a:endParaRPr lang="en-US" altLang="ja-JP" sz="1600" dirty="0"/>
          </a:p>
          <a:p>
            <a:pPr>
              <a:buNone/>
            </a:pPr>
            <a:r>
              <a:rPr lang="ja-JP" altLang="en-US" sz="1600" dirty="0"/>
              <a:t>開　  場    ： </a:t>
            </a:r>
            <a:r>
              <a:rPr lang="en-US" altLang="ja-JP" sz="1600" dirty="0"/>
              <a:t>2005</a:t>
            </a:r>
            <a:r>
              <a:rPr lang="ja-JP" altLang="en-US" sz="1600" dirty="0" smtClean="0"/>
              <a:t>年</a:t>
            </a:r>
            <a:endParaRPr lang="en-US" altLang="ja-JP" sz="1600" dirty="0"/>
          </a:p>
          <a:p>
            <a:pPr>
              <a:buNone/>
            </a:pPr>
            <a:r>
              <a:rPr lang="ja-JP" altLang="en-US" sz="1600" dirty="0"/>
              <a:t>収容人数</a:t>
            </a:r>
            <a:r>
              <a:rPr lang="ja-JP" altLang="en-US" sz="1600" dirty="0" smtClean="0"/>
              <a:t>： </a:t>
            </a:r>
            <a:r>
              <a:rPr lang="en-US" altLang="ja-JP" sz="1600" dirty="0"/>
              <a:t>1</a:t>
            </a:r>
            <a:r>
              <a:rPr lang="en-US" altLang="ja-JP" sz="1600" dirty="0" smtClean="0"/>
              <a:t>0,000</a:t>
            </a:r>
            <a:r>
              <a:rPr lang="ja-JP" altLang="en-US" sz="1600" dirty="0" smtClean="0"/>
              <a:t>人</a:t>
            </a:r>
            <a:endParaRPr lang="en-US" altLang="ja-JP" sz="1600" dirty="0" smtClean="0"/>
          </a:p>
          <a:p>
            <a:pPr>
              <a:buNone/>
            </a:pPr>
            <a:r>
              <a:rPr lang="ja-JP" altLang="en-US" sz="1600" dirty="0"/>
              <a:t>　</a:t>
            </a:r>
            <a:r>
              <a:rPr lang="ja-JP" altLang="en-US" sz="1600" dirty="0" smtClean="0"/>
              <a:t>　　　　　　（内野席</a:t>
            </a:r>
            <a:r>
              <a:rPr lang="en-US" altLang="ja-JP" sz="1600" dirty="0" smtClean="0"/>
              <a:t>4,000</a:t>
            </a:r>
            <a:r>
              <a:rPr lang="ja-JP" altLang="en-US" sz="1600" dirty="0" smtClean="0"/>
              <a:t>人　外野席</a:t>
            </a:r>
            <a:r>
              <a:rPr lang="en-US" altLang="ja-JP" sz="1600" dirty="0" smtClean="0"/>
              <a:t>6,000</a:t>
            </a:r>
            <a:r>
              <a:rPr lang="ja-JP" altLang="en-US" sz="1600" dirty="0" smtClean="0"/>
              <a:t>人）</a:t>
            </a:r>
            <a:endParaRPr lang="en-US" altLang="ja-JP" sz="1600" dirty="0"/>
          </a:p>
          <a:p>
            <a:pPr algn="just">
              <a:buNone/>
            </a:pPr>
            <a:r>
              <a:rPr lang="ja-JP" altLang="en-US" sz="1600" dirty="0" smtClean="0"/>
              <a:t>アクセス  ：清水</a:t>
            </a:r>
            <a:r>
              <a:rPr lang="en-US" altLang="ja-JP" sz="1600" dirty="0" smtClean="0"/>
              <a:t>IC</a:t>
            </a:r>
            <a:r>
              <a:rPr lang="ja-JP" altLang="en-US" sz="1600" dirty="0" smtClean="0"/>
              <a:t>から車</a:t>
            </a:r>
            <a:r>
              <a:rPr lang="ja-JP" altLang="en-US" sz="1600" dirty="0"/>
              <a:t>で</a:t>
            </a:r>
            <a:r>
              <a:rPr lang="ja-JP" altLang="en-US" sz="1600" dirty="0" smtClean="0"/>
              <a:t>約７分（３㎞）</a:t>
            </a:r>
            <a:endParaRPr lang="en-US" altLang="ja-JP" sz="1600" dirty="0" smtClean="0"/>
          </a:p>
          <a:p>
            <a:pPr>
              <a:buNone/>
            </a:pPr>
            <a:r>
              <a:rPr lang="ja-JP" altLang="en-US" sz="1600" dirty="0"/>
              <a:t>　</a:t>
            </a:r>
            <a:r>
              <a:rPr lang="ja-JP" altLang="en-US" sz="1600" dirty="0" smtClean="0"/>
              <a:t>　　　　　  清水いはら</a:t>
            </a:r>
            <a:r>
              <a:rPr lang="en-US" altLang="ja-JP" sz="1600" dirty="0" smtClean="0"/>
              <a:t>IC</a:t>
            </a:r>
            <a:r>
              <a:rPr lang="ja-JP" altLang="en-US" sz="1600" dirty="0" smtClean="0"/>
              <a:t>から車で約５分（</a:t>
            </a:r>
            <a:r>
              <a:rPr lang="en-US" altLang="ja-JP" sz="1600" dirty="0" smtClean="0"/>
              <a:t>2.6</a:t>
            </a:r>
            <a:r>
              <a:rPr lang="ja-JP" altLang="en-US" sz="1600" dirty="0" smtClean="0"/>
              <a:t>㎞）</a:t>
            </a:r>
            <a:endParaRPr lang="en-US" altLang="ja-JP" sz="1600" dirty="0"/>
          </a:p>
          <a:p>
            <a:pPr>
              <a:buNone/>
            </a:pPr>
            <a:r>
              <a:rPr lang="ja-JP" altLang="en-US" sz="1600" dirty="0"/>
              <a:t>　　　　　　</a:t>
            </a:r>
            <a:r>
              <a:rPr lang="ja-JP" altLang="en-US" sz="1600" dirty="0" smtClean="0"/>
              <a:t>  清水駅</a:t>
            </a:r>
            <a:r>
              <a:rPr lang="ja-JP" altLang="en-US" sz="1600" dirty="0"/>
              <a:t>よりバス利用</a:t>
            </a:r>
            <a:r>
              <a:rPr lang="ja-JP" altLang="en-US" sz="1600" dirty="0" smtClean="0"/>
              <a:t>約</a:t>
            </a:r>
            <a:r>
              <a:rPr lang="en-US" altLang="ja-JP" sz="1600" dirty="0"/>
              <a:t>17</a:t>
            </a:r>
            <a:r>
              <a:rPr lang="ja-JP" altLang="en-US" sz="1600" dirty="0" smtClean="0"/>
              <a:t>分、清水庵原</a:t>
            </a:r>
            <a:endParaRPr lang="en-US" altLang="ja-JP" sz="1600" dirty="0" smtClean="0"/>
          </a:p>
          <a:p>
            <a:pPr>
              <a:buNone/>
            </a:pPr>
            <a:r>
              <a:rPr lang="ja-JP" altLang="en-US" sz="1600" dirty="0"/>
              <a:t>　</a:t>
            </a:r>
            <a:r>
              <a:rPr lang="ja-JP" altLang="en-US" sz="1600" dirty="0" smtClean="0"/>
              <a:t>　　　　　  球場入口にて下車後徒歩約</a:t>
            </a:r>
            <a:r>
              <a:rPr lang="en-US" altLang="ja-JP" sz="1600" dirty="0" smtClean="0"/>
              <a:t>7</a:t>
            </a:r>
            <a:r>
              <a:rPr lang="ja-JP" altLang="en-US" sz="1600" dirty="0" smtClean="0"/>
              <a:t>分</a:t>
            </a:r>
            <a:endParaRPr lang="en-US" altLang="ja-JP" sz="1600" dirty="0"/>
          </a:p>
        </p:txBody>
      </p:sp>
      <p:pic>
        <p:nvPicPr>
          <p:cNvPr id="5" name="図 4"/>
          <p:cNvPicPr>
            <a:picLocks noChangeAspect="1"/>
          </p:cNvPicPr>
          <p:nvPr/>
        </p:nvPicPr>
        <p:blipFill rotWithShape="1">
          <a:blip r:embed="rId4"/>
          <a:srcRect r="1328"/>
          <a:stretch/>
        </p:blipFill>
        <p:spPr>
          <a:xfrm>
            <a:off x="457200" y="3823902"/>
            <a:ext cx="3999393" cy="2798659"/>
          </a:xfrm>
          <a:prstGeom prst="rect">
            <a:avLst/>
          </a:prstGeom>
        </p:spPr>
      </p:pic>
      <p:sp>
        <p:nvSpPr>
          <p:cNvPr id="8" name="正方形/長方形 7"/>
          <p:cNvSpPr/>
          <p:nvPr/>
        </p:nvSpPr>
        <p:spPr>
          <a:xfrm>
            <a:off x="2876863" y="3780983"/>
            <a:ext cx="1728192" cy="71414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chemeClr val="bg1"/>
              </a:solidFill>
            </a:endParaRPr>
          </a:p>
        </p:txBody>
      </p:sp>
      <p:sp>
        <p:nvSpPr>
          <p:cNvPr id="3" name="スライド番号プレースホルダー 2"/>
          <p:cNvSpPr>
            <a:spLocks noGrp="1"/>
          </p:cNvSpPr>
          <p:nvPr>
            <p:ph type="sldNum" sz="quarter" idx="12"/>
          </p:nvPr>
        </p:nvSpPr>
        <p:spPr/>
        <p:txBody>
          <a:bodyPr/>
          <a:lstStyle/>
          <a:p>
            <a:fld id="{E0932E68-03E0-4CF4-BD02-16FA3CE91238}" type="slidenum">
              <a:rPr kumimoji="1" lang="ja-JP" altLang="en-US" smtClean="0"/>
              <a:pPr/>
              <a:t>3</a:t>
            </a:fld>
            <a:endParaRPr kumimoji="1" lang="ja-JP"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8892"/>
            <a:ext cx="8229600" cy="939784"/>
          </a:xfrm>
        </p:spPr>
        <p:txBody>
          <a:bodyPr>
            <a:noAutofit/>
          </a:bodyPr>
          <a:lstStyle/>
          <a:p>
            <a:r>
              <a:rPr lang="ja-JP" altLang="en-US" sz="3600" dirty="0" smtClean="0"/>
              <a:t>静岡市清水庵原球場の</a:t>
            </a:r>
            <a:r>
              <a:rPr lang="ja-JP" altLang="en-US" sz="3600" dirty="0"/>
              <a:t>利用状況</a:t>
            </a:r>
            <a:endParaRPr kumimoji="1" lang="ja-JP" altLang="en-US" sz="3600" dirty="0"/>
          </a:p>
        </p:txBody>
      </p:sp>
      <p:sp>
        <p:nvSpPr>
          <p:cNvPr id="5" name="正方形/長方形 4"/>
          <p:cNvSpPr/>
          <p:nvPr/>
        </p:nvSpPr>
        <p:spPr>
          <a:xfrm>
            <a:off x="641800" y="3656450"/>
            <a:ext cx="3858192" cy="1323439"/>
          </a:xfrm>
          <a:prstGeom prst="rect">
            <a:avLst/>
          </a:prstGeom>
        </p:spPr>
        <p:txBody>
          <a:bodyPr wrap="square">
            <a:spAutoFit/>
          </a:bodyPr>
          <a:lstStyle/>
          <a:p>
            <a:r>
              <a:rPr lang="ja-JP" altLang="en-US" sz="1600" u="sng" dirty="0" smtClean="0"/>
              <a:t>○キャンプ</a:t>
            </a:r>
            <a:endParaRPr lang="en-US" altLang="ja-JP" sz="1600" u="sng" dirty="0"/>
          </a:p>
          <a:p>
            <a:r>
              <a:rPr lang="ja-JP" altLang="en-US" sz="1600" dirty="0" smtClean="0"/>
              <a:t>　プロ野球選手自主トレ　</a:t>
            </a:r>
            <a:r>
              <a:rPr lang="ja-JP" altLang="en-US" sz="1600" dirty="0"/>
              <a:t>　</a:t>
            </a:r>
            <a:endParaRPr lang="en-US" altLang="ja-JP" sz="1600" dirty="0" smtClean="0"/>
          </a:p>
          <a:p>
            <a:r>
              <a:rPr lang="ja-JP" altLang="en-US" sz="1600" dirty="0" smtClean="0"/>
              <a:t>　靜甲（株）女子ソフトボール部</a:t>
            </a:r>
            <a:endParaRPr lang="en-US" altLang="ja-JP" sz="1600" dirty="0" smtClean="0"/>
          </a:p>
          <a:p>
            <a:r>
              <a:rPr lang="ja-JP" altLang="en-US" sz="1600" dirty="0" smtClean="0"/>
              <a:t>　東海大学附属交付高校硬式野球部</a:t>
            </a:r>
            <a:endParaRPr lang="en-US" altLang="ja-JP" sz="1600" dirty="0" smtClean="0"/>
          </a:p>
          <a:p>
            <a:r>
              <a:rPr lang="ja-JP" altLang="en-US" sz="1600" dirty="0"/>
              <a:t>　</a:t>
            </a:r>
            <a:r>
              <a:rPr lang="ja-JP" altLang="en-US" sz="1600" dirty="0" smtClean="0"/>
              <a:t>ロキテクノ富山硬式野球部　　　　　　など　　　　　</a:t>
            </a:r>
            <a:endParaRPr lang="en-US" altLang="ja-JP" sz="1400" dirty="0"/>
          </a:p>
        </p:txBody>
      </p:sp>
      <p:sp>
        <p:nvSpPr>
          <p:cNvPr id="6" name="正方形/長方形 5"/>
          <p:cNvSpPr/>
          <p:nvPr/>
        </p:nvSpPr>
        <p:spPr>
          <a:xfrm>
            <a:off x="4924836" y="5164888"/>
            <a:ext cx="3531736" cy="1323439"/>
          </a:xfrm>
          <a:prstGeom prst="rect">
            <a:avLst/>
          </a:prstGeom>
        </p:spPr>
        <p:txBody>
          <a:bodyPr wrap="square">
            <a:spAutoFit/>
          </a:bodyPr>
          <a:lstStyle/>
          <a:p>
            <a:r>
              <a:rPr lang="ja-JP" altLang="en-US" sz="1600" u="sng" dirty="0" smtClean="0"/>
              <a:t>○</a:t>
            </a:r>
            <a:r>
              <a:rPr lang="ja-JP" altLang="en-US" sz="1600" u="sng" dirty="0"/>
              <a:t>野球</a:t>
            </a:r>
            <a:r>
              <a:rPr lang="ja-JP" altLang="en-US" sz="1600" u="sng" dirty="0" smtClean="0"/>
              <a:t>以外の大会</a:t>
            </a:r>
            <a:endParaRPr lang="en-US" altLang="ja-JP" sz="1600" u="sng" dirty="0" smtClean="0"/>
          </a:p>
          <a:p>
            <a:r>
              <a:rPr lang="ja-JP" altLang="en-US" sz="1600" dirty="0" smtClean="0"/>
              <a:t>　清水区グランドゴルフ大会</a:t>
            </a:r>
            <a:endParaRPr lang="en-US" altLang="ja-JP" sz="1600" dirty="0" smtClean="0"/>
          </a:p>
          <a:p>
            <a:r>
              <a:rPr lang="ja-JP" altLang="en-US" sz="1600" dirty="0" smtClean="0"/>
              <a:t>　清水区</a:t>
            </a:r>
            <a:r>
              <a:rPr lang="ja-JP" altLang="en-US" sz="1600" dirty="0"/>
              <a:t>クロッケー</a:t>
            </a:r>
            <a:r>
              <a:rPr lang="ja-JP" altLang="en-US" sz="1600" dirty="0" smtClean="0"/>
              <a:t>大会</a:t>
            </a:r>
            <a:endParaRPr lang="en-US" altLang="ja-JP" sz="1600" dirty="0" smtClean="0"/>
          </a:p>
          <a:p>
            <a:r>
              <a:rPr lang="ja-JP" altLang="en-US" sz="1600" dirty="0" smtClean="0"/>
              <a:t>　庵原地区ペタンク大会</a:t>
            </a:r>
            <a:endParaRPr lang="en-US" altLang="ja-JP" sz="1600" dirty="0" smtClean="0"/>
          </a:p>
          <a:p>
            <a:r>
              <a:rPr lang="ja-JP" altLang="en-US" sz="1600" dirty="0" smtClean="0"/>
              <a:t>　庵原駅伝大会</a:t>
            </a:r>
            <a:endParaRPr lang="en-US" altLang="ja-JP" sz="1600" dirty="0"/>
          </a:p>
        </p:txBody>
      </p:sp>
      <p:sp>
        <p:nvSpPr>
          <p:cNvPr id="7" name="正方形/長方形 6"/>
          <p:cNvSpPr/>
          <p:nvPr/>
        </p:nvSpPr>
        <p:spPr>
          <a:xfrm>
            <a:off x="641800" y="5027692"/>
            <a:ext cx="3797835" cy="1569660"/>
          </a:xfrm>
          <a:prstGeom prst="rect">
            <a:avLst/>
          </a:prstGeom>
        </p:spPr>
        <p:txBody>
          <a:bodyPr wrap="none">
            <a:spAutoFit/>
          </a:bodyPr>
          <a:lstStyle/>
          <a:p>
            <a:r>
              <a:rPr lang="ja-JP" altLang="en-US" sz="1600" u="sng" dirty="0"/>
              <a:t>○</a:t>
            </a:r>
            <a:r>
              <a:rPr lang="ja-JP" altLang="en-US" sz="1600" u="sng" dirty="0" smtClean="0"/>
              <a:t>教室</a:t>
            </a:r>
            <a:endParaRPr lang="en-US" altLang="ja-JP" sz="1600" u="sng" dirty="0" smtClean="0"/>
          </a:p>
          <a:p>
            <a:r>
              <a:rPr lang="ja-JP" altLang="en-US" sz="1600" dirty="0" smtClean="0"/>
              <a:t>　清水少年野球教室</a:t>
            </a:r>
            <a:endParaRPr lang="en-US" altLang="ja-JP" sz="1600" dirty="0" smtClean="0"/>
          </a:p>
          <a:p>
            <a:r>
              <a:rPr lang="ja-JP" altLang="en-US" sz="1600" dirty="0" smtClean="0"/>
              <a:t>　中学生父兄審判技術講習会</a:t>
            </a:r>
            <a:endParaRPr lang="en-US" altLang="ja-JP" sz="1600" dirty="0" smtClean="0"/>
          </a:p>
          <a:p>
            <a:r>
              <a:rPr lang="ja-JP" altLang="en-US" sz="1600" dirty="0" smtClean="0"/>
              <a:t>　中学校</a:t>
            </a:r>
            <a:r>
              <a:rPr lang="ja-JP" altLang="en-US" sz="1600" dirty="0"/>
              <a:t>野球規則</a:t>
            </a:r>
            <a:r>
              <a:rPr lang="ja-JP" altLang="en-US" sz="1600" dirty="0" smtClean="0"/>
              <a:t>講習会</a:t>
            </a:r>
            <a:endParaRPr lang="en-US" altLang="ja-JP" sz="1600" dirty="0" smtClean="0"/>
          </a:p>
          <a:p>
            <a:r>
              <a:rPr lang="ja-JP" altLang="en-US" sz="1600" dirty="0" smtClean="0"/>
              <a:t>　中学校</a:t>
            </a:r>
            <a:r>
              <a:rPr lang="ja-JP" altLang="en-US" sz="1600" dirty="0"/>
              <a:t>野球部員実技</a:t>
            </a:r>
            <a:r>
              <a:rPr lang="ja-JP" altLang="en-US" sz="1600" dirty="0" smtClean="0"/>
              <a:t>講習会</a:t>
            </a:r>
            <a:endParaRPr lang="en-US" altLang="ja-JP" sz="1600" dirty="0" smtClean="0"/>
          </a:p>
          <a:p>
            <a:r>
              <a:rPr lang="ja-JP" altLang="en-US" sz="1600" dirty="0" smtClean="0"/>
              <a:t>　ソフトボールクリニック　　　　　　　　　など</a:t>
            </a:r>
            <a:endParaRPr lang="en-US" altLang="ja-JP" sz="1600" dirty="0"/>
          </a:p>
        </p:txBody>
      </p:sp>
      <p:sp>
        <p:nvSpPr>
          <p:cNvPr id="11" name="正方形/長方形 10"/>
          <p:cNvSpPr/>
          <p:nvPr/>
        </p:nvSpPr>
        <p:spPr>
          <a:xfrm>
            <a:off x="806683" y="3406452"/>
            <a:ext cx="7920880" cy="261610"/>
          </a:xfrm>
          <a:prstGeom prst="rect">
            <a:avLst/>
          </a:prstGeom>
        </p:spPr>
        <p:txBody>
          <a:bodyPr wrap="square">
            <a:spAutoFit/>
          </a:bodyPr>
          <a:lstStyle/>
          <a:p>
            <a:pPr algn="r"/>
            <a:r>
              <a:rPr lang="ja-JP" altLang="en-US" sz="1100" dirty="0" smtClean="0"/>
              <a:t>Ｒ</a:t>
            </a:r>
            <a:r>
              <a:rPr lang="ja-JP" altLang="en-US" sz="1100" dirty="0"/>
              <a:t>２</a:t>
            </a:r>
            <a:r>
              <a:rPr lang="ja-JP" altLang="en-US" sz="1100" dirty="0" smtClean="0"/>
              <a:t>～３年度は、新型コロナウイルスの感染拡大による入場制限や催事の中止等の影響あり</a:t>
            </a:r>
            <a:endParaRPr lang="en-US" altLang="ja-JP" sz="900" dirty="0"/>
          </a:p>
        </p:txBody>
      </p:sp>
      <p:graphicFrame>
        <p:nvGraphicFramePr>
          <p:cNvPr id="3" name="表 2"/>
          <p:cNvGraphicFramePr>
            <a:graphicFrameLocks noGrp="1"/>
          </p:cNvGraphicFramePr>
          <p:nvPr>
            <p:extLst>
              <p:ext uri="{D42A27DB-BD31-4B8C-83A1-F6EECF244321}">
                <p14:modId xmlns:p14="http://schemas.microsoft.com/office/powerpoint/2010/main" val="195923058"/>
              </p:ext>
            </p:extLst>
          </p:nvPr>
        </p:nvGraphicFramePr>
        <p:xfrm>
          <a:off x="504347" y="930892"/>
          <a:ext cx="8182960" cy="2420156"/>
        </p:xfrm>
        <a:graphic>
          <a:graphicData uri="http://schemas.openxmlformats.org/drawingml/2006/table">
            <a:tbl>
              <a:tblPr firstRow="1" bandRow="1">
                <a:tableStyleId>{BDBED569-4797-4DF1-A0F4-6AAB3CD982D8}</a:tableStyleId>
              </a:tblPr>
              <a:tblGrid>
                <a:gridCol w="586408">
                  <a:extLst>
                    <a:ext uri="{9D8B030D-6E8A-4147-A177-3AD203B41FA5}">
                      <a16:colId xmlns:a16="http://schemas.microsoft.com/office/drawing/2014/main" val="902771286"/>
                    </a:ext>
                  </a:extLst>
                </a:gridCol>
                <a:gridCol w="1650934">
                  <a:extLst>
                    <a:ext uri="{9D8B030D-6E8A-4147-A177-3AD203B41FA5}">
                      <a16:colId xmlns:a16="http://schemas.microsoft.com/office/drawing/2014/main" val="3086046629"/>
                    </a:ext>
                  </a:extLst>
                </a:gridCol>
                <a:gridCol w="1650934">
                  <a:extLst>
                    <a:ext uri="{9D8B030D-6E8A-4147-A177-3AD203B41FA5}">
                      <a16:colId xmlns:a16="http://schemas.microsoft.com/office/drawing/2014/main" val="4165559197"/>
                    </a:ext>
                  </a:extLst>
                </a:gridCol>
                <a:gridCol w="1073671">
                  <a:extLst>
                    <a:ext uri="{9D8B030D-6E8A-4147-A177-3AD203B41FA5}">
                      <a16:colId xmlns:a16="http://schemas.microsoft.com/office/drawing/2014/main" val="2235839231"/>
                    </a:ext>
                  </a:extLst>
                </a:gridCol>
                <a:gridCol w="1073671">
                  <a:extLst>
                    <a:ext uri="{9D8B030D-6E8A-4147-A177-3AD203B41FA5}">
                      <a16:colId xmlns:a16="http://schemas.microsoft.com/office/drawing/2014/main" val="1226038948"/>
                    </a:ext>
                  </a:extLst>
                </a:gridCol>
                <a:gridCol w="1073671">
                  <a:extLst>
                    <a:ext uri="{9D8B030D-6E8A-4147-A177-3AD203B41FA5}">
                      <a16:colId xmlns:a16="http://schemas.microsoft.com/office/drawing/2014/main" val="2675498401"/>
                    </a:ext>
                  </a:extLst>
                </a:gridCol>
                <a:gridCol w="1073671">
                  <a:extLst>
                    <a:ext uri="{9D8B030D-6E8A-4147-A177-3AD203B41FA5}">
                      <a16:colId xmlns:a16="http://schemas.microsoft.com/office/drawing/2014/main" val="1933102657"/>
                    </a:ext>
                  </a:extLst>
                </a:gridCol>
              </a:tblGrid>
              <a:tr h="429878">
                <a:tc rowSpan="2">
                  <a:txBody>
                    <a:bodyPr/>
                    <a:lstStyle/>
                    <a:p>
                      <a:endParaRPr kumimoji="1" lang="ja-JP" altLang="en-US" dirty="0"/>
                    </a:p>
                  </a:txBody>
                  <a:tcPr/>
                </a:tc>
                <a:tc rowSpan="2">
                  <a:txBody>
                    <a:bodyPr/>
                    <a:lstStyle/>
                    <a:p>
                      <a:pPr algn="ctr"/>
                      <a:r>
                        <a:rPr kumimoji="1" lang="ja-JP" altLang="en-US" sz="2400" dirty="0" smtClean="0"/>
                        <a:t>利用人数</a:t>
                      </a:r>
                      <a:endParaRPr kumimoji="1" lang="ja-JP" altLang="en-US" sz="2400" dirty="0"/>
                    </a:p>
                  </a:txBody>
                  <a:tcPr anchor="ctr"/>
                </a:tc>
                <a:tc rowSpan="2">
                  <a:txBody>
                    <a:bodyPr/>
                    <a:lstStyle/>
                    <a:p>
                      <a:pPr algn="ctr"/>
                      <a:r>
                        <a:rPr kumimoji="1" lang="ja-JP" altLang="en-US" sz="2400" dirty="0" smtClean="0"/>
                        <a:t>利用件数</a:t>
                      </a:r>
                      <a:endParaRPr kumimoji="1" lang="ja-JP" altLang="en-US" sz="2400" dirty="0"/>
                    </a:p>
                  </a:txBody>
                  <a:tcPr anchor="ctr"/>
                </a:tc>
                <a:tc gridSpan="4">
                  <a:txBody>
                    <a:bodyPr/>
                    <a:lstStyle/>
                    <a:p>
                      <a:pPr algn="ctr"/>
                      <a:r>
                        <a:rPr kumimoji="1" lang="ja-JP" altLang="en-US" dirty="0" smtClean="0"/>
                        <a:t>内訳</a:t>
                      </a:r>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2169623636"/>
                  </a:ext>
                </a:extLst>
              </a:tr>
              <a:tr h="42987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dirty="0" smtClean="0"/>
                        <a:t>本球場</a:t>
                      </a:r>
                      <a:endParaRPr kumimoji="1" lang="ja-JP" altLang="en-US" dirty="0"/>
                    </a:p>
                  </a:txBody>
                  <a:tcPr anchor="ctr"/>
                </a:tc>
                <a:tc>
                  <a:txBody>
                    <a:bodyPr/>
                    <a:lstStyle/>
                    <a:p>
                      <a:pPr algn="ctr"/>
                      <a:r>
                        <a:rPr kumimoji="1" lang="ja-JP" altLang="en-US" dirty="0" smtClean="0"/>
                        <a:t>第</a:t>
                      </a:r>
                      <a:r>
                        <a:rPr kumimoji="1" lang="en-US" altLang="ja-JP" dirty="0" smtClean="0"/>
                        <a:t>2</a:t>
                      </a:r>
                      <a:r>
                        <a:rPr kumimoji="1" lang="ja-JP" altLang="en-US" dirty="0" smtClean="0"/>
                        <a:t>球場</a:t>
                      </a:r>
                      <a:endParaRPr kumimoji="1" lang="ja-JP" altLang="en-US" dirty="0"/>
                    </a:p>
                  </a:txBody>
                  <a:tcPr anchor="ctr"/>
                </a:tc>
                <a:tc>
                  <a:txBody>
                    <a:bodyPr/>
                    <a:lstStyle/>
                    <a:p>
                      <a:pPr algn="ctr"/>
                      <a:r>
                        <a:rPr kumimoji="1" lang="ja-JP" altLang="en-US" dirty="0" smtClean="0"/>
                        <a:t>会議室</a:t>
                      </a:r>
                      <a:endParaRPr kumimoji="1" lang="ja-JP" altLang="en-US" dirty="0"/>
                    </a:p>
                  </a:txBody>
                  <a:tcPr anchor="ctr"/>
                </a:tc>
                <a:tc>
                  <a:txBody>
                    <a:bodyPr/>
                    <a:lstStyle/>
                    <a:p>
                      <a:pPr algn="ctr"/>
                      <a:r>
                        <a:rPr kumimoji="1" lang="ja-JP" altLang="en-US" sz="1400" dirty="0" smtClean="0"/>
                        <a:t>屋内練習場</a:t>
                      </a:r>
                      <a:endParaRPr kumimoji="1" lang="ja-JP" altLang="en-US" sz="1400" dirty="0"/>
                    </a:p>
                  </a:txBody>
                  <a:tcPr anchor="ctr"/>
                </a:tc>
                <a:extLst>
                  <a:ext uri="{0D108BD9-81ED-4DB2-BD59-A6C34878D82A}">
                    <a16:rowId xmlns:a16="http://schemas.microsoft.com/office/drawing/2014/main" val="3759688472"/>
                  </a:ext>
                </a:extLst>
              </a:tr>
              <a:tr h="498112">
                <a:tc>
                  <a:txBody>
                    <a:bodyPr/>
                    <a:lstStyle/>
                    <a:p>
                      <a:pPr algn="ctr"/>
                      <a:r>
                        <a:rPr kumimoji="1" lang="ja-JP" altLang="en-US" sz="2000" dirty="0" smtClean="0"/>
                        <a:t>Ｒ４</a:t>
                      </a:r>
                      <a:endParaRPr kumimoji="1" lang="ja-JP" altLang="en-US" sz="2000" dirty="0"/>
                    </a:p>
                  </a:txBody>
                  <a:tcPr anchor="ctr"/>
                </a:tc>
                <a:tc>
                  <a:txBody>
                    <a:bodyPr/>
                    <a:lstStyle/>
                    <a:p>
                      <a:pPr algn="r"/>
                      <a:r>
                        <a:rPr kumimoji="1" lang="en-US" altLang="ja-JP" sz="2400" dirty="0" smtClean="0"/>
                        <a:t>122,516</a:t>
                      </a:r>
                      <a:r>
                        <a:rPr kumimoji="1" lang="ja-JP" altLang="en-US" sz="2400" dirty="0" smtClean="0"/>
                        <a:t>人</a:t>
                      </a:r>
                      <a:endParaRPr kumimoji="1" lang="ja-JP" altLang="en-US" sz="2400" dirty="0"/>
                    </a:p>
                  </a:txBody>
                  <a:tcPr anchor="ctr"/>
                </a:tc>
                <a:tc>
                  <a:txBody>
                    <a:bodyPr/>
                    <a:lstStyle/>
                    <a:p>
                      <a:pPr algn="r"/>
                      <a:r>
                        <a:rPr kumimoji="1" lang="en-US" altLang="ja-JP" sz="2400" dirty="0" smtClean="0"/>
                        <a:t>1,356</a:t>
                      </a:r>
                      <a:r>
                        <a:rPr kumimoji="1" lang="ja-JP" altLang="en-US" sz="2400" dirty="0" smtClean="0"/>
                        <a:t>件</a:t>
                      </a:r>
                      <a:endParaRPr kumimoji="1" lang="ja-JP" altLang="en-US" sz="2400" dirty="0"/>
                    </a:p>
                  </a:txBody>
                  <a:tcPr anchor="ctr"/>
                </a:tc>
                <a:tc>
                  <a:txBody>
                    <a:bodyPr/>
                    <a:lstStyle/>
                    <a:p>
                      <a:pPr algn="ctr"/>
                      <a:r>
                        <a:rPr kumimoji="1" lang="en-US" altLang="ja-JP" dirty="0" smtClean="0"/>
                        <a:t>217</a:t>
                      </a:r>
                      <a:r>
                        <a:rPr kumimoji="1" lang="ja-JP" altLang="en-US" dirty="0" smtClean="0"/>
                        <a:t>件</a:t>
                      </a:r>
                      <a:endParaRPr kumimoji="1" lang="ja-JP" altLang="en-US" dirty="0"/>
                    </a:p>
                  </a:txBody>
                  <a:tcPr anchor="ctr"/>
                </a:tc>
                <a:tc>
                  <a:txBody>
                    <a:bodyPr/>
                    <a:lstStyle/>
                    <a:p>
                      <a:pPr algn="ctr"/>
                      <a:r>
                        <a:rPr kumimoji="1" lang="en-US" altLang="ja-JP" dirty="0" smtClean="0"/>
                        <a:t>253</a:t>
                      </a:r>
                      <a:r>
                        <a:rPr kumimoji="1" lang="ja-JP" altLang="en-US" dirty="0" smtClean="0"/>
                        <a:t>件</a:t>
                      </a:r>
                      <a:endParaRPr kumimoji="1" lang="ja-JP" altLang="en-US" dirty="0"/>
                    </a:p>
                  </a:txBody>
                  <a:tcPr anchor="ctr"/>
                </a:tc>
                <a:tc>
                  <a:txBody>
                    <a:bodyPr/>
                    <a:lstStyle/>
                    <a:p>
                      <a:pPr algn="ctr"/>
                      <a:r>
                        <a:rPr kumimoji="1" lang="en-US" altLang="ja-JP" dirty="0" smtClean="0"/>
                        <a:t>130</a:t>
                      </a:r>
                      <a:r>
                        <a:rPr kumimoji="1" lang="ja-JP" altLang="en-US" dirty="0" smtClean="0"/>
                        <a:t>件</a:t>
                      </a:r>
                      <a:endParaRPr kumimoji="1" lang="ja-JP" altLang="en-US" dirty="0"/>
                    </a:p>
                  </a:txBody>
                  <a:tcPr anchor="ctr"/>
                </a:tc>
                <a:tc>
                  <a:txBody>
                    <a:bodyPr/>
                    <a:lstStyle/>
                    <a:p>
                      <a:pPr algn="ctr"/>
                      <a:r>
                        <a:rPr kumimoji="1" lang="en-US" altLang="ja-JP" dirty="0" smtClean="0"/>
                        <a:t>756</a:t>
                      </a:r>
                      <a:r>
                        <a:rPr kumimoji="1" lang="ja-JP" altLang="en-US" dirty="0" smtClean="0"/>
                        <a:t>件</a:t>
                      </a:r>
                      <a:endParaRPr kumimoji="1" lang="ja-JP" altLang="en-US" dirty="0"/>
                    </a:p>
                  </a:txBody>
                  <a:tcPr anchor="ctr"/>
                </a:tc>
                <a:extLst>
                  <a:ext uri="{0D108BD9-81ED-4DB2-BD59-A6C34878D82A}">
                    <a16:rowId xmlns:a16="http://schemas.microsoft.com/office/drawing/2014/main" val="316706170"/>
                  </a:ext>
                </a:extLst>
              </a:tr>
              <a:tr h="564176">
                <a:tc>
                  <a:txBody>
                    <a:bodyPr/>
                    <a:lstStyle/>
                    <a:p>
                      <a:pPr algn="ctr"/>
                      <a:r>
                        <a:rPr kumimoji="1" lang="ja-JP" altLang="en-US" sz="2000" dirty="0" smtClean="0"/>
                        <a:t>Ｒ３</a:t>
                      </a:r>
                      <a:endParaRPr kumimoji="1" lang="ja-JP" altLang="en-US" sz="2000" dirty="0"/>
                    </a:p>
                  </a:txBody>
                  <a:tcPr anchor="ctr"/>
                </a:tc>
                <a:tc>
                  <a:txBody>
                    <a:bodyPr/>
                    <a:lstStyle/>
                    <a:p>
                      <a:pPr algn="r"/>
                      <a:r>
                        <a:rPr kumimoji="1" lang="en-US" altLang="ja-JP" sz="2400" dirty="0" smtClean="0"/>
                        <a:t>88,801</a:t>
                      </a:r>
                      <a:r>
                        <a:rPr kumimoji="1" lang="ja-JP" altLang="en-US" sz="2400" dirty="0" smtClean="0"/>
                        <a:t>人</a:t>
                      </a:r>
                      <a:endParaRPr kumimoji="1" lang="ja-JP" altLang="en-US" sz="2400" dirty="0"/>
                    </a:p>
                  </a:txBody>
                  <a:tcPr anchor="ctr"/>
                </a:tc>
                <a:tc>
                  <a:txBody>
                    <a:bodyPr/>
                    <a:lstStyle/>
                    <a:p>
                      <a:pPr algn="r"/>
                      <a:r>
                        <a:rPr kumimoji="1" lang="en-US" altLang="ja-JP" sz="2400" dirty="0" smtClean="0"/>
                        <a:t>1,238</a:t>
                      </a:r>
                      <a:r>
                        <a:rPr kumimoji="1" lang="ja-JP" altLang="en-US" sz="2400" dirty="0" smtClean="0"/>
                        <a:t>件</a:t>
                      </a:r>
                      <a:endParaRPr kumimoji="1" lang="ja-JP" altLang="en-US" sz="2400" dirty="0"/>
                    </a:p>
                  </a:txBody>
                  <a:tcPr anchor="ctr"/>
                </a:tc>
                <a:tc>
                  <a:txBody>
                    <a:bodyPr/>
                    <a:lstStyle/>
                    <a:p>
                      <a:pPr algn="ctr"/>
                      <a:r>
                        <a:rPr kumimoji="1" lang="en-US" altLang="ja-JP" dirty="0" smtClean="0"/>
                        <a:t>246</a:t>
                      </a:r>
                      <a:r>
                        <a:rPr kumimoji="1" lang="ja-JP" altLang="en-US" dirty="0" smtClean="0"/>
                        <a:t>件</a:t>
                      </a:r>
                      <a:endParaRPr kumimoji="1" lang="ja-JP" altLang="en-US" dirty="0"/>
                    </a:p>
                  </a:txBody>
                  <a:tcPr anchor="ctr"/>
                </a:tc>
                <a:tc>
                  <a:txBody>
                    <a:bodyPr/>
                    <a:lstStyle/>
                    <a:p>
                      <a:pPr algn="ctr"/>
                      <a:r>
                        <a:rPr kumimoji="1" lang="en-US" altLang="ja-JP" dirty="0" smtClean="0"/>
                        <a:t>259</a:t>
                      </a:r>
                      <a:r>
                        <a:rPr kumimoji="1" lang="ja-JP" altLang="en-US" dirty="0" smtClean="0"/>
                        <a:t>件</a:t>
                      </a:r>
                      <a:endParaRPr kumimoji="1" lang="ja-JP" altLang="en-US" dirty="0"/>
                    </a:p>
                  </a:txBody>
                  <a:tcPr anchor="ctr"/>
                </a:tc>
                <a:tc>
                  <a:txBody>
                    <a:bodyPr/>
                    <a:lstStyle/>
                    <a:p>
                      <a:pPr algn="ctr"/>
                      <a:r>
                        <a:rPr kumimoji="1" lang="en-US" altLang="ja-JP" dirty="0" smtClean="0"/>
                        <a:t>114</a:t>
                      </a:r>
                      <a:r>
                        <a:rPr kumimoji="1" lang="ja-JP" altLang="en-US" dirty="0" smtClean="0"/>
                        <a:t>件</a:t>
                      </a:r>
                      <a:endParaRPr kumimoji="1" lang="ja-JP" altLang="en-US" dirty="0"/>
                    </a:p>
                  </a:txBody>
                  <a:tcPr anchor="ctr"/>
                </a:tc>
                <a:tc>
                  <a:txBody>
                    <a:bodyPr/>
                    <a:lstStyle/>
                    <a:p>
                      <a:pPr algn="ctr"/>
                      <a:r>
                        <a:rPr kumimoji="1" lang="en-US" altLang="ja-JP" dirty="0" smtClean="0"/>
                        <a:t>619</a:t>
                      </a:r>
                      <a:r>
                        <a:rPr kumimoji="1" lang="ja-JP" altLang="en-US" dirty="0" smtClean="0"/>
                        <a:t>件</a:t>
                      </a:r>
                      <a:endParaRPr kumimoji="1" lang="ja-JP" altLang="en-US" dirty="0"/>
                    </a:p>
                  </a:txBody>
                  <a:tcPr anchor="ctr"/>
                </a:tc>
                <a:extLst>
                  <a:ext uri="{0D108BD9-81ED-4DB2-BD59-A6C34878D82A}">
                    <a16:rowId xmlns:a16="http://schemas.microsoft.com/office/drawing/2014/main" val="4012568190"/>
                  </a:ext>
                </a:extLst>
              </a:tr>
              <a:tr h="498112">
                <a:tc>
                  <a:txBody>
                    <a:bodyPr/>
                    <a:lstStyle/>
                    <a:p>
                      <a:pPr algn="ctr"/>
                      <a:r>
                        <a:rPr kumimoji="1" lang="ja-JP" altLang="en-US" sz="2000" dirty="0" smtClean="0"/>
                        <a:t>Ｒ２</a:t>
                      </a:r>
                      <a:endParaRPr kumimoji="1" lang="ja-JP" altLang="en-US" sz="2000" dirty="0"/>
                    </a:p>
                  </a:txBody>
                  <a:tcPr anchor="ctr"/>
                </a:tc>
                <a:tc>
                  <a:txBody>
                    <a:bodyPr/>
                    <a:lstStyle/>
                    <a:p>
                      <a:pPr algn="r"/>
                      <a:r>
                        <a:rPr kumimoji="1" lang="en-US" altLang="ja-JP" sz="2400" dirty="0" smtClean="0"/>
                        <a:t>37039</a:t>
                      </a:r>
                      <a:r>
                        <a:rPr kumimoji="1" lang="ja-JP" altLang="en-US" sz="2400" dirty="0" smtClean="0"/>
                        <a:t>人</a:t>
                      </a:r>
                      <a:endParaRPr kumimoji="1" lang="ja-JP" altLang="en-US" sz="2400" dirty="0"/>
                    </a:p>
                  </a:txBody>
                  <a:tcPr anchor="ctr"/>
                </a:tc>
                <a:tc>
                  <a:txBody>
                    <a:bodyPr/>
                    <a:lstStyle/>
                    <a:p>
                      <a:pPr algn="r"/>
                      <a:r>
                        <a:rPr kumimoji="1" lang="en-US" altLang="ja-JP" sz="2400" dirty="0" smtClean="0"/>
                        <a:t>1,012</a:t>
                      </a:r>
                      <a:r>
                        <a:rPr kumimoji="1" lang="ja-JP" altLang="en-US" sz="2400" dirty="0" smtClean="0"/>
                        <a:t>件</a:t>
                      </a:r>
                      <a:endParaRPr kumimoji="1" lang="ja-JP" altLang="en-US" sz="2400" dirty="0"/>
                    </a:p>
                  </a:txBody>
                  <a:tcPr anchor="ctr"/>
                </a:tc>
                <a:tc>
                  <a:txBody>
                    <a:bodyPr/>
                    <a:lstStyle/>
                    <a:p>
                      <a:pPr algn="ctr"/>
                      <a:r>
                        <a:rPr kumimoji="1" lang="en-US" altLang="ja-JP" dirty="0" smtClean="0"/>
                        <a:t>252</a:t>
                      </a:r>
                      <a:r>
                        <a:rPr kumimoji="1" lang="ja-JP" altLang="en-US" dirty="0" smtClean="0"/>
                        <a:t>件</a:t>
                      </a:r>
                      <a:endParaRPr kumimoji="1" lang="ja-JP" altLang="en-US" dirty="0"/>
                    </a:p>
                  </a:txBody>
                  <a:tcPr anchor="ctr"/>
                </a:tc>
                <a:tc>
                  <a:txBody>
                    <a:bodyPr/>
                    <a:lstStyle/>
                    <a:p>
                      <a:pPr algn="ctr"/>
                      <a:r>
                        <a:rPr kumimoji="1" lang="en-US" altLang="ja-JP" dirty="0" smtClean="0"/>
                        <a:t>216</a:t>
                      </a:r>
                      <a:r>
                        <a:rPr kumimoji="1" lang="ja-JP" altLang="en-US" dirty="0" smtClean="0"/>
                        <a:t>件</a:t>
                      </a:r>
                      <a:endParaRPr kumimoji="1" lang="ja-JP" altLang="en-US" dirty="0"/>
                    </a:p>
                  </a:txBody>
                  <a:tcPr anchor="ctr"/>
                </a:tc>
                <a:tc>
                  <a:txBody>
                    <a:bodyPr/>
                    <a:lstStyle/>
                    <a:p>
                      <a:pPr algn="ctr"/>
                      <a:r>
                        <a:rPr kumimoji="1" lang="en-US" altLang="ja-JP" dirty="0" smtClean="0"/>
                        <a:t>109</a:t>
                      </a:r>
                      <a:r>
                        <a:rPr kumimoji="1" lang="ja-JP" altLang="en-US" dirty="0" smtClean="0"/>
                        <a:t>件</a:t>
                      </a:r>
                      <a:endParaRPr kumimoji="1" lang="ja-JP" altLang="en-US" dirty="0"/>
                    </a:p>
                  </a:txBody>
                  <a:tcPr anchor="ctr"/>
                </a:tc>
                <a:tc>
                  <a:txBody>
                    <a:bodyPr/>
                    <a:lstStyle/>
                    <a:p>
                      <a:pPr algn="ctr"/>
                      <a:r>
                        <a:rPr kumimoji="1" lang="en-US" altLang="ja-JP" dirty="0" smtClean="0"/>
                        <a:t>435</a:t>
                      </a:r>
                      <a:r>
                        <a:rPr kumimoji="1" lang="ja-JP" altLang="en-US" dirty="0" smtClean="0"/>
                        <a:t>件</a:t>
                      </a:r>
                      <a:endParaRPr kumimoji="1" lang="ja-JP" altLang="en-US" dirty="0"/>
                    </a:p>
                  </a:txBody>
                  <a:tcPr anchor="ctr"/>
                </a:tc>
                <a:extLst>
                  <a:ext uri="{0D108BD9-81ED-4DB2-BD59-A6C34878D82A}">
                    <a16:rowId xmlns:a16="http://schemas.microsoft.com/office/drawing/2014/main" val="2536514057"/>
                  </a:ext>
                </a:extLst>
              </a:tr>
            </a:tbl>
          </a:graphicData>
        </a:graphic>
      </p:graphicFrame>
      <p:sp>
        <p:nvSpPr>
          <p:cNvPr id="9" name="正方形/長方形 8"/>
          <p:cNvSpPr/>
          <p:nvPr/>
        </p:nvSpPr>
        <p:spPr>
          <a:xfrm>
            <a:off x="4924836" y="3689737"/>
            <a:ext cx="3967644" cy="1323439"/>
          </a:xfrm>
          <a:prstGeom prst="rect">
            <a:avLst/>
          </a:prstGeom>
        </p:spPr>
        <p:txBody>
          <a:bodyPr wrap="square">
            <a:spAutoFit/>
          </a:bodyPr>
          <a:lstStyle/>
          <a:p>
            <a:r>
              <a:rPr lang="ja-JP" altLang="en-US" sz="1600" u="sng" dirty="0" smtClean="0"/>
              <a:t>○</a:t>
            </a:r>
            <a:r>
              <a:rPr lang="ja-JP" altLang="en-US" sz="1600" u="sng" dirty="0"/>
              <a:t>イベント</a:t>
            </a:r>
            <a:endParaRPr lang="en-US" altLang="ja-JP" sz="1600" u="sng" dirty="0" smtClean="0"/>
          </a:p>
          <a:p>
            <a:r>
              <a:rPr lang="ja-JP" altLang="en-US" sz="1600" dirty="0" smtClean="0"/>
              <a:t>　清水いはらフェス</a:t>
            </a:r>
            <a:endParaRPr lang="en-US" altLang="ja-JP" sz="1600" dirty="0" smtClean="0"/>
          </a:p>
          <a:p>
            <a:r>
              <a:rPr lang="ja-JP" altLang="en-US" sz="1600" dirty="0" smtClean="0"/>
              <a:t>　ティーボール大会</a:t>
            </a:r>
            <a:endParaRPr lang="en-US" altLang="ja-JP" sz="1600" dirty="0" smtClean="0"/>
          </a:p>
          <a:p>
            <a:r>
              <a:rPr lang="ja-JP" altLang="en-US" sz="1600" dirty="0" smtClean="0"/>
              <a:t>　総合型地域スポーツクラブ連携共同事業</a:t>
            </a:r>
            <a:endParaRPr lang="en-US" altLang="ja-JP" sz="1600" dirty="0" smtClean="0"/>
          </a:p>
          <a:p>
            <a:r>
              <a:rPr lang="ja-JP" altLang="en-US" sz="1600" dirty="0" smtClean="0"/>
              <a:t>　フリーマーケット</a:t>
            </a:r>
            <a:endParaRPr lang="en-US" altLang="ja-JP" sz="1600" dirty="0"/>
          </a:p>
        </p:txBody>
      </p:sp>
      <p:sp>
        <p:nvSpPr>
          <p:cNvPr id="4" name="スライド番号プレースホルダー 3"/>
          <p:cNvSpPr>
            <a:spLocks noGrp="1"/>
          </p:cNvSpPr>
          <p:nvPr>
            <p:ph type="sldNum" sz="quarter" idx="12"/>
          </p:nvPr>
        </p:nvSpPr>
        <p:spPr/>
        <p:txBody>
          <a:bodyPr/>
          <a:lstStyle/>
          <a:p>
            <a:fld id="{E0932E68-03E0-4CF4-BD02-16FA3CE91238}" type="slidenum">
              <a:rPr kumimoji="1" lang="ja-JP" altLang="en-US" smtClean="0"/>
              <a:pPr/>
              <a:t>4</a:t>
            </a:fld>
            <a:endParaRPr kumimoji="1" lang="ja-JP"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500034" y="571480"/>
            <a:ext cx="8215370" cy="1214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t>共通の理念を抱く“静岡市” と</a:t>
            </a:r>
            <a:r>
              <a:rPr lang="ja-JP" altLang="en-US" sz="2400" b="1" dirty="0" smtClean="0"/>
              <a:t>“</a:t>
            </a:r>
            <a:r>
              <a:rPr lang="ja-JP" altLang="en-US" sz="2400" b="1" dirty="0"/>
              <a:t>ハヤテ</a:t>
            </a:r>
            <a:r>
              <a:rPr lang="ja-JP" altLang="en-US" sz="2400" b="1" dirty="0" smtClean="0"/>
              <a:t>２２３</a:t>
            </a:r>
            <a:r>
              <a:rPr lang="ja-JP" altLang="en-US" sz="2400" b="1" dirty="0"/>
              <a:t>株式会社</a:t>
            </a:r>
            <a:r>
              <a:rPr lang="ja-JP" altLang="en-US" sz="2400" b="1" dirty="0" smtClean="0"/>
              <a:t>” </a:t>
            </a:r>
            <a:r>
              <a:rPr lang="ja-JP" altLang="en-US" sz="2400" b="1" dirty="0"/>
              <a:t>は</a:t>
            </a:r>
            <a:endParaRPr lang="en-US" altLang="ja-JP" sz="2400" b="1" dirty="0"/>
          </a:p>
          <a:p>
            <a:pPr algn="ctr"/>
            <a:r>
              <a:rPr lang="ja-JP" altLang="en-US" sz="2400" b="1" dirty="0"/>
              <a:t>基本協定を締結し共同でネーミングライツに取り組みます</a:t>
            </a:r>
            <a:endParaRPr kumimoji="1" lang="ja-JP" altLang="en-US" sz="2400" b="1" dirty="0"/>
          </a:p>
        </p:txBody>
      </p:sp>
      <p:sp>
        <p:nvSpPr>
          <p:cNvPr id="9" name="タイトル 3"/>
          <p:cNvSpPr txBox="1">
            <a:spLocks/>
          </p:cNvSpPr>
          <p:nvPr/>
        </p:nvSpPr>
        <p:spPr>
          <a:xfrm>
            <a:off x="-81950" y="4868907"/>
            <a:ext cx="9225950" cy="1797040"/>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4000" dirty="0" smtClean="0">
                <a:latin typeface="+mj-lt"/>
                <a:ea typeface="+mj-ea"/>
                <a:cs typeface="+mj-cs"/>
              </a:rPr>
              <a:t>静 岡 市</a:t>
            </a:r>
            <a:r>
              <a:rPr lang="ja-JP" altLang="en-US" sz="4000" dirty="0" smtClean="0">
                <a:solidFill>
                  <a:schemeClr val="bg1"/>
                </a:solidFill>
                <a:latin typeface="+mj-lt"/>
                <a:ea typeface="+mj-ea"/>
                <a:cs typeface="+mj-cs"/>
              </a:rPr>
              <a:t>ああ</a:t>
            </a:r>
            <a:r>
              <a:rPr lang="en-US" altLang="ja-JP" sz="4000" dirty="0" smtClean="0">
                <a:latin typeface="+mj-lt"/>
                <a:ea typeface="+mj-ea"/>
                <a:cs typeface="+mj-cs"/>
              </a:rPr>
              <a:t>×</a:t>
            </a:r>
            <a:r>
              <a:rPr lang="ja-JP" altLang="en-US" sz="4000" dirty="0" smtClean="0">
                <a:solidFill>
                  <a:schemeClr val="bg1"/>
                </a:solidFill>
                <a:latin typeface="+mj-lt"/>
                <a:ea typeface="+mj-ea"/>
                <a:cs typeface="+mj-cs"/>
              </a:rPr>
              <a:t>ああ</a:t>
            </a:r>
            <a:r>
              <a:rPr lang="ja-JP" altLang="en-US" sz="4000" dirty="0" smtClean="0">
                <a:latin typeface="+mj-lt"/>
                <a:ea typeface="+mj-ea"/>
                <a:cs typeface="+mj-cs"/>
              </a:rPr>
              <a:t>ハ ヤ テ</a:t>
            </a:r>
            <a:endParaRPr lang="en-US" altLang="ja-JP" sz="6600" dirty="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6000" noProof="0" dirty="0" smtClean="0">
                <a:latin typeface="HGS創英ﾌﾟﾚｾﾞﾝｽEB" pitchFamily="18" charset="-128"/>
                <a:ea typeface="HGS創英ﾌﾟﾚｾﾞﾝｽEB" pitchFamily="18" charset="-128"/>
                <a:cs typeface="+mj-cs"/>
              </a:rPr>
              <a:t>　</a:t>
            </a:r>
            <a:r>
              <a:rPr kumimoji="1" lang="ja-JP" altLang="en-US" sz="6000" b="0" i="0" u="none" strike="noStrike" kern="1200" cap="none" spc="0" normalizeH="0" baseline="0" noProof="0" dirty="0" smtClean="0">
                <a:ln>
                  <a:noFill/>
                </a:ln>
                <a:solidFill>
                  <a:schemeClr val="tx1"/>
                </a:solidFill>
                <a:effectLst/>
                <a:uLnTx/>
                <a:uFillTx/>
                <a:latin typeface="HGS創英ﾌﾟﾚｾﾞﾝｽEB" pitchFamily="18" charset="-128"/>
                <a:ea typeface="HGS創英ﾌﾟﾚｾﾞﾝｽEB" pitchFamily="18" charset="-128"/>
                <a:cs typeface="+mj-cs"/>
              </a:rPr>
              <a:t>“ホームタウン活動の</a:t>
            </a:r>
            <a:r>
              <a:rPr kumimoji="1" lang="ja-JP" altLang="en-US" sz="6000" b="0" i="0" u="none" strike="noStrike" kern="1200" cap="none" spc="0" normalizeH="0" baseline="0" noProof="0" dirty="0">
                <a:ln>
                  <a:noFill/>
                </a:ln>
                <a:solidFill>
                  <a:schemeClr val="tx1"/>
                </a:solidFill>
                <a:effectLst/>
                <a:uLnTx/>
                <a:uFillTx/>
                <a:latin typeface="HGS創英ﾌﾟﾚｾﾞﾝｽEB" pitchFamily="18" charset="-128"/>
                <a:ea typeface="HGS創英ﾌﾟﾚｾﾞﾝｽEB" pitchFamily="18" charset="-128"/>
                <a:cs typeface="+mj-cs"/>
              </a:rPr>
              <a:t>推進”</a:t>
            </a: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9297" y="3029563"/>
            <a:ext cx="3320828" cy="1047510"/>
          </a:xfrm>
          <a:prstGeom prst="rect">
            <a:avLst/>
          </a:prstGeom>
        </p:spPr>
      </p:pic>
      <p:pic>
        <p:nvPicPr>
          <p:cNvPr id="10" name="図 9"/>
          <p:cNvPicPr/>
          <p:nvPr/>
        </p:nvPicPr>
        <p:blipFill rotWithShape="1">
          <a:blip r:embed="rId4" cstate="print">
            <a:extLst>
              <a:ext uri="{28A0092B-C50C-407E-A947-70E740481C1C}">
                <a14:useLocalDpi xmlns:a14="http://schemas.microsoft.com/office/drawing/2010/main" val="0"/>
              </a:ext>
            </a:extLst>
          </a:blip>
          <a:srcRect b="25509"/>
          <a:stretch/>
        </p:blipFill>
        <p:spPr>
          <a:xfrm>
            <a:off x="1646242" y="2348627"/>
            <a:ext cx="2520280" cy="2520280"/>
          </a:xfrm>
          <a:prstGeom prst="rect">
            <a:avLst/>
          </a:prstGeom>
        </p:spPr>
      </p:pic>
      <p:sp>
        <p:nvSpPr>
          <p:cNvPr id="2" name="スライド番号プレースホルダー 1"/>
          <p:cNvSpPr>
            <a:spLocks noGrp="1"/>
          </p:cNvSpPr>
          <p:nvPr>
            <p:ph type="sldNum" sz="quarter" idx="12"/>
          </p:nvPr>
        </p:nvSpPr>
        <p:spPr/>
        <p:txBody>
          <a:bodyPr/>
          <a:lstStyle/>
          <a:p>
            <a:fld id="{E0932E68-03E0-4CF4-BD02-16FA3CE91238}" type="slidenum">
              <a:rPr kumimoji="1" lang="ja-JP" altLang="en-US" smtClean="0"/>
              <a:pPr/>
              <a:t>5</a:t>
            </a:fld>
            <a:endParaRPr kumimoji="1" lang="ja-JP"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58204" cy="939784"/>
          </a:xfrm>
        </p:spPr>
        <p:txBody>
          <a:bodyPr>
            <a:normAutofit/>
          </a:bodyPr>
          <a:lstStyle/>
          <a:p>
            <a:r>
              <a:rPr kumimoji="1" lang="ja-JP" altLang="en-US" dirty="0"/>
              <a:t>ネーミングライツ更新スケジュール</a:t>
            </a:r>
          </a:p>
        </p:txBody>
      </p:sp>
      <p:graphicFrame>
        <p:nvGraphicFramePr>
          <p:cNvPr id="4" name="コンテンツ プレースホルダ 3"/>
          <p:cNvGraphicFramePr>
            <a:graphicFrameLocks noGrp="1"/>
          </p:cNvGraphicFramePr>
          <p:nvPr>
            <p:ph idx="1"/>
            <p:extLst>
              <p:ext uri="{D42A27DB-BD31-4B8C-83A1-F6EECF244321}">
                <p14:modId xmlns:p14="http://schemas.microsoft.com/office/powerpoint/2010/main" val="457895128"/>
              </p:ext>
            </p:extLst>
          </p:nvPr>
        </p:nvGraphicFramePr>
        <p:xfrm>
          <a:off x="457200" y="1196752"/>
          <a:ext cx="8507288" cy="5376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スライド番号プレースホルダー 2"/>
          <p:cNvSpPr>
            <a:spLocks noGrp="1"/>
          </p:cNvSpPr>
          <p:nvPr>
            <p:ph type="sldNum" sz="quarter" idx="12"/>
          </p:nvPr>
        </p:nvSpPr>
        <p:spPr/>
        <p:txBody>
          <a:bodyPr/>
          <a:lstStyle/>
          <a:p>
            <a:fld id="{E0932E68-03E0-4CF4-BD02-16FA3CE91238}" type="slidenum">
              <a:rPr kumimoji="1" lang="ja-JP" altLang="en-US" smtClean="0"/>
              <a:pPr/>
              <a:t>6</a:t>
            </a:fld>
            <a:endParaRPr kumimoji="1" lang="ja-JP"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 9"/>
          <p:cNvSpPr>
            <a:spLocks noGrp="1"/>
          </p:cNvSpPr>
          <p:nvPr>
            <p:ph idx="1"/>
          </p:nvPr>
        </p:nvSpPr>
        <p:spPr>
          <a:xfrm>
            <a:off x="457200" y="980728"/>
            <a:ext cx="8229600" cy="5688632"/>
          </a:xfrm>
        </p:spPr>
        <p:txBody>
          <a:bodyPr/>
          <a:lstStyle/>
          <a:p>
            <a:pPr>
              <a:buNone/>
            </a:pPr>
            <a:r>
              <a:rPr kumimoji="1" lang="ja-JP" altLang="en-US" dirty="0"/>
              <a:t>　</a:t>
            </a:r>
            <a:endParaRPr kumimoji="1" lang="en-US" altLang="ja-JP" dirty="0"/>
          </a:p>
        </p:txBody>
      </p:sp>
      <p:sp>
        <p:nvSpPr>
          <p:cNvPr id="2" name="タイトル 1"/>
          <p:cNvSpPr>
            <a:spLocks noGrp="1"/>
          </p:cNvSpPr>
          <p:nvPr>
            <p:ph type="title"/>
          </p:nvPr>
        </p:nvSpPr>
        <p:spPr>
          <a:xfrm>
            <a:off x="457200" y="274638"/>
            <a:ext cx="8229600" cy="706090"/>
          </a:xfrm>
        </p:spPr>
        <p:txBody>
          <a:bodyPr>
            <a:normAutofit fontScale="90000"/>
          </a:bodyPr>
          <a:lstStyle/>
          <a:p>
            <a:r>
              <a:rPr kumimoji="1" lang="ja-JP" altLang="en-US" dirty="0"/>
              <a:t>ネーミングライツパートナーの条件</a:t>
            </a:r>
          </a:p>
        </p:txBody>
      </p:sp>
      <p:sp>
        <p:nvSpPr>
          <p:cNvPr id="8" name="角丸四角形 7"/>
          <p:cNvSpPr/>
          <p:nvPr/>
        </p:nvSpPr>
        <p:spPr>
          <a:xfrm>
            <a:off x="589381" y="1052736"/>
            <a:ext cx="8001056" cy="1357322"/>
          </a:xfrm>
          <a:prstGeom prst="roundRect">
            <a:avLst/>
          </a:prstGeom>
          <a:solidFill>
            <a:srgbClr val="00206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00" b="1" u="sng" dirty="0" smtClean="0">
                <a:solidFill>
                  <a:schemeClr val="bg1"/>
                </a:solidFill>
              </a:rPr>
              <a:t>契約</a:t>
            </a:r>
            <a:r>
              <a:rPr lang="ja-JP" altLang="en-US" sz="3000" b="1" u="sng" dirty="0">
                <a:solidFill>
                  <a:schemeClr val="bg1"/>
                </a:solidFill>
              </a:rPr>
              <a:t>金額：年間 </a:t>
            </a:r>
            <a:r>
              <a:rPr lang="en-US" altLang="ja-JP" sz="3000" b="1" u="sng" dirty="0" smtClean="0">
                <a:solidFill>
                  <a:schemeClr val="bg1"/>
                </a:solidFill>
              </a:rPr>
              <a:t>3,000</a:t>
            </a:r>
            <a:r>
              <a:rPr lang="ja-JP" altLang="en-US" sz="3000" b="1" u="sng" dirty="0" smtClean="0">
                <a:solidFill>
                  <a:schemeClr val="bg1"/>
                </a:solidFill>
              </a:rPr>
              <a:t>万円</a:t>
            </a:r>
            <a:r>
              <a:rPr lang="ja-JP" altLang="en-US" sz="3000" b="1" u="sng" dirty="0">
                <a:solidFill>
                  <a:schemeClr val="bg1"/>
                </a:solidFill>
              </a:rPr>
              <a:t>以上</a:t>
            </a:r>
            <a:r>
              <a:rPr lang="en-US" altLang="ja-JP" sz="3000" b="1" u="sng" dirty="0">
                <a:solidFill>
                  <a:schemeClr val="bg1"/>
                </a:solidFill>
              </a:rPr>
              <a:t>(</a:t>
            </a:r>
            <a:r>
              <a:rPr lang="ja-JP" altLang="en-US" sz="3000" b="1" u="sng" dirty="0">
                <a:solidFill>
                  <a:schemeClr val="bg1"/>
                </a:solidFill>
              </a:rPr>
              <a:t>税込</a:t>
            </a:r>
            <a:r>
              <a:rPr lang="en-US" altLang="ja-JP" sz="3000" b="1" u="sng" dirty="0">
                <a:solidFill>
                  <a:schemeClr val="bg1"/>
                </a:solidFill>
              </a:rPr>
              <a:t>)</a:t>
            </a:r>
          </a:p>
          <a:p>
            <a:pPr algn="ctr"/>
            <a:r>
              <a:rPr lang="en-US" altLang="ja-JP" sz="1600" b="1" dirty="0">
                <a:solidFill>
                  <a:schemeClr val="bg1"/>
                </a:solidFill>
              </a:rPr>
              <a:t>※</a:t>
            </a:r>
            <a:r>
              <a:rPr lang="ja-JP" altLang="en-US" sz="1600" b="1" dirty="0">
                <a:solidFill>
                  <a:schemeClr val="bg1"/>
                </a:solidFill>
              </a:rPr>
              <a:t>施設看板等の製作・</a:t>
            </a:r>
            <a:r>
              <a:rPr lang="ja-JP" altLang="en-US" sz="1600" b="1" dirty="0" smtClean="0">
                <a:solidFill>
                  <a:schemeClr val="bg1"/>
                </a:solidFill>
              </a:rPr>
              <a:t>設置・撤去費用は</a:t>
            </a:r>
            <a:r>
              <a:rPr lang="ja-JP" altLang="en-US" sz="1600" b="1" dirty="0">
                <a:solidFill>
                  <a:schemeClr val="bg1"/>
                </a:solidFill>
              </a:rPr>
              <a:t>、パートナーの負担とします。</a:t>
            </a:r>
          </a:p>
        </p:txBody>
      </p:sp>
      <p:sp>
        <p:nvSpPr>
          <p:cNvPr id="12" name="コンテンツ プレースホルダ 5"/>
          <p:cNvSpPr txBox="1">
            <a:spLocks/>
          </p:cNvSpPr>
          <p:nvPr/>
        </p:nvSpPr>
        <p:spPr>
          <a:xfrm>
            <a:off x="589381" y="2601321"/>
            <a:ext cx="8001056" cy="1482717"/>
          </a:xfrm>
          <a:prstGeom prst="roundRect">
            <a:avLst/>
          </a:prstGeom>
          <a:solidFill>
            <a:srgbClr val="002060"/>
          </a:solidFill>
          <a:ln w="25400" cap="flat" cmpd="sng" algn="ctr">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ja-JP" altLang="en-US" sz="3000" b="1" u="sng" dirty="0" smtClean="0">
                <a:solidFill>
                  <a:schemeClr val="bg1"/>
                </a:solidFill>
              </a:rPr>
              <a:t>契約</a:t>
            </a:r>
            <a:r>
              <a:rPr lang="ja-JP" altLang="en-US" sz="3000" b="1" u="sng" dirty="0">
                <a:solidFill>
                  <a:schemeClr val="bg1"/>
                </a:solidFill>
              </a:rPr>
              <a:t>期間</a:t>
            </a:r>
            <a:r>
              <a:rPr kumimoji="1" lang="ja-JP" altLang="en-US" sz="3000" b="1" u="sng" strike="noStrike" kern="1200" cap="none" spc="0" normalizeH="0" baseline="0" noProof="0" dirty="0">
                <a:ln>
                  <a:noFill/>
                </a:ln>
                <a:solidFill>
                  <a:schemeClr val="bg1"/>
                </a:solidFill>
                <a:effectLst/>
                <a:uLnTx/>
                <a:uFillTx/>
              </a:rPr>
              <a:t>：</a:t>
            </a:r>
            <a:r>
              <a:rPr kumimoji="1" lang="ja-JP" altLang="en-US" sz="3000" b="1" u="sng" strike="noStrike" kern="1200" cap="none" spc="0" normalizeH="0" baseline="0" noProof="0" dirty="0" smtClean="0">
                <a:ln>
                  <a:noFill/>
                </a:ln>
                <a:solidFill>
                  <a:schemeClr val="bg1"/>
                </a:solidFill>
                <a:effectLst/>
                <a:uLnTx/>
                <a:uFillTx/>
              </a:rPr>
              <a:t>３～５年</a:t>
            </a:r>
            <a:endParaRPr kumimoji="1" lang="en-US" altLang="ja-JP" sz="3000" b="1" u="sng" strike="noStrike" kern="1200" cap="none" spc="0" normalizeH="0" baseline="0" noProof="0" dirty="0">
              <a:ln>
                <a:noFill/>
              </a:ln>
              <a:solidFill>
                <a:schemeClr val="bg1"/>
              </a:solidFill>
              <a:effectLst/>
              <a:uLnTx/>
              <a:uFillTx/>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1" lang="en-US" altLang="ja-JP" sz="1600" b="1" i="0" u="none" strike="noStrike" kern="1200" cap="none" spc="0" normalizeH="0" baseline="0" noProof="0" dirty="0">
                <a:ln>
                  <a:noFill/>
                </a:ln>
                <a:solidFill>
                  <a:schemeClr val="bg1"/>
                </a:solidFill>
                <a:effectLst/>
                <a:uLnTx/>
                <a:uFillTx/>
                <a:latin typeface="+mn-lt"/>
                <a:ea typeface="+mn-ea"/>
                <a:cs typeface="+mn-cs"/>
              </a:rPr>
              <a:t>※</a:t>
            </a:r>
            <a:r>
              <a:rPr kumimoji="1" lang="ja-JP" altLang="en-US" sz="1600" b="1" i="0" u="none" strike="noStrike" kern="1200" cap="none" spc="0" normalizeH="0" baseline="0" noProof="0" dirty="0">
                <a:ln>
                  <a:noFill/>
                </a:ln>
                <a:solidFill>
                  <a:schemeClr val="bg1"/>
                </a:solidFill>
                <a:effectLst/>
                <a:uLnTx/>
                <a:uFillTx/>
                <a:latin typeface="+mn-lt"/>
                <a:ea typeface="+mn-ea"/>
                <a:cs typeface="+mn-cs"/>
              </a:rPr>
              <a:t>契約終了年以降の契約継続に関しては、優先交渉権があります。</a:t>
            </a:r>
          </a:p>
        </p:txBody>
      </p:sp>
      <p:sp>
        <p:nvSpPr>
          <p:cNvPr id="13" name="コンテンツ プレースホルダ 5"/>
          <p:cNvSpPr txBox="1">
            <a:spLocks/>
          </p:cNvSpPr>
          <p:nvPr/>
        </p:nvSpPr>
        <p:spPr>
          <a:xfrm>
            <a:off x="589381" y="4275301"/>
            <a:ext cx="8001056" cy="1482717"/>
          </a:xfrm>
          <a:prstGeom prst="roundRect">
            <a:avLst/>
          </a:prstGeom>
          <a:solidFill>
            <a:srgbClr val="002060"/>
          </a:solidFill>
          <a:ln w="25400" cap="flat" cmpd="sng" algn="ctr">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342900" lvl="0" indent="-342900" algn="ctr">
              <a:spcBef>
                <a:spcPct val="20000"/>
              </a:spcBef>
              <a:defRPr/>
            </a:pPr>
            <a:r>
              <a:rPr lang="ja-JP" altLang="en-US" sz="3000" b="1" u="sng" dirty="0" smtClean="0">
                <a:solidFill>
                  <a:schemeClr val="bg1"/>
                </a:solidFill>
              </a:rPr>
              <a:t>新愛称呼称開始</a:t>
            </a:r>
            <a:r>
              <a:rPr lang="ja-JP" altLang="en-US" sz="3000" b="1" u="sng" dirty="0" smtClean="0">
                <a:solidFill>
                  <a:schemeClr val="bg1"/>
                </a:solidFill>
              </a:rPr>
              <a:t>時期</a:t>
            </a:r>
            <a:r>
              <a:rPr lang="ja-JP" altLang="en-US" sz="3000" b="1" u="sng" dirty="0" smtClean="0">
                <a:solidFill>
                  <a:schemeClr val="bg1"/>
                </a:solidFill>
              </a:rPr>
              <a:t>：令和</a:t>
            </a:r>
            <a:r>
              <a:rPr lang="ja-JP" altLang="en-US" sz="3000" b="1" u="sng" dirty="0" smtClean="0">
                <a:solidFill>
                  <a:schemeClr val="bg1"/>
                </a:solidFill>
              </a:rPr>
              <a:t>６年１月下旬を</a:t>
            </a:r>
            <a:r>
              <a:rPr lang="ja-JP" altLang="en-US" sz="3000" b="1" u="sng" dirty="0" smtClean="0">
                <a:solidFill>
                  <a:schemeClr val="bg1"/>
                </a:solidFill>
              </a:rPr>
              <a:t>予定</a:t>
            </a:r>
            <a:endParaRPr kumimoji="1" lang="en-US" altLang="ja-JP" sz="3000" b="1" u="sng" strike="noStrike" kern="1200" cap="none" spc="0" normalizeH="0" baseline="0" noProof="0" dirty="0">
              <a:ln>
                <a:noFill/>
              </a:ln>
              <a:solidFill>
                <a:schemeClr val="bg1"/>
              </a:solidFill>
              <a:effectLst/>
              <a:uLnTx/>
              <a:uFillTx/>
            </a:endParaRPr>
          </a:p>
        </p:txBody>
      </p:sp>
      <p:sp>
        <p:nvSpPr>
          <p:cNvPr id="7" name="コンテンツ プレースホルダ 5"/>
          <p:cNvSpPr txBox="1">
            <a:spLocks/>
          </p:cNvSpPr>
          <p:nvPr/>
        </p:nvSpPr>
        <p:spPr>
          <a:xfrm>
            <a:off x="589381" y="5949280"/>
            <a:ext cx="7727035" cy="648071"/>
          </a:xfrm>
          <a:prstGeom prst="roundRect">
            <a:avLst/>
          </a:prstGeom>
          <a:solidFill>
            <a:srgbClr val="002060"/>
          </a:solidFill>
          <a:ln w="25400" cap="flat" cmpd="sng" algn="ctr">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10000"/>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1" lang="en-US" altLang="ja-JP" sz="1600" b="1" u="sng" strike="noStrike" kern="1200" cap="none" spc="0" normalizeH="0" baseline="0" noProof="0" dirty="0">
                <a:ln>
                  <a:noFill/>
                </a:ln>
                <a:solidFill>
                  <a:srgbClr val="FFFF00"/>
                </a:solidFill>
                <a:effectLst/>
                <a:uLnTx/>
                <a:uFillTx/>
                <a:latin typeface="+mn-lt"/>
                <a:ea typeface="+mn-ea"/>
                <a:cs typeface="+mn-cs"/>
              </a:rPr>
              <a:t>※</a:t>
            </a:r>
            <a:r>
              <a:rPr kumimoji="1" lang="ja-JP" altLang="en-US" sz="1600" b="1" u="sng" strike="noStrike" kern="1200" cap="none" spc="0" normalizeH="0" baseline="0" noProof="0" dirty="0">
                <a:ln>
                  <a:noFill/>
                </a:ln>
                <a:solidFill>
                  <a:srgbClr val="FFFF00"/>
                </a:solidFill>
                <a:effectLst/>
                <a:uLnTx/>
                <a:uFillTx/>
                <a:latin typeface="+mn-lt"/>
                <a:ea typeface="+mn-ea"/>
                <a:cs typeface="+mn-cs"/>
              </a:rPr>
              <a:t>　本契約の締結時期の関係から</a:t>
            </a:r>
            <a:r>
              <a:rPr kumimoji="1" lang="ja-JP" altLang="en-US" sz="1600" b="1" u="sng" strike="noStrike" kern="1200" cap="none" spc="0" normalizeH="0" baseline="0" noProof="0" dirty="0" smtClean="0">
                <a:ln>
                  <a:noFill/>
                </a:ln>
                <a:solidFill>
                  <a:srgbClr val="FFFF00"/>
                </a:solidFill>
                <a:effectLst/>
                <a:uLnTx/>
                <a:uFillTx/>
                <a:latin typeface="+mn-lt"/>
                <a:ea typeface="+mn-ea"/>
                <a:cs typeface="+mn-cs"/>
              </a:rPr>
              <a:t>、</a:t>
            </a:r>
            <a:r>
              <a:rPr kumimoji="1" lang="en-US" altLang="ja-JP" sz="1600" b="1" u="sng" strike="noStrike" kern="1200" cap="none" spc="0" normalizeH="0" baseline="0" noProof="0" dirty="0" smtClean="0">
                <a:ln>
                  <a:noFill/>
                </a:ln>
                <a:solidFill>
                  <a:srgbClr val="FFFF00"/>
                </a:solidFill>
                <a:effectLst/>
                <a:uLnTx/>
                <a:uFillTx/>
                <a:latin typeface="+mn-lt"/>
                <a:ea typeface="+mn-ea"/>
                <a:cs typeface="+mn-cs"/>
              </a:rPr>
              <a:t>NPB</a:t>
            </a:r>
            <a:r>
              <a:rPr kumimoji="1" lang="ja-JP" altLang="en-US" sz="1600" b="1" u="sng" strike="noStrike" kern="1200" cap="none" spc="0" normalizeH="0" baseline="0" noProof="0" dirty="0" smtClean="0">
                <a:ln>
                  <a:noFill/>
                </a:ln>
                <a:solidFill>
                  <a:srgbClr val="FFFF00"/>
                </a:solidFill>
                <a:effectLst/>
                <a:uLnTx/>
                <a:uFillTx/>
                <a:latin typeface="+mn-lt"/>
                <a:ea typeface="+mn-ea"/>
                <a:cs typeface="+mn-cs"/>
              </a:rPr>
              <a:t>に</a:t>
            </a:r>
            <a:r>
              <a:rPr kumimoji="1" lang="ja-JP" altLang="en-US" sz="1600" b="1" u="sng" strike="noStrike" kern="1200" cap="none" spc="0" normalizeH="0" baseline="0" noProof="0" dirty="0">
                <a:ln>
                  <a:noFill/>
                </a:ln>
                <a:solidFill>
                  <a:srgbClr val="FFFF00"/>
                </a:solidFill>
                <a:effectLst/>
                <a:uLnTx/>
                <a:uFillTx/>
                <a:latin typeface="+mn-lt"/>
                <a:ea typeface="+mn-ea"/>
                <a:cs typeface="+mn-cs"/>
              </a:rPr>
              <a:t>よる年間日程の発表及び当初発行される</a:t>
            </a:r>
            <a:r>
              <a:rPr lang="ja-JP" altLang="en-US" sz="1600" b="1" dirty="0">
                <a:solidFill>
                  <a:srgbClr val="FFFF00"/>
                </a:solidFill>
              </a:rPr>
              <a:t> </a:t>
            </a:r>
            <a:r>
              <a:rPr kumimoji="1" lang="ja-JP" altLang="en-US" sz="1600" b="1" u="sng" strike="noStrike" kern="1200" cap="none" spc="0" normalizeH="0" baseline="0" noProof="0" dirty="0">
                <a:ln>
                  <a:noFill/>
                </a:ln>
                <a:solidFill>
                  <a:srgbClr val="FFFF00"/>
                </a:solidFill>
                <a:effectLst/>
                <a:uLnTx/>
                <a:uFillTx/>
                <a:latin typeface="+mn-lt"/>
                <a:ea typeface="+mn-ea"/>
                <a:cs typeface="+mn-cs"/>
              </a:rPr>
              <a:t>刊行物</a:t>
            </a:r>
            <a:endParaRPr kumimoji="1" lang="en-US" altLang="ja-JP" sz="1600" b="1" u="sng" strike="noStrike" kern="1200" cap="none" spc="0" normalizeH="0" baseline="0" noProof="0" dirty="0">
              <a:ln>
                <a:noFill/>
              </a:ln>
              <a:solidFill>
                <a:srgbClr val="FFFF00"/>
              </a:solidFill>
              <a:effectLst/>
              <a:uLnTx/>
              <a:uFillTx/>
              <a:latin typeface="+mn-lt"/>
              <a:ea typeface="+mn-ea"/>
              <a:cs typeface="+mn-cs"/>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lang="ja-JP" altLang="en-US" sz="1600" b="1" dirty="0">
                <a:solidFill>
                  <a:srgbClr val="FFFF00"/>
                </a:solidFill>
              </a:rPr>
              <a:t>　　  </a:t>
            </a:r>
            <a:r>
              <a:rPr kumimoji="1" lang="ja-JP" altLang="en-US" sz="1600" b="1" u="sng" strike="noStrike" kern="1200" cap="none" spc="0" normalizeH="0" baseline="0" noProof="0" dirty="0">
                <a:ln>
                  <a:noFill/>
                </a:ln>
                <a:solidFill>
                  <a:srgbClr val="FFFF00"/>
                </a:solidFill>
                <a:effectLst/>
                <a:uLnTx/>
                <a:uFillTx/>
                <a:latin typeface="+mn-lt"/>
                <a:ea typeface="+mn-ea"/>
                <a:cs typeface="+mn-cs"/>
              </a:rPr>
              <a:t>においては、</a:t>
            </a:r>
            <a:r>
              <a:rPr lang="ja-JP" altLang="en-US" sz="1600" b="1" u="sng" dirty="0" smtClean="0">
                <a:solidFill>
                  <a:srgbClr val="FFFF00"/>
                </a:solidFill>
              </a:rPr>
              <a:t>「静岡市清水庵原球場」</a:t>
            </a:r>
            <a:r>
              <a:rPr kumimoji="1" lang="ja-JP" altLang="en-US" sz="1600" b="1" u="sng" strike="noStrike" kern="1200" cap="none" spc="0" normalizeH="0" baseline="0" noProof="0" dirty="0">
                <a:ln>
                  <a:noFill/>
                </a:ln>
                <a:solidFill>
                  <a:srgbClr val="FFFF00"/>
                </a:solidFill>
                <a:effectLst/>
                <a:uLnTx/>
                <a:uFillTx/>
                <a:latin typeface="+mn-lt"/>
                <a:ea typeface="+mn-ea"/>
                <a:cs typeface="+mn-cs"/>
              </a:rPr>
              <a:t>で表記される場合があることを、ご了承ください。</a:t>
            </a:r>
          </a:p>
        </p:txBody>
      </p:sp>
      <p:sp>
        <p:nvSpPr>
          <p:cNvPr id="3" name="スライド番号プレースホルダー 2"/>
          <p:cNvSpPr>
            <a:spLocks noGrp="1"/>
          </p:cNvSpPr>
          <p:nvPr>
            <p:ph type="sldNum" sz="quarter" idx="12"/>
          </p:nvPr>
        </p:nvSpPr>
        <p:spPr/>
        <p:txBody>
          <a:bodyPr/>
          <a:lstStyle/>
          <a:p>
            <a:fld id="{E0932E68-03E0-4CF4-BD02-16FA3CE91238}" type="slidenum">
              <a:rPr kumimoji="1" lang="ja-JP" altLang="en-US" smtClean="0"/>
              <a:pPr/>
              <a:t>7</a:t>
            </a:fld>
            <a:endParaRPr kumimoji="1" lang="ja-JP"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00100" y="285728"/>
            <a:ext cx="6900882" cy="1143000"/>
          </a:xfrm>
        </p:spPr>
        <p:txBody>
          <a:bodyPr>
            <a:noAutofit/>
          </a:bodyPr>
          <a:lstStyle/>
          <a:p>
            <a:r>
              <a:rPr lang="ja-JP" altLang="en-US" sz="3600" dirty="0" smtClean="0"/>
              <a:t>静岡市清水庵原球場</a:t>
            </a:r>
            <a:r>
              <a:rPr kumimoji="1" lang="ja-JP" altLang="en-US" sz="3600" dirty="0" smtClean="0"/>
              <a:t>の</a:t>
            </a:r>
            <a:r>
              <a:rPr kumimoji="1" lang="en-US" altLang="ja-JP" sz="3600" dirty="0" smtClean="0"/>
              <a:t/>
            </a:r>
            <a:br>
              <a:rPr kumimoji="1" lang="en-US" altLang="ja-JP" sz="3600" dirty="0" smtClean="0"/>
            </a:br>
            <a:r>
              <a:rPr kumimoji="1" lang="ja-JP" altLang="en-US" sz="3600" dirty="0" smtClean="0"/>
              <a:t>ネーミングライツ</a:t>
            </a:r>
            <a:r>
              <a:rPr kumimoji="1" lang="ja-JP" altLang="en-US" sz="3600" dirty="0"/>
              <a:t>で期待できる効果</a:t>
            </a:r>
          </a:p>
        </p:txBody>
      </p:sp>
      <p:graphicFrame>
        <p:nvGraphicFramePr>
          <p:cNvPr id="5" name="コンテンツ プレースホルダ 4"/>
          <p:cNvGraphicFramePr>
            <a:graphicFrameLocks noGrp="1"/>
          </p:cNvGraphicFramePr>
          <p:nvPr>
            <p:ph idx="1"/>
            <p:extLst>
              <p:ext uri="{D42A27DB-BD31-4B8C-83A1-F6EECF244321}">
                <p14:modId xmlns:p14="http://schemas.microsoft.com/office/powerpoint/2010/main" val="117536032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スライド番号プレースホルダー 2"/>
          <p:cNvSpPr>
            <a:spLocks noGrp="1"/>
          </p:cNvSpPr>
          <p:nvPr>
            <p:ph type="sldNum" sz="quarter" idx="12"/>
          </p:nvPr>
        </p:nvSpPr>
        <p:spPr/>
        <p:txBody>
          <a:bodyPr/>
          <a:lstStyle/>
          <a:p>
            <a:fld id="{E0932E68-03E0-4CF4-BD02-16FA3CE91238}" type="slidenum">
              <a:rPr kumimoji="1" lang="ja-JP" altLang="en-US" smtClean="0"/>
              <a:pPr/>
              <a:t>8</a:t>
            </a:fld>
            <a:endParaRPr kumimoji="1" lang="ja-JP"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214290"/>
            <a:ext cx="8229600" cy="571504"/>
          </a:xfrm>
        </p:spPr>
        <p:txBody>
          <a:bodyPr>
            <a:normAutofit fontScale="90000"/>
          </a:bodyPr>
          <a:lstStyle/>
          <a:p>
            <a:r>
              <a:rPr kumimoji="1" lang="ja-JP" altLang="en-US" dirty="0"/>
              <a:t>ネーミングライツパートナーのメリット</a:t>
            </a:r>
          </a:p>
        </p:txBody>
      </p:sp>
      <p:sp>
        <p:nvSpPr>
          <p:cNvPr id="3" name="コンテンツ プレースホルダ 2"/>
          <p:cNvSpPr>
            <a:spLocks noGrp="1"/>
          </p:cNvSpPr>
          <p:nvPr>
            <p:ph idx="1"/>
          </p:nvPr>
        </p:nvSpPr>
        <p:spPr/>
        <p:txBody>
          <a:bodyPr/>
          <a:lstStyle/>
          <a:p>
            <a:pPr>
              <a:buNone/>
            </a:pPr>
            <a:endParaRPr kumimoji="1" lang="en-US" altLang="ja-JP" dirty="0"/>
          </a:p>
          <a:p>
            <a:pPr>
              <a:buNone/>
            </a:pPr>
            <a:endParaRPr lang="en-US" altLang="ja-JP" dirty="0"/>
          </a:p>
          <a:p>
            <a:pPr>
              <a:buNone/>
            </a:pPr>
            <a:endParaRPr kumimoji="1" lang="en-US" altLang="ja-JP" dirty="0"/>
          </a:p>
          <a:p>
            <a:pPr>
              <a:buNone/>
            </a:pPr>
            <a:endParaRPr lang="en-US" altLang="ja-JP" dirty="0"/>
          </a:p>
          <a:p>
            <a:pPr>
              <a:buNone/>
            </a:pPr>
            <a:endParaRPr kumimoji="1" lang="ja-JP" altLang="en-US" dirty="0"/>
          </a:p>
        </p:txBody>
      </p:sp>
      <p:sp>
        <p:nvSpPr>
          <p:cNvPr id="4" name="正方形/長方形 3"/>
          <p:cNvSpPr/>
          <p:nvPr/>
        </p:nvSpPr>
        <p:spPr>
          <a:xfrm>
            <a:off x="500034" y="857232"/>
            <a:ext cx="8215370" cy="1563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u="sng" dirty="0" smtClean="0"/>
              <a:t>静岡市清水庵原球場</a:t>
            </a:r>
            <a:r>
              <a:rPr kumimoji="1" lang="ja-JP" altLang="en-US" sz="3600" u="sng" dirty="0" smtClean="0"/>
              <a:t>の</a:t>
            </a:r>
            <a:r>
              <a:rPr kumimoji="1" lang="ja-JP" altLang="en-US" sz="3600" u="sng" dirty="0"/>
              <a:t>愛称付与権</a:t>
            </a:r>
            <a:endParaRPr lang="en-US" altLang="ja-JP" sz="3600" u="sng" dirty="0"/>
          </a:p>
          <a:p>
            <a:r>
              <a:rPr kumimoji="1" lang="ja-JP" altLang="en-US" sz="1600" dirty="0"/>
              <a:t>　　●現愛称に</a:t>
            </a:r>
            <a:r>
              <a:rPr lang="ja-JP" altLang="en-US" sz="1600" dirty="0"/>
              <a:t>変わる愛称をつける権利です　（原則</a:t>
            </a:r>
            <a:r>
              <a:rPr lang="ja-JP" altLang="en-US" sz="1600" dirty="0" smtClean="0"/>
              <a:t>「</a:t>
            </a:r>
            <a:r>
              <a:rPr lang="ja-JP" altLang="en-US" sz="1600" dirty="0"/>
              <a:t>清水</a:t>
            </a:r>
            <a:r>
              <a:rPr lang="ja-JP" altLang="en-US" sz="1600" dirty="0" smtClean="0"/>
              <a:t>」</a:t>
            </a:r>
            <a:r>
              <a:rPr lang="ja-JP" altLang="en-US" sz="1600" dirty="0"/>
              <a:t>を含めてください）</a:t>
            </a:r>
            <a:endParaRPr kumimoji="1" lang="en-US" altLang="ja-JP" sz="1600" dirty="0"/>
          </a:p>
          <a:p>
            <a:r>
              <a:rPr kumimoji="1" lang="ja-JP" altLang="en-US" sz="1600" dirty="0"/>
              <a:t>　　　　　・パートナーの社名または商品（ブランド）名を付けることが可能です</a:t>
            </a:r>
            <a:endParaRPr lang="en-US" altLang="ja-JP" sz="1600" dirty="0"/>
          </a:p>
          <a:p>
            <a:r>
              <a:rPr kumimoji="1" lang="ja-JP" altLang="en-US" sz="1600" dirty="0"/>
              <a:t>　　　　　・契約期間内は愛称の変更は</a:t>
            </a:r>
            <a:r>
              <a:rPr lang="ja-JP" altLang="en-US" sz="1600" dirty="0"/>
              <a:t>できません</a:t>
            </a:r>
            <a:endParaRPr kumimoji="1" lang="en-US" altLang="ja-JP" sz="1600" dirty="0"/>
          </a:p>
          <a:p>
            <a:r>
              <a:rPr lang="ja-JP" altLang="en-US" sz="1600" dirty="0"/>
              <a:t>　　　　　・愛称の略称とロゴも決定します　　　　　　　　　　　　　　　　　　　　</a:t>
            </a:r>
            <a:endParaRPr kumimoji="1" lang="en-US" altLang="ja-JP" sz="1600" dirty="0"/>
          </a:p>
        </p:txBody>
      </p:sp>
      <p:graphicFrame>
        <p:nvGraphicFramePr>
          <p:cNvPr id="5" name="表 4"/>
          <p:cNvGraphicFramePr>
            <a:graphicFrameLocks noGrp="1"/>
          </p:cNvGraphicFramePr>
          <p:nvPr>
            <p:extLst>
              <p:ext uri="{D42A27DB-BD31-4B8C-83A1-F6EECF244321}">
                <p14:modId xmlns:p14="http://schemas.microsoft.com/office/powerpoint/2010/main" val="3517570076"/>
              </p:ext>
            </p:extLst>
          </p:nvPr>
        </p:nvGraphicFramePr>
        <p:xfrm>
          <a:off x="540098" y="2636912"/>
          <a:ext cx="8175306" cy="3672538"/>
        </p:xfrm>
        <a:graphic>
          <a:graphicData uri="http://schemas.openxmlformats.org/drawingml/2006/table">
            <a:tbl>
              <a:tblPr firstRow="1" bandRow="1">
                <a:tableStyleId>{5A111915-BE36-4E01-A7E5-04B1672EAD32}</a:tableStyleId>
              </a:tblPr>
              <a:tblGrid>
                <a:gridCol w="334981">
                  <a:extLst>
                    <a:ext uri="{9D8B030D-6E8A-4147-A177-3AD203B41FA5}">
                      <a16:colId xmlns:a16="http://schemas.microsoft.com/office/drawing/2014/main" val="20000"/>
                    </a:ext>
                  </a:extLst>
                </a:gridCol>
                <a:gridCol w="1791927">
                  <a:extLst>
                    <a:ext uri="{9D8B030D-6E8A-4147-A177-3AD203B41FA5}">
                      <a16:colId xmlns:a16="http://schemas.microsoft.com/office/drawing/2014/main" val="20001"/>
                    </a:ext>
                  </a:extLst>
                </a:gridCol>
                <a:gridCol w="3921218">
                  <a:extLst>
                    <a:ext uri="{9D8B030D-6E8A-4147-A177-3AD203B41FA5}">
                      <a16:colId xmlns:a16="http://schemas.microsoft.com/office/drawing/2014/main" val="20002"/>
                    </a:ext>
                  </a:extLst>
                </a:gridCol>
                <a:gridCol w="2127180">
                  <a:extLst>
                    <a:ext uri="{9D8B030D-6E8A-4147-A177-3AD203B41FA5}">
                      <a16:colId xmlns:a16="http://schemas.microsoft.com/office/drawing/2014/main" val="20003"/>
                    </a:ext>
                  </a:extLst>
                </a:gridCol>
              </a:tblGrid>
              <a:tr h="355382">
                <a:tc gridSpan="4">
                  <a:txBody>
                    <a:bodyPr/>
                    <a:lstStyle/>
                    <a:p>
                      <a:pPr algn="ctr"/>
                      <a:r>
                        <a:rPr kumimoji="1" lang="ja-JP" altLang="en-US" sz="2000" dirty="0"/>
                        <a:t>愛称の付与権以外のメリット一覧</a:t>
                      </a:r>
                    </a:p>
                  </a:txBody>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296152">
                <a:tc>
                  <a:txBody>
                    <a:bodyPr/>
                    <a:lstStyle/>
                    <a:p>
                      <a:pPr lvl="0" algn="ctr"/>
                      <a:endParaRPr kumimoji="1" lang="ja-JP" altLang="en-US" sz="1600" dirty="0"/>
                    </a:p>
                  </a:txBody>
                  <a:tcPr>
                    <a:lnR w="19050" cap="flat" cmpd="sng" algn="ctr">
                      <a:solidFill>
                        <a:schemeClr val="accent1">
                          <a:lumMod val="40000"/>
                          <a:lumOff val="60000"/>
                        </a:schemeClr>
                      </a:solidFill>
                      <a:prstDash val="solid"/>
                      <a:round/>
                      <a:headEnd type="none" w="med" len="med"/>
                      <a:tailEnd type="none" w="med" len="med"/>
                    </a:lnR>
                  </a:tcPr>
                </a:tc>
                <a:tc>
                  <a:txBody>
                    <a:bodyPr/>
                    <a:lstStyle/>
                    <a:p>
                      <a:pPr lvl="0" algn="ctr"/>
                      <a:r>
                        <a:rPr kumimoji="1" lang="ja-JP" altLang="en-US" sz="1600" dirty="0"/>
                        <a:t>メリット</a:t>
                      </a:r>
                      <a:endParaRPr kumimoji="1" lang="en-US" altLang="ja-JP" sz="1600" dirty="0"/>
                    </a:p>
                  </a:txBody>
                  <a:tcPr>
                    <a:lnL w="19050" cap="flat" cmpd="sng" algn="ctr">
                      <a:solidFill>
                        <a:schemeClr val="accent1">
                          <a:lumMod val="40000"/>
                          <a:lumOff val="60000"/>
                        </a:schemeClr>
                      </a:solid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tcPr>
                </a:tc>
                <a:tc>
                  <a:txBody>
                    <a:bodyPr/>
                    <a:lstStyle/>
                    <a:p>
                      <a:pPr lvl="0" algn="ctr"/>
                      <a:r>
                        <a:rPr kumimoji="1" lang="ja-JP" altLang="en-US" sz="1600" dirty="0"/>
                        <a:t>内　　　　容</a:t>
                      </a:r>
                    </a:p>
                  </a:txBody>
                  <a:tcPr>
                    <a:lnL w="19050" cap="flat" cmpd="sng" algn="ctr">
                      <a:solidFill>
                        <a:schemeClr val="accent1">
                          <a:lumMod val="40000"/>
                          <a:lumOff val="60000"/>
                        </a:schemeClr>
                      </a:solid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tcPr>
                </a:tc>
                <a:tc>
                  <a:txBody>
                    <a:bodyPr/>
                    <a:lstStyle/>
                    <a:p>
                      <a:pPr lvl="0" algn="ctr"/>
                      <a:r>
                        <a:rPr kumimoji="1" lang="ja-JP" altLang="en-US" sz="1600" dirty="0"/>
                        <a:t>備　　　　考</a:t>
                      </a:r>
                      <a:endParaRPr kumimoji="1" lang="en-US" altLang="ja-JP" sz="1600" dirty="0"/>
                    </a:p>
                  </a:txBody>
                  <a:tcPr>
                    <a:lnL w="19050" cap="flat" cmpd="sng" algn="ctr">
                      <a:solidFill>
                        <a:schemeClr val="accent1">
                          <a:lumMod val="40000"/>
                          <a:lumOff val="60000"/>
                        </a:schemeClr>
                      </a:solidFill>
                      <a:prstDash val="solid"/>
                      <a:round/>
                      <a:headEnd type="none" w="med" len="med"/>
                      <a:tailEnd type="none" w="med" len="med"/>
                    </a:lnL>
                  </a:tcPr>
                </a:tc>
                <a:extLst>
                  <a:ext uri="{0D108BD9-81ED-4DB2-BD59-A6C34878D82A}">
                    <a16:rowId xmlns:a16="http://schemas.microsoft.com/office/drawing/2014/main" val="10001"/>
                  </a:ext>
                </a:extLst>
              </a:tr>
              <a:tr h="503458">
                <a:tc>
                  <a:txBody>
                    <a:bodyPr/>
                    <a:lstStyle/>
                    <a:p>
                      <a:pPr algn="ctr"/>
                      <a:r>
                        <a:rPr kumimoji="1" lang="ja-JP" altLang="en-US" sz="1600" dirty="0"/>
                        <a:t>１</a:t>
                      </a:r>
                    </a:p>
                  </a:txBody>
                  <a:tcPr anchor="ctr">
                    <a:lnR w="19050" cap="flat" cmpd="sng" algn="ctr">
                      <a:solidFill>
                        <a:schemeClr val="accent1">
                          <a:lumMod val="40000"/>
                          <a:lumOff val="60000"/>
                        </a:schemeClr>
                      </a:solidFill>
                      <a:prstDash val="solid"/>
                      <a:round/>
                      <a:headEnd type="none" w="med" len="med"/>
                      <a:tailEnd type="none" w="med" len="med"/>
                    </a:lnR>
                  </a:tcPr>
                </a:tc>
                <a:tc>
                  <a:txBody>
                    <a:bodyPr/>
                    <a:lstStyle/>
                    <a:p>
                      <a:pPr algn="l"/>
                      <a:r>
                        <a:rPr kumimoji="1" lang="ja-JP" altLang="en-US" sz="1600" dirty="0" smtClean="0"/>
                        <a:t>施設内へ</a:t>
                      </a:r>
                      <a:r>
                        <a:rPr kumimoji="1" lang="ja-JP" altLang="en-US" sz="1600" dirty="0"/>
                        <a:t>愛称看板</a:t>
                      </a:r>
                      <a:r>
                        <a:rPr kumimoji="1" lang="ja-JP" altLang="en-US" sz="1600" dirty="0" smtClean="0"/>
                        <a:t>の設置</a:t>
                      </a:r>
                      <a:endParaRPr kumimoji="1" lang="ja-JP" altLang="en-US" sz="1600" dirty="0"/>
                    </a:p>
                  </a:txBody>
                  <a:tcPr anchor="ctr">
                    <a:lnL w="19050" cap="flat" cmpd="sng" algn="ctr">
                      <a:solidFill>
                        <a:schemeClr val="accent1">
                          <a:lumMod val="40000"/>
                          <a:lumOff val="60000"/>
                        </a:schemeClr>
                      </a:solid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tcPr>
                </a:tc>
                <a:tc>
                  <a:txBody>
                    <a:bodyPr/>
                    <a:lstStyle/>
                    <a:p>
                      <a:pPr algn="l"/>
                      <a:r>
                        <a:rPr kumimoji="1" lang="ja-JP" altLang="en-US" sz="1600" dirty="0" smtClean="0"/>
                        <a:t>施設正面看板・ラバーフェンスなど</a:t>
                      </a:r>
                      <a:r>
                        <a:rPr kumimoji="1" lang="ja-JP" altLang="en-US" sz="1600" dirty="0"/>
                        <a:t>に愛称を表示できます</a:t>
                      </a:r>
                    </a:p>
                  </a:txBody>
                  <a:tcPr anchor="ctr">
                    <a:lnL w="19050" cap="flat" cmpd="sng" algn="ctr">
                      <a:solidFill>
                        <a:schemeClr val="accent1">
                          <a:lumMod val="40000"/>
                          <a:lumOff val="60000"/>
                        </a:schemeClr>
                      </a:solid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製作・</a:t>
                      </a:r>
                      <a:r>
                        <a:rPr kumimoji="1" lang="ja-JP" altLang="en-US" sz="1600" dirty="0" smtClean="0"/>
                        <a:t>設置・撤去費用</a:t>
                      </a:r>
                      <a:r>
                        <a:rPr kumimoji="1" lang="ja-JP" altLang="en-US" sz="1600" dirty="0"/>
                        <a:t>は、パートナーの負担と</a:t>
                      </a:r>
                      <a:r>
                        <a:rPr kumimoji="1" lang="ja-JP" altLang="en-US" sz="1600" dirty="0" smtClean="0"/>
                        <a:t>します。</a:t>
                      </a:r>
                      <a:endParaRPr kumimoji="1" lang="ja-JP" altLang="en-US" sz="1600" dirty="0"/>
                    </a:p>
                  </a:txBody>
                  <a:tcPr anchor="ctr">
                    <a:lnL w="19050" cap="flat" cmpd="sng" algn="ctr">
                      <a:solidFill>
                        <a:schemeClr val="accent1">
                          <a:lumMod val="40000"/>
                          <a:lumOff val="60000"/>
                        </a:schemeClr>
                      </a:solidFill>
                      <a:prstDash val="solid"/>
                      <a:round/>
                      <a:headEnd type="none" w="med" len="med"/>
                      <a:tailEnd type="none" w="med" len="med"/>
                    </a:lnL>
                  </a:tcPr>
                </a:tc>
                <a:extLst>
                  <a:ext uri="{0D108BD9-81ED-4DB2-BD59-A6C34878D82A}">
                    <a16:rowId xmlns:a16="http://schemas.microsoft.com/office/drawing/2014/main" val="10002"/>
                  </a:ext>
                </a:extLst>
              </a:tr>
              <a:tr h="710764">
                <a:tc>
                  <a:txBody>
                    <a:bodyPr/>
                    <a:lstStyle/>
                    <a:p>
                      <a:pPr algn="ctr"/>
                      <a:r>
                        <a:rPr kumimoji="1" lang="ja-JP" altLang="en-US" sz="1600" dirty="0"/>
                        <a:t>２</a:t>
                      </a:r>
                    </a:p>
                  </a:txBody>
                  <a:tcPr anchor="ctr">
                    <a:lnR w="19050" cap="flat" cmpd="sng" algn="ctr">
                      <a:solidFill>
                        <a:schemeClr val="accent1">
                          <a:lumMod val="40000"/>
                          <a:lumOff val="60000"/>
                        </a:schemeClr>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市の各種広報印刷物・ＨＰ等への愛称の露出</a:t>
                      </a:r>
                    </a:p>
                  </a:txBody>
                  <a:tcPr anchor="ctr">
                    <a:lnL w="19050" cap="flat" cmpd="sng" algn="ctr">
                      <a:solidFill>
                        <a:schemeClr val="accent1">
                          <a:lumMod val="40000"/>
                          <a:lumOff val="60000"/>
                        </a:schemeClr>
                      </a:solid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記者会見や広報しずおか、ホームページ等において、新愛称への変更のお知らせや、表示・記載の変更をします</a:t>
                      </a:r>
                    </a:p>
                  </a:txBody>
                  <a:tcPr anchor="ctr">
                    <a:lnL w="19050" cap="flat" cmpd="sng" algn="ctr">
                      <a:solidFill>
                        <a:schemeClr val="accent1">
                          <a:lumMod val="40000"/>
                          <a:lumOff val="60000"/>
                        </a:schemeClr>
                      </a:solid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tcPr>
                </a:tc>
                <a:tc>
                  <a:txBody>
                    <a:bodyPr/>
                    <a:lstStyle/>
                    <a:p>
                      <a:pPr algn="l"/>
                      <a:endParaRPr kumimoji="1" lang="ja-JP" altLang="en-US" sz="1600" dirty="0"/>
                    </a:p>
                  </a:txBody>
                  <a:tcPr anchor="ctr">
                    <a:lnL w="19050" cap="flat" cmpd="sng" algn="ctr">
                      <a:solidFill>
                        <a:schemeClr val="accent1">
                          <a:lumMod val="40000"/>
                          <a:lumOff val="60000"/>
                        </a:schemeClr>
                      </a:solidFill>
                      <a:prstDash val="solid"/>
                      <a:round/>
                      <a:headEnd type="none" w="med" len="med"/>
                      <a:tailEnd type="none" w="med" len="med"/>
                    </a:lnL>
                  </a:tcPr>
                </a:tc>
                <a:extLst>
                  <a:ext uri="{0D108BD9-81ED-4DB2-BD59-A6C34878D82A}">
                    <a16:rowId xmlns:a16="http://schemas.microsoft.com/office/drawing/2014/main" val="10005"/>
                  </a:ext>
                </a:extLst>
              </a:tr>
              <a:tr h="918070">
                <a:tc>
                  <a:txBody>
                    <a:bodyPr/>
                    <a:lstStyle/>
                    <a:p>
                      <a:pPr algn="ctr"/>
                      <a:r>
                        <a:rPr kumimoji="1" lang="ja-JP" altLang="en-US" sz="1600" dirty="0" smtClean="0"/>
                        <a:t>３</a:t>
                      </a:r>
                      <a:endParaRPr kumimoji="1" lang="ja-JP" altLang="en-US" sz="1600" dirty="0"/>
                    </a:p>
                  </a:txBody>
                  <a:tcPr anchor="ctr">
                    <a:lnR w="19050" cap="flat" cmpd="sng" algn="ctr">
                      <a:solidFill>
                        <a:schemeClr val="accent1">
                          <a:lumMod val="40000"/>
                          <a:lumOff val="60000"/>
                        </a:schemeClr>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ハヤテの</a:t>
                      </a:r>
                      <a:r>
                        <a:rPr kumimoji="1" lang="ja-JP" altLang="en-US" sz="1600" dirty="0"/>
                        <a:t>広告媒体による愛称の露出</a:t>
                      </a:r>
                    </a:p>
                  </a:txBody>
                  <a:tcPr anchor="ctr">
                    <a:lnL w="19050" cap="flat" cmpd="sng" algn="ctr">
                      <a:solidFill>
                        <a:schemeClr val="accent1">
                          <a:lumMod val="40000"/>
                          <a:lumOff val="60000"/>
                        </a:schemeClr>
                      </a:solid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t>(1)</a:t>
                      </a:r>
                      <a:r>
                        <a:rPr kumimoji="1" lang="ja-JP" altLang="en-US" sz="1600" dirty="0" smtClean="0"/>
                        <a:t>年間ホームゲーム約</a:t>
                      </a:r>
                      <a:r>
                        <a:rPr kumimoji="1" lang="en-US" altLang="ja-JP" sz="1600" dirty="0" smtClean="0"/>
                        <a:t>60</a:t>
                      </a:r>
                      <a:r>
                        <a:rPr kumimoji="1" lang="ja-JP" altLang="en-US" sz="1600" dirty="0" smtClean="0"/>
                        <a:t>試合を開催予定</a:t>
                      </a:r>
                      <a:endParaRPr kumimoji="1" lang="en-US" altLang="ja-JP" sz="16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t>(2)</a:t>
                      </a:r>
                      <a:r>
                        <a:rPr kumimoji="1" lang="ja-JP" altLang="en-US" sz="1600" dirty="0"/>
                        <a:t>チケットに愛称を掲載します</a:t>
                      </a:r>
                      <a:endParaRPr kumimoji="1" lang="en-US" altLang="ja-JP" sz="1600" dirty="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t>(</a:t>
                      </a:r>
                      <a:r>
                        <a:rPr kumimoji="1" lang="en-US" altLang="ja-JP" sz="1600" dirty="0" smtClean="0"/>
                        <a:t>3)</a:t>
                      </a:r>
                      <a:r>
                        <a:rPr kumimoji="1" lang="ja-JP" altLang="en-US" sz="1600" dirty="0" smtClean="0"/>
                        <a:t>ホームページ等へ</a:t>
                      </a:r>
                      <a:r>
                        <a:rPr kumimoji="1" lang="ja-JP" altLang="en-US" sz="1600" dirty="0"/>
                        <a:t>愛称を掲載します</a:t>
                      </a:r>
                    </a:p>
                  </a:txBody>
                  <a:tcPr anchor="ctr">
                    <a:lnL w="19050" cap="flat" cmpd="sng" algn="ctr">
                      <a:solidFill>
                        <a:schemeClr val="accent1">
                          <a:lumMod val="40000"/>
                          <a:lumOff val="60000"/>
                        </a:schemeClr>
                      </a:solid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tcPr>
                </a:tc>
                <a:tc>
                  <a:txBody>
                    <a:bodyPr/>
                    <a:lstStyle/>
                    <a:p>
                      <a:pPr algn="l"/>
                      <a:r>
                        <a:rPr kumimoji="1" lang="ja-JP" altLang="en-US" sz="1600" dirty="0" smtClean="0"/>
                        <a:t>雨天時は試合開催が中止されます。</a:t>
                      </a:r>
                      <a:endParaRPr kumimoji="1" lang="ja-JP" altLang="en-US" sz="1600" dirty="0"/>
                    </a:p>
                  </a:txBody>
                  <a:tcPr anchor="ctr">
                    <a:lnL w="19050" cap="flat" cmpd="sng" algn="ctr">
                      <a:solidFill>
                        <a:schemeClr val="accent1">
                          <a:lumMod val="40000"/>
                          <a:lumOff val="60000"/>
                        </a:schemeClr>
                      </a:solidFill>
                      <a:prstDash val="solid"/>
                      <a:round/>
                      <a:headEnd type="none" w="med" len="med"/>
                      <a:tailEnd type="none" w="med" len="med"/>
                    </a:lnL>
                  </a:tcPr>
                </a:tc>
                <a:extLst>
                  <a:ext uri="{0D108BD9-81ED-4DB2-BD59-A6C34878D82A}">
                    <a16:rowId xmlns:a16="http://schemas.microsoft.com/office/drawing/2014/main" val="10006"/>
                  </a:ext>
                </a:extLst>
              </a:tr>
              <a:tr h="377028">
                <a:tc>
                  <a:txBody>
                    <a:bodyPr/>
                    <a:lstStyle/>
                    <a:p>
                      <a:pPr algn="ctr"/>
                      <a:r>
                        <a:rPr kumimoji="1" lang="ja-JP" altLang="en-US" sz="1600" dirty="0" smtClean="0"/>
                        <a:t>４</a:t>
                      </a:r>
                      <a:endParaRPr kumimoji="1" lang="ja-JP" altLang="en-US" sz="1600" dirty="0"/>
                    </a:p>
                  </a:txBody>
                  <a:tcPr anchor="ctr"/>
                </a:tc>
                <a:tc>
                  <a:txBody>
                    <a:bodyPr/>
                    <a:lstStyle/>
                    <a:p>
                      <a:r>
                        <a:rPr kumimoji="1" lang="ja-JP" altLang="en-US" sz="1600" dirty="0"/>
                        <a:t>その他</a:t>
                      </a:r>
                    </a:p>
                  </a:txBody>
                  <a:tcPr/>
                </a:tc>
                <a:tc gridSpan="2">
                  <a:txBody>
                    <a:bodyPr/>
                    <a:lstStyle/>
                    <a:p>
                      <a:r>
                        <a:rPr kumimoji="1" lang="ja-JP" altLang="en-US" sz="1600" dirty="0" smtClean="0"/>
                        <a:t>１～３以外</a:t>
                      </a:r>
                      <a:r>
                        <a:rPr kumimoji="1" lang="ja-JP" altLang="en-US" sz="1600" dirty="0"/>
                        <a:t>のご希望については協議のうえ決定します</a:t>
                      </a:r>
                    </a:p>
                  </a:txBody>
                  <a:tcPr/>
                </a:tc>
                <a:tc hMerge="1">
                  <a:txBody>
                    <a:bodyPr/>
                    <a:lstStyle/>
                    <a:p>
                      <a:endParaRPr kumimoji="1" lang="ja-JP" altLang="en-US" sz="1400" dirty="0"/>
                    </a:p>
                  </a:txBody>
                  <a:tcPr/>
                </a:tc>
                <a:extLst>
                  <a:ext uri="{0D108BD9-81ED-4DB2-BD59-A6C34878D82A}">
                    <a16:rowId xmlns:a16="http://schemas.microsoft.com/office/drawing/2014/main" val="10007"/>
                  </a:ext>
                </a:extLst>
              </a:tr>
            </a:tbl>
          </a:graphicData>
        </a:graphic>
      </p:graphicFrame>
      <p:sp>
        <p:nvSpPr>
          <p:cNvPr id="6" name="スライド番号プレースホルダー 5"/>
          <p:cNvSpPr>
            <a:spLocks noGrp="1"/>
          </p:cNvSpPr>
          <p:nvPr>
            <p:ph type="sldNum" sz="quarter" idx="12"/>
          </p:nvPr>
        </p:nvSpPr>
        <p:spPr/>
        <p:txBody>
          <a:bodyPr/>
          <a:lstStyle/>
          <a:p>
            <a:fld id="{E0932E68-03E0-4CF4-BD02-16FA3CE91238}" type="slidenum">
              <a:rPr kumimoji="1" lang="ja-JP" altLang="en-US" smtClean="0"/>
              <a:pPr/>
              <a:t>9</a:t>
            </a:fld>
            <a:endParaRPr kumimoji="1" lang="ja-JP"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3444</TotalTime>
  <Words>1351</Words>
  <Application>Microsoft Office PowerPoint</Application>
  <PresentationFormat>画面に合わせる (4:3)</PresentationFormat>
  <Paragraphs>184</Paragraphs>
  <Slides>11</Slides>
  <Notes>7</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11</vt:i4>
      </vt:variant>
    </vt:vector>
  </HeadingPairs>
  <TitlesOfParts>
    <vt:vector size="19" baseType="lpstr">
      <vt:lpstr>BIZ UDゴシック</vt:lpstr>
      <vt:lpstr>HGS創英ﾌﾟﾚｾﾞﾝｽEB</vt:lpstr>
      <vt:lpstr>Meiryo UI</vt:lpstr>
      <vt:lpstr>ＭＳ Ｐゴシック</vt:lpstr>
      <vt:lpstr>メイリオ</vt:lpstr>
      <vt:lpstr>Arial</vt:lpstr>
      <vt:lpstr>Calibri</vt:lpstr>
      <vt:lpstr>Office テーマ</vt:lpstr>
      <vt:lpstr>PowerPoint プレゼンテーション</vt:lpstr>
      <vt:lpstr>ネーミングライツ（命名権）について</vt:lpstr>
      <vt:lpstr>静岡市清水庵原球場について</vt:lpstr>
      <vt:lpstr>静岡市清水庵原球場の利用状況</vt:lpstr>
      <vt:lpstr>PowerPoint プレゼンテーション</vt:lpstr>
      <vt:lpstr>ネーミングライツ更新スケジュール</vt:lpstr>
      <vt:lpstr>ネーミングライツパートナーの条件</vt:lpstr>
      <vt:lpstr>静岡市清水庵原球場の ネーミングライツで期待できる効果</vt:lpstr>
      <vt:lpstr>ネーミングライツパートナーのメリット</vt:lpstr>
      <vt:lpstr>ネーミングライツパートナーシップ契約 本契約はパートナーと静岡市とハヤテ２２３株式会社の３者による契約です。 そ れ ぞ れ を 尊 重 し あ う パ ー ト ナ ー シ ッ プ を 形 成 し ま す</vt:lpstr>
      <vt:lpstr>お申込み・お問合せ先</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清水日本平運動公園球技場 【日本平スタジアム】</dc:title>
  <dc:creator>B-CB</dc:creator>
  <cp:lastModifiedBy>Windows ユーザー</cp:lastModifiedBy>
  <cp:revision>289</cp:revision>
  <cp:lastPrinted>2023-11-17T01:29:07Z</cp:lastPrinted>
  <dcterms:created xsi:type="dcterms:W3CDTF">2007-10-16T07:34:48Z</dcterms:created>
  <dcterms:modified xsi:type="dcterms:W3CDTF">2023-11-22T08:21:58Z</dcterms:modified>
</cp:coreProperties>
</file>