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604" autoAdjust="0"/>
  </p:normalViewPr>
  <p:slideViewPr>
    <p:cSldViewPr>
      <p:cViewPr>
        <p:scale>
          <a:sx n="125" d="100"/>
          <a:sy n="125" d="100"/>
        </p:scale>
        <p:origin x="90" y="-2298"/>
      </p:cViewPr>
      <p:guideLst>
        <p:guide orient="horz" pos="2160"/>
        <p:guide pos="312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Relationship Id="rId3" Type="http://schemas.openxmlformats.org/officeDocument/2006/relationships/notesMaster" Target="notesMasters/notesMaster1.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20" cy="497126"/>
          </a:xfrm>
          <a:prstGeom prst="rect">
            <a:avLst/>
          </a:prstGeom>
        </p:spPr>
        <p:txBody>
          <a:bodyPr vert="horz" lIns="91839" tIns="45919" rIns="91839" bIns="459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84" y="0"/>
            <a:ext cx="2949520" cy="497126"/>
          </a:xfrm>
          <a:prstGeom prst="rect">
            <a:avLst/>
          </a:prstGeom>
        </p:spPr>
        <p:txBody>
          <a:bodyPr vert="horz" lIns="91839" tIns="45919" rIns="91839" bIns="45919" rtlCol="0"/>
          <a:lstStyle>
            <a:lvl1pPr algn="r">
              <a:defRPr sz="1200"/>
            </a:lvl1pPr>
          </a:lstStyle>
          <a:p>
            <a:fld id="{7A80668C-6400-495F-94B5-070DE250B2A0}" type="datetimeFigureOut">
              <a:rPr kumimoji="1" lang="ja-JP" altLang="en-US" smtClean="0"/>
              <a:t>2023/4/19</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1839" tIns="45919" rIns="91839" bIns="45919" rtlCol="0" anchor="ctr"/>
          <a:lstStyle/>
          <a:p>
            <a:endParaRPr lang="ja-JP" altLang="en-US"/>
          </a:p>
        </p:txBody>
      </p:sp>
      <p:sp>
        <p:nvSpPr>
          <p:cNvPr id="5" name="ノート プレースホルダー 4"/>
          <p:cNvSpPr>
            <a:spLocks noGrp="1"/>
          </p:cNvSpPr>
          <p:nvPr>
            <p:ph type="body" sz="quarter" idx="3"/>
          </p:nvPr>
        </p:nvSpPr>
        <p:spPr>
          <a:xfrm>
            <a:off x="681518" y="4721106"/>
            <a:ext cx="5445760" cy="4472542"/>
          </a:xfrm>
          <a:prstGeom prst="rect">
            <a:avLst/>
          </a:prstGeom>
        </p:spPr>
        <p:txBody>
          <a:bodyPr vert="horz" lIns="91839" tIns="45919" rIns="91839" bIns="459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19"/>
            <a:ext cx="2949520" cy="497126"/>
          </a:xfrm>
          <a:prstGeom prst="rect">
            <a:avLst/>
          </a:prstGeom>
        </p:spPr>
        <p:txBody>
          <a:bodyPr vert="horz" lIns="91839" tIns="45919" rIns="91839" bIns="459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84" y="9440619"/>
            <a:ext cx="2949520" cy="497126"/>
          </a:xfrm>
          <a:prstGeom prst="rect">
            <a:avLst/>
          </a:prstGeom>
        </p:spPr>
        <p:txBody>
          <a:bodyPr vert="horz" lIns="91839" tIns="45919" rIns="91839" bIns="45919" rtlCol="0" anchor="b"/>
          <a:lstStyle>
            <a:lvl1pPr algn="r">
              <a:defRPr sz="1200"/>
            </a:lvl1pPr>
          </a:lstStyle>
          <a:p>
            <a:fld id="{BF528162-906E-451D-BF5A-0BA11EA868D9}" type="slidenum">
              <a:rPr kumimoji="1" lang="ja-JP" altLang="en-US" smtClean="0"/>
              <a:t>‹#›</a:t>
            </a:fld>
            <a:endParaRPr kumimoji="1" lang="ja-JP" altLang="en-US"/>
          </a:p>
        </p:txBody>
      </p:sp>
    </p:spTree>
    <p:extLst>
      <p:ext uri="{BB962C8B-B14F-4D97-AF65-F5344CB8AC3E}">
        <p14:creationId xmlns:p14="http://schemas.microsoft.com/office/powerpoint/2010/main" val="3576844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599972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3538821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3737634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1977824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2480196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204673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159575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381170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1638090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249140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704B36F-25AB-4798-BEE9-D6CDC12CC5BD}"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1513312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4B36F-25AB-4798-BEE9-D6CDC12CC5BD}" type="datetimeFigureOut">
              <a:rPr kumimoji="1" lang="ja-JP" altLang="en-US" smtClean="0"/>
              <a:t>2023/4/19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40C34-AF0F-4FFB-BA18-5C93B5E5A074}" type="slidenum">
              <a:rPr kumimoji="1" lang="ja-JP" altLang="en-US" smtClean="0"/>
              <a:t>‹#›</a:t>
            </a:fld>
            <a:endParaRPr kumimoji="1" lang="ja-JP" altLang="en-US"/>
          </a:p>
        </p:txBody>
      </p:sp>
    </p:spTree>
    <p:extLst>
      <p:ext uri="{BB962C8B-B14F-4D97-AF65-F5344CB8AC3E}">
        <p14:creationId xmlns:p14="http://schemas.microsoft.com/office/powerpoint/2010/main" val="2331247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表 34"/>
          <p:cNvGraphicFramePr>
            <a:graphicFrameLocks noGrp="1"/>
          </p:cNvGraphicFramePr>
          <p:nvPr>
            <p:extLst>
              <p:ext uri="{D42A27DB-BD31-4B8C-83A1-F6EECF244321}">
                <p14:modId xmlns:p14="http://schemas.microsoft.com/office/powerpoint/2010/main" val="4253868207"/>
              </p:ext>
            </p:extLst>
          </p:nvPr>
        </p:nvGraphicFramePr>
        <p:xfrm>
          <a:off x="4585794" y="413324"/>
          <a:ext cx="5097016" cy="5867934"/>
        </p:xfrm>
        <a:graphic>
          <a:graphicData uri="http://schemas.openxmlformats.org/drawingml/2006/table">
            <a:tbl>
              <a:tblPr firstRow="1" bandRow="1">
                <a:tableStyleId>{5940675A-B579-460E-94D1-54222C63F5DA}</a:tableStyleId>
              </a:tblPr>
              <a:tblGrid>
                <a:gridCol w="223520">
                  <a:extLst>
                    <a:ext uri="{9D8B030D-6E8A-4147-A177-3AD203B41FA5}">
                      <a16:colId xmlns:a16="http://schemas.microsoft.com/office/drawing/2014/main" val="20000"/>
                    </a:ext>
                  </a:extLst>
                </a:gridCol>
                <a:gridCol w="4873496">
                  <a:extLst>
                    <a:ext uri="{9D8B030D-6E8A-4147-A177-3AD203B41FA5}">
                      <a16:colId xmlns:a16="http://schemas.microsoft.com/office/drawing/2014/main" val="20001"/>
                    </a:ext>
                  </a:extLst>
                </a:gridCol>
              </a:tblGrid>
              <a:tr h="281247">
                <a:tc gridSpan="2">
                  <a:txBody>
                    <a:bodyPr/>
                    <a:lstStyle/>
                    <a:p>
                      <a:pPr algn="ctr"/>
                      <a:r>
                        <a:rPr kumimoji="1" lang="ja-JP" altLang="en-US" sz="1200" dirty="0" smtClean="0"/>
                        <a:t>チェックポイント</a:t>
                      </a:r>
                      <a:endParaRPr kumimoji="1" lang="ja-JP" altLang="en-US" sz="120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57810">
                <a:tc>
                  <a:txBody>
                    <a:bodyPr/>
                    <a:lstStyle/>
                    <a:p>
                      <a:pPr algn="ctr"/>
                      <a:r>
                        <a:rPr kumimoji="1" lang="ja-JP" altLang="en-US" sz="900" dirty="0" smtClean="0"/>
                        <a:t>①</a:t>
                      </a:r>
                      <a:endParaRPr kumimoji="1" lang="ja-JP" altLang="en-US" sz="900" dirty="0"/>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050" dirty="0" smtClean="0"/>
                        <a:t>窓口に提出する日を記載してください。</a:t>
                      </a:r>
                      <a:endParaRPr kumimoji="1" lang="ja-JP" altLang="en-US" sz="105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14053">
                <a:tc>
                  <a:txBody>
                    <a:bodyPr/>
                    <a:lstStyle/>
                    <a:p>
                      <a:pPr algn="ctr"/>
                      <a:r>
                        <a:rPr kumimoji="1" lang="ja-JP" altLang="en-US" sz="900" dirty="0" smtClean="0"/>
                        <a:t>②</a:t>
                      </a:r>
                      <a:endParaRPr kumimoji="1" lang="ja-JP" altLang="en-US" sz="900" dirty="0"/>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050" dirty="0" smtClean="0"/>
                        <a:t>申請者と事務手続きをされる方が別の場合には、申請者の下に事務連絡の担当者の連絡先を記載してください。</a:t>
                      </a:r>
                      <a:endParaRPr kumimoji="1" lang="en-US" altLang="ja-JP" sz="1050" dirty="0" smtClean="0"/>
                    </a:p>
                    <a:p>
                      <a:endParaRPr kumimoji="1" lang="en-US" altLang="ja-JP" sz="1050" dirty="0" smtClean="0"/>
                    </a:p>
                    <a:p>
                      <a:r>
                        <a:rPr kumimoji="1" lang="en-US" altLang="ja-JP" sz="1050" dirty="0" smtClean="0"/>
                        <a:t>※</a:t>
                      </a:r>
                      <a:r>
                        <a:rPr kumimoji="1" lang="ja-JP" altLang="en-US" sz="1050" dirty="0" smtClean="0"/>
                        <a:t>証明書が発行された際はそちらに連絡しますので、必ず連絡がとれる</a:t>
                      </a:r>
                      <a:r>
                        <a:rPr kumimoji="1" lang="en-US" altLang="ja-JP" sz="1050" dirty="0" smtClean="0"/>
                        <a:t>TEL</a:t>
                      </a:r>
                      <a:r>
                        <a:rPr kumimoji="1" lang="ja-JP" altLang="en-US" sz="1050" dirty="0" smtClean="0"/>
                        <a:t>番号を記載するようにお願いします。</a:t>
                      </a:r>
                      <a:endParaRPr kumimoji="1" lang="ja-JP" altLang="en-US" sz="105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57810">
                <a:tc>
                  <a:txBody>
                    <a:bodyPr/>
                    <a:lstStyle/>
                    <a:p>
                      <a:pPr algn="ctr"/>
                      <a:r>
                        <a:rPr kumimoji="1" lang="ja-JP" altLang="en-US" sz="900" dirty="0" smtClean="0"/>
                        <a:t>③</a:t>
                      </a:r>
                      <a:endParaRPr kumimoji="1" lang="ja-JP" altLang="en-US" sz="900" dirty="0"/>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駐車場の位置は地番まで記載してください。</a:t>
                      </a:r>
                      <a:endParaRPr kumimoji="1" lang="en-US" altLang="ja-JP" sz="1050" dirty="0" smtClean="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242174">
                <a:tc>
                  <a:txBody>
                    <a:bodyPr/>
                    <a:lstStyle/>
                    <a:p>
                      <a:pPr algn="ctr"/>
                      <a:r>
                        <a:rPr kumimoji="1" lang="ja-JP" altLang="en-US" sz="900" dirty="0" smtClean="0"/>
                        <a:t>④</a:t>
                      </a:r>
                      <a:endParaRPr kumimoji="1" lang="ja-JP" altLang="en-US" sz="900" dirty="0"/>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050" dirty="0" smtClean="0"/>
                        <a:t>「前面道路の名称」</a:t>
                      </a:r>
                      <a:endParaRPr kumimoji="1" lang="en-US" altLang="ja-JP" sz="1050" dirty="0" smtClean="0"/>
                    </a:p>
                    <a:p>
                      <a:endParaRPr kumimoji="1" lang="en-US" altLang="ja-JP" sz="1050" dirty="0" smtClean="0"/>
                    </a:p>
                    <a:p>
                      <a:r>
                        <a:rPr kumimoji="1" lang="ja-JP" altLang="en-US" sz="1050" kern="1200" dirty="0" smtClean="0">
                          <a:solidFill>
                            <a:schemeClr val="tx1"/>
                          </a:solidFill>
                          <a:latin typeface="+mn-lt"/>
                          <a:ea typeface="+mn-ea"/>
                          <a:cs typeface="+mn-cs"/>
                        </a:rPr>
                        <a:t>　　静岡市</a:t>
                      </a:r>
                      <a:r>
                        <a:rPr kumimoji="1" lang="en-US" altLang="ja-JP" sz="1050" kern="1200" dirty="0" smtClean="0">
                          <a:solidFill>
                            <a:schemeClr val="tx1"/>
                          </a:solidFill>
                          <a:latin typeface="+mn-lt"/>
                          <a:ea typeface="+mn-ea"/>
                          <a:cs typeface="+mn-cs"/>
                        </a:rPr>
                        <a:t>HP</a:t>
                      </a:r>
                      <a:r>
                        <a:rPr kumimoji="1" lang="ja-JP" altLang="en-US" sz="1050" kern="1200" dirty="0" smtClean="0">
                          <a:solidFill>
                            <a:schemeClr val="tx1"/>
                          </a:solidFill>
                          <a:latin typeface="+mn-lt"/>
                          <a:ea typeface="+mn-ea"/>
                          <a:cs typeface="+mn-cs"/>
                        </a:rPr>
                        <a:t>　⇒　インターネットサービス</a:t>
                      </a:r>
                      <a:r>
                        <a:rPr kumimoji="1" lang="en-US" altLang="ja-JP" sz="1050" kern="1200" dirty="0" smtClean="0">
                          <a:solidFill>
                            <a:schemeClr val="tx1"/>
                          </a:solidFill>
                          <a:latin typeface="+mn-lt"/>
                          <a:ea typeface="+mn-ea"/>
                          <a:cs typeface="+mn-cs"/>
                        </a:rPr>
                        <a:t>(</a:t>
                      </a:r>
                      <a:r>
                        <a:rPr kumimoji="1" lang="ja-JP" altLang="en-US" sz="1050" kern="1200" dirty="0" smtClean="0">
                          <a:solidFill>
                            <a:schemeClr val="tx1"/>
                          </a:solidFill>
                          <a:latin typeface="+mn-lt"/>
                          <a:ea typeface="+mn-ea"/>
                          <a:cs typeface="+mn-cs"/>
                        </a:rPr>
                        <a:t>地図情報</a:t>
                      </a:r>
                      <a:r>
                        <a:rPr kumimoji="1" lang="en-US" altLang="ja-JP" sz="1050" kern="1200" dirty="0" smtClean="0">
                          <a:solidFill>
                            <a:schemeClr val="tx1"/>
                          </a:solidFill>
                          <a:latin typeface="+mn-lt"/>
                          <a:ea typeface="+mn-ea"/>
                          <a:cs typeface="+mn-cs"/>
                        </a:rPr>
                        <a:t>)</a:t>
                      </a:r>
                      <a:r>
                        <a:rPr kumimoji="1" lang="zh-TW" altLang="en-US" sz="1050" kern="1200" dirty="0" smtClean="0">
                          <a:solidFill>
                            <a:schemeClr val="tx1"/>
                          </a:solidFill>
                          <a:latin typeface="ＭＳ Ｐゴシック" pitchFamily="50" charset="-128"/>
                          <a:ea typeface="ＭＳ Ｐゴシック" pitchFamily="50" charset="-128"/>
                          <a:cs typeface="+mn-cs"/>
                        </a:rPr>
                        <a:t>　</a:t>
                      </a:r>
                      <a:r>
                        <a:rPr kumimoji="1" lang="zh-TW" altLang="en-US" sz="1050" kern="1200" dirty="0" smtClean="0">
                          <a:solidFill>
                            <a:schemeClr val="tx1"/>
                          </a:solidFill>
                          <a:latin typeface="+mn-lt"/>
                          <a:ea typeface="+mn-ea"/>
                          <a:cs typeface="+mn-cs"/>
                        </a:rPr>
                        <a:t>⇒</a:t>
                      </a:r>
                      <a:r>
                        <a:rPr kumimoji="1" lang="zh-TW" altLang="en-US" sz="1050" kern="1200" dirty="0" smtClean="0">
                          <a:solidFill>
                            <a:schemeClr val="tx1"/>
                          </a:solidFill>
                          <a:latin typeface="ＭＳ Ｐゴシック" pitchFamily="50" charset="-128"/>
                          <a:ea typeface="ＭＳ Ｐゴシック" pitchFamily="50" charset="-128"/>
                          <a:cs typeface="+mn-cs"/>
                        </a:rPr>
                        <a:t>　静岡市道路台帳図情報</a:t>
                      </a:r>
                      <a:endParaRPr kumimoji="1" lang="en-US" altLang="zh-TW" sz="1050" kern="1200" dirty="0" smtClean="0">
                        <a:solidFill>
                          <a:schemeClr val="tx1"/>
                        </a:solidFill>
                        <a:latin typeface="ＭＳ Ｐゴシック" pitchFamily="50" charset="-128"/>
                        <a:ea typeface="ＭＳ Ｐゴシック" pitchFamily="50" charset="-128"/>
                        <a:cs typeface="+mn-cs"/>
                      </a:endParaRPr>
                    </a:p>
                    <a:p>
                      <a:r>
                        <a:rPr kumimoji="1" lang="ja-JP" altLang="en-US" sz="1050" kern="1200" dirty="0" smtClean="0">
                          <a:solidFill>
                            <a:schemeClr val="tx1"/>
                          </a:solidFill>
                          <a:latin typeface="ＭＳ Ｐゴシック" pitchFamily="50" charset="-128"/>
                          <a:ea typeface="+mn-ea"/>
                          <a:cs typeface="+mn-cs"/>
                        </a:rPr>
                        <a:t>　　</a:t>
                      </a:r>
                      <a:endParaRPr kumimoji="1" lang="en-US" altLang="ja-JP" sz="1050" kern="1200" dirty="0" smtClean="0">
                        <a:solidFill>
                          <a:schemeClr val="tx1"/>
                        </a:solidFill>
                        <a:latin typeface="ＭＳ Ｐゴシック" pitchFamily="50" charset="-128"/>
                        <a:ea typeface="+mn-ea"/>
                        <a:cs typeface="+mn-cs"/>
                      </a:endParaRPr>
                    </a:p>
                    <a:p>
                      <a:r>
                        <a:rPr kumimoji="1" lang="ja-JP" altLang="en-US" sz="1050" kern="1200" dirty="0" smtClean="0">
                          <a:solidFill>
                            <a:schemeClr val="tx1"/>
                          </a:solidFill>
                          <a:latin typeface="ＭＳ Ｐゴシック" pitchFamily="50" charset="-128"/>
                          <a:ea typeface="+mn-ea"/>
                          <a:cs typeface="+mn-cs"/>
                        </a:rPr>
                        <a:t>　</a:t>
                      </a:r>
                      <a:r>
                        <a:rPr kumimoji="1" lang="ja-JP" altLang="en-US" sz="1050" kern="1200" dirty="0" smtClean="0">
                          <a:solidFill>
                            <a:schemeClr val="tx1"/>
                          </a:solidFill>
                          <a:latin typeface="+mn-lt"/>
                          <a:ea typeface="+mn-ea"/>
                          <a:cs typeface="+mn-cs"/>
                        </a:rPr>
                        <a:t>で確認して記載してください。</a:t>
                      </a:r>
                      <a:endParaRPr kumimoji="1" lang="en-US" altLang="ja-JP" sz="1050" kern="1200" dirty="0" smtClean="0">
                        <a:solidFill>
                          <a:schemeClr val="tx1"/>
                        </a:solidFill>
                        <a:latin typeface="+mn-lt"/>
                        <a:ea typeface="+mn-ea"/>
                        <a:cs typeface="+mn-cs"/>
                      </a:endParaRPr>
                    </a:p>
                    <a:p>
                      <a:endParaRPr kumimoji="1" lang="en-US" altLang="ja-JP" sz="1050" dirty="0" smtClean="0"/>
                    </a:p>
                    <a:p>
                      <a:r>
                        <a:rPr kumimoji="1" lang="en-US" altLang="ja-JP" sz="1050" dirty="0" smtClean="0"/>
                        <a:t>※</a:t>
                      </a:r>
                      <a:r>
                        <a:rPr kumimoji="1" lang="ja-JP" altLang="en-US" sz="1050" dirty="0" smtClean="0"/>
                        <a:t>例</a:t>
                      </a:r>
                      <a:r>
                        <a:rPr kumimoji="1" lang="en-US" altLang="ja-JP" sz="1050" dirty="0" smtClean="0"/>
                        <a:t>)</a:t>
                      </a:r>
                      <a:r>
                        <a:rPr kumimoji="1" lang="ja-JP" altLang="en-US" sz="1050" dirty="0" smtClean="0"/>
                        <a:t>　市道○○線、主要地方道○○線、一般県道○○線、国道○○号　　等</a:t>
                      </a:r>
                      <a:endParaRPr kumimoji="1" lang="en-US" altLang="ja-JP" sz="1050" dirty="0" smtClean="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57810">
                <a:tc>
                  <a:txBody>
                    <a:bodyPr/>
                    <a:lstStyle/>
                    <a:p>
                      <a:pPr algn="ctr"/>
                      <a:r>
                        <a:rPr kumimoji="1" lang="ja-JP" altLang="en-US" sz="900" dirty="0" smtClean="0"/>
                        <a:t>⑤</a:t>
                      </a:r>
                      <a:endParaRPr kumimoji="1" lang="ja-JP" altLang="en-US" sz="900" dirty="0"/>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050" dirty="0" smtClean="0"/>
                        <a:t>駐車場の位置がわかるもの</a:t>
                      </a:r>
                      <a:endParaRPr kumimoji="1" lang="ja-JP" altLang="en-US" sz="1050" dirty="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49992">
                <a:tc>
                  <a:txBody>
                    <a:bodyPr/>
                    <a:lstStyle/>
                    <a:p>
                      <a:pPr algn="ctr"/>
                      <a:r>
                        <a:rPr kumimoji="1" lang="ja-JP" altLang="en-US" sz="900" dirty="0" smtClean="0"/>
                        <a:t>⑥</a:t>
                      </a:r>
                      <a:endParaRPr kumimoji="1" lang="ja-JP" altLang="en-US" sz="900" dirty="0"/>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050" dirty="0" smtClean="0"/>
                        <a:t>前面道路と駐車場を拡大した図で、前面道路に両矢印を入れ、実測の幅（</a:t>
                      </a:r>
                      <a:r>
                        <a:rPr kumimoji="1" lang="en-US" altLang="ja-JP" sz="1050" dirty="0" smtClean="0"/>
                        <a:t>4.55</a:t>
                      </a:r>
                      <a:r>
                        <a:rPr kumimoji="1" lang="ja-JP" altLang="en-US" sz="1050" dirty="0" smtClean="0"/>
                        <a:t>ｍ等）を記載してください。手書きの図で結構です。歩道がある場合には、歩道と車道それぞれの幅を記入してください。ただし、交通量が多く実際に計測することが難しい場合は道路幅の記載は省略してかまいません。</a:t>
                      </a:r>
                      <a:endParaRPr kumimoji="1" lang="en-US" altLang="ja-JP" sz="1050" dirty="0" smtClean="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585931">
                <a:tc>
                  <a:txBody>
                    <a:bodyPr/>
                    <a:lstStyle/>
                    <a:p>
                      <a:pPr algn="ctr"/>
                      <a:r>
                        <a:rPr kumimoji="1" lang="ja-JP" altLang="en-US" sz="900" dirty="0" smtClean="0"/>
                        <a:t>⑦</a:t>
                      </a:r>
                      <a:endParaRPr kumimoji="1" lang="ja-JP" altLang="en-US" sz="900" dirty="0"/>
                    </a:p>
                  </a:txBody>
                  <a:tcPr marL="99060" marR="990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1050" dirty="0" smtClean="0"/>
                        <a:t>駐車する車両が決まっている場合には、一番大きい車両の車検証の写しを添付してください。もし、車検証が用意できない場合には車両のカタログ等、車両の大きさが確認できる資料を添付してください。</a:t>
                      </a:r>
                      <a:endParaRPr kumimoji="1" lang="en-US" altLang="ja-JP" sz="1050" dirty="0" smtClean="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321107">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050" dirty="0" smtClean="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50" dirty="0" smtClean="0"/>
                        <a:t>提出部数は証明書が必要な部数＋</a:t>
                      </a:r>
                      <a:r>
                        <a:rPr kumimoji="1" lang="en-US" altLang="ja-JP" sz="1050" dirty="0" smtClean="0"/>
                        <a:t>1</a:t>
                      </a:r>
                      <a:r>
                        <a:rPr kumimoji="1" lang="ja-JP" altLang="en-US" sz="1050" dirty="0" smtClean="0"/>
                        <a:t>部（市の控え）</a:t>
                      </a:r>
                      <a:endParaRPr kumimoji="1" lang="en-US" altLang="ja-JP" sz="1050" dirty="0" smtClean="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ja-JP" sz="1050" dirty="0" smtClean="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50" dirty="0" smtClean="0"/>
                        <a:t>手数料は証明書</a:t>
                      </a:r>
                      <a:r>
                        <a:rPr kumimoji="1" lang="en-US" altLang="ja-JP" sz="1050" dirty="0" smtClean="0"/>
                        <a:t>1</a:t>
                      </a:r>
                      <a:r>
                        <a:rPr kumimoji="1" lang="ja-JP" altLang="en-US" sz="1050" dirty="0" smtClean="0"/>
                        <a:t>部につき</a:t>
                      </a:r>
                      <a:r>
                        <a:rPr kumimoji="1" lang="en-US" altLang="ja-JP" sz="1050" dirty="0" smtClean="0"/>
                        <a:t>300</a:t>
                      </a:r>
                      <a:r>
                        <a:rPr kumimoji="1" lang="ja-JP" altLang="en-US" sz="1050" dirty="0" smtClean="0"/>
                        <a:t>円、証明書の発行時に納付用紙を一緒にお渡しします。</a:t>
                      </a:r>
                      <a:endParaRPr kumimoji="1" lang="en-US" altLang="ja-JP" sz="1050" dirty="0" smtClean="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ja-JP" sz="1050" dirty="0" smtClean="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50" dirty="0" smtClean="0"/>
                        <a:t>郵送で提出する際は、必ず返送用の封筒を同封してください。</a:t>
                      </a:r>
                      <a:endParaRPr kumimoji="1" lang="en-US" altLang="ja-JP" sz="1050" dirty="0" smtClean="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smtClean="0"/>
                    </a:p>
                  </a:txBody>
                  <a:tcPr marL="99060" marR="990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6" name="テキスト ボックス 35"/>
          <p:cNvSpPr txBox="1"/>
          <p:nvPr/>
        </p:nvSpPr>
        <p:spPr>
          <a:xfrm flipH="1">
            <a:off x="3031606" y="557849"/>
            <a:ext cx="49186" cy="169277"/>
          </a:xfrm>
          <a:prstGeom prst="rect">
            <a:avLst/>
          </a:prstGeom>
          <a:noFill/>
        </p:spPr>
        <p:txBody>
          <a:bodyPr wrap="square" lIns="0" tIns="0" rIns="0" bIns="0" rtlCol="0">
            <a:spAutoFit/>
          </a:bodyPr>
          <a:lstStyle/>
          <a:p>
            <a:r>
              <a:rPr kumimoji="1" lang="ja-JP" altLang="en-US" sz="1100" dirty="0" smtClean="0">
                <a:solidFill>
                  <a:srgbClr val="FF0000"/>
                </a:solidFill>
              </a:rPr>
              <a:t>①</a:t>
            </a:r>
            <a:endParaRPr kumimoji="1" lang="ja-JP" altLang="en-US" sz="1100" dirty="0">
              <a:solidFill>
                <a:srgbClr val="FF0000"/>
              </a:solidFill>
            </a:endParaRPr>
          </a:p>
        </p:txBody>
      </p:sp>
      <p:sp>
        <p:nvSpPr>
          <p:cNvPr id="38" name="テキスト ボックス 37"/>
          <p:cNvSpPr txBox="1"/>
          <p:nvPr/>
        </p:nvSpPr>
        <p:spPr>
          <a:xfrm>
            <a:off x="3296816" y="105548"/>
            <a:ext cx="2307342" cy="307777"/>
          </a:xfrm>
          <a:prstGeom prst="rect">
            <a:avLst/>
          </a:prstGeom>
          <a:noFill/>
        </p:spPr>
        <p:txBody>
          <a:bodyPr wrap="square" rtlCol="0">
            <a:spAutoFit/>
          </a:bodyPr>
          <a:lstStyle/>
          <a:p>
            <a:r>
              <a:rPr lang="ja-JP" altLang="en-US" sz="1400" b="1" dirty="0" smtClean="0"/>
              <a:t>道路幅員証明願の書き方</a:t>
            </a:r>
            <a:endParaRPr kumimoji="1" lang="ja-JP" altLang="en-US" sz="1400" b="1" dirty="0"/>
          </a:p>
        </p:txBody>
      </p:sp>
      <p:sp>
        <p:nvSpPr>
          <p:cNvPr id="43" name="テキスト ボックス 42"/>
          <p:cNvSpPr txBox="1"/>
          <p:nvPr/>
        </p:nvSpPr>
        <p:spPr>
          <a:xfrm>
            <a:off x="2518820" y="2390011"/>
            <a:ext cx="1268888" cy="107722"/>
          </a:xfrm>
          <a:prstGeom prst="rect">
            <a:avLst/>
          </a:prstGeom>
          <a:noFill/>
        </p:spPr>
        <p:txBody>
          <a:bodyPr wrap="square" lIns="0" tIns="0" rIns="0" bIns="0" rtlCol="0">
            <a:spAutoFit/>
          </a:bodyPr>
          <a:lstStyle/>
          <a:p>
            <a:r>
              <a:rPr lang="ja-JP" altLang="en-US" sz="700" dirty="0">
                <a:solidFill>
                  <a:srgbClr val="FF0000"/>
                </a:solidFill>
              </a:rPr>
              <a:t>市</a:t>
            </a:r>
            <a:r>
              <a:rPr lang="ja-JP" altLang="en-US" sz="700" dirty="0" smtClean="0">
                <a:solidFill>
                  <a:srgbClr val="FF0000"/>
                </a:solidFill>
              </a:rPr>
              <a:t>役所前</a:t>
            </a:r>
            <a:endParaRPr kumimoji="1" lang="ja-JP" altLang="en-US" sz="700" dirty="0">
              <a:solidFill>
                <a:srgbClr val="FF0000"/>
              </a:solidFill>
            </a:endParaRPr>
          </a:p>
        </p:txBody>
      </p:sp>
      <p:sp>
        <p:nvSpPr>
          <p:cNvPr id="45" name="テキスト ボックス 44"/>
          <p:cNvSpPr txBox="1"/>
          <p:nvPr/>
        </p:nvSpPr>
        <p:spPr>
          <a:xfrm>
            <a:off x="436785" y="2924337"/>
            <a:ext cx="2167249" cy="138499"/>
          </a:xfrm>
          <a:prstGeom prst="rect">
            <a:avLst/>
          </a:prstGeom>
        </p:spPr>
        <p:style>
          <a:lnRef idx="2">
            <a:schemeClr val="dk1"/>
          </a:lnRef>
          <a:fillRef idx="1">
            <a:schemeClr val="lt1"/>
          </a:fillRef>
          <a:effectRef idx="0">
            <a:schemeClr val="dk1"/>
          </a:effectRef>
          <a:fontRef idx="minor">
            <a:schemeClr val="dk1"/>
          </a:fontRef>
        </p:style>
        <p:txBody>
          <a:bodyPr wrap="square" lIns="0" tIns="0" rIns="0" bIns="0" rtlCol="0">
            <a:spAutoFit/>
          </a:bodyPr>
          <a:lstStyle/>
          <a:p>
            <a:r>
              <a:rPr kumimoji="1" lang="en-US" altLang="ja-JP" sz="900" dirty="0" smtClean="0">
                <a:solidFill>
                  <a:srgbClr val="FF0000"/>
                </a:solidFill>
              </a:rPr>
              <a:t>※</a:t>
            </a:r>
            <a:r>
              <a:rPr kumimoji="1" lang="ja-JP" altLang="en-US" sz="900" dirty="0" smtClean="0">
                <a:solidFill>
                  <a:srgbClr val="FF0000"/>
                </a:solidFill>
              </a:rPr>
              <a:t>ここから下は、市のほうで記入します。</a:t>
            </a:r>
            <a:endParaRPr kumimoji="1" lang="ja-JP" altLang="en-US" sz="900" dirty="0">
              <a:solidFill>
                <a:srgbClr val="FF0000"/>
              </a:solidFill>
            </a:endParaRPr>
          </a:p>
        </p:txBody>
      </p:sp>
      <p:sp>
        <p:nvSpPr>
          <p:cNvPr id="46" name="テキスト ボックス 45"/>
          <p:cNvSpPr txBox="1"/>
          <p:nvPr/>
        </p:nvSpPr>
        <p:spPr>
          <a:xfrm>
            <a:off x="2315900" y="2174616"/>
            <a:ext cx="1134194" cy="107722"/>
          </a:xfrm>
          <a:prstGeom prst="rect">
            <a:avLst/>
          </a:prstGeom>
          <a:noFill/>
        </p:spPr>
        <p:txBody>
          <a:bodyPr wrap="square" lIns="0" tIns="0" rIns="0" bIns="0" rtlCol="0">
            <a:spAutoFit/>
          </a:bodyPr>
          <a:lstStyle/>
          <a:p>
            <a:r>
              <a:rPr kumimoji="1" lang="ja-JP" altLang="en-US" sz="700" dirty="0" smtClean="0">
                <a:solidFill>
                  <a:srgbClr val="FF0000"/>
                </a:solidFill>
              </a:rPr>
              <a:t>追手町</a:t>
            </a:r>
            <a:r>
              <a:rPr kumimoji="1" lang="en-US" altLang="ja-JP" sz="700" dirty="0" smtClean="0">
                <a:solidFill>
                  <a:srgbClr val="FF0000"/>
                </a:solidFill>
              </a:rPr>
              <a:t>5</a:t>
            </a:r>
            <a:r>
              <a:rPr kumimoji="1" lang="ja-JP" altLang="en-US" sz="700" dirty="0" smtClean="0">
                <a:solidFill>
                  <a:srgbClr val="FF0000"/>
                </a:solidFill>
              </a:rPr>
              <a:t>番</a:t>
            </a:r>
            <a:r>
              <a:rPr kumimoji="1" lang="en-US" altLang="ja-JP" sz="700" dirty="0" smtClean="0">
                <a:solidFill>
                  <a:srgbClr val="FF0000"/>
                </a:solidFill>
              </a:rPr>
              <a:t>1</a:t>
            </a:r>
            <a:r>
              <a:rPr kumimoji="1" lang="ja-JP" altLang="en-US" sz="700" dirty="0" smtClean="0">
                <a:solidFill>
                  <a:srgbClr val="FF0000"/>
                </a:solidFill>
              </a:rPr>
              <a:t>号</a:t>
            </a:r>
            <a:endParaRPr kumimoji="1" lang="ja-JP" altLang="en-US" sz="700" dirty="0">
              <a:solidFill>
                <a:srgbClr val="FF0000"/>
              </a:solidFill>
            </a:endParaRPr>
          </a:p>
        </p:txBody>
      </p:sp>
      <p:sp>
        <p:nvSpPr>
          <p:cNvPr id="47" name="テキスト ボックス 46"/>
          <p:cNvSpPr txBox="1"/>
          <p:nvPr/>
        </p:nvSpPr>
        <p:spPr>
          <a:xfrm>
            <a:off x="1481487" y="2130441"/>
            <a:ext cx="141064" cy="169277"/>
          </a:xfrm>
          <a:prstGeom prst="rect">
            <a:avLst/>
          </a:prstGeom>
          <a:noFill/>
        </p:spPr>
        <p:txBody>
          <a:bodyPr wrap="none" lIns="0" tIns="0" rIns="0" bIns="0" rtlCol="0">
            <a:spAutoFit/>
          </a:bodyPr>
          <a:lstStyle/>
          <a:p>
            <a:r>
              <a:rPr kumimoji="1" lang="ja-JP" altLang="en-US" sz="1100" dirty="0" smtClean="0">
                <a:solidFill>
                  <a:srgbClr val="FF0000"/>
                </a:solidFill>
              </a:rPr>
              <a:t>③</a:t>
            </a:r>
            <a:endParaRPr kumimoji="1" lang="ja-JP" altLang="en-US" sz="1100" dirty="0">
              <a:solidFill>
                <a:srgbClr val="FF0000"/>
              </a:solidFill>
            </a:endParaRPr>
          </a:p>
        </p:txBody>
      </p:sp>
      <p:sp>
        <p:nvSpPr>
          <p:cNvPr id="48" name="正方形/長方形 47"/>
          <p:cNvSpPr/>
          <p:nvPr/>
        </p:nvSpPr>
        <p:spPr>
          <a:xfrm>
            <a:off x="1349648" y="983530"/>
            <a:ext cx="2341744" cy="913573"/>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1273049" y="2546555"/>
            <a:ext cx="141064" cy="169277"/>
          </a:xfrm>
          <a:prstGeom prst="rect">
            <a:avLst/>
          </a:prstGeom>
          <a:noFill/>
        </p:spPr>
        <p:txBody>
          <a:bodyPr wrap="none" lIns="0" tIns="0" rIns="0" bIns="0" rtlCol="0">
            <a:spAutoFit/>
          </a:bodyPr>
          <a:lstStyle/>
          <a:p>
            <a:r>
              <a:rPr kumimoji="1" lang="ja-JP" altLang="en-US" sz="1100" dirty="0" smtClean="0">
                <a:solidFill>
                  <a:srgbClr val="FF0000"/>
                </a:solidFill>
              </a:rPr>
              <a:t>⑤</a:t>
            </a:r>
            <a:endParaRPr kumimoji="1" lang="ja-JP" altLang="en-US" sz="1100" dirty="0">
              <a:solidFill>
                <a:srgbClr val="FF0000"/>
              </a:solidFill>
            </a:endParaRPr>
          </a:p>
        </p:txBody>
      </p:sp>
      <p:sp>
        <p:nvSpPr>
          <p:cNvPr id="52" name="テキスト ボックス 51"/>
          <p:cNvSpPr txBox="1"/>
          <p:nvPr/>
        </p:nvSpPr>
        <p:spPr>
          <a:xfrm rot="10952737" flipV="1">
            <a:off x="1071194" y="1104291"/>
            <a:ext cx="298465" cy="169277"/>
          </a:xfrm>
          <a:prstGeom prst="rect">
            <a:avLst/>
          </a:prstGeom>
          <a:noFill/>
        </p:spPr>
        <p:txBody>
          <a:bodyPr wrap="square" lIns="0" tIns="0" rIns="0" bIns="0" rtlCol="0">
            <a:spAutoFit/>
          </a:bodyPr>
          <a:lstStyle/>
          <a:p>
            <a:r>
              <a:rPr kumimoji="1" lang="ja-JP" altLang="en-US" sz="1100" dirty="0" smtClean="0">
                <a:solidFill>
                  <a:srgbClr val="FF0000"/>
                </a:solidFill>
              </a:rPr>
              <a:t>②</a:t>
            </a:r>
            <a:endParaRPr kumimoji="1" lang="ja-JP" altLang="en-US" sz="1100" dirty="0">
              <a:solidFill>
                <a:srgbClr val="FF0000"/>
              </a:solidFill>
            </a:endParaRPr>
          </a:p>
        </p:txBody>
      </p:sp>
      <p:sp>
        <p:nvSpPr>
          <p:cNvPr id="53" name="テキスト ボックス 52"/>
          <p:cNvSpPr txBox="1"/>
          <p:nvPr/>
        </p:nvSpPr>
        <p:spPr>
          <a:xfrm>
            <a:off x="1562343" y="2352445"/>
            <a:ext cx="141064" cy="169277"/>
          </a:xfrm>
          <a:prstGeom prst="rect">
            <a:avLst/>
          </a:prstGeom>
          <a:noFill/>
        </p:spPr>
        <p:txBody>
          <a:bodyPr wrap="none" lIns="0" tIns="0" rIns="0" bIns="0" rtlCol="0">
            <a:spAutoFit/>
          </a:bodyPr>
          <a:lstStyle/>
          <a:p>
            <a:r>
              <a:rPr kumimoji="1" lang="ja-JP" altLang="en-US" sz="1100" dirty="0" smtClean="0">
                <a:solidFill>
                  <a:srgbClr val="FF0000"/>
                </a:solidFill>
              </a:rPr>
              <a:t>④</a:t>
            </a:r>
            <a:endParaRPr kumimoji="1" lang="ja-JP" altLang="en-US" sz="1100" dirty="0">
              <a:solidFill>
                <a:srgbClr val="FF0000"/>
              </a:solidFill>
            </a:endParaRPr>
          </a:p>
        </p:txBody>
      </p:sp>
      <p:sp>
        <p:nvSpPr>
          <p:cNvPr id="54" name="テキスト ボックス 53"/>
          <p:cNvSpPr txBox="1"/>
          <p:nvPr/>
        </p:nvSpPr>
        <p:spPr>
          <a:xfrm>
            <a:off x="1622551" y="2546555"/>
            <a:ext cx="113802" cy="169277"/>
          </a:xfrm>
          <a:prstGeom prst="rect">
            <a:avLst/>
          </a:prstGeom>
          <a:noFill/>
        </p:spPr>
        <p:txBody>
          <a:bodyPr wrap="square" lIns="0" tIns="0" rIns="0" bIns="0" rtlCol="0">
            <a:spAutoFit/>
          </a:bodyPr>
          <a:lstStyle/>
          <a:p>
            <a:r>
              <a:rPr kumimoji="1" lang="ja-JP" altLang="en-US" sz="1100" dirty="0" smtClean="0">
                <a:solidFill>
                  <a:srgbClr val="FF0000"/>
                </a:solidFill>
              </a:rPr>
              <a:t>⑥</a:t>
            </a:r>
            <a:endParaRPr kumimoji="1" lang="ja-JP" altLang="en-US" sz="1100" dirty="0">
              <a:solidFill>
                <a:srgbClr val="FF0000"/>
              </a:solidFill>
            </a:endParaRPr>
          </a:p>
        </p:txBody>
      </p:sp>
      <p:sp>
        <p:nvSpPr>
          <p:cNvPr id="57" name="テキスト ボックス 56"/>
          <p:cNvSpPr txBox="1"/>
          <p:nvPr/>
        </p:nvSpPr>
        <p:spPr>
          <a:xfrm>
            <a:off x="1999060" y="2539665"/>
            <a:ext cx="71390" cy="169277"/>
          </a:xfrm>
          <a:prstGeom prst="rect">
            <a:avLst/>
          </a:prstGeom>
          <a:noFill/>
        </p:spPr>
        <p:txBody>
          <a:bodyPr wrap="square" lIns="0" tIns="0" rIns="0" bIns="0" rtlCol="0">
            <a:spAutoFit/>
          </a:bodyPr>
          <a:lstStyle/>
          <a:p>
            <a:r>
              <a:rPr kumimoji="1" lang="ja-JP" altLang="en-US" sz="1100" dirty="0" smtClean="0">
                <a:solidFill>
                  <a:srgbClr val="FF0000"/>
                </a:solidFill>
              </a:rPr>
              <a:t>⑦</a:t>
            </a:r>
            <a:endParaRPr kumimoji="1" lang="ja-JP" altLang="en-US" sz="1100" dirty="0">
              <a:solidFill>
                <a:srgbClr val="FF0000"/>
              </a:solidFill>
            </a:endParaRPr>
          </a:p>
        </p:txBody>
      </p:sp>
      <p:sp>
        <p:nvSpPr>
          <p:cNvPr id="67" name="テキスト ボックス 66"/>
          <p:cNvSpPr txBox="1"/>
          <p:nvPr/>
        </p:nvSpPr>
        <p:spPr>
          <a:xfrm>
            <a:off x="1987203" y="2173693"/>
            <a:ext cx="137070" cy="109568"/>
          </a:xfrm>
          <a:prstGeom prst="rect">
            <a:avLst/>
          </a:prstGeom>
          <a:noFill/>
        </p:spPr>
        <p:txBody>
          <a:bodyPr wrap="square" lIns="0" tIns="0" rIns="0" bIns="0" rtlCol="0">
            <a:spAutoFit/>
          </a:bodyPr>
          <a:lstStyle/>
          <a:p>
            <a:r>
              <a:rPr kumimoji="1" lang="ja-JP" altLang="en-US" sz="700" dirty="0" smtClean="0">
                <a:solidFill>
                  <a:srgbClr val="FF0000"/>
                </a:solidFill>
              </a:rPr>
              <a:t>葵</a:t>
            </a:r>
            <a:endParaRPr kumimoji="1" lang="ja-JP" altLang="en-US" sz="700" dirty="0">
              <a:solidFill>
                <a:srgbClr val="FF0000"/>
              </a:solidFill>
            </a:endParaRPr>
          </a:p>
        </p:txBody>
      </p:sp>
      <p:sp>
        <p:nvSpPr>
          <p:cNvPr id="68" name="テキスト ボックス 67"/>
          <p:cNvSpPr txBox="1"/>
          <p:nvPr/>
        </p:nvSpPr>
        <p:spPr>
          <a:xfrm>
            <a:off x="1803580" y="2390499"/>
            <a:ext cx="207562" cy="107722"/>
          </a:xfrm>
          <a:prstGeom prst="rect">
            <a:avLst/>
          </a:prstGeom>
          <a:noFill/>
        </p:spPr>
        <p:txBody>
          <a:bodyPr wrap="square" lIns="0" tIns="0" rIns="0" bIns="0" rtlCol="0">
            <a:spAutoFit/>
          </a:bodyPr>
          <a:lstStyle/>
          <a:p>
            <a:r>
              <a:rPr lang="ja-JP" altLang="en-US" sz="700" dirty="0">
                <a:solidFill>
                  <a:srgbClr val="FF0000"/>
                </a:solidFill>
              </a:rPr>
              <a:t>市</a:t>
            </a:r>
            <a:endParaRPr kumimoji="1" lang="ja-JP" altLang="en-US" sz="700" dirty="0">
              <a:solidFill>
                <a:srgbClr val="FF0000"/>
              </a:solidFill>
            </a:endParaRPr>
          </a:p>
        </p:txBody>
      </p:sp>
      <p:sp>
        <p:nvSpPr>
          <p:cNvPr id="69" name="テキスト ボックス 68"/>
          <p:cNvSpPr txBox="1"/>
          <p:nvPr/>
        </p:nvSpPr>
        <p:spPr>
          <a:xfrm>
            <a:off x="1985496" y="1601127"/>
            <a:ext cx="1685493" cy="107722"/>
          </a:xfrm>
          <a:prstGeom prst="rect">
            <a:avLst/>
          </a:prstGeom>
          <a:noFill/>
        </p:spPr>
        <p:txBody>
          <a:bodyPr wrap="square" lIns="0" tIns="0" rIns="0" bIns="0" rtlCol="0">
            <a:spAutoFit/>
          </a:bodyPr>
          <a:lstStyle/>
          <a:p>
            <a:r>
              <a:rPr lang="ja-JP" altLang="en-US" sz="700" dirty="0" smtClean="0">
                <a:solidFill>
                  <a:srgbClr val="FF0000"/>
                </a:solidFill>
              </a:rPr>
              <a:t>担　　　当　　　静岡　太郎　　</a:t>
            </a:r>
            <a:r>
              <a:rPr lang="en-US" altLang="ja-JP" sz="700" dirty="0" smtClean="0">
                <a:solidFill>
                  <a:srgbClr val="FF0000"/>
                </a:solidFill>
              </a:rPr>
              <a:t>090-0000-0000</a:t>
            </a:r>
            <a:endParaRPr kumimoji="1" lang="ja-JP" altLang="en-US" sz="700" dirty="0">
              <a:solidFill>
                <a:srgbClr val="FF0000"/>
              </a:solidFill>
            </a:endParaRPr>
          </a:p>
        </p:txBody>
      </p:sp>
      <p:pic>
        <p:nvPicPr>
          <p:cNvPr id="21" name="図 20"/>
          <p:cNvPicPr>
            <a:picLocks noChangeAspect="1"/>
          </p:cNvPicPr>
          <p:nvPr/>
        </p:nvPicPr>
        <p:blipFill>
          <a:blip r:embed="rId2"/>
          <a:stretch>
            <a:fillRect/>
          </a:stretch>
        </p:blipFill>
        <p:spPr>
          <a:xfrm>
            <a:off x="615017" y="405043"/>
            <a:ext cx="3807606" cy="5876215"/>
          </a:xfrm>
          <a:prstGeom prst="rect">
            <a:avLst/>
          </a:prstGeom>
        </p:spPr>
      </p:pic>
    </p:spTree>
    <p:extLst>
      <p:ext uri="{BB962C8B-B14F-4D97-AF65-F5344CB8AC3E}">
        <p14:creationId xmlns:p14="http://schemas.microsoft.com/office/powerpoint/2010/main" val="25405394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1003</TotalTime>
  <Words>384</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新細明體</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dc:creator>
  <cp:lastModifiedBy>Windows ユーザー</cp:lastModifiedBy>
  <cp:revision>139</cp:revision>
  <cp:lastPrinted>2020-02-05T04:38:46Z</cp:lastPrinted>
  <dcterms:created xsi:type="dcterms:W3CDTF">2017-09-26T10:44:39Z</dcterms:created>
  <dcterms:modified xsi:type="dcterms:W3CDTF">2023-04-19T08:33:57Z</dcterms:modified>
</cp:coreProperties>
</file>