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604" autoAdjust="0"/>
  </p:normalViewPr>
  <p:slideViewPr>
    <p:cSldViewPr>
      <p:cViewPr>
        <p:scale>
          <a:sx n="125" d="100"/>
          <a:sy n="125" d="100"/>
        </p:scale>
        <p:origin x="90" y="-2298"/>
      </p:cViewPr>
      <p:guideLst>
        <p:guide orient="horz" pos="2160"/>
        <p:guide pos="312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Relationship Id="rId3" Type="http://schemas.openxmlformats.org/officeDocument/2006/relationships/notesMaster" Target="notesMasters/notesMaster1.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20" cy="497126"/>
          </a:xfrm>
          <a:prstGeom prst="rect">
            <a:avLst/>
          </a:prstGeom>
        </p:spPr>
        <p:txBody>
          <a:bodyPr vert="horz" lIns="91839" tIns="45919" rIns="91839" bIns="459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84" y="0"/>
            <a:ext cx="2949520" cy="497126"/>
          </a:xfrm>
          <a:prstGeom prst="rect">
            <a:avLst/>
          </a:prstGeom>
        </p:spPr>
        <p:txBody>
          <a:bodyPr vert="horz" lIns="91839" tIns="45919" rIns="91839" bIns="45919" rtlCol="0"/>
          <a:lstStyle>
            <a:lvl1pPr algn="r">
              <a:defRPr sz="1200"/>
            </a:lvl1pPr>
          </a:lstStyle>
          <a:p>
            <a:fld id="{7A80668C-6400-495F-94B5-070DE250B2A0}" type="datetimeFigureOut">
              <a:rPr kumimoji="1" lang="ja-JP" altLang="en-US" smtClean="0"/>
              <a:t>2023/4/19</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1839" tIns="45919" rIns="91839" bIns="45919" rtlCol="0" anchor="ctr"/>
          <a:lstStyle/>
          <a:p>
            <a:endParaRPr lang="ja-JP" altLang="en-US"/>
          </a:p>
        </p:txBody>
      </p:sp>
      <p:sp>
        <p:nvSpPr>
          <p:cNvPr id="5" name="ノート プレースホルダー 4"/>
          <p:cNvSpPr>
            <a:spLocks noGrp="1"/>
          </p:cNvSpPr>
          <p:nvPr>
            <p:ph type="body" sz="quarter" idx="3"/>
          </p:nvPr>
        </p:nvSpPr>
        <p:spPr>
          <a:xfrm>
            <a:off x="681518" y="4721106"/>
            <a:ext cx="5445760" cy="4472542"/>
          </a:xfrm>
          <a:prstGeom prst="rect">
            <a:avLst/>
          </a:prstGeom>
        </p:spPr>
        <p:txBody>
          <a:bodyPr vert="horz" lIns="91839" tIns="45919" rIns="91839" bIns="459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19"/>
            <a:ext cx="2949520" cy="497126"/>
          </a:xfrm>
          <a:prstGeom prst="rect">
            <a:avLst/>
          </a:prstGeom>
        </p:spPr>
        <p:txBody>
          <a:bodyPr vert="horz" lIns="91839" tIns="45919" rIns="91839" bIns="459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84" y="9440619"/>
            <a:ext cx="2949520" cy="497126"/>
          </a:xfrm>
          <a:prstGeom prst="rect">
            <a:avLst/>
          </a:prstGeom>
        </p:spPr>
        <p:txBody>
          <a:bodyPr vert="horz" lIns="91839" tIns="45919" rIns="91839" bIns="45919" rtlCol="0" anchor="b"/>
          <a:lstStyle>
            <a:lvl1pPr algn="r">
              <a:defRPr sz="1200"/>
            </a:lvl1pPr>
          </a:lstStyle>
          <a:p>
            <a:fld id="{BF528162-906E-451D-BF5A-0BA11EA868D9}" type="slidenum">
              <a:rPr kumimoji="1" lang="ja-JP" altLang="en-US" smtClean="0"/>
              <a:t>‹#›</a:t>
            </a:fld>
            <a:endParaRPr kumimoji="1" lang="ja-JP" altLang="en-US"/>
          </a:p>
        </p:txBody>
      </p:sp>
    </p:spTree>
    <p:extLst>
      <p:ext uri="{BB962C8B-B14F-4D97-AF65-F5344CB8AC3E}">
        <p14:creationId xmlns:p14="http://schemas.microsoft.com/office/powerpoint/2010/main" val="3576844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704B36F-25AB-4798-BEE9-D6CDC12CC5BD}"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59997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04B36F-25AB-4798-BEE9-D6CDC12CC5BD}"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3538821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04B36F-25AB-4798-BEE9-D6CDC12CC5BD}"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373763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04B36F-25AB-4798-BEE9-D6CDC12CC5BD}"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1977824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704B36F-25AB-4798-BEE9-D6CDC12CC5BD}"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2480196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704B36F-25AB-4798-BEE9-D6CDC12CC5BD}"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204673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704B36F-25AB-4798-BEE9-D6CDC12CC5BD}" type="datetimeFigureOut">
              <a:rPr kumimoji="1" lang="ja-JP" altLang="en-US" smtClean="0"/>
              <a:t>2023/4/19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159575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704B36F-25AB-4798-BEE9-D6CDC12CC5BD}" type="datetimeFigureOut">
              <a:rPr kumimoji="1" lang="ja-JP" altLang="en-US" smtClean="0"/>
              <a:t>2023/4/19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381170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04B36F-25AB-4798-BEE9-D6CDC12CC5BD}" type="datetimeFigureOut">
              <a:rPr kumimoji="1" lang="ja-JP" altLang="en-US" smtClean="0"/>
              <a:t>2023/4/19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1638090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704B36F-25AB-4798-BEE9-D6CDC12CC5BD}"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249140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704B36F-25AB-4798-BEE9-D6CDC12CC5BD}"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1513312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4B36F-25AB-4798-BEE9-D6CDC12CC5BD}" type="datetimeFigureOut">
              <a:rPr kumimoji="1" lang="ja-JP" altLang="en-US" smtClean="0"/>
              <a:t>2023/4/19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40C34-AF0F-4FFB-BA18-5C93B5E5A074}" type="slidenum">
              <a:rPr kumimoji="1" lang="ja-JP" altLang="en-US" smtClean="0"/>
              <a:t>‹#›</a:t>
            </a:fld>
            <a:endParaRPr kumimoji="1" lang="ja-JP" altLang="en-US"/>
          </a:p>
        </p:txBody>
      </p:sp>
    </p:spTree>
    <p:extLst>
      <p:ext uri="{BB962C8B-B14F-4D97-AF65-F5344CB8AC3E}">
        <p14:creationId xmlns:p14="http://schemas.microsoft.com/office/powerpoint/2010/main" val="2331247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表 34"/>
          <p:cNvGraphicFramePr>
            <a:graphicFrameLocks noGrp="1"/>
          </p:cNvGraphicFramePr>
          <p:nvPr>
            <p:extLst>
              <p:ext uri="{D42A27DB-BD31-4B8C-83A1-F6EECF244321}">
                <p14:modId xmlns:p14="http://schemas.microsoft.com/office/powerpoint/2010/main" val="4253868207"/>
              </p:ext>
            </p:extLst>
          </p:nvPr>
        </p:nvGraphicFramePr>
        <p:xfrm>
          <a:off x="4585794" y="413324"/>
          <a:ext cx="5097016" cy="5867934"/>
        </p:xfrm>
        <a:graphic>
          <a:graphicData uri="http://schemas.openxmlformats.org/drawingml/2006/table">
            <a:tbl>
              <a:tblPr firstRow="1" bandRow="1">
                <a:tableStyleId>{5940675A-B579-460E-94D1-54222C63F5DA}</a:tableStyleId>
              </a:tblPr>
              <a:tblGrid>
                <a:gridCol w="223520">
                  <a:extLst>
                    <a:ext uri="{9D8B030D-6E8A-4147-A177-3AD203B41FA5}">
                      <a16:colId xmlns:a16="http://schemas.microsoft.com/office/drawing/2014/main" val="20000"/>
                    </a:ext>
                  </a:extLst>
                </a:gridCol>
                <a:gridCol w="4873496">
                  <a:extLst>
                    <a:ext uri="{9D8B030D-6E8A-4147-A177-3AD203B41FA5}">
                      <a16:colId xmlns:a16="http://schemas.microsoft.com/office/drawing/2014/main" val="20001"/>
                    </a:ext>
                  </a:extLst>
                </a:gridCol>
              </a:tblGrid>
              <a:tr h="281247">
                <a:tc gridSpan="2">
                  <a:txBody>
                    <a:bodyPr/>
                    <a:lstStyle/>
                    <a:p>
                      <a:pPr algn="ctr"/>
                      <a:r>
                        <a:rPr kumimoji="1" lang="ja-JP" altLang="en-US" sz="1200" dirty="0" smtClean="0"/>
                        <a:t>チェックポイント</a:t>
                      </a:r>
                      <a:endParaRPr kumimoji="1" lang="ja-JP" altLang="en-US" sz="12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57810">
                <a:tc>
                  <a:txBody>
                    <a:bodyPr/>
                    <a:lstStyle/>
                    <a:p>
                      <a:pPr algn="ctr"/>
                      <a:r>
                        <a:rPr kumimoji="1" lang="ja-JP" altLang="en-US" sz="900" dirty="0" smtClean="0"/>
                        <a:t>①</a:t>
                      </a:r>
                      <a:endParaRPr kumimoji="1" lang="ja-JP" altLang="en-US" sz="900" dirty="0"/>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050" dirty="0" smtClean="0"/>
                        <a:t>窓口に提出する日を記載してください。</a:t>
                      </a:r>
                      <a:endParaRPr kumimoji="1" lang="ja-JP" altLang="en-US" sz="105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14053">
                <a:tc>
                  <a:txBody>
                    <a:bodyPr/>
                    <a:lstStyle/>
                    <a:p>
                      <a:pPr algn="ctr"/>
                      <a:r>
                        <a:rPr kumimoji="1" lang="ja-JP" altLang="en-US" sz="900" dirty="0" smtClean="0"/>
                        <a:t>②</a:t>
                      </a:r>
                      <a:endParaRPr kumimoji="1" lang="ja-JP" altLang="en-US" sz="900" dirty="0"/>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050" dirty="0" smtClean="0"/>
                        <a:t>申請者と事務手続きをされる方が別の場合には、申請者の下に事務連絡の担当者の連絡先を記載してください。</a:t>
                      </a:r>
                      <a:endParaRPr kumimoji="1" lang="en-US" altLang="ja-JP" sz="1050" dirty="0" smtClean="0"/>
                    </a:p>
                    <a:p>
                      <a:endParaRPr kumimoji="1" lang="en-US" altLang="ja-JP" sz="1050" dirty="0" smtClean="0"/>
                    </a:p>
                    <a:p>
                      <a:r>
                        <a:rPr kumimoji="1" lang="en-US" altLang="ja-JP" sz="1050" dirty="0" smtClean="0"/>
                        <a:t>※</a:t>
                      </a:r>
                      <a:r>
                        <a:rPr kumimoji="1" lang="ja-JP" altLang="en-US" sz="1050" dirty="0" smtClean="0"/>
                        <a:t>証明書が発行された際はそちらに連絡しますので、必ず連絡がとれる</a:t>
                      </a:r>
                      <a:r>
                        <a:rPr kumimoji="1" lang="en-US" altLang="ja-JP" sz="1050" dirty="0" smtClean="0"/>
                        <a:t>TEL</a:t>
                      </a:r>
                      <a:r>
                        <a:rPr kumimoji="1" lang="ja-JP" altLang="en-US" sz="1050" dirty="0" smtClean="0"/>
                        <a:t>番号を記載するようにお願いします。</a:t>
                      </a:r>
                      <a:endParaRPr kumimoji="1" lang="ja-JP" altLang="en-US" sz="105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57810">
                <a:tc>
                  <a:txBody>
                    <a:bodyPr/>
                    <a:lstStyle/>
                    <a:p>
                      <a:pPr algn="ctr"/>
                      <a:r>
                        <a:rPr kumimoji="1" lang="ja-JP" altLang="en-US" sz="900" dirty="0" smtClean="0"/>
                        <a:t>③</a:t>
                      </a:r>
                      <a:endParaRPr kumimoji="1" lang="ja-JP" altLang="en-US" sz="900" dirty="0"/>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駐車場の位置は地番まで記載してください。</a:t>
                      </a:r>
                      <a:endParaRPr kumimoji="1" lang="en-US" altLang="ja-JP" sz="1050" dirty="0" smtClean="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242174">
                <a:tc>
                  <a:txBody>
                    <a:bodyPr/>
                    <a:lstStyle/>
                    <a:p>
                      <a:pPr algn="ctr"/>
                      <a:r>
                        <a:rPr kumimoji="1" lang="ja-JP" altLang="en-US" sz="900" dirty="0" smtClean="0"/>
                        <a:t>④</a:t>
                      </a:r>
                      <a:endParaRPr kumimoji="1" lang="ja-JP" altLang="en-US" sz="900" dirty="0"/>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050" dirty="0" smtClean="0"/>
                        <a:t>「前面道路の名称」</a:t>
                      </a:r>
                      <a:endParaRPr kumimoji="1" lang="en-US" altLang="ja-JP" sz="1050" dirty="0" smtClean="0"/>
                    </a:p>
                    <a:p>
                      <a:endParaRPr kumimoji="1" lang="en-US" altLang="ja-JP" sz="1050" dirty="0" smtClean="0"/>
                    </a:p>
                    <a:p>
                      <a:r>
                        <a:rPr kumimoji="1" lang="ja-JP" altLang="en-US" sz="1050" kern="1200" dirty="0" smtClean="0">
                          <a:solidFill>
                            <a:schemeClr val="tx1"/>
                          </a:solidFill>
                          <a:latin typeface="+mn-lt"/>
                          <a:ea typeface="+mn-ea"/>
                          <a:cs typeface="+mn-cs"/>
                        </a:rPr>
                        <a:t>　　静岡市</a:t>
                      </a:r>
                      <a:r>
                        <a:rPr kumimoji="1" lang="en-US" altLang="ja-JP" sz="1050" kern="1200" dirty="0" smtClean="0">
                          <a:solidFill>
                            <a:schemeClr val="tx1"/>
                          </a:solidFill>
                          <a:latin typeface="+mn-lt"/>
                          <a:ea typeface="+mn-ea"/>
                          <a:cs typeface="+mn-cs"/>
                        </a:rPr>
                        <a:t>HP</a:t>
                      </a:r>
                      <a:r>
                        <a:rPr kumimoji="1" lang="ja-JP" altLang="en-US" sz="1050" kern="1200" dirty="0" smtClean="0">
                          <a:solidFill>
                            <a:schemeClr val="tx1"/>
                          </a:solidFill>
                          <a:latin typeface="+mn-lt"/>
                          <a:ea typeface="+mn-ea"/>
                          <a:cs typeface="+mn-cs"/>
                        </a:rPr>
                        <a:t>　⇒　インターネットサービス</a:t>
                      </a:r>
                      <a:r>
                        <a:rPr kumimoji="1" lang="en-US" altLang="ja-JP" sz="1050" kern="1200" dirty="0" smtClean="0">
                          <a:solidFill>
                            <a:schemeClr val="tx1"/>
                          </a:solidFill>
                          <a:latin typeface="+mn-lt"/>
                          <a:ea typeface="+mn-ea"/>
                          <a:cs typeface="+mn-cs"/>
                        </a:rPr>
                        <a:t>(</a:t>
                      </a:r>
                      <a:r>
                        <a:rPr kumimoji="1" lang="ja-JP" altLang="en-US" sz="1050" kern="1200" dirty="0" smtClean="0">
                          <a:solidFill>
                            <a:schemeClr val="tx1"/>
                          </a:solidFill>
                          <a:latin typeface="+mn-lt"/>
                          <a:ea typeface="+mn-ea"/>
                          <a:cs typeface="+mn-cs"/>
                        </a:rPr>
                        <a:t>地図情報</a:t>
                      </a:r>
                      <a:r>
                        <a:rPr kumimoji="1" lang="en-US" altLang="ja-JP" sz="1050" kern="1200" dirty="0" smtClean="0">
                          <a:solidFill>
                            <a:schemeClr val="tx1"/>
                          </a:solidFill>
                          <a:latin typeface="+mn-lt"/>
                          <a:ea typeface="+mn-ea"/>
                          <a:cs typeface="+mn-cs"/>
                        </a:rPr>
                        <a:t>)</a:t>
                      </a:r>
                      <a:r>
                        <a:rPr kumimoji="1" lang="zh-TW" altLang="en-US" sz="1050" kern="1200" dirty="0" smtClean="0">
                          <a:solidFill>
                            <a:schemeClr val="tx1"/>
                          </a:solidFill>
                          <a:latin typeface="ＭＳ Ｐゴシック" pitchFamily="50" charset="-128"/>
                          <a:ea typeface="ＭＳ Ｐゴシック" pitchFamily="50" charset="-128"/>
                          <a:cs typeface="+mn-cs"/>
                        </a:rPr>
                        <a:t>　</a:t>
                      </a:r>
                      <a:r>
                        <a:rPr kumimoji="1" lang="zh-TW" altLang="en-US" sz="1050" kern="1200" dirty="0" smtClean="0">
                          <a:solidFill>
                            <a:schemeClr val="tx1"/>
                          </a:solidFill>
                          <a:latin typeface="+mn-lt"/>
                          <a:ea typeface="+mn-ea"/>
                          <a:cs typeface="+mn-cs"/>
                        </a:rPr>
                        <a:t>⇒</a:t>
                      </a:r>
                      <a:r>
                        <a:rPr kumimoji="1" lang="zh-TW" altLang="en-US" sz="1050" kern="1200" dirty="0" smtClean="0">
                          <a:solidFill>
                            <a:schemeClr val="tx1"/>
                          </a:solidFill>
                          <a:latin typeface="ＭＳ Ｐゴシック" pitchFamily="50" charset="-128"/>
                          <a:ea typeface="ＭＳ Ｐゴシック" pitchFamily="50" charset="-128"/>
                          <a:cs typeface="+mn-cs"/>
                        </a:rPr>
                        <a:t>　静岡市道路台帳図情報</a:t>
                      </a:r>
                      <a:endParaRPr kumimoji="1" lang="en-US" altLang="zh-TW" sz="1050" kern="1200" dirty="0" smtClean="0">
                        <a:solidFill>
                          <a:schemeClr val="tx1"/>
                        </a:solidFill>
                        <a:latin typeface="ＭＳ Ｐゴシック" pitchFamily="50" charset="-128"/>
                        <a:ea typeface="ＭＳ Ｐゴシック" pitchFamily="50" charset="-128"/>
                        <a:cs typeface="+mn-cs"/>
                      </a:endParaRPr>
                    </a:p>
                    <a:p>
                      <a:r>
                        <a:rPr kumimoji="1" lang="ja-JP" altLang="en-US" sz="1050" kern="1200" dirty="0" smtClean="0">
                          <a:solidFill>
                            <a:schemeClr val="tx1"/>
                          </a:solidFill>
                          <a:latin typeface="ＭＳ Ｐゴシック" pitchFamily="50" charset="-128"/>
                          <a:ea typeface="+mn-ea"/>
                          <a:cs typeface="+mn-cs"/>
                        </a:rPr>
                        <a:t>　　</a:t>
                      </a:r>
                      <a:endParaRPr kumimoji="1" lang="en-US" altLang="ja-JP" sz="1050" kern="1200" dirty="0" smtClean="0">
                        <a:solidFill>
                          <a:schemeClr val="tx1"/>
                        </a:solidFill>
                        <a:latin typeface="ＭＳ Ｐゴシック" pitchFamily="50" charset="-128"/>
                        <a:ea typeface="+mn-ea"/>
                        <a:cs typeface="+mn-cs"/>
                      </a:endParaRPr>
                    </a:p>
                    <a:p>
                      <a:r>
                        <a:rPr kumimoji="1" lang="ja-JP" altLang="en-US" sz="1050" kern="1200" dirty="0" smtClean="0">
                          <a:solidFill>
                            <a:schemeClr val="tx1"/>
                          </a:solidFill>
                          <a:latin typeface="ＭＳ Ｐゴシック" pitchFamily="50" charset="-128"/>
                          <a:ea typeface="+mn-ea"/>
                          <a:cs typeface="+mn-cs"/>
                        </a:rPr>
                        <a:t>　</a:t>
                      </a:r>
                      <a:r>
                        <a:rPr kumimoji="1" lang="ja-JP" altLang="en-US" sz="1050" kern="1200" dirty="0" smtClean="0">
                          <a:solidFill>
                            <a:schemeClr val="tx1"/>
                          </a:solidFill>
                          <a:latin typeface="+mn-lt"/>
                          <a:ea typeface="+mn-ea"/>
                          <a:cs typeface="+mn-cs"/>
                        </a:rPr>
                        <a:t>で確認して記載してください。</a:t>
                      </a:r>
                      <a:endParaRPr kumimoji="1" lang="en-US" altLang="ja-JP" sz="1050" kern="1200" dirty="0" smtClean="0">
                        <a:solidFill>
                          <a:schemeClr val="tx1"/>
                        </a:solidFill>
                        <a:latin typeface="+mn-lt"/>
                        <a:ea typeface="+mn-ea"/>
                        <a:cs typeface="+mn-cs"/>
                      </a:endParaRPr>
                    </a:p>
                    <a:p>
                      <a:endParaRPr kumimoji="1" lang="en-US" altLang="ja-JP" sz="1050" dirty="0" smtClean="0"/>
                    </a:p>
                    <a:p>
                      <a:r>
                        <a:rPr kumimoji="1" lang="en-US" altLang="ja-JP" sz="1050" dirty="0" smtClean="0"/>
                        <a:t>※</a:t>
                      </a:r>
                      <a:r>
                        <a:rPr kumimoji="1" lang="ja-JP" altLang="en-US" sz="1050" dirty="0" smtClean="0"/>
                        <a:t>例</a:t>
                      </a:r>
                      <a:r>
                        <a:rPr kumimoji="1" lang="en-US" altLang="ja-JP" sz="1050" dirty="0" smtClean="0"/>
                        <a:t>)</a:t>
                      </a:r>
                      <a:r>
                        <a:rPr kumimoji="1" lang="ja-JP" altLang="en-US" sz="1050" dirty="0" smtClean="0"/>
                        <a:t>　市道○○線、主要地方道○○線、一般県道○○線、国道○○号　　等</a:t>
                      </a:r>
                      <a:endParaRPr kumimoji="1" lang="en-US" altLang="ja-JP" sz="1050" dirty="0" smtClean="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57810">
                <a:tc>
                  <a:txBody>
                    <a:bodyPr/>
                    <a:lstStyle/>
                    <a:p>
                      <a:pPr algn="ctr"/>
                      <a:r>
                        <a:rPr kumimoji="1" lang="ja-JP" altLang="en-US" sz="900" dirty="0" smtClean="0"/>
                        <a:t>⑤</a:t>
                      </a:r>
                      <a:endParaRPr kumimoji="1" lang="ja-JP" altLang="en-US" sz="900" dirty="0"/>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050" dirty="0" smtClean="0"/>
                        <a:t>駐車場の位置がわかるもの</a:t>
                      </a:r>
                      <a:endParaRPr kumimoji="1" lang="ja-JP" altLang="en-US" sz="105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49992">
                <a:tc>
                  <a:txBody>
                    <a:bodyPr/>
                    <a:lstStyle/>
                    <a:p>
                      <a:pPr algn="ctr"/>
                      <a:r>
                        <a:rPr kumimoji="1" lang="ja-JP" altLang="en-US" sz="900" dirty="0" smtClean="0"/>
                        <a:t>⑥</a:t>
                      </a:r>
                      <a:endParaRPr kumimoji="1" lang="ja-JP" altLang="en-US" sz="900" dirty="0"/>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050" dirty="0" smtClean="0"/>
                        <a:t>前面道路と駐車場を拡大した図で、前面道路に両矢印を入れ、実測の幅（</a:t>
                      </a:r>
                      <a:r>
                        <a:rPr kumimoji="1" lang="en-US" altLang="ja-JP" sz="1050" dirty="0" smtClean="0"/>
                        <a:t>4.55</a:t>
                      </a:r>
                      <a:r>
                        <a:rPr kumimoji="1" lang="ja-JP" altLang="en-US" sz="1050" dirty="0" smtClean="0"/>
                        <a:t>ｍ等）を記載してください。手書きの図で結構です。歩道がある場合には、歩道と車道それぞれの幅を記入してください。ただし、交通量が多く実際に計測することが難しい場合は道路幅の記載は省略してかまいません。</a:t>
                      </a:r>
                      <a:endParaRPr kumimoji="1" lang="en-US" altLang="ja-JP" sz="1050" dirty="0" smtClean="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85931">
                <a:tc>
                  <a:txBody>
                    <a:bodyPr/>
                    <a:lstStyle/>
                    <a:p>
                      <a:pPr algn="ctr"/>
                      <a:r>
                        <a:rPr kumimoji="1" lang="ja-JP" altLang="en-US" sz="900" dirty="0" smtClean="0"/>
                        <a:t>⑦</a:t>
                      </a:r>
                      <a:endParaRPr kumimoji="1" lang="ja-JP" altLang="en-US" sz="900" dirty="0"/>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050" dirty="0" smtClean="0"/>
                        <a:t>駐車する車両が決まっている場合には、一番大きい車両の車検証の写しを添付してください。もし、車検証が用意できない場合には車両のカタログ等、車両の大きさが確認できる資料を添付してください。</a:t>
                      </a:r>
                      <a:endParaRPr kumimoji="1" lang="en-US" altLang="ja-JP" sz="1050" dirty="0" smtClean="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321107">
                <a:tc gridSpan="2">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050" dirty="0" smtClean="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50" dirty="0" smtClean="0"/>
                        <a:t>提出部数は証明書が必要な部数＋</a:t>
                      </a:r>
                      <a:r>
                        <a:rPr kumimoji="1" lang="en-US" altLang="ja-JP" sz="1050" dirty="0" smtClean="0"/>
                        <a:t>1</a:t>
                      </a:r>
                      <a:r>
                        <a:rPr kumimoji="1" lang="ja-JP" altLang="en-US" sz="1050" dirty="0" smtClean="0"/>
                        <a:t>部（市の控え）</a:t>
                      </a:r>
                      <a:endParaRPr kumimoji="1" lang="en-US" altLang="ja-JP" sz="1050" dirty="0" smtClean="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1" lang="en-US" altLang="ja-JP" sz="1050" dirty="0" smtClean="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50" dirty="0" smtClean="0"/>
                        <a:t>手数料は証明書</a:t>
                      </a:r>
                      <a:r>
                        <a:rPr kumimoji="1" lang="en-US" altLang="ja-JP" sz="1050" dirty="0" smtClean="0"/>
                        <a:t>1</a:t>
                      </a:r>
                      <a:r>
                        <a:rPr kumimoji="1" lang="ja-JP" altLang="en-US" sz="1050" dirty="0" smtClean="0"/>
                        <a:t>部につき</a:t>
                      </a:r>
                      <a:r>
                        <a:rPr kumimoji="1" lang="en-US" altLang="ja-JP" sz="1050" dirty="0" smtClean="0"/>
                        <a:t>300</a:t>
                      </a:r>
                      <a:r>
                        <a:rPr kumimoji="1" lang="ja-JP" altLang="en-US" sz="1050" dirty="0" smtClean="0"/>
                        <a:t>円、証明書の発行時に納付用紙を一緒にお渡しします。</a:t>
                      </a:r>
                      <a:endParaRPr kumimoji="1" lang="en-US" altLang="ja-JP" sz="1050" dirty="0" smtClean="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1" lang="en-US" altLang="ja-JP" sz="1050" dirty="0" smtClean="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50" dirty="0" smtClean="0"/>
                        <a:t>郵送で提出する際は、必ず返送用の封筒を同封してください。</a:t>
                      </a:r>
                      <a:endParaRPr kumimoji="1" lang="en-US" altLang="ja-JP" sz="1050" dirty="0" smtClean="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6" name="テキスト ボックス 35"/>
          <p:cNvSpPr txBox="1"/>
          <p:nvPr/>
        </p:nvSpPr>
        <p:spPr>
          <a:xfrm flipH="1">
            <a:off x="3031606" y="557849"/>
            <a:ext cx="49186" cy="169277"/>
          </a:xfrm>
          <a:prstGeom prst="rect">
            <a:avLst/>
          </a:prstGeom>
          <a:noFill/>
        </p:spPr>
        <p:txBody>
          <a:bodyPr wrap="square" lIns="0" tIns="0" rIns="0" bIns="0" rtlCol="0">
            <a:spAutoFit/>
          </a:bodyPr>
          <a:lstStyle/>
          <a:p>
            <a:r>
              <a:rPr kumimoji="1" lang="ja-JP" altLang="en-US" sz="1100" dirty="0" smtClean="0">
                <a:solidFill>
                  <a:srgbClr val="FF0000"/>
                </a:solidFill>
              </a:rPr>
              <a:t>①</a:t>
            </a:r>
            <a:endParaRPr kumimoji="1" lang="ja-JP" altLang="en-US" sz="1100" dirty="0">
              <a:solidFill>
                <a:srgbClr val="FF0000"/>
              </a:solidFill>
            </a:endParaRPr>
          </a:p>
        </p:txBody>
      </p:sp>
      <p:sp>
        <p:nvSpPr>
          <p:cNvPr id="38" name="テキスト ボックス 37"/>
          <p:cNvSpPr txBox="1"/>
          <p:nvPr/>
        </p:nvSpPr>
        <p:spPr>
          <a:xfrm>
            <a:off x="3296816" y="105548"/>
            <a:ext cx="2307342" cy="307777"/>
          </a:xfrm>
          <a:prstGeom prst="rect">
            <a:avLst/>
          </a:prstGeom>
          <a:noFill/>
        </p:spPr>
        <p:txBody>
          <a:bodyPr wrap="square" rtlCol="0">
            <a:spAutoFit/>
          </a:bodyPr>
          <a:lstStyle/>
          <a:p>
            <a:r>
              <a:rPr lang="ja-JP" altLang="en-US" sz="1400" b="1" dirty="0" smtClean="0"/>
              <a:t>道路幅員証明願の書き方</a:t>
            </a:r>
            <a:endParaRPr kumimoji="1" lang="ja-JP" altLang="en-US" sz="1400" b="1" dirty="0"/>
          </a:p>
        </p:txBody>
      </p:sp>
      <p:sp>
        <p:nvSpPr>
          <p:cNvPr id="43" name="テキスト ボックス 42"/>
          <p:cNvSpPr txBox="1"/>
          <p:nvPr/>
        </p:nvSpPr>
        <p:spPr>
          <a:xfrm>
            <a:off x="2518820" y="2390011"/>
            <a:ext cx="1268888" cy="107722"/>
          </a:xfrm>
          <a:prstGeom prst="rect">
            <a:avLst/>
          </a:prstGeom>
          <a:noFill/>
        </p:spPr>
        <p:txBody>
          <a:bodyPr wrap="square" lIns="0" tIns="0" rIns="0" bIns="0" rtlCol="0">
            <a:spAutoFit/>
          </a:bodyPr>
          <a:lstStyle/>
          <a:p>
            <a:r>
              <a:rPr lang="ja-JP" altLang="en-US" sz="700" dirty="0">
                <a:solidFill>
                  <a:srgbClr val="FF0000"/>
                </a:solidFill>
              </a:rPr>
              <a:t>市</a:t>
            </a:r>
            <a:r>
              <a:rPr lang="ja-JP" altLang="en-US" sz="700" dirty="0" smtClean="0">
                <a:solidFill>
                  <a:srgbClr val="FF0000"/>
                </a:solidFill>
              </a:rPr>
              <a:t>役所前</a:t>
            </a:r>
            <a:endParaRPr kumimoji="1" lang="ja-JP" altLang="en-US" sz="700" dirty="0">
              <a:solidFill>
                <a:srgbClr val="FF0000"/>
              </a:solidFill>
            </a:endParaRPr>
          </a:p>
        </p:txBody>
      </p:sp>
      <p:sp>
        <p:nvSpPr>
          <p:cNvPr id="45" name="テキスト ボックス 44"/>
          <p:cNvSpPr txBox="1"/>
          <p:nvPr/>
        </p:nvSpPr>
        <p:spPr>
          <a:xfrm>
            <a:off x="436785" y="2924337"/>
            <a:ext cx="2167249" cy="138499"/>
          </a:xfrm>
          <a:prstGeom prst="rect">
            <a:avLst/>
          </a:prstGeom>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r>
              <a:rPr kumimoji="1" lang="en-US" altLang="ja-JP" sz="900" dirty="0" smtClean="0">
                <a:solidFill>
                  <a:srgbClr val="FF0000"/>
                </a:solidFill>
              </a:rPr>
              <a:t>※</a:t>
            </a:r>
            <a:r>
              <a:rPr kumimoji="1" lang="ja-JP" altLang="en-US" sz="900" dirty="0" smtClean="0">
                <a:solidFill>
                  <a:srgbClr val="FF0000"/>
                </a:solidFill>
              </a:rPr>
              <a:t>ここから下は、市のほうで記入します。</a:t>
            </a:r>
            <a:endParaRPr kumimoji="1" lang="ja-JP" altLang="en-US" sz="900" dirty="0">
              <a:solidFill>
                <a:srgbClr val="FF0000"/>
              </a:solidFill>
            </a:endParaRPr>
          </a:p>
        </p:txBody>
      </p:sp>
      <p:sp>
        <p:nvSpPr>
          <p:cNvPr id="46" name="テキスト ボックス 45"/>
          <p:cNvSpPr txBox="1"/>
          <p:nvPr/>
        </p:nvSpPr>
        <p:spPr>
          <a:xfrm>
            <a:off x="2315900" y="2174616"/>
            <a:ext cx="1134194" cy="107722"/>
          </a:xfrm>
          <a:prstGeom prst="rect">
            <a:avLst/>
          </a:prstGeom>
          <a:noFill/>
        </p:spPr>
        <p:txBody>
          <a:bodyPr wrap="square" lIns="0" tIns="0" rIns="0" bIns="0" rtlCol="0">
            <a:spAutoFit/>
          </a:bodyPr>
          <a:lstStyle/>
          <a:p>
            <a:r>
              <a:rPr kumimoji="1" lang="ja-JP" altLang="en-US" sz="700" dirty="0" smtClean="0">
                <a:solidFill>
                  <a:srgbClr val="FF0000"/>
                </a:solidFill>
              </a:rPr>
              <a:t>追手町</a:t>
            </a:r>
            <a:r>
              <a:rPr kumimoji="1" lang="en-US" altLang="ja-JP" sz="700" dirty="0" smtClean="0">
                <a:solidFill>
                  <a:srgbClr val="FF0000"/>
                </a:solidFill>
              </a:rPr>
              <a:t>5</a:t>
            </a:r>
            <a:r>
              <a:rPr kumimoji="1" lang="ja-JP" altLang="en-US" sz="700" dirty="0" smtClean="0">
                <a:solidFill>
                  <a:srgbClr val="FF0000"/>
                </a:solidFill>
              </a:rPr>
              <a:t>番</a:t>
            </a:r>
            <a:r>
              <a:rPr kumimoji="1" lang="en-US" altLang="ja-JP" sz="700" dirty="0" smtClean="0">
                <a:solidFill>
                  <a:srgbClr val="FF0000"/>
                </a:solidFill>
              </a:rPr>
              <a:t>1</a:t>
            </a:r>
            <a:r>
              <a:rPr kumimoji="1" lang="ja-JP" altLang="en-US" sz="700" dirty="0" smtClean="0">
                <a:solidFill>
                  <a:srgbClr val="FF0000"/>
                </a:solidFill>
              </a:rPr>
              <a:t>号</a:t>
            </a:r>
            <a:endParaRPr kumimoji="1" lang="ja-JP" altLang="en-US" sz="700" dirty="0">
              <a:solidFill>
                <a:srgbClr val="FF0000"/>
              </a:solidFill>
            </a:endParaRPr>
          </a:p>
        </p:txBody>
      </p:sp>
      <p:sp>
        <p:nvSpPr>
          <p:cNvPr id="47" name="テキスト ボックス 46"/>
          <p:cNvSpPr txBox="1"/>
          <p:nvPr/>
        </p:nvSpPr>
        <p:spPr>
          <a:xfrm>
            <a:off x="1481487" y="2130441"/>
            <a:ext cx="141064" cy="169277"/>
          </a:xfrm>
          <a:prstGeom prst="rect">
            <a:avLst/>
          </a:prstGeom>
          <a:noFill/>
        </p:spPr>
        <p:txBody>
          <a:bodyPr wrap="none" lIns="0" tIns="0" rIns="0" bIns="0" rtlCol="0">
            <a:spAutoFit/>
          </a:bodyPr>
          <a:lstStyle/>
          <a:p>
            <a:r>
              <a:rPr kumimoji="1" lang="ja-JP" altLang="en-US" sz="1100" dirty="0" smtClean="0">
                <a:solidFill>
                  <a:srgbClr val="FF0000"/>
                </a:solidFill>
              </a:rPr>
              <a:t>③</a:t>
            </a:r>
            <a:endParaRPr kumimoji="1" lang="ja-JP" altLang="en-US" sz="1100" dirty="0">
              <a:solidFill>
                <a:srgbClr val="FF0000"/>
              </a:solidFill>
            </a:endParaRPr>
          </a:p>
        </p:txBody>
      </p:sp>
      <p:sp>
        <p:nvSpPr>
          <p:cNvPr id="48" name="正方形/長方形 47"/>
          <p:cNvSpPr/>
          <p:nvPr/>
        </p:nvSpPr>
        <p:spPr>
          <a:xfrm>
            <a:off x="1349648" y="983530"/>
            <a:ext cx="2341744" cy="913573"/>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1273049" y="2546555"/>
            <a:ext cx="141064" cy="169277"/>
          </a:xfrm>
          <a:prstGeom prst="rect">
            <a:avLst/>
          </a:prstGeom>
          <a:noFill/>
        </p:spPr>
        <p:txBody>
          <a:bodyPr wrap="none" lIns="0" tIns="0" rIns="0" bIns="0" rtlCol="0">
            <a:spAutoFit/>
          </a:bodyPr>
          <a:lstStyle/>
          <a:p>
            <a:r>
              <a:rPr kumimoji="1" lang="ja-JP" altLang="en-US" sz="1100" dirty="0" smtClean="0">
                <a:solidFill>
                  <a:srgbClr val="FF0000"/>
                </a:solidFill>
              </a:rPr>
              <a:t>⑤</a:t>
            </a:r>
            <a:endParaRPr kumimoji="1" lang="ja-JP" altLang="en-US" sz="1100" dirty="0">
              <a:solidFill>
                <a:srgbClr val="FF0000"/>
              </a:solidFill>
            </a:endParaRPr>
          </a:p>
        </p:txBody>
      </p:sp>
      <p:sp>
        <p:nvSpPr>
          <p:cNvPr id="52" name="テキスト ボックス 51"/>
          <p:cNvSpPr txBox="1"/>
          <p:nvPr/>
        </p:nvSpPr>
        <p:spPr>
          <a:xfrm rot="10952737" flipV="1">
            <a:off x="1071194" y="1104291"/>
            <a:ext cx="298465" cy="169277"/>
          </a:xfrm>
          <a:prstGeom prst="rect">
            <a:avLst/>
          </a:prstGeom>
          <a:noFill/>
        </p:spPr>
        <p:txBody>
          <a:bodyPr wrap="square" lIns="0" tIns="0" rIns="0" bIns="0" rtlCol="0">
            <a:spAutoFit/>
          </a:bodyPr>
          <a:lstStyle/>
          <a:p>
            <a:r>
              <a:rPr kumimoji="1" lang="ja-JP" altLang="en-US" sz="1100" dirty="0" smtClean="0">
                <a:solidFill>
                  <a:srgbClr val="FF0000"/>
                </a:solidFill>
              </a:rPr>
              <a:t>②</a:t>
            </a:r>
            <a:endParaRPr kumimoji="1" lang="ja-JP" altLang="en-US" sz="1100" dirty="0">
              <a:solidFill>
                <a:srgbClr val="FF0000"/>
              </a:solidFill>
            </a:endParaRPr>
          </a:p>
        </p:txBody>
      </p:sp>
      <p:sp>
        <p:nvSpPr>
          <p:cNvPr id="53" name="テキスト ボックス 52"/>
          <p:cNvSpPr txBox="1"/>
          <p:nvPr/>
        </p:nvSpPr>
        <p:spPr>
          <a:xfrm>
            <a:off x="1562343" y="2352445"/>
            <a:ext cx="141064" cy="169277"/>
          </a:xfrm>
          <a:prstGeom prst="rect">
            <a:avLst/>
          </a:prstGeom>
          <a:noFill/>
        </p:spPr>
        <p:txBody>
          <a:bodyPr wrap="none" lIns="0" tIns="0" rIns="0" bIns="0" rtlCol="0">
            <a:spAutoFit/>
          </a:bodyPr>
          <a:lstStyle/>
          <a:p>
            <a:r>
              <a:rPr kumimoji="1" lang="ja-JP" altLang="en-US" sz="1100" dirty="0" smtClean="0">
                <a:solidFill>
                  <a:srgbClr val="FF0000"/>
                </a:solidFill>
              </a:rPr>
              <a:t>④</a:t>
            </a:r>
            <a:endParaRPr kumimoji="1" lang="ja-JP" altLang="en-US" sz="1100" dirty="0">
              <a:solidFill>
                <a:srgbClr val="FF0000"/>
              </a:solidFill>
            </a:endParaRPr>
          </a:p>
        </p:txBody>
      </p:sp>
      <p:sp>
        <p:nvSpPr>
          <p:cNvPr id="54" name="テキスト ボックス 53"/>
          <p:cNvSpPr txBox="1"/>
          <p:nvPr/>
        </p:nvSpPr>
        <p:spPr>
          <a:xfrm>
            <a:off x="1622551" y="2546555"/>
            <a:ext cx="113802" cy="169277"/>
          </a:xfrm>
          <a:prstGeom prst="rect">
            <a:avLst/>
          </a:prstGeom>
          <a:noFill/>
        </p:spPr>
        <p:txBody>
          <a:bodyPr wrap="square" lIns="0" tIns="0" rIns="0" bIns="0" rtlCol="0">
            <a:spAutoFit/>
          </a:bodyPr>
          <a:lstStyle/>
          <a:p>
            <a:r>
              <a:rPr kumimoji="1" lang="ja-JP" altLang="en-US" sz="1100" dirty="0" smtClean="0">
                <a:solidFill>
                  <a:srgbClr val="FF0000"/>
                </a:solidFill>
              </a:rPr>
              <a:t>⑥</a:t>
            </a:r>
            <a:endParaRPr kumimoji="1" lang="ja-JP" altLang="en-US" sz="1100" dirty="0">
              <a:solidFill>
                <a:srgbClr val="FF0000"/>
              </a:solidFill>
            </a:endParaRPr>
          </a:p>
        </p:txBody>
      </p:sp>
      <p:sp>
        <p:nvSpPr>
          <p:cNvPr id="57" name="テキスト ボックス 56"/>
          <p:cNvSpPr txBox="1"/>
          <p:nvPr/>
        </p:nvSpPr>
        <p:spPr>
          <a:xfrm>
            <a:off x="1999060" y="2539665"/>
            <a:ext cx="71390" cy="169277"/>
          </a:xfrm>
          <a:prstGeom prst="rect">
            <a:avLst/>
          </a:prstGeom>
          <a:noFill/>
        </p:spPr>
        <p:txBody>
          <a:bodyPr wrap="square" lIns="0" tIns="0" rIns="0" bIns="0" rtlCol="0">
            <a:spAutoFit/>
          </a:bodyPr>
          <a:lstStyle/>
          <a:p>
            <a:r>
              <a:rPr kumimoji="1" lang="ja-JP" altLang="en-US" sz="1100" dirty="0" smtClean="0">
                <a:solidFill>
                  <a:srgbClr val="FF0000"/>
                </a:solidFill>
              </a:rPr>
              <a:t>⑦</a:t>
            </a:r>
            <a:endParaRPr kumimoji="1" lang="ja-JP" altLang="en-US" sz="1100" dirty="0">
              <a:solidFill>
                <a:srgbClr val="FF0000"/>
              </a:solidFill>
            </a:endParaRPr>
          </a:p>
        </p:txBody>
      </p:sp>
      <p:sp>
        <p:nvSpPr>
          <p:cNvPr id="67" name="テキスト ボックス 66"/>
          <p:cNvSpPr txBox="1"/>
          <p:nvPr/>
        </p:nvSpPr>
        <p:spPr>
          <a:xfrm>
            <a:off x="1987203" y="2173693"/>
            <a:ext cx="137070" cy="109568"/>
          </a:xfrm>
          <a:prstGeom prst="rect">
            <a:avLst/>
          </a:prstGeom>
          <a:noFill/>
        </p:spPr>
        <p:txBody>
          <a:bodyPr wrap="square" lIns="0" tIns="0" rIns="0" bIns="0" rtlCol="0">
            <a:spAutoFit/>
          </a:bodyPr>
          <a:lstStyle/>
          <a:p>
            <a:r>
              <a:rPr kumimoji="1" lang="ja-JP" altLang="en-US" sz="700" dirty="0" smtClean="0">
                <a:solidFill>
                  <a:srgbClr val="FF0000"/>
                </a:solidFill>
              </a:rPr>
              <a:t>葵</a:t>
            </a:r>
            <a:endParaRPr kumimoji="1" lang="ja-JP" altLang="en-US" sz="700" dirty="0">
              <a:solidFill>
                <a:srgbClr val="FF0000"/>
              </a:solidFill>
            </a:endParaRPr>
          </a:p>
        </p:txBody>
      </p:sp>
      <p:sp>
        <p:nvSpPr>
          <p:cNvPr id="68" name="テキスト ボックス 67"/>
          <p:cNvSpPr txBox="1"/>
          <p:nvPr/>
        </p:nvSpPr>
        <p:spPr>
          <a:xfrm>
            <a:off x="1803580" y="2390499"/>
            <a:ext cx="207562" cy="107722"/>
          </a:xfrm>
          <a:prstGeom prst="rect">
            <a:avLst/>
          </a:prstGeom>
          <a:noFill/>
        </p:spPr>
        <p:txBody>
          <a:bodyPr wrap="square" lIns="0" tIns="0" rIns="0" bIns="0" rtlCol="0">
            <a:spAutoFit/>
          </a:bodyPr>
          <a:lstStyle/>
          <a:p>
            <a:r>
              <a:rPr lang="ja-JP" altLang="en-US" sz="700" dirty="0">
                <a:solidFill>
                  <a:srgbClr val="FF0000"/>
                </a:solidFill>
              </a:rPr>
              <a:t>市</a:t>
            </a:r>
            <a:endParaRPr kumimoji="1" lang="ja-JP" altLang="en-US" sz="700" dirty="0">
              <a:solidFill>
                <a:srgbClr val="FF0000"/>
              </a:solidFill>
            </a:endParaRPr>
          </a:p>
        </p:txBody>
      </p:sp>
      <p:sp>
        <p:nvSpPr>
          <p:cNvPr id="69" name="テキスト ボックス 68"/>
          <p:cNvSpPr txBox="1"/>
          <p:nvPr/>
        </p:nvSpPr>
        <p:spPr>
          <a:xfrm>
            <a:off x="1985496" y="1601127"/>
            <a:ext cx="1685493" cy="107722"/>
          </a:xfrm>
          <a:prstGeom prst="rect">
            <a:avLst/>
          </a:prstGeom>
          <a:noFill/>
        </p:spPr>
        <p:txBody>
          <a:bodyPr wrap="square" lIns="0" tIns="0" rIns="0" bIns="0" rtlCol="0">
            <a:spAutoFit/>
          </a:bodyPr>
          <a:lstStyle/>
          <a:p>
            <a:r>
              <a:rPr lang="ja-JP" altLang="en-US" sz="700" dirty="0" smtClean="0">
                <a:solidFill>
                  <a:srgbClr val="FF0000"/>
                </a:solidFill>
              </a:rPr>
              <a:t>担　　　当　　　静岡　太郎　　</a:t>
            </a:r>
            <a:r>
              <a:rPr lang="en-US" altLang="ja-JP" sz="700" dirty="0" smtClean="0">
                <a:solidFill>
                  <a:srgbClr val="FF0000"/>
                </a:solidFill>
              </a:rPr>
              <a:t>090-0000-0000</a:t>
            </a:r>
            <a:endParaRPr kumimoji="1" lang="ja-JP" altLang="en-US" sz="700" dirty="0">
              <a:solidFill>
                <a:srgbClr val="FF0000"/>
              </a:solidFill>
            </a:endParaRPr>
          </a:p>
        </p:txBody>
      </p:sp>
      <p:pic>
        <p:nvPicPr>
          <p:cNvPr id="21" name="図 20"/>
          <p:cNvPicPr>
            <a:picLocks noChangeAspect="1"/>
          </p:cNvPicPr>
          <p:nvPr/>
        </p:nvPicPr>
        <p:blipFill>
          <a:blip r:embed="rId2"/>
          <a:stretch>
            <a:fillRect/>
          </a:stretch>
        </p:blipFill>
        <p:spPr>
          <a:xfrm>
            <a:off x="615017" y="405043"/>
            <a:ext cx="3807606" cy="5876215"/>
          </a:xfrm>
          <a:prstGeom prst="rect">
            <a:avLst/>
          </a:prstGeom>
        </p:spPr>
      </p:pic>
    </p:spTree>
    <p:extLst>
      <p:ext uri="{BB962C8B-B14F-4D97-AF65-F5344CB8AC3E}">
        <p14:creationId xmlns:p14="http://schemas.microsoft.com/office/powerpoint/2010/main" val="25405394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1003</TotalTime>
  <Words>384</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新細明體</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dc:creator>
  <cp:lastModifiedBy>Windows ユーザー</cp:lastModifiedBy>
  <cp:revision>139</cp:revision>
  <cp:lastPrinted>2020-02-05T04:38:46Z</cp:lastPrinted>
  <dcterms:created xsi:type="dcterms:W3CDTF">2017-09-26T10:44:39Z</dcterms:created>
  <dcterms:modified xsi:type="dcterms:W3CDTF">2023-04-19T08:33:57Z</dcterms:modified>
</cp:coreProperties>
</file>