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p:scale>
          <a:sx n="98" d="100"/>
          <a:sy n="98" d="100"/>
        </p:scale>
        <p:origin x="1699"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483516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280935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3994004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36912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8868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2916872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08418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422641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59221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92572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EAB9A-9E41-480B-94C9-9C886FFD86C0}"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38918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4EAB9A-9E41-480B-94C9-9C886FFD86C0}" type="datetimeFigureOut">
              <a:rPr kumimoji="1" lang="ja-JP" altLang="en-US" smtClean="0"/>
              <a:t>2024/2/7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9106887-9632-4A36-BE10-FDFCB67A1CC5}" type="slidenum">
              <a:rPr kumimoji="1" lang="ja-JP" altLang="en-US" smtClean="0"/>
              <a:t>‹#›</a:t>
            </a:fld>
            <a:endParaRPr kumimoji="1" lang="ja-JP" altLang="en-US"/>
          </a:p>
        </p:txBody>
      </p:sp>
    </p:spTree>
    <p:extLst>
      <p:ext uri="{BB962C8B-B14F-4D97-AF65-F5344CB8AC3E}">
        <p14:creationId xmlns:p14="http://schemas.microsoft.com/office/powerpoint/2010/main" val="19183073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 name="図 18" descr="冷蔵庫に貼られたポスター&#10;&#10;中程度の精度で自動的に生成された説明">
            <a:extLst>
              <a:ext uri="{FF2B5EF4-FFF2-40B4-BE49-F238E27FC236}">
                <a16:creationId xmlns:a16="http://schemas.microsoft.com/office/drawing/2014/main" id="{CBBE2B25-29EC-977E-D10D-20383D7904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 y="536489"/>
            <a:ext cx="3135365" cy="4180487"/>
          </a:xfrm>
          <a:prstGeom prst="rect">
            <a:avLst/>
          </a:prstGeom>
        </p:spPr>
      </p:pic>
      <p:pic>
        <p:nvPicPr>
          <p:cNvPr id="12" name="図 11" descr="屋内, テーブル, 男, 座る が含まれている画像&#10;&#10;自動的に生成された説明">
            <a:extLst>
              <a:ext uri="{FF2B5EF4-FFF2-40B4-BE49-F238E27FC236}">
                <a16:creationId xmlns:a16="http://schemas.microsoft.com/office/drawing/2014/main" id="{91AF131D-86A4-1856-27D5-EEB66C8ABF40}"/>
              </a:ext>
            </a:extLst>
          </p:cNvPr>
          <p:cNvPicPr>
            <a:picLocks noChangeAspect="1"/>
          </p:cNvPicPr>
          <p:nvPr/>
        </p:nvPicPr>
        <p:blipFill rotWithShape="1">
          <a:blip r:embed="rId3">
            <a:extLst>
              <a:ext uri="{28A0092B-C50C-407E-A947-70E740481C1C}">
                <a14:useLocalDpi xmlns:a14="http://schemas.microsoft.com/office/drawing/2010/main" val="0"/>
              </a:ext>
            </a:extLst>
          </a:blip>
          <a:srcRect t="9152" b="32071"/>
          <a:stretch/>
        </p:blipFill>
        <p:spPr>
          <a:xfrm>
            <a:off x="2406040" y="66822"/>
            <a:ext cx="4451960" cy="4650154"/>
          </a:xfrm>
          <a:prstGeom prst="rect">
            <a:avLst/>
          </a:prstGeom>
        </p:spPr>
      </p:pic>
      <p:sp>
        <p:nvSpPr>
          <p:cNvPr id="2" name="テキスト ボックス 1"/>
          <p:cNvSpPr txBox="1"/>
          <p:nvPr/>
        </p:nvSpPr>
        <p:spPr>
          <a:xfrm>
            <a:off x="4842" y="4772283"/>
            <a:ext cx="6853158" cy="707886"/>
          </a:xfrm>
          <a:prstGeom prst="rect">
            <a:avLst/>
          </a:prstGeom>
          <a:noFill/>
          <a:ln>
            <a:noFill/>
          </a:ln>
        </p:spPr>
        <p:txBody>
          <a:bodyPr wrap="none" rtlCol="0">
            <a:spAutoFit/>
          </a:bodyPr>
          <a:lstStyle/>
          <a:p>
            <a:r>
              <a:rPr kumimoji="1" lang="ja-JP" altLang="en-US" sz="4000" dirty="0">
                <a:ln w="3175">
                  <a:solidFill>
                    <a:schemeClr val="tx1"/>
                  </a:solidFill>
                </a:ln>
                <a:latin typeface="SimSun-ExtB" panose="02010609060101010101" pitchFamily="49" charset="-122"/>
                <a:ea typeface="UD デジタル 教科書体 N-B" panose="02020700000000000000" pitchFamily="17" charset="-128"/>
              </a:rPr>
              <a:t>高校生</a:t>
            </a:r>
            <a:r>
              <a:rPr kumimoji="1" lang="ja-JP" altLang="en-US" sz="4000" dirty="0" err="1">
                <a:ln w="3175">
                  <a:solidFill>
                    <a:schemeClr val="tx1"/>
                  </a:solidFill>
                </a:ln>
                <a:latin typeface="SimSun-ExtB" panose="02010609060101010101" pitchFamily="49" charset="-122"/>
                <a:ea typeface="UD デジタル 教科書体 N-B" panose="02020700000000000000" pitchFamily="17" charset="-128"/>
              </a:rPr>
              <a:t>ぷらっと</a:t>
            </a:r>
            <a:r>
              <a:rPr kumimoji="1" lang="ja-JP" altLang="en-US" sz="4000" dirty="0">
                <a:ln w="3175">
                  <a:solidFill>
                    <a:schemeClr val="tx1"/>
                  </a:solidFill>
                </a:ln>
                <a:latin typeface="SimSun-ExtB" panose="02010609060101010101" pitchFamily="49" charset="-122"/>
                <a:ea typeface="UD デジタル 教科書体 N-B" panose="02020700000000000000" pitchFamily="17" charset="-128"/>
              </a:rPr>
              <a:t>サロン開催中</a:t>
            </a:r>
          </a:p>
        </p:txBody>
      </p:sp>
      <p:sp>
        <p:nvSpPr>
          <p:cNvPr id="3" name="テキスト ボックス 2"/>
          <p:cNvSpPr txBox="1"/>
          <p:nvPr/>
        </p:nvSpPr>
        <p:spPr>
          <a:xfrm>
            <a:off x="147934" y="5301317"/>
            <a:ext cx="6705224" cy="5694316"/>
          </a:xfrm>
          <a:prstGeom prst="rect">
            <a:avLst/>
          </a:prstGeom>
          <a:noFill/>
        </p:spPr>
        <p:txBody>
          <a:bodyPr wrap="square" rtlCol="0">
            <a:spAutoFit/>
          </a:bodyPr>
          <a:lstStyle/>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対象　　　：静岡市に住んでいるまたは静岡市の学校に通っている、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高校生年代の人なら誰でもＯＫ（中学校卒業～</a:t>
            </a:r>
            <a:r>
              <a:rPr kumimoji="1" lang="en-US" altLang="ja-JP" sz="1200" dirty="0">
                <a:latin typeface="UD デジタル 教科書体 N-R" panose="02020400000000000000" pitchFamily="17" charset="-128"/>
                <a:ea typeface="UD デジタル 教科書体 N-R" panose="02020400000000000000" pitchFamily="17" charset="-128"/>
              </a:rPr>
              <a:t>19</a:t>
            </a:r>
            <a:r>
              <a:rPr kumimoji="1" lang="ja-JP" altLang="en-US" sz="1200" dirty="0">
                <a:latin typeface="UD デジタル 教科書体 N-R" panose="02020400000000000000" pitchFamily="17" charset="-128"/>
                <a:ea typeface="UD デジタル 教科書体 N-R" panose="02020400000000000000" pitchFamily="17" charset="-128"/>
              </a:rPr>
              <a:t>歳位まで）</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活動内容　：カードゲーム、テレビゲーム、おしゃべり、一人で勉強　</a:t>
            </a:r>
            <a:r>
              <a:rPr kumimoji="1" lang="en-US" altLang="ja-JP" sz="1200" dirty="0">
                <a:latin typeface="UD デジタル 教科書体 N-R" panose="02020400000000000000" pitchFamily="17" charset="-128"/>
                <a:ea typeface="UD デジタル 教科書体 N-R" panose="02020400000000000000" pitchFamily="17" charset="-128"/>
              </a:rPr>
              <a:t>etc…</a:t>
            </a: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スマホ、タブレット、持ち込みＯＫ　好きなことをして過ごそう！</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日時　　　：毎週　火曜・水曜・木曜　午後２時</a:t>
            </a:r>
            <a:r>
              <a:rPr kumimoji="1" lang="en-US" altLang="ja-JP" sz="1200" dirty="0">
                <a:latin typeface="UD デジタル 教科書体 N-R" panose="02020400000000000000" pitchFamily="17" charset="-128"/>
                <a:ea typeface="UD デジタル 教科書体 N-R" panose="02020400000000000000" pitchFamily="17" charset="-128"/>
              </a:rPr>
              <a:t>00</a:t>
            </a:r>
            <a:r>
              <a:rPr kumimoji="1" lang="ja-JP" altLang="en-US" sz="1200" dirty="0">
                <a:latin typeface="UD デジタル 教科書体 N-R" panose="02020400000000000000" pitchFamily="17" charset="-128"/>
                <a:ea typeface="UD デジタル 教科書体 N-R" panose="02020400000000000000" pitchFamily="17" charset="-128"/>
              </a:rPr>
              <a:t>分～午後４時</a:t>
            </a:r>
            <a:r>
              <a:rPr kumimoji="1" lang="en-US" altLang="ja-JP" sz="1200" dirty="0">
                <a:latin typeface="UD デジタル 教科書体 N-R" panose="02020400000000000000" pitchFamily="17" charset="-128"/>
                <a:ea typeface="UD デジタル 教科書体 N-R" panose="02020400000000000000" pitchFamily="17" charset="-128"/>
              </a:rPr>
              <a:t>30</a:t>
            </a:r>
            <a:r>
              <a:rPr kumimoji="1" lang="ja-JP" altLang="en-US" sz="1200" dirty="0">
                <a:latin typeface="UD デジタル 教科書体 N-R" panose="02020400000000000000" pitchFamily="17" charset="-128"/>
                <a:ea typeface="UD デジタル 教科書体 N-R" panose="02020400000000000000" pitchFamily="17" charset="-128"/>
              </a:rPr>
              <a:t>分</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（入室の最終時刻は午後４時）</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入退室自由　申し込み不要　当日直接会場まで</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令和</a:t>
            </a:r>
            <a:r>
              <a:rPr kumimoji="1" lang="en-US" altLang="ja-JP" sz="1200" dirty="0">
                <a:latin typeface="UD デジタル 教科書体 N-R" panose="02020400000000000000" pitchFamily="17" charset="-128"/>
                <a:ea typeface="UD デジタル 教科書体 N-R" panose="02020400000000000000" pitchFamily="17" charset="-128"/>
              </a:rPr>
              <a:t>6</a:t>
            </a:r>
            <a:r>
              <a:rPr kumimoji="1" lang="ja-JP" altLang="en-US" sz="1200" dirty="0">
                <a:latin typeface="UD デジタル 教科書体 N-R" panose="02020400000000000000" pitchFamily="17" charset="-128"/>
                <a:ea typeface="UD デジタル 教科書体 N-R" panose="02020400000000000000" pitchFamily="17" charset="-128"/>
              </a:rPr>
              <a:t>年度は</a:t>
            </a:r>
            <a:r>
              <a:rPr kumimoji="1" lang="en-US" altLang="ja-JP" sz="1200" dirty="0">
                <a:latin typeface="UD デジタル 教科書体 N-R" panose="02020400000000000000" pitchFamily="17" charset="-128"/>
                <a:ea typeface="UD デジタル 教科書体 N-R" panose="02020400000000000000" pitchFamily="17" charset="-128"/>
              </a:rPr>
              <a:t>4</a:t>
            </a:r>
            <a:r>
              <a:rPr kumimoji="1" lang="ja-JP" altLang="en-US" sz="1200" dirty="0">
                <a:latin typeface="UD デジタル 教科書体 N-R" panose="02020400000000000000" pitchFamily="17" charset="-128"/>
                <a:ea typeface="UD デジタル 教科書体 N-R" panose="02020400000000000000" pitchFamily="17" charset="-128"/>
              </a:rPr>
              <a:t>月</a:t>
            </a:r>
            <a:r>
              <a:rPr kumimoji="1" lang="en-US" altLang="ja-JP" sz="1200" dirty="0">
                <a:latin typeface="UD デジタル 教科書体 N-R" panose="02020400000000000000" pitchFamily="17" charset="-128"/>
                <a:ea typeface="UD デジタル 教科書体 N-R" panose="02020400000000000000" pitchFamily="17" charset="-128"/>
              </a:rPr>
              <a:t>23</a:t>
            </a:r>
            <a:r>
              <a:rPr kumimoji="1" lang="ja-JP" altLang="en-US" sz="1200" dirty="0">
                <a:latin typeface="UD デジタル 教科書体 N-R" panose="02020400000000000000" pitchFamily="17" charset="-128"/>
                <a:ea typeface="UD デジタル 教科書体 N-R" panose="02020400000000000000" pitchFamily="17" charset="-128"/>
              </a:rPr>
              <a:t>日からです。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場所　　　：①葵区駿府町２番</a:t>
            </a:r>
            <a:r>
              <a:rPr kumimoji="1" lang="en-US" altLang="ja-JP" sz="1200" dirty="0">
                <a:latin typeface="UD デジタル 教科書体 N-R" panose="02020400000000000000" pitchFamily="17" charset="-128"/>
                <a:ea typeface="UD デジタル 教科書体 N-R" panose="02020400000000000000" pitchFamily="17" charset="-128"/>
              </a:rPr>
              <a:t>80</a:t>
            </a:r>
            <a:r>
              <a:rPr kumimoji="1" lang="ja-JP" altLang="en-US" sz="1200" dirty="0">
                <a:latin typeface="UD デジタル 教科書体 N-R" panose="02020400000000000000" pitchFamily="17" charset="-128"/>
                <a:ea typeface="UD デジタル 教科書体 N-R" panose="02020400000000000000" pitchFamily="17" charset="-128"/>
              </a:rPr>
              <a:t>号　中央体育館３階　青少年研修センター</a:t>
            </a: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②駿河区南八幡町</a:t>
            </a:r>
            <a:r>
              <a:rPr kumimoji="1" lang="en-US" altLang="ja-JP" sz="1200" dirty="0">
                <a:latin typeface="UD デジタル 教科書体 N-R" panose="02020400000000000000" pitchFamily="17" charset="-128"/>
                <a:ea typeface="UD デジタル 教科書体 N-R" panose="02020400000000000000" pitchFamily="17" charset="-128"/>
              </a:rPr>
              <a:t>25</a:t>
            </a:r>
            <a:r>
              <a:rPr kumimoji="1" lang="ja-JP" altLang="en-US" sz="1200" dirty="0">
                <a:latin typeface="UD デジタル 教科書体 N-R" panose="02020400000000000000" pitchFamily="17" charset="-128"/>
                <a:ea typeface="UD デジタル 教科書体 N-R" panose="02020400000000000000" pitchFamily="17" charset="-128"/>
              </a:rPr>
              <a:t>番</a:t>
            </a:r>
            <a:r>
              <a:rPr kumimoji="1" lang="en-US" altLang="ja-JP" sz="1200" dirty="0">
                <a:latin typeface="UD デジタル 教科書体 N-R" panose="02020400000000000000" pitchFamily="17" charset="-128"/>
                <a:ea typeface="UD デジタル 教科書体 N-R" panose="02020400000000000000" pitchFamily="17" charset="-128"/>
              </a:rPr>
              <a:t>21</a:t>
            </a:r>
            <a:r>
              <a:rPr kumimoji="1" lang="ja-JP" altLang="en-US" sz="1200" dirty="0">
                <a:latin typeface="UD デジタル 教科書体 N-R" panose="02020400000000000000" pitchFamily="17" charset="-128"/>
                <a:ea typeface="UD デジタル 教科書体 N-R" panose="02020400000000000000" pitchFamily="17" charset="-128"/>
              </a:rPr>
              <a:t>号　南部生涯学習センター１階かがやく教室</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③駿河区南八幡町３番１号　南部図書館２階　地域福祉共生センター</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④清水区港町２丁目１番１号　キララシティ２階　はばたく教室</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200" u="sng"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開催日によって実施場所が異なります。詳しくはホームページ</a:t>
            </a:r>
            <a:endParaRPr kumimoji="1" lang="en-US" altLang="ja-JP" sz="1200" u="sng" dirty="0">
              <a:latin typeface="UD デジタル 教科書体 N-R" panose="02020400000000000000" pitchFamily="17" charset="-128"/>
              <a:ea typeface="UD デジタル 教科書体 N-R" panose="02020400000000000000" pitchFamily="17" charset="-128"/>
            </a:endParaRPr>
          </a:p>
          <a:p>
            <a:pPr>
              <a:lnSpc>
                <a:spcPts val="19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R" panose="02020400000000000000" pitchFamily="17" charset="-128"/>
                <a:ea typeface="UD デジタル 教科書体 N-R" panose="02020400000000000000" pitchFamily="17" charset="-128"/>
              </a:rPr>
              <a:t>または、→こちらのお知らせメール登録フォームでお知らせします</a:t>
            </a:r>
            <a:r>
              <a:rPr kumimoji="1" lang="ja-JP" altLang="en-US" sz="1200" dirty="0">
                <a:latin typeface="UD デジタル 教科書体 N-R" panose="02020400000000000000" pitchFamily="17" charset="-128"/>
                <a:ea typeface="UD デジタル 教科書体 N-R" panose="02020400000000000000" pitchFamily="17" charset="-128"/>
              </a:rPr>
              <a:t>　</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nSpc>
                <a:spcPts val="2000"/>
              </a:lnSpc>
            </a:pPr>
            <a:r>
              <a:rPr kumimoji="1" lang="ja-JP" altLang="en-US" sz="1200" b="1" dirty="0">
                <a:latin typeface="UD デジタル 教科書体 NK-B" panose="02020700000000000000" pitchFamily="18" charset="-128"/>
                <a:ea typeface="UD デジタル 教科書体 NK-B" panose="02020700000000000000" pitchFamily="18" charset="-128"/>
              </a:rPr>
              <a:t>問合せ　　　　：静岡市　子ども未来局　青少年育成課　子ども若者相談センター　</a:t>
            </a:r>
            <a:endParaRPr kumimoji="1" lang="en-US" altLang="ja-JP" sz="1200" b="1" dirty="0">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200" b="1" dirty="0">
                <a:latin typeface="UD デジタル 教科書体 NK-B" panose="02020700000000000000" pitchFamily="18" charset="-128"/>
                <a:ea typeface="UD デジタル 教科書体 NK-B" panose="02020700000000000000" pitchFamily="18" charset="-128"/>
              </a:rPr>
              <a:t>　　　　　　　　　　高校生</a:t>
            </a:r>
            <a:r>
              <a:rPr kumimoji="1" lang="ja-JP" altLang="en-US" sz="1200" b="1" dirty="0" err="1">
                <a:latin typeface="UD デジタル 教科書体 NK-B" panose="02020700000000000000" pitchFamily="18" charset="-128"/>
                <a:ea typeface="UD デジタル 教科書体 NK-B" panose="02020700000000000000" pitchFamily="18" charset="-128"/>
              </a:rPr>
              <a:t>ぷらっと</a:t>
            </a:r>
            <a:r>
              <a:rPr kumimoji="1" lang="ja-JP" altLang="en-US" sz="1200" b="1" dirty="0">
                <a:latin typeface="UD デジタル 教科書体 NK-B" panose="02020700000000000000" pitchFamily="18" charset="-128"/>
                <a:ea typeface="UD デジタル 教科書体 NK-B" panose="02020700000000000000" pitchFamily="18" charset="-128"/>
              </a:rPr>
              <a:t>サロン担当　</a:t>
            </a:r>
            <a:r>
              <a:rPr kumimoji="1" lang="en-US" altLang="ja-JP" sz="1200" b="1" dirty="0">
                <a:latin typeface="UD デジタル 教科書体 NK-B" panose="02020700000000000000" pitchFamily="18" charset="-128"/>
                <a:ea typeface="UD デジタル 教科書体 NK-B" panose="02020700000000000000" pitchFamily="18" charset="-128"/>
              </a:rPr>
              <a:t>TEL</a:t>
            </a:r>
            <a:r>
              <a:rPr kumimoji="1" lang="ja-JP" altLang="en-US" sz="1200" b="1" dirty="0">
                <a:latin typeface="UD デジタル 教科書体 NK-B" panose="02020700000000000000" pitchFamily="18" charset="-128"/>
                <a:ea typeface="UD デジタル 教科書体 NK-B" panose="02020700000000000000" pitchFamily="18" charset="-128"/>
              </a:rPr>
              <a:t>：０５４ー２２１ー１３１４</a:t>
            </a:r>
            <a:endParaRPr kumimoji="1" lang="en-US" altLang="ja-JP" sz="1200" b="1" dirty="0">
              <a:latin typeface="UD デジタル 教科書体 NK-B" panose="02020700000000000000" pitchFamily="18" charset="-128"/>
              <a:ea typeface="UD デジタル 教科書体 NK-B" panose="02020700000000000000" pitchFamily="18" charset="-128"/>
            </a:endParaRPr>
          </a:p>
          <a:p>
            <a:pPr>
              <a:lnSpc>
                <a:spcPts val="1900"/>
              </a:lnSpc>
            </a:pPr>
            <a:endParaRPr kumimoji="1" lang="en-US" altLang="ja-JP" sz="9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en-US" altLang="ja-JP" sz="9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en-US" altLang="ja-JP" sz="9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en-US" altLang="ja-JP" sz="900" dirty="0">
              <a:latin typeface="UD デジタル 教科書体 N-R" panose="02020400000000000000" pitchFamily="17" charset="-128"/>
              <a:ea typeface="UD デジタル 教科書体 N-R" panose="02020400000000000000" pitchFamily="17" charset="-128"/>
            </a:endParaRPr>
          </a:p>
          <a:p>
            <a:pPr>
              <a:lnSpc>
                <a:spcPts val="1900"/>
              </a:lnSpc>
            </a:pPr>
            <a:endParaRPr kumimoji="1" lang="ja-JP" altLang="en-US" sz="900" dirty="0">
              <a:latin typeface="UD デジタル 教科書体 N-R" panose="02020400000000000000" pitchFamily="17" charset="-128"/>
              <a:ea typeface="UD デジタル 教科書体 N-R" panose="02020400000000000000" pitchFamily="17" charset="-128"/>
            </a:endParaRPr>
          </a:p>
        </p:txBody>
      </p:sp>
      <p:sp>
        <p:nvSpPr>
          <p:cNvPr id="8" name="テキスト ボックス 7"/>
          <p:cNvSpPr txBox="1"/>
          <p:nvPr/>
        </p:nvSpPr>
        <p:spPr>
          <a:xfrm>
            <a:off x="5956059" y="66822"/>
            <a:ext cx="738664" cy="4098628"/>
          </a:xfrm>
          <a:prstGeom prst="rect">
            <a:avLst/>
          </a:prstGeom>
          <a:solidFill>
            <a:schemeClr val="bg1"/>
          </a:solidFill>
        </p:spPr>
        <p:txBody>
          <a:bodyPr vert="eaVert" wrap="square" rtlCol="0">
            <a:spAutoFit/>
          </a:bodyPr>
          <a:lstStyle/>
          <a:p>
            <a:r>
              <a:rPr kumimoji="1" lang="ja-JP" altLang="en-US" dirty="0">
                <a:ln w="9525">
                  <a:solidFill>
                    <a:schemeClr val="tx1"/>
                  </a:solidFill>
                </a:ln>
                <a:latin typeface="UD デジタル 教科書体 N-B" panose="02020700000000000000" pitchFamily="17" charset="-128"/>
                <a:ea typeface="UD デジタル 教科書体 N-B" panose="02020700000000000000" pitchFamily="17" charset="-128"/>
              </a:rPr>
              <a:t>高校生世代のあなた あなたの居場所に</a:t>
            </a:r>
            <a:r>
              <a:rPr kumimoji="1" lang="en-US" altLang="ja-JP" dirty="0">
                <a:ln w="9525">
                  <a:solidFill>
                    <a:schemeClr val="tx1"/>
                  </a:solidFill>
                </a:ln>
                <a:latin typeface="UD デジタル 教科書体 N-B" panose="02020700000000000000" pitchFamily="17" charset="-128"/>
                <a:ea typeface="UD デジタル 教科書体 N-B" panose="02020700000000000000" pitchFamily="17" charset="-128"/>
              </a:rPr>
              <a:t> </a:t>
            </a:r>
          </a:p>
          <a:p>
            <a:r>
              <a:rPr kumimoji="1" lang="ja-JP" altLang="en-US" dirty="0" err="1">
                <a:ln w="9525">
                  <a:solidFill>
                    <a:schemeClr val="tx1"/>
                  </a:solidFill>
                </a:ln>
                <a:latin typeface="UD デジタル 教科書体 N-B" panose="02020700000000000000" pitchFamily="17" charset="-128"/>
                <a:ea typeface="UD デジタル 教科書体 N-B" panose="02020700000000000000" pitchFamily="17" charset="-128"/>
              </a:rPr>
              <a:t>ぷらっと</a:t>
            </a:r>
            <a:r>
              <a:rPr kumimoji="1" lang="ja-JP" altLang="en-US" dirty="0">
                <a:ln w="9525">
                  <a:solidFill>
                    <a:schemeClr val="tx1"/>
                  </a:solidFill>
                </a:ln>
                <a:latin typeface="UD デジタル 教科書体 N-B" panose="02020700000000000000" pitchFamily="17" charset="-128"/>
                <a:ea typeface="UD デジタル 教科書体 N-B" panose="02020700000000000000" pitchFamily="17" charset="-128"/>
              </a:rPr>
              <a:t>立ち寄ってみませんか</a:t>
            </a:r>
            <a:endParaRPr kumimoji="1" lang="en-US" altLang="ja-JP" dirty="0">
              <a:ln w="9525">
                <a:solidFill>
                  <a:schemeClr val="tx1"/>
                </a:solidFill>
              </a:ln>
              <a:latin typeface="UD デジタル 教科書体 N-B" panose="02020700000000000000" pitchFamily="17" charset="-128"/>
              <a:ea typeface="UD デジタル 教科書体 N-B" panose="02020700000000000000" pitchFamily="17" charset="-128"/>
            </a:endParaRPr>
          </a:p>
        </p:txBody>
      </p:sp>
      <p:sp>
        <p:nvSpPr>
          <p:cNvPr id="9" name="AutoShape 2" descr="data:image/png;base64,iVBORw0KGgoAAAANSUhEUgAAAMgAAADICAYAAACtWK6eAAAAAXNSR0IArs4c6QAADXNJREFUeF7tne1227oORJv3f+je5dx1nNoWP7AFIHKy+1cECQ5mAJBSnY8/f/78/fPm//7+zd3Cx8cHQiTbj5sT3b6M1qN7o/6jABQY3ZiQy64CJ1dT0uCN5qVBzfZDgawiX/9cgRxgrEBeQaHip1jWU39vBQWiQB4QsMV6JIQCUSAKZFJMFIgCUSAKZK/f/G8U7Ztpnz7zrtsXW6xAi1UR8BhVv0bPiJLtJ12L2lFMqLCy8XoHP1YYj2I3bbE6gaQbuNll+0mJTu1WeyfPr+LLVfxYYahAVgj985wGldoFXNseehVfruLHCjgFskJIgQQQ2h+qQPaxOjWyE2i6FrU7BczA+Cq+XMWPFcZWkBVCVpAAQvtDFcg+VqdGdgJN16J2p4CxgqTAl15B6P38bDez2yhKvmw/u32k61GcU9hWXI2pjwRLfM2bTbzVda0CeaUFjUH2tfiMsFeJG+WXAgmmI5KFaHDO2FlBXhEgsVMgCiSIQGy4FSSG13Q0UXhVlh052u0jXc8KYgW5I1BBIgWSk/msIDk4fs5CiU7tiOt0rW47K4gVpKyCUDJ3k7IiO2ffcFX4SBIbTcAe0g/QViCUgrGr6AqcaZLyRWEg5hWBy87Mt+1UZOdsPyt8DITyYSiJqxXECrJNIkJMBUJQG9gQhdPeMrsUr2DIzsxWkBXiHtI9pE9+AbIi2cQpWdMGEj9oIrXFssWyxZqc5361QEjbQz8QpFmvohUk1YVgVdUGUizJvhVIEG0FEgPMQ3oMr+loonDaW67sRo4qkFjAFUgMLwXypnjZYjUdVq/SU1tBjiMxyvgKRIFs5XZbrC2Y7oNssWJ42WK9KV5WkGAFSYzz1lSdmaj7smALgMRBlOzEBRo3stYZm/SPFc84Q2wp0KQlUiAkQrEzDT0D5nn2OJMCCSCrQAJgLYbSxJbnwd5MCmQPp89RCiQAlgLJA+vMTDQT2WK9ou4Z5BUTK0hAnVaQAFhWkDywzsxkBTmD3qOtFSSpguSFpHam7IxfIcZsH2+IdvpZsVYtK3Jm//F/5ZYElth0E7Z7vQpMcihcO4sCOcC3ggxWkFoiV82uQBTIAwIjIVckjSpSZ86rQBSIApkoSoEoEAWiQI4R6GwnPINkNj59c3387bwU79vXfSXyJn3mJiV6xZzUF2o32sNPppACCYo2m1y35emc3XYKJEiWdxhuBXmNEhWWAnkHxgd9VCAKJEiZh+G2WEH0srOvLVYwAM3DFUgQcAUSq0hBeC83XIEEQ6JAfplAbpco5PCV3dsHefownF4zkt+AovvuFtYMT/rZCIkRxYustbIhPLnUb/OuNkiETIjSTWZKIhLwGx4KZJ9pCuQAKwWyT6DVSCr+1bzkOUkoCkSBpLSrI8IqECLlZBuSGWathhUkL0AKJA9LPJMCiUHnGWQfL1ssWyxbrIlepu9BaHmkGX1f148jO/3szL6rG6cZXhVtIo1Ptl0Fv4a/izX73L2TeGdA7PRTgZyJVI6tAgniqEBeAbOCxEhkBQmeNci1ZWdmW4VfgawQ2mvTPYPEcGx9C+0Z5Dg4nYlIgSiQIALfP/xHC4SeF+iNDQln90Gc+LiyoTiPyFeBScWcK1yiz9srCA2cAomFluKsQJ7OJt3XvDRwCkSBxBDIGW0FOcDxHUr/Kvw0EVlBrCArbrXfVC0dAgMUCADtKFnaYr2iYgXpweQdcLbFssV6QMAW66nFepf/k07vvrOzVHbrsnoZSN+IV+CV07TszVKxb8KFt/ncvSLgZE4Fskfws6MUSBBBQuYz2XnkngIJBg4OVyBB4BTI9x+cgyE7NVyBBOFTIArkPwTIWYJ2E55BgkK1xQoCBodbQYLAWUGsIN9SQa70F6a6s/NIoxXZK5gPtoZ34kUT1NZGgoMq9j28lFEgr9AokBgmQX6fHq5AghBSQltB9ts2K0iQlBXDKzIDmZMKrptEZG+3uJH9de9txq+KfdtiBRRNCLQiXmD57aEVRBnNqUC2w1I3sDPgs10oEM8g9xszD+kxMtCXVBVppTOh/NoKQr/mvUqP2E08ShRKZlrpsuNDq2pFfGgMCCb4TTpZbAVWxcZXax49r6gSCoRE4timgiej+CiQgxgokLy2M08WXzMpkApUA3MqEAVyP6R7BnklgwJRIApkUlEUiAJRIAok0HSyt++hBQKDW88gFe9BaAa+0k3PKF5X2luAU9tDs8lHY1pxrUz2Nv3Zn21UnwZeiUQEFHqFXRFUGgNq14nXzMcKLMneFEiQSVcSf9D1reGERDShKJADBCoyAwV6izEXro7E/5WNAnlEyAqyYowCCSL0RLCP27vo+L+KRErEr0CCsbPFigHmIf0AryuRiGQN2lNXZL0YHc+P7sSLtsYVohv5gr/FoiKoIF/nnHTf3XbnpZIzAyUzFU82FxRIkAfdRKfrBbdVNlyBBG+qshW+imw2weh83XYrXLqeKxAFckeAnkEq7LoEsFpHgSgQBTJRiQJRIApEgbwiQHtqzyCvCNhirRq1x+f0Kppw9sf/jcLsEk+DQxNDxXVnjI7/H03IRdbZsaExJbFTIDsR+WcMAXm1RGfAV76MniuQA2QqAkfnpJk0ez0FEmsRqSCvUnGtIMEIKhAFckeAZl966Axy9fTtEVlPgSgQBTJRjgJRIApEgbwg8GsP6fR3sSraL9LynLEZ7aGiRaSVpwJnOucI6wq8Ki5liJ8lX/PSzZ0hO7FVIAS1WIuVLcbb6oTo1E6BHHCEBqAiMVCCVezBCvKEQAXItNXIyXWPs1hBclCt4AlNNvSsNLKzglhBTqtEgRxAWFH6T0cqOIEVJAjYYLgCUSClV98zmlYkIjqnZ5DAGSQn9+zPQoNKzjzZfezqBmUfhWuOvBJe1JcRsvgM0h0qBdKN+P56lJTUjlZclCzpi8J9+HJGKpAcHCtmoUSndgrkm888NHDUroK0nXPSfVM7BaJAOvl9ei1KdGqnQBTIadJ2TkCJTu0UiALp5PfptSjRqd1bCORKm6O+kIM/uQlZMbDC/+yXd9nzrTC5Cs74mpcGtUL91BcFsqLp13MFcoAVBYWqv4LodA8j6tC9/eTEQBLNSppXwdkKsorU0/OrBO7mVkVCIYlBgQQPzZREFQG3grwGjxA6G8dVXqIcyq7UVpBVpKwgnwgokOAZJMir+/B3qBJ0bxVZLzsjrlozuvdOu06x4gpCAVEgFLlYq9RJorwd7c3UuTcFsheTrVFWkC2YTg9SIImXAuRASiOoQChyMTsFokC2GFPRrm4t/M2DFIgC2aKgAomdy7ZAfRrkGYSgNrCxxUoEczJVawX52x3VHgzvq5AsS2xW26o4C1UQZTRnBSYzzCrwWsXo6Pn074OQCa9mQwJLbFb7rgi4Almhfv65Akk873RnRAVyXgCrGRSIAnlAwBbrkRAKRIEokEkZUSAKRIEokGMEOtsJD+mrbv+ptfm4vYH4/n/T9yDf796eB9k31RVk3ttJz6jswz2dj9pRlAhPFEiwxaLBuZJdNjHpfNSOYqlAKHJPdlaQGJCU6NQu5t3XaAVCkVMgdwRIcqBEp3Y0zAqEIqdAFMiAO55BPIM8IGAFebpNm/35g6SEXD4NKZ0zpwhJyjeZuEB2a0Pno3YUCsKT9s/d6eboB4TUjvo5sqN+VNhl740Qb+UD3fdq3uhzBRJFDI6nAa+wg1sYmimQbETBfBVEqQisFQQEN3gObI3bT/gTbLSXbQV68ulEhf+d56gKHGlCzJHn1yy2WNmIjq4LFUgIaQUSgqvmh5orMp8tVjCwyQklZ3UryCcCCiSHThU4vn0Fqehxu3vx0XpX2tuMwhXEJBUwR2b7s1TwZLhveki/EomyAbvS3hTIKwLZ8Z5hjA/pVyJRNmBX2psCUSB3BLKJfpuY9LIK5JWUFZjsN1WPIyt4Yot1gIBnkH2KKpAAgVaZeR/2+sxgBaHReLRTIArkjkAFGWhb4BnEM8i3nUFG5KPXp6RarfI7FSsVJGk7KV6rvWdfORM/f/UtlgLZz84V4lcgQQSysx49K5FMs1qrYk7afhGyE5tg+LeHV1RVb7G24eefoFSQqIIMxE9iE4A8NLQCEwUSCEFFtq+Y0woSCCr89s4zSPD2bhaSiixbkS2Jn8QmRt/90RWYWEH28cdf+VaQqIIMxE9iE4A8NLQCEwUSqBQ0AKEo/zOYtl90ve79UT877YbX237N+xqGbgIpkE4pHK+lQKwgdwS6E8D303/tgQJRIApkohMFokAUiAKJnSfId0frYh0f4Rkkjlm2hRXECmIF6awg2QpezXele/jhnTn87avV3q+wHsW/wm6GV/b3fPhNOg0qtaNA0/WIXbePnevRtSrsFMgBAhRoQnRq0+1j53p0rQo7BaJAtjRKybc1+dMgulaFnQJRIFscpuTbmlyBfCLgGYSwZWDTSdjP4DVeCtC1KuysIFaQLdlS8m1NbgVZVxAC5HfYpF/twcxc8Y1T9t66K8+MDxUCz57zx/+VWwIYsVkRjyYOBRJDjsZutIoCSWznrCDfS+ZVkiKf9CgQBfKAACFRTBZfo7OzvQIZRCK7DaGBs4LEpEJx7jzXWEGsIFaQieL+B0/fuaErAIVc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AutoShape 4" descr="data:image/png;base64,iVBORw0KGgoAAAANSUhEUgAAAMgAAADICAYAAACtWK6eAAAAAXNSR0IArs4c6QAADXNJREFUeF7tne1227oORJv3f+je5dx1nNoWP7AFIHKy+1cECQ5mAJBSnY8/f/78/fPm//7+zd3Cx8cHQiTbj5sT3b6M1qN7o/6jABQY3ZiQy64CJ1dT0uCN5qVBzfZDgawiX/9cgRxgrEBeQaHip1jWU39vBQWiQB4QsMV6JIQCUSAKZFJMFIgCUSAKZK/f/G8U7Ztpnz7zrtsXW6xAi1UR8BhVv0bPiJLtJ12L2lFMqLCy8XoHP1YYj2I3bbE6gaQbuNll+0mJTu1WeyfPr+LLVfxYYahAVgj985wGldoFXNseehVfruLHCjgFskJIgQQQ2h+qQPaxOjWyE2i6FrU7BczA+Cq+XMWPFcZWkBVCVpAAQvtDFcg+VqdGdgJN16J2p4CxgqTAl15B6P38bDez2yhKvmw/u32k61GcU9hWXI2pjwRLfM2bTbzVda0CeaUFjUH2tfiMsFeJG+WXAgmmI5KFaHDO2FlBXhEgsVMgCiSIQGy4FSSG13Q0UXhVlh052u0jXc8KYgW5I1BBIgWSk/msIDk4fs5CiU7tiOt0rW47K4gVpKyCUDJ3k7IiO2ffcFX4SBIbTcAe0g/QViCUgrGr6AqcaZLyRWEg5hWBy87Mt+1UZOdsPyt8DITyYSiJqxXECrJNIkJMBUJQG9gQhdPeMrsUr2DIzsxWkBXiHtI9pE9+AbIi2cQpWdMGEj9oIrXFssWyxZqc5361QEjbQz8QpFmvohUk1YVgVdUGUizJvhVIEG0FEgPMQ3oMr+loonDaW67sRo4qkFjAFUgMLwXypnjZYjUdVq/SU1tBjiMxyvgKRIFs5XZbrC2Y7oNssWJ42WK9KV5WkGAFSYzz1lSdmaj7smALgMRBlOzEBRo3stYZm/SPFc84Q2wp0KQlUiAkQrEzDT0D5nn2OJMCCSCrQAJgLYbSxJbnwd5MCmQPp89RCiQAlgLJA+vMTDQT2WK9ou4Z5BUTK0hAnVaQAFhWkDywzsxkBTmD3qOtFSSpguSFpHam7IxfIcZsH2+IdvpZsVYtK3Jm//F/5ZYElth0E7Z7vQpMcihcO4sCOcC3ggxWkFoiV82uQBTIAwIjIVckjSpSZ86rQBSIApkoSoEoEAWiQI4R6GwnPINkNj59c3387bwU79vXfSXyJn3mJiV6xZzUF2o32sNPppACCYo2m1y35emc3XYKJEiWdxhuBXmNEhWWAnkHxgd9VCAKJEiZh+G2WEH0srOvLVYwAM3DFUgQcAUSq0hBeC83XIEEQ6JAfplAbpco5PCV3dsHefownF4zkt+AovvuFtYMT/rZCIkRxYustbIhPLnUb/OuNkiETIjSTWZKIhLwGx4KZJ9pCuQAKwWyT6DVSCr+1bzkOUkoCkSBpLSrI8IqECLlZBuSGWathhUkL0AKJA9LPJMCiUHnGWQfL1ssWyxbrIlepu9BaHmkGX1f148jO/3szL6rG6cZXhVtIo1Ptl0Fv4a/izX73L2TeGdA7PRTgZyJVI6tAgniqEBeAbOCxEhkBQmeNci1ZWdmW4VfgawQ2mvTPYPEcGx9C+0Z5Dg4nYlIgSiQIALfP/xHC4SeF+iNDQln90Gc+LiyoTiPyFeBScWcK1yiz9srCA2cAomFluKsQJ7OJt3XvDRwCkSBxBDIGW0FOcDxHUr/Kvw0EVlBrCArbrXfVC0dAgMUCADtKFnaYr2iYgXpweQdcLbFssV6QMAW66nFepf/k07vvrOzVHbrsnoZSN+IV+CV07TszVKxb8KFt/ncvSLgZE4Fskfws6MUSBBBQuYz2XnkngIJBg4OVyBB4BTI9x+cgyE7NVyBBOFTIArkPwTIWYJ2E55BgkK1xQoCBodbQYLAWUGsIN9SQa70F6a6s/NIoxXZK5gPtoZ34kUT1NZGgoMq9j28lFEgr9AokBgmQX6fHq5AghBSQltB9ts2K0iQlBXDKzIDmZMKrptEZG+3uJH9de9txq+KfdtiBRRNCLQiXmD57aEVRBnNqUC2w1I3sDPgs10oEM8g9xszD+kxMtCXVBVppTOh/NoKQr/mvUqP2E08ShRKZlrpsuNDq2pFfGgMCCb4TTpZbAVWxcZXax49r6gSCoRE4timgiej+CiQgxgokLy2M08WXzMpkApUA3MqEAVyP6R7BnklgwJRIApkUlEUiAJRIAok0HSyt++hBQKDW88gFe9BaAa+0k3PKF5X2luAU9tDs8lHY1pxrUz2Nv3Zn21UnwZeiUQEFHqFXRFUGgNq14nXzMcKLMneFEiQSVcSf9D1reGERDShKJADBCoyAwV6izEXro7E/5WNAnlEyAqyYowCCSL0RLCP27vo+L+KRErEr0CCsbPFigHmIf0AryuRiGQN2lNXZL0YHc+P7sSLtsYVohv5gr/FoiKoIF/nnHTf3XbnpZIzAyUzFU82FxRIkAfdRKfrBbdVNlyBBG+qshW+imw2weh83XYrXLqeKxAFckeAnkEq7LoEsFpHgSgQBTJRiQJRIApEgbwiQHtqzyCvCNhirRq1x+f0Kppw9sf/jcLsEk+DQxNDxXVnjI7/H03IRdbZsaExJbFTIDsR+WcMAXm1RGfAV76MniuQA2QqAkfnpJk0ez0FEmsRqSCvUnGtIMEIKhAFckeAZl966Axy9fTtEVlPgSgQBTJRjgJRIApEgbwg8GsP6fR3sSraL9LynLEZ7aGiRaSVpwJnOucI6wq8Ki5liJ8lX/PSzZ0hO7FVIAS1WIuVLcbb6oTo1E6BHHCEBqAiMVCCVezBCvKEQAXItNXIyXWPs1hBclCt4AlNNvSsNLKzglhBTqtEgRxAWFH6T0cqOIEVJAjYYLgCUSClV98zmlYkIjqnZ5DAGSQn9+zPQoNKzjzZfezqBmUfhWuOvBJe1JcRsvgM0h0qBdKN+P56lJTUjlZclCzpi8J9+HJGKpAcHCtmoUSndgrkm888NHDUroK0nXPSfVM7BaJAOvl9ei1KdGqnQBTIadJ2TkCJTu0UiALp5PfptSjRqd1bCORKm6O+kIM/uQlZMbDC/+yXd9nzrTC5Cs74mpcGtUL91BcFsqLp13MFcoAVBYWqv4LodA8j6tC9/eTEQBLNSppXwdkKsorU0/OrBO7mVkVCIYlBgQQPzZREFQG3grwGjxA6G8dVXqIcyq7UVpBVpKwgnwgokOAZJMir+/B3qBJ0bxVZLzsjrlozuvdOu06x4gpCAVEgFLlYq9RJorwd7c3UuTcFsheTrVFWkC2YTg9SIImXAuRASiOoQChyMTsFokC2GFPRrm4t/M2DFIgC2aKgAomdy7ZAfRrkGYSgNrCxxUoEczJVawX52x3VHgzvq5AsS2xW26o4C1UQZTRnBSYzzCrwWsXo6Pn074OQCa9mQwJLbFb7rgi4Almhfv65Akk873RnRAVyXgCrGRSIAnlAwBbrkRAKRIEokEkZUSAKRIEokGMEOtsJD+mrbv+ptfm4vYH4/n/T9yDf796eB9k31RVk3ttJz6jswz2dj9pRlAhPFEiwxaLBuZJdNjHpfNSOYqlAKHJPdlaQGJCU6NQu5t3XaAVCkVMgdwRIcqBEp3Y0zAqEIqdAFMiAO55BPIM8IGAFebpNm/35g6SEXD4NKZ0zpwhJyjeZuEB2a0Pno3YUCsKT9s/d6eboB4TUjvo5sqN+VNhl740Qb+UD3fdq3uhzBRJFDI6nAa+wg1sYmimQbETBfBVEqQisFQQEN3gObI3bT/gTbLSXbQV68ulEhf+d56gKHGlCzJHn1yy2WNmIjq4LFUgIaQUSgqvmh5orMp8tVjCwyQklZ3UryCcCCiSHThU4vn0Fqehxu3vx0XpX2tuMwhXEJBUwR2b7s1TwZLhveki/EomyAbvS3hTIKwLZ8Z5hjA/pVyJRNmBX2psCUSB3BLKJfpuY9LIK5JWUFZjsN1WPIyt4Yot1gIBnkH2KKpAAgVaZeR/2+sxgBaHReLRTIArkjkAFGWhb4BnEM8i3nUFG5KPXp6RarfI7FSsVJGk7KV6rvWdfORM/f/UtlgLZz84V4lcgQQSysx49K5FMs1qrYk7afhGyE5tg+LeHV1RVb7G24eefoFSQqIIMxE9iE4A8NLQCEwUSCEFFtq+Y0woSCCr89s4zSPD2bhaSiixbkS2Jn8QmRt/90RWYWEH28cdf+VaQqIIMxE9iE4A8NLQCEwUSqBQ0AKEo/zOYtl90ve79UT877YbX237N+xqGbgIpkE4pHK+lQKwgdwS6E8D303/tgQJRIApkohMFokAUiAKJnSfId0frYh0f4Rkkjlm2hRXECmIF6awg2QpezXele/jhnTn87avV3q+wHsW/wm6GV/b3fPhNOg0qtaNA0/WIXbePnevRtSrsFMgBAhRoQnRq0+1j53p0rQo7BaJAtjRKybc1+dMgulaFnQJRIFscpuTbmlyBfCLgGYSwZWDTSdjP4DVeCtC1KuysIFaQLdlS8m1NbgVZVxAC5HfYpF/twcxc8Y1T9t66K8+MDxUCz57zx/+VWwIYsVkRjyYOBRJDjsZutIoCSWznrCDfS+ZVkiKf9CgQBfKAACFRTBZfo7OzvQIZRCK7DaGBs4LEpEJx7jzXWEGsIFaQieL+B0/fuaErAIVcAAAAAElFTkSuQmC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5" name="図 14"/>
          <p:cNvPicPr>
            <a:picLocks noChangeAspect="1"/>
          </p:cNvPicPr>
          <p:nvPr/>
        </p:nvPicPr>
        <p:blipFill>
          <a:blip r:embed="rId4"/>
          <a:stretch>
            <a:fillRect/>
          </a:stretch>
        </p:blipFill>
        <p:spPr>
          <a:xfrm>
            <a:off x="5887883" y="8478151"/>
            <a:ext cx="806840" cy="862510"/>
          </a:xfrm>
          <a:prstGeom prst="rect">
            <a:avLst/>
          </a:prstGeom>
        </p:spPr>
      </p:pic>
      <p:grpSp>
        <p:nvGrpSpPr>
          <p:cNvPr id="21" name="グループ化 20"/>
          <p:cNvGrpSpPr/>
          <p:nvPr/>
        </p:nvGrpSpPr>
        <p:grpSpPr>
          <a:xfrm>
            <a:off x="3841153" y="4153249"/>
            <a:ext cx="2767656" cy="408238"/>
            <a:chOff x="184476" y="325409"/>
            <a:chExt cx="2767656" cy="408238"/>
          </a:xfrm>
        </p:grpSpPr>
        <p:sp>
          <p:nvSpPr>
            <p:cNvPr id="16" name="正方形/長方形 15"/>
            <p:cNvSpPr/>
            <p:nvPr/>
          </p:nvSpPr>
          <p:spPr>
            <a:xfrm>
              <a:off x="184476" y="489098"/>
              <a:ext cx="2048361" cy="2445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a:latin typeface="UD デジタル 教科書体 N-B" panose="02020700000000000000" pitchFamily="17" charset="-128"/>
                  <a:ea typeface="UD デジタル 教科書体 N-B" panose="02020700000000000000" pitchFamily="17" charset="-128"/>
                </a:rPr>
                <a:t>静岡市　高校生</a:t>
              </a:r>
              <a:r>
                <a:rPr kumimoji="1" lang="ja-JP" altLang="en-US" sz="1000" dirty="0" err="1">
                  <a:latin typeface="UD デジタル 教科書体 N-B" panose="02020700000000000000" pitchFamily="17" charset="-128"/>
                  <a:ea typeface="UD デジタル 教科書体 N-B" panose="02020700000000000000" pitchFamily="17" charset="-128"/>
                </a:rPr>
                <a:t>ぷらっと</a:t>
              </a:r>
              <a:r>
                <a:rPr kumimoji="1" lang="ja-JP" altLang="en-US" sz="1000" dirty="0">
                  <a:latin typeface="UD デジタル 教科書体 N-B" panose="02020700000000000000" pitchFamily="17" charset="-128"/>
                  <a:ea typeface="UD デジタル 教科書体 N-B" panose="02020700000000000000" pitchFamily="17" charset="-128"/>
                </a:rPr>
                <a:t>サロン</a:t>
              </a:r>
            </a:p>
          </p:txBody>
        </p:sp>
        <p:sp>
          <p:nvSpPr>
            <p:cNvPr id="17" name="正方形/長方形 16"/>
            <p:cNvSpPr/>
            <p:nvPr/>
          </p:nvSpPr>
          <p:spPr>
            <a:xfrm>
              <a:off x="2232837" y="489098"/>
              <a:ext cx="552893" cy="244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B" panose="02020700000000000000" pitchFamily="17" charset="-128"/>
                  <a:ea typeface="UD デジタル 教科書体 N-B" panose="02020700000000000000" pitchFamily="17" charset="-128"/>
                </a:rPr>
                <a:t>検索</a:t>
              </a:r>
            </a:p>
          </p:txBody>
        </p:sp>
        <p:sp>
          <p:nvSpPr>
            <p:cNvPr id="18" name="左矢印 17"/>
            <p:cNvSpPr/>
            <p:nvPr/>
          </p:nvSpPr>
          <p:spPr>
            <a:xfrm rot="19252560">
              <a:off x="2561412" y="325409"/>
              <a:ext cx="390720" cy="177246"/>
            </a:xfrm>
            <a:prstGeom prst="leftArrow">
              <a:avLst>
                <a:gd name="adj1" fmla="val 43531"/>
                <a:gd name="adj2"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5857849" y="9340661"/>
            <a:ext cx="902811" cy="338554"/>
          </a:xfrm>
          <a:prstGeom prst="rect">
            <a:avLst/>
          </a:prstGeom>
          <a:noFill/>
        </p:spPr>
        <p:txBody>
          <a:bodyPr wrap="none" rtlCol="0">
            <a:spAutoFit/>
          </a:bodyPr>
          <a:lstStyle/>
          <a:p>
            <a:r>
              <a:rPr kumimoji="1" lang="ja-JP" altLang="en-US" sz="800" dirty="0">
                <a:latin typeface="UD デジタル 教科書体 N-B" panose="02020700000000000000" pitchFamily="17" charset="-128"/>
                <a:ea typeface="UD デジタル 教科書体 N-B" panose="02020700000000000000" pitchFamily="17" charset="-128"/>
              </a:rPr>
              <a:t>お知らせメール</a:t>
            </a:r>
            <a:endParaRPr kumimoji="1" lang="en-US" altLang="ja-JP" sz="800" dirty="0">
              <a:latin typeface="UD デジタル 教科書体 N-B" panose="02020700000000000000" pitchFamily="17" charset="-128"/>
              <a:ea typeface="UD デジタル 教科書体 N-B" panose="02020700000000000000" pitchFamily="17" charset="-128"/>
            </a:endParaRPr>
          </a:p>
          <a:p>
            <a:r>
              <a:rPr kumimoji="1" lang="ja-JP" altLang="en-US" sz="800" dirty="0">
                <a:latin typeface="UD デジタル 教科書体 N-B" panose="02020700000000000000" pitchFamily="17" charset="-128"/>
                <a:ea typeface="UD デジタル 教科書体 N-B" panose="02020700000000000000" pitchFamily="17" charset="-128"/>
              </a:rPr>
              <a:t>登録フォーム</a:t>
            </a:r>
          </a:p>
        </p:txBody>
      </p:sp>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056" y="28018"/>
            <a:ext cx="2324256" cy="20586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2" name="図 21" descr="QR コード&#10;&#10;自動的に生成された説明">
            <a:extLst>
              <a:ext uri="{FF2B5EF4-FFF2-40B4-BE49-F238E27FC236}">
                <a16:creationId xmlns:a16="http://schemas.microsoft.com/office/drawing/2014/main" id="{5574C4F5-F083-7F0D-14AB-A2F931BB4B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08522" y="6551586"/>
            <a:ext cx="1100919" cy="1264886"/>
          </a:xfrm>
          <a:prstGeom prst="rect">
            <a:avLst/>
          </a:prstGeom>
        </p:spPr>
      </p:pic>
      <p:sp>
        <p:nvSpPr>
          <p:cNvPr id="23" name="思考の吹き出し: 雲形 22">
            <a:extLst>
              <a:ext uri="{FF2B5EF4-FFF2-40B4-BE49-F238E27FC236}">
                <a16:creationId xmlns:a16="http://schemas.microsoft.com/office/drawing/2014/main" id="{DE6D8315-2BDF-63E2-AE35-31FA7802C1B6}"/>
              </a:ext>
            </a:extLst>
          </p:cNvPr>
          <p:cNvSpPr/>
          <p:nvPr/>
        </p:nvSpPr>
        <p:spPr>
          <a:xfrm>
            <a:off x="5259754" y="5579486"/>
            <a:ext cx="1500906" cy="562362"/>
          </a:xfrm>
          <a:prstGeom prst="cloudCallout">
            <a:avLst>
              <a:gd name="adj1" fmla="val 12974"/>
              <a:gd name="adj2" fmla="val 118560"/>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Instagram</a:t>
            </a:r>
            <a:r>
              <a:rPr kumimoji="1" lang="ja-JP" altLang="en-US" sz="1200" dirty="0">
                <a:solidFill>
                  <a:schemeClr val="tx1"/>
                </a:solidFill>
              </a:rPr>
              <a:t>やってます</a:t>
            </a:r>
          </a:p>
        </p:txBody>
      </p:sp>
    </p:spTree>
    <p:extLst>
      <p:ext uri="{BB962C8B-B14F-4D97-AF65-F5344CB8AC3E}">
        <p14:creationId xmlns:p14="http://schemas.microsoft.com/office/powerpoint/2010/main" val="294443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889363699"/>
              </p:ext>
            </p:extLst>
          </p:nvPr>
        </p:nvGraphicFramePr>
        <p:xfrm>
          <a:off x="400015" y="7530251"/>
          <a:ext cx="6048383" cy="853067"/>
        </p:xfrm>
        <a:graphic>
          <a:graphicData uri="http://schemas.openxmlformats.org/drawingml/2006/table">
            <a:tbl>
              <a:tblPr firstRow="1" bandRow="1">
                <a:tableStyleId>{5C22544A-7EE6-4342-B048-85BDC9FD1C3A}</a:tableStyleId>
              </a:tblPr>
              <a:tblGrid>
                <a:gridCol w="6048383">
                  <a:extLst>
                    <a:ext uri="{9D8B030D-6E8A-4147-A177-3AD203B41FA5}">
                      <a16:colId xmlns:a16="http://schemas.microsoft.com/office/drawing/2014/main" val="2430551432"/>
                    </a:ext>
                  </a:extLst>
                </a:gridCol>
              </a:tblGrid>
              <a:tr h="281567">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保護者ですが見学はできますか？</a:t>
                      </a:r>
                    </a:p>
                  </a:txBody>
                  <a:tcPr/>
                </a:tc>
                <a:extLst>
                  <a:ext uri="{0D108BD9-81ED-4DB2-BD59-A6C34878D82A}">
                    <a16:rowId xmlns:a16="http://schemas.microsoft.com/office/drawing/2014/main" val="273207443"/>
                  </a:ext>
                </a:extLst>
              </a:tr>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はい、見学していただけます。当日直接会場にお越しください。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事前に確認されたいことがある場合は、</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高校生</a:t>
                      </a:r>
                      <a:r>
                        <a:rPr kumimoji="1" lang="ja-JP" altLang="en-US" sz="1050" dirty="0" err="1">
                          <a:latin typeface="UD デジタル 教科書体 N-B" panose="02020700000000000000" pitchFamily="17" charset="-128"/>
                          <a:ea typeface="UD デジタル 教科書体 N-B" panose="02020700000000000000" pitchFamily="17" charset="-128"/>
                        </a:rPr>
                        <a:t>ぷらっと</a:t>
                      </a:r>
                      <a:r>
                        <a:rPr kumimoji="1" lang="ja-JP" altLang="en-US" sz="1050" dirty="0">
                          <a:latin typeface="UD デジタル 教科書体 N-B" panose="02020700000000000000" pitchFamily="17" charset="-128"/>
                          <a:ea typeface="UD デジタル 教科書体 N-B" panose="02020700000000000000" pitchFamily="17" charset="-128"/>
                        </a:rPr>
                        <a:t>サロン担当（０５４－２２１－１３１４）までご連絡下さい。</a:t>
                      </a:r>
                    </a:p>
                  </a:txBody>
                  <a:tcPr/>
                </a:tc>
                <a:extLst>
                  <a:ext uri="{0D108BD9-81ED-4DB2-BD59-A6C34878D82A}">
                    <a16:rowId xmlns:a16="http://schemas.microsoft.com/office/drawing/2014/main" val="165470527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594430000"/>
              </p:ext>
            </p:extLst>
          </p:nvPr>
        </p:nvGraphicFramePr>
        <p:xfrm>
          <a:off x="400022" y="597147"/>
          <a:ext cx="6048377" cy="902348"/>
        </p:xfrm>
        <a:graphic>
          <a:graphicData uri="http://schemas.openxmlformats.org/drawingml/2006/table">
            <a:tbl>
              <a:tblPr firstRow="1" bandRow="1">
                <a:tableStyleId>{5C22544A-7EE6-4342-B048-85BDC9FD1C3A}</a:tableStyleId>
              </a:tblPr>
              <a:tblGrid>
                <a:gridCol w="6048377">
                  <a:extLst>
                    <a:ext uri="{9D8B030D-6E8A-4147-A177-3AD203B41FA5}">
                      <a16:colId xmlns:a16="http://schemas.microsoft.com/office/drawing/2014/main" val="2430551432"/>
                    </a:ext>
                  </a:extLst>
                </a:gridCol>
              </a:tblGrid>
              <a:tr h="183584">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高校生</a:t>
                      </a:r>
                      <a:r>
                        <a:rPr kumimoji="1" lang="ja-JP" altLang="en-US" sz="1050" dirty="0" err="1">
                          <a:latin typeface="UD デジタル 教科書体 N-B" panose="02020700000000000000" pitchFamily="17" charset="-128"/>
                          <a:ea typeface="UD デジタル 教科書体 N-B" panose="02020700000000000000" pitchFamily="17" charset="-128"/>
                        </a:rPr>
                        <a:t>ぷらっと</a:t>
                      </a:r>
                      <a:r>
                        <a:rPr kumimoji="1" lang="ja-JP" altLang="en-US" sz="1050" dirty="0">
                          <a:latin typeface="UD デジタル 教科書体 N-B" panose="02020700000000000000" pitchFamily="17" charset="-128"/>
                          <a:ea typeface="UD デジタル 教科書体 N-B" panose="02020700000000000000" pitchFamily="17" charset="-128"/>
                        </a:rPr>
                        <a:t>サロンってどんなところですか？</a:t>
                      </a:r>
                    </a:p>
                  </a:txBody>
                  <a:tcPr/>
                </a:tc>
                <a:extLst>
                  <a:ext uri="{0D108BD9-81ED-4DB2-BD59-A6C34878D82A}">
                    <a16:rowId xmlns:a16="http://schemas.microsoft.com/office/drawing/2014/main" val="273207443"/>
                  </a:ext>
                </a:extLst>
              </a:tr>
              <a:tr h="650888">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家庭や学校以外の居場所として静岡市が用意した、高校生年代の方のためのスペースです。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ゲーム、おしゃべり、自習等何をしても自由です。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a:t>
                      </a:r>
                      <a:r>
                        <a:rPr kumimoji="1" lang="ja-JP" altLang="en-US" sz="1050" dirty="0" err="1">
                          <a:latin typeface="UD デジタル 教科書体 N-B" panose="02020700000000000000" pitchFamily="17" charset="-128"/>
                          <a:ea typeface="UD デジタル 教科書体 N-B" panose="02020700000000000000" pitchFamily="17" charset="-128"/>
                        </a:rPr>
                        <a:t>ぷらっと</a:t>
                      </a:r>
                      <a:r>
                        <a:rPr kumimoji="1" lang="ja-JP" altLang="en-US" sz="1050" dirty="0">
                          <a:latin typeface="UD デジタル 教科書体 N-B" panose="02020700000000000000" pitchFamily="17" charset="-128"/>
                          <a:ea typeface="UD デジタル 教科書体 N-B" panose="02020700000000000000" pitchFamily="17" charset="-128"/>
                        </a:rPr>
                        <a:t>気軽に利用してください。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65470527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31659532"/>
              </p:ext>
            </p:extLst>
          </p:nvPr>
        </p:nvGraphicFramePr>
        <p:xfrm>
          <a:off x="400015" y="6787155"/>
          <a:ext cx="6048384" cy="690087"/>
        </p:xfrm>
        <a:graphic>
          <a:graphicData uri="http://schemas.openxmlformats.org/drawingml/2006/table">
            <a:tbl>
              <a:tblPr firstRow="1" bandRow="1">
                <a:tableStyleId>{5C22544A-7EE6-4342-B048-85BDC9FD1C3A}</a:tableStyleId>
              </a:tblPr>
              <a:tblGrid>
                <a:gridCol w="6048384">
                  <a:extLst>
                    <a:ext uri="{9D8B030D-6E8A-4147-A177-3AD203B41FA5}">
                      <a16:colId xmlns:a16="http://schemas.microsoft.com/office/drawing/2014/main" val="2430551432"/>
                    </a:ext>
                  </a:extLst>
                </a:gridCol>
              </a:tblGrid>
              <a:tr h="278607">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誰が開催しているのですか？</a:t>
                      </a:r>
                    </a:p>
                  </a:txBody>
                  <a:tcPr/>
                </a:tc>
                <a:extLst>
                  <a:ext uri="{0D108BD9-81ED-4DB2-BD59-A6C34878D82A}">
                    <a16:rowId xmlns:a16="http://schemas.microsoft.com/office/drawing/2014/main" val="273207443"/>
                  </a:ext>
                </a:extLst>
              </a:tr>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静岡市が開催しています。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スタッフは市役所の職員ですので安心して参加してください。</a:t>
                      </a:r>
                    </a:p>
                  </a:txBody>
                  <a:tcPr/>
                </a:tc>
                <a:extLst>
                  <a:ext uri="{0D108BD9-81ED-4DB2-BD59-A6C34878D82A}">
                    <a16:rowId xmlns:a16="http://schemas.microsoft.com/office/drawing/2014/main" val="165470527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666246792"/>
              </p:ext>
            </p:extLst>
          </p:nvPr>
        </p:nvGraphicFramePr>
        <p:xfrm>
          <a:off x="400021" y="1544189"/>
          <a:ext cx="6048378" cy="1102360"/>
        </p:xfrm>
        <a:graphic>
          <a:graphicData uri="http://schemas.openxmlformats.org/drawingml/2006/table">
            <a:tbl>
              <a:tblPr firstRow="1" bandRow="1">
                <a:tableStyleId>{5C22544A-7EE6-4342-B048-85BDC9FD1C3A}</a:tableStyleId>
              </a:tblPr>
              <a:tblGrid>
                <a:gridCol w="6048378">
                  <a:extLst>
                    <a:ext uri="{9D8B030D-6E8A-4147-A177-3AD203B41FA5}">
                      <a16:colId xmlns:a16="http://schemas.microsoft.com/office/drawing/2014/main" val="2430551432"/>
                    </a:ext>
                  </a:extLst>
                </a:gridCol>
              </a:tblGrid>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参加してみたいのですがどうしたらいいですか？予約はいりますか？</a:t>
                      </a:r>
                    </a:p>
                  </a:txBody>
                  <a:tcPr/>
                </a:tc>
                <a:extLst>
                  <a:ext uri="{0D108BD9-81ED-4DB2-BD59-A6C34878D82A}">
                    <a16:rowId xmlns:a16="http://schemas.microsoft.com/office/drawing/2014/main" val="273207443"/>
                  </a:ext>
                </a:extLst>
              </a:tr>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予約はいりません。当日会場に直接お越しください。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午後２時</a:t>
                      </a:r>
                      <a:r>
                        <a:rPr kumimoji="1" lang="en-US" altLang="ja-JP" sz="1050" dirty="0">
                          <a:latin typeface="UD デジタル 教科書体 N-B" panose="02020700000000000000" pitchFamily="17" charset="-128"/>
                          <a:ea typeface="UD デジタル 教科書体 N-B" panose="02020700000000000000" pitchFamily="17" charset="-128"/>
                        </a:rPr>
                        <a:t>30</a:t>
                      </a:r>
                      <a:r>
                        <a:rPr kumimoji="1" lang="ja-JP" altLang="en-US" sz="1050" dirty="0">
                          <a:latin typeface="UD デジタル 教科書体 N-B" panose="02020700000000000000" pitchFamily="17" charset="-128"/>
                          <a:ea typeface="UD デジタル 教科書体 N-B" panose="02020700000000000000" pitchFamily="17" charset="-128"/>
                        </a:rPr>
                        <a:t>分から午後４時</a:t>
                      </a:r>
                      <a:r>
                        <a:rPr kumimoji="1" lang="en-US" altLang="ja-JP" sz="1050" dirty="0">
                          <a:latin typeface="UD デジタル 教科書体 N-B" panose="02020700000000000000" pitchFamily="17" charset="-128"/>
                          <a:ea typeface="UD デジタル 教科書体 N-B" panose="02020700000000000000" pitchFamily="17" charset="-128"/>
                        </a:rPr>
                        <a:t>30</a:t>
                      </a:r>
                      <a:r>
                        <a:rPr kumimoji="1" lang="ja-JP" altLang="en-US" sz="1050" dirty="0">
                          <a:latin typeface="UD デジタル 教科書体 N-B" panose="02020700000000000000" pitchFamily="17" charset="-128"/>
                          <a:ea typeface="UD デジタル 教科書体 N-B" panose="02020700000000000000" pitchFamily="17" charset="-128"/>
                        </a:rPr>
                        <a:t>分までの間でしたら入退室自由です。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会場まできたら、サロンのスタッフに声をかけてください。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a:t>
                      </a:r>
                    </a:p>
                  </a:txBody>
                  <a:tcPr/>
                </a:tc>
                <a:extLst>
                  <a:ext uri="{0D108BD9-81ED-4DB2-BD59-A6C34878D82A}">
                    <a16:rowId xmlns:a16="http://schemas.microsoft.com/office/drawing/2014/main" val="165470527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70798745"/>
              </p:ext>
            </p:extLst>
          </p:nvPr>
        </p:nvGraphicFramePr>
        <p:xfrm>
          <a:off x="400015" y="3425378"/>
          <a:ext cx="6048384" cy="542917"/>
        </p:xfrm>
        <a:graphic>
          <a:graphicData uri="http://schemas.openxmlformats.org/drawingml/2006/table">
            <a:tbl>
              <a:tblPr firstRow="1" bandRow="1">
                <a:tableStyleId>{5C22544A-7EE6-4342-B048-85BDC9FD1C3A}</a:tableStyleId>
              </a:tblPr>
              <a:tblGrid>
                <a:gridCol w="6048384">
                  <a:extLst>
                    <a:ext uri="{9D8B030D-6E8A-4147-A177-3AD203B41FA5}">
                      <a16:colId xmlns:a16="http://schemas.microsoft.com/office/drawing/2014/main" val="2430551432"/>
                    </a:ext>
                  </a:extLst>
                </a:gridCol>
              </a:tblGrid>
              <a:tr h="19867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お金はかかりますか？</a:t>
                      </a:r>
                    </a:p>
                  </a:txBody>
                  <a:tcPr/>
                </a:tc>
                <a:extLst>
                  <a:ext uri="{0D108BD9-81ED-4DB2-BD59-A6C34878D82A}">
                    <a16:rowId xmlns:a16="http://schemas.microsoft.com/office/drawing/2014/main" val="273207443"/>
                  </a:ext>
                </a:extLst>
              </a:tr>
              <a:tr h="291457">
                <a:tc>
                  <a:txBody>
                    <a:bodyPr/>
                    <a:lstStyle/>
                    <a:p>
                      <a:pPr marL="0" indent="0">
                        <a:buFont typeface="Arial" panose="020B0604020202020204" pitchFamily="34" charset="0"/>
                        <a:buNone/>
                      </a:pPr>
                      <a:r>
                        <a:rPr kumimoji="1" lang="ja-JP" altLang="en-US" sz="1050" dirty="0">
                          <a:latin typeface="UD デジタル 教科書体 N-B" panose="02020700000000000000" pitchFamily="17" charset="-128"/>
                          <a:ea typeface="UD デジタル 教科書体 N-B" panose="02020700000000000000" pitchFamily="17" charset="-128"/>
                        </a:rPr>
                        <a:t>Ａ　いいえ、お金はかかりません。無料です。</a:t>
                      </a:r>
                    </a:p>
                  </a:txBody>
                  <a:tcPr/>
                </a:tc>
                <a:extLst>
                  <a:ext uri="{0D108BD9-81ED-4DB2-BD59-A6C34878D82A}">
                    <a16:rowId xmlns:a16="http://schemas.microsoft.com/office/drawing/2014/main" val="165470527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743895948"/>
              </p:ext>
            </p:extLst>
          </p:nvPr>
        </p:nvGraphicFramePr>
        <p:xfrm>
          <a:off x="400016" y="5195237"/>
          <a:ext cx="6048383" cy="662940"/>
        </p:xfrm>
        <a:graphic>
          <a:graphicData uri="http://schemas.openxmlformats.org/drawingml/2006/table">
            <a:tbl>
              <a:tblPr firstRow="1" bandRow="1">
                <a:tableStyleId>{5C22544A-7EE6-4342-B048-85BDC9FD1C3A}</a:tableStyleId>
              </a:tblPr>
              <a:tblGrid>
                <a:gridCol w="6048383">
                  <a:extLst>
                    <a:ext uri="{9D8B030D-6E8A-4147-A177-3AD203B41FA5}">
                      <a16:colId xmlns:a16="http://schemas.microsoft.com/office/drawing/2014/main" val="2430551432"/>
                    </a:ext>
                  </a:extLst>
                </a:gridCol>
              </a:tblGrid>
              <a:tr h="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他の参加者と交流しないといけませんか。</a:t>
                      </a:r>
                    </a:p>
                  </a:txBody>
                  <a:tcPr/>
                </a:tc>
                <a:extLst>
                  <a:ext uri="{0D108BD9-81ED-4DB2-BD59-A6C34878D82A}">
                    <a16:rowId xmlns:a16="http://schemas.microsoft.com/office/drawing/2014/main" val="273207443"/>
                  </a:ext>
                </a:extLst>
              </a:tr>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いいえ、一人で過ごしたい人は一人で過ごせます。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あなたの好きなように過ごしてください。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65470527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873975059"/>
              </p:ext>
            </p:extLst>
          </p:nvPr>
        </p:nvGraphicFramePr>
        <p:xfrm>
          <a:off x="400016" y="5911186"/>
          <a:ext cx="6048383" cy="822960"/>
        </p:xfrm>
        <a:graphic>
          <a:graphicData uri="http://schemas.openxmlformats.org/drawingml/2006/table">
            <a:tbl>
              <a:tblPr firstRow="1" bandRow="1">
                <a:tableStyleId>{5C22544A-7EE6-4342-B048-85BDC9FD1C3A}</a:tableStyleId>
              </a:tblPr>
              <a:tblGrid>
                <a:gridCol w="6048383">
                  <a:extLst>
                    <a:ext uri="{9D8B030D-6E8A-4147-A177-3AD203B41FA5}">
                      <a16:colId xmlns:a16="http://schemas.microsoft.com/office/drawing/2014/main" val="2430551432"/>
                    </a:ext>
                  </a:extLst>
                </a:gridCol>
              </a:tblGrid>
              <a:tr h="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高校に通っていないけれど参加できますか？</a:t>
                      </a:r>
                    </a:p>
                  </a:txBody>
                  <a:tcPr/>
                </a:tc>
                <a:extLst>
                  <a:ext uri="{0D108BD9-81ED-4DB2-BD59-A6C34878D82A}">
                    <a16:rowId xmlns:a16="http://schemas.microsoft.com/office/drawing/2014/main" val="273207443"/>
                  </a:ext>
                </a:extLst>
              </a:tr>
              <a:tr h="37084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はい、大丈夫です。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中学校卒業後から１９歳位までの方なら高校に通っていなくても利用できます。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（ただし高校に通っていない方は静岡市内に住んでいる方が対象になります。）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65470527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4767393"/>
              </p:ext>
            </p:extLst>
          </p:nvPr>
        </p:nvGraphicFramePr>
        <p:xfrm>
          <a:off x="400015" y="2693585"/>
          <a:ext cx="6048384" cy="684757"/>
        </p:xfrm>
        <a:graphic>
          <a:graphicData uri="http://schemas.openxmlformats.org/drawingml/2006/table">
            <a:tbl>
              <a:tblPr firstRow="1" bandRow="1">
                <a:tableStyleId>{5C22544A-7EE6-4342-B048-85BDC9FD1C3A}</a:tableStyleId>
              </a:tblPr>
              <a:tblGrid>
                <a:gridCol w="6048384">
                  <a:extLst>
                    <a:ext uri="{9D8B030D-6E8A-4147-A177-3AD203B41FA5}">
                      <a16:colId xmlns:a16="http://schemas.microsoft.com/office/drawing/2014/main" val="2430551432"/>
                    </a:ext>
                  </a:extLst>
                </a:gridCol>
              </a:tblGrid>
              <a:tr h="360164">
                <a:tc>
                  <a:txBody>
                    <a:bodyPr/>
                    <a:lstStyle/>
                    <a:p>
                      <a:pPr indent="-1080000"/>
                      <a:r>
                        <a:rPr kumimoji="1" lang="ja-JP" altLang="en-US" sz="1050" dirty="0">
                          <a:latin typeface="UD デジタル 教科書体 N-B" panose="02020700000000000000" pitchFamily="17" charset="-128"/>
                          <a:ea typeface="UD デジタル 教科書体 N-B" panose="02020700000000000000" pitchFamily="17" charset="-128"/>
                        </a:rPr>
                        <a:t>Ｑ　一回参加したらその後も参加しないとダメですか？</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273207443"/>
                  </a:ext>
                </a:extLst>
              </a:tr>
              <a:tr h="324593">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いいえ、一回だけの参加でも大丈夫です。来たい時にいつでも来てください。</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654705271"/>
                  </a:ext>
                </a:extLst>
              </a:tr>
            </a:tbl>
          </a:graphicData>
        </a:graphic>
      </p:graphicFrame>
      <p:sp>
        <p:nvSpPr>
          <p:cNvPr id="13" name="テキスト ボックス 12"/>
          <p:cNvSpPr txBox="1"/>
          <p:nvPr/>
        </p:nvSpPr>
        <p:spPr>
          <a:xfrm>
            <a:off x="1793006" y="255393"/>
            <a:ext cx="2646878" cy="338554"/>
          </a:xfrm>
          <a:prstGeom prst="rect">
            <a:avLst/>
          </a:prstGeom>
          <a:noFill/>
        </p:spPr>
        <p:txBody>
          <a:bodyPr wrap="none"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高校生</a:t>
            </a:r>
            <a:r>
              <a:rPr kumimoji="1" lang="ja-JP" altLang="en-US" sz="1600" dirty="0" err="1">
                <a:latin typeface="UD デジタル 教科書体 N-B" panose="02020700000000000000" pitchFamily="17" charset="-128"/>
                <a:ea typeface="UD デジタル 教科書体 N-B" panose="02020700000000000000" pitchFamily="17" charset="-128"/>
              </a:rPr>
              <a:t>ぷらっと</a:t>
            </a:r>
            <a:r>
              <a:rPr kumimoji="1" lang="ja-JP" altLang="en-US" sz="1600" dirty="0">
                <a:latin typeface="UD デジタル 教科書体 N-B" panose="02020700000000000000" pitchFamily="17" charset="-128"/>
                <a:ea typeface="UD デジタル 教科書体 N-B" panose="02020700000000000000" pitchFamily="17" charset="-128"/>
              </a:rPr>
              <a:t>サロン</a:t>
            </a:r>
            <a:r>
              <a:rPr kumimoji="1" lang="en-US" altLang="ja-JP" sz="1600" dirty="0">
                <a:latin typeface="UD デジタル 教科書体 N-B" panose="02020700000000000000" pitchFamily="17" charset="-128"/>
                <a:ea typeface="UD デジタル 教科書体 N-B" panose="02020700000000000000" pitchFamily="17" charset="-128"/>
              </a:rPr>
              <a:t>Q</a:t>
            </a:r>
            <a:r>
              <a:rPr kumimoji="1" lang="ja-JP" altLang="en-US" sz="1600" dirty="0">
                <a:latin typeface="UD デジタル 教科書体 N-B" panose="02020700000000000000" pitchFamily="17" charset="-128"/>
                <a:ea typeface="UD デジタル 教科書体 N-B" panose="02020700000000000000" pitchFamily="17" charset="-128"/>
              </a:rPr>
              <a:t>＆</a:t>
            </a:r>
            <a:r>
              <a:rPr kumimoji="1" lang="en-US" altLang="ja-JP" sz="1600" dirty="0">
                <a:latin typeface="UD デジタル 教科書体 N-B" panose="02020700000000000000" pitchFamily="17" charset="-128"/>
                <a:ea typeface="UD デジタル 教科書体 N-B" panose="02020700000000000000" pitchFamily="17" charset="-128"/>
              </a:rPr>
              <a:t>A</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051638598"/>
              </p:ext>
            </p:extLst>
          </p:nvPr>
        </p:nvGraphicFramePr>
        <p:xfrm>
          <a:off x="400015" y="4605284"/>
          <a:ext cx="6048384" cy="542917"/>
        </p:xfrm>
        <a:graphic>
          <a:graphicData uri="http://schemas.openxmlformats.org/drawingml/2006/table">
            <a:tbl>
              <a:tblPr firstRow="1" bandRow="1">
                <a:tableStyleId>{5C22544A-7EE6-4342-B048-85BDC9FD1C3A}</a:tableStyleId>
              </a:tblPr>
              <a:tblGrid>
                <a:gridCol w="6048384">
                  <a:extLst>
                    <a:ext uri="{9D8B030D-6E8A-4147-A177-3AD203B41FA5}">
                      <a16:colId xmlns:a16="http://schemas.microsoft.com/office/drawing/2014/main" val="2430551432"/>
                    </a:ext>
                  </a:extLst>
                </a:gridCol>
              </a:tblGrid>
              <a:tr h="19867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勉強したいのですが、勉強</a:t>
                      </a:r>
                      <a:r>
                        <a:rPr kumimoji="1" lang="ja-JP" altLang="en-US" sz="1050" dirty="0" err="1">
                          <a:latin typeface="UD デジタル 教科書体 N-B" panose="02020700000000000000" pitchFamily="17" charset="-128"/>
                          <a:ea typeface="UD デジタル 教科書体 N-B" panose="02020700000000000000" pitchFamily="17" charset="-128"/>
                        </a:rPr>
                        <a:t>だ</a:t>
                      </a:r>
                      <a:r>
                        <a:rPr kumimoji="1" lang="ja-JP" altLang="en-US" sz="1050">
                          <a:latin typeface="UD デジタル 教科書体 N-B" panose="02020700000000000000" pitchFamily="17" charset="-128"/>
                          <a:ea typeface="UD デジタル 教科書体 N-B" panose="02020700000000000000" pitchFamily="17" charset="-128"/>
                        </a:rPr>
                        <a:t>けしていて</a:t>
                      </a:r>
                      <a:r>
                        <a:rPr kumimoji="1" lang="ja-JP" altLang="en-US" sz="1050" dirty="0">
                          <a:latin typeface="UD デジタル 教科書体 N-B" panose="02020700000000000000" pitchFamily="17" charset="-128"/>
                          <a:ea typeface="UD デジタル 教科書体 N-B" panose="02020700000000000000" pitchFamily="17" charset="-128"/>
                        </a:rPr>
                        <a:t>もいいですか？</a:t>
                      </a:r>
                    </a:p>
                  </a:txBody>
                  <a:tcPr/>
                </a:tc>
                <a:extLst>
                  <a:ext uri="{0D108BD9-81ED-4DB2-BD59-A6C34878D82A}">
                    <a16:rowId xmlns:a16="http://schemas.microsoft.com/office/drawing/2014/main" val="273207443"/>
                  </a:ext>
                </a:extLst>
              </a:tr>
              <a:tr h="291457">
                <a:tc>
                  <a:txBody>
                    <a:bodyPr/>
                    <a:lstStyle/>
                    <a:p>
                      <a:pPr marL="0" indent="0">
                        <a:buFont typeface="Arial" panose="020B0604020202020204" pitchFamily="34" charset="0"/>
                        <a:buNone/>
                      </a:pPr>
                      <a:r>
                        <a:rPr kumimoji="1" lang="ja-JP" altLang="en-US" sz="1050" dirty="0">
                          <a:latin typeface="UD デジタル 教科書体 N-B" panose="02020700000000000000" pitchFamily="17" charset="-128"/>
                          <a:ea typeface="UD デジタル 教科書体 N-B" panose="02020700000000000000" pitchFamily="17" charset="-128"/>
                        </a:rPr>
                        <a:t>Ａ　はい、大丈夫です。一人で自習しても、友達と一緒に勉強しても大丈夫です。</a:t>
                      </a:r>
                    </a:p>
                  </a:txBody>
                  <a:tcPr/>
                </a:tc>
                <a:extLst>
                  <a:ext uri="{0D108BD9-81ED-4DB2-BD59-A6C34878D82A}">
                    <a16:rowId xmlns:a16="http://schemas.microsoft.com/office/drawing/2014/main" val="165470527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639805365"/>
              </p:ext>
            </p:extLst>
          </p:nvPr>
        </p:nvGraphicFramePr>
        <p:xfrm>
          <a:off x="400015" y="8436327"/>
          <a:ext cx="6048383" cy="1143000"/>
        </p:xfrm>
        <a:graphic>
          <a:graphicData uri="http://schemas.openxmlformats.org/drawingml/2006/table">
            <a:tbl>
              <a:tblPr firstRow="1" bandRow="1">
                <a:tableStyleId>{5C22544A-7EE6-4342-B048-85BDC9FD1C3A}</a:tableStyleId>
              </a:tblPr>
              <a:tblGrid>
                <a:gridCol w="6048383">
                  <a:extLst>
                    <a:ext uri="{9D8B030D-6E8A-4147-A177-3AD203B41FA5}">
                      <a16:colId xmlns:a16="http://schemas.microsoft.com/office/drawing/2014/main" val="2430551432"/>
                    </a:ext>
                  </a:extLst>
                </a:gridCol>
              </a:tblGrid>
              <a:tr h="217447">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サロン開催日を知りたいのですが？</a:t>
                      </a:r>
                    </a:p>
                  </a:txBody>
                  <a:tcPr/>
                </a:tc>
                <a:extLst>
                  <a:ext uri="{0D108BD9-81ED-4DB2-BD59-A6C34878D82A}">
                    <a16:rowId xmlns:a16="http://schemas.microsoft.com/office/drawing/2014/main" val="273207443"/>
                  </a:ext>
                </a:extLst>
              </a:tr>
              <a:tr h="77095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Ａ　はい、こちら→のお知らせメールフォームに登録していただければ、</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メールで定期的にサロン開催日程をご連絡させていただきます。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または「静岡市　高校生</a:t>
                      </a:r>
                      <a:r>
                        <a:rPr kumimoji="1" lang="ja-JP" altLang="en-US" sz="1050" dirty="0" err="1">
                          <a:latin typeface="UD デジタル 教科書体 N-B" panose="02020700000000000000" pitchFamily="17" charset="-128"/>
                          <a:ea typeface="UD デジタル 教科書体 N-B" panose="02020700000000000000" pitchFamily="17" charset="-128"/>
                        </a:rPr>
                        <a:t>ぷらっと</a:t>
                      </a:r>
                      <a:r>
                        <a:rPr kumimoji="1" lang="ja-JP" altLang="en-US" sz="1050" dirty="0">
                          <a:latin typeface="UD デジタル 教科書体 N-B" panose="02020700000000000000" pitchFamily="17" charset="-128"/>
                          <a:ea typeface="UD デジタル 教科書体 N-B" panose="02020700000000000000" pitchFamily="17" charset="-128"/>
                        </a:rPr>
                        <a:t>サロン」で検索すれば、</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ホームページから日程を確認していただけます。</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a:t>
                      </a:r>
                    </a:p>
                  </a:txBody>
                  <a:tcPr/>
                </a:tc>
                <a:extLst>
                  <a:ext uri="{0D108BD9-81ED-4DB2-BD59-A6C34878D82A}">
                    <a16:rowId xmlns:a16="http://schemas.microsoft.com/office/drawing/2014/main" val="1654705271"/>
                  </a:ext>
                </a:extLst>
              </a:tr>
            </a:tbl>
          </a:graphicData>
        </a:graphic>
      </p:graphicFrame>
      <p:pic>
        <p:nvPicPr>
          <p:cNvPr id="15" name="図 14"/>
          <p:cNvPicPr>
            <a:picLocks noChangeAspect="1"/>
          </p:cNvPicPr>
          <p:nvPr/>
        </p:nvPicPr>
        <p:blipFill>
          <a:blip r:embed="rId2"/>
          <a:stretch>
            <a:fillRect/>
          </a:stretch>
        </p:blipFill>
        <p:spPr>
          <a:xfrm>
            <a:off x="5407863" y="8691997"/>
            <a:ext cx="828105" cy="887330"/>
          </a:xfrm>
          <a:prstGeom prst="rect">
            <a:avLst/>
          </a:prstGeom>
        </p:spPr>
      </p:pic>
      <p:graphicFrame>
        <p:nvGraphicFramePr>
          <p:cNvPr id="16" name="表 15"/>
          <p:cNvGraphicFramePr>
            <a:graphicFrameLocks noGrp="1"/>
          </p:cNvGraphicFramePr>
          <p:nvPr>
            <p:extLst>
              <p:ext uri="{D42A27DB-BD31-4B8C-83A1-F6EECF244321}">
                <p14:modId xmlns:p14="http://schemas.microsoft.com/office/powerpoint/2010/main" val="27914802"/>
              </p:ext>
            </p:extLst>
          </p:nvPr>
        </p:nvGraphicFramePr>
        <p:xfrm>
          <a:off x="400014" y="4009358"/>
          <a:ext cx="6048384" cy="542917"/>
        </p:xfrm>
        <a:graphic>
          <a:graphicData uri="http://schemas.openxmlformats.org/drawingml/2006/table">
            <a:tbl>
              <a:tblPr firstRow="1" bandRow="1">
                <a:tableStyleId>{5C22544A-7EE6-4342-B048-85BDC9FD1C3A}</a:tableStyleId>
              </a:tblPr>
              <a:tblGrid>
                <a:gridCol w="6048384">
                  <a:extLst>
                    <a:ext uri="{9D8B030D-6E8A-4147-A177-3AD203B41FA5}">
                      <a16:colId xmlns:a16="http://schemas.microsoft.com/office/drawing/2014/main" val="2430551432"/>
                    </a:ext>
                  </a:extLst>
                </a:gridCol>
              </a:tblGrid>
              <a:tr h="198670">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Ｑ　友達と一緒に参加できますか？</a:t>
                      </a:r>
                    </a:p>
                  </a:txBody>
                  <a:tcPr/>
                </a:tc>
                <a:extLst>
                  <a:ext uri="{0D108BD9-81ED-4DB2-BD59-A6C34878D82A}">
                    <a16:rowId xmlns:a16="http://schemas.microsoft.com/office/drawing/2014/main" val="273207443"/>
                  </a:ext>
                </a:extLst>
              </a:tr>
              <a:tr h="291457">
                <a:tc>
                  <a:txBody>
                    <a:bodyPr/>
                    <a:lstStyle/>
                    <a:p>
                      <a:pPr marL="0" indent="0">
                        <a:buFont typeface="Arial" panose="020B0604020202020204" pitchFamily="34" charset="0"/>
                        <a:buNone/>
                      </a:pPr>
                      <a:r>
                        <a:rPr kumimoji="1" lang="ja-JP" altLang="en-US" sz="1050" dirty="0">
                          <a:latin typeface="UD デジタル 教科書体 N-B" panose="02020700000000000000" pitchFamily="17" charset="-128"/>
                          <a:ea typeface="UD デジタル 教科書体 N-B" panose="02020700000000000000" pitchFamily="17" charset="-128"/>
                        </a:rPr>
                        <a:t>Ａ　はい、大丈夫です。友達と一緒でも、お一人でもどちらでも大歓迎です。</a:t>
                      </a:r>
                    </a:p>
                  </a:txBody>
                  <a:tcPr/>
                </a:tc>
                <a:extLst>
                  <a:ext uri="{0D108BD9-81ED-4DB2-BD59-A6C34878D82A}">
                    <a16:rowId xmlns:a16="http://schemas.microsoft.com/office/drawing/2014/main" val="1654705271"/>
                  </a:ext>
                </a:extLst>
              </a:tr>
            </a:tbl>
          </a:graphicData>
        </a:graphic>
      </p:graphicFrame>
    </p:spTree>
    <p:extLst>
      <p:ext uri="{BB962C8B-B14F-4D97-AF65-F5344CB8AC3E}">
        <p14:creationId xmlns:p14="http://schemas.microsoft.com/office/powerpoint/2010/main" val="18965283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1079</TotalTime>
  <Words>702</Words>
  <Application>Microsoft Office PowerPoint</Application>
  <PresentationFormat>A4 210 x 297 mm</PresentationFormat>
  <Paragraphs>67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SimSun-ExtB</vt:lpstr>
      <vt:lpstr>UD デジタル 教科書体 N-B</vt:lpstr>
      <vt:lpstr>UD デジタル 教科書体 NK-B</vt:lpstr>
      <vt:lpstr>UD デジタル 教科書体 N-R</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生田　真規</cp:lastModifiedBy>
  <cp:revision>96</cp:revision>
  <cp:lastPrinted>2022-03-30T23:33:15Z</cp:lastPrinted>
  <dcterms:created xsi:type="dcterms:W3CDTF">2020-10-05T06:41:44Z</dcterms:created>
  <dcterms:modified xsi:type="dcterms:W3CDTF">2024-02-07T07:18:44Z</dcterms:modified>
</cp:coreProperties>
</file>