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90" y="-1038"/>
      </p:cViewPr>
      <p:guideLst>
        <p:guide orient="horz" pos="3120"/>
        <p:guide pos="2160"/>
      </p:guideLst>
    </p:cSldViewPr>
  </p:slideViewPr>
  <p:notesTextViewPr>
    <p:cViewPr>
      <p:scale>
        <a:sx n="125" d="100"/>
        <a:sy n="125" d="100"/>
      </p:scale>
      <p:origin x="0" y="0"/>
    </p:cViewPr>
  </p:notesTextViewPr>
  <p:gridSpacing cx="72008" cy="72008"/>
</p:viewPr>
</file>

<file path=ppt/_rels/presentation.xml.rels>&#65279;<?xml version="1.0" encoding="utf-8" standalone="yes"?>
<Relationships xmlns="http://schemas.openxmlformats.org/package/2006/relationships"><Relationship Id="rId3"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ableStyles" Target="tableStyles.xml" /><Relationship Id="rId5" Type="http://schemas.openxmlformats.org/officeDocument/2006/relationships/theme" Target="theme/theme1.xml" /><Relationship Id="rId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161288C-DEAB-47EE-9E17-C096DA2C0640}"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93B97-B205-4586-8670-631F7D6F1FDE}" type="slidenum">
              <a:rPr kumimoji="1" lang="ja-JP" altLang="en-US" smtClean="0"/>
              <a:t>‹#›</a:t>
            </a:fld>
            <a:endParaRPr kumimoji="1" lang="ja-JP" altLang="en-US"/>
          </a:p>
        </p:txBody>
      </p:sp>
    </p:spTree>
    <p:extLst>
      <p:ext uri="{BB962C8B-B14F-4D97-AF65-F5344CB8AC3E}">
        <p14:creationId xmlns:p14="http://schemas.microsoft.com/office/powerpoint/2010/main" val="81459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61288C-DEAB-47EE-9E17-C096DA2C0640}"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93B97-B205-4586-8670-631F7D6F1FDE}" type="slidenum">
              <a:rPr kumimoji="1" lang="ja-JP" altLang="en-US" smtClean="0"/>
              <a:t>‹#›</a:t>
            </a:fld>
            <a:endParaRPr kumimoji="1" lang="ja-JP" altLang="en-US"/>
          </a:p>
        </p:txBody>
      </p:sp>
    </p:spTree>
    <p:extLst>
      <p:ext uri="{BB962C8B-B14F-4D97-AF65-F5344CB8AC3E}">
        <p14:creationId xmlns:p14="http://schemas.microsoft.com/office/powerpoint/2010/main" val="4256669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61288C-DEAB-47EE-9E17-C096DA2C0640}"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93B97-B205-4586-8670-631F7D6F1FDE}" type="slidenum">
              <a:rPr kumimoji="1" lang="ja-JP" altLang="en-US" smtClean="0"/>
              <a:t>‹#›</a:t>
            </a:fld>
            <a:endParaRPr kumimoji="1" lang="ja-JP" altLang="en-US"/>
          </a:p>
        </p:txBody>
      </p:sp>
    </p:spTree>
    <p:extLst>
      <p:ext uri="{BB962C8B-B14F-4D97-AF65-F5344CB8AC3E}">
        <p14:creationId xmlns:p14="http://schemas.microsoft.com/office/powerpoint/2010/main" val="270458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61288C-DEAB-47EE-9E17-C096DA2C0640}"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93B97-B205-4586-8670-631F7D6F1FDE}" type="slidenum">
              <a:rPr kumimoji="1" lang="ja-JP" altLang="en-US" smtClean="0"/>
              <a:t>‹#›</a:t>
            </a:fld>
            <a:endParaRPr kumimoji="1" lang="ja-JP" altLang="en-US"/>
          </a:p>
        </p:txBody>
      </p:sp>
    </p:spTree>
    <p:extLst>
      <p:ext uri="{BB962C8B-B14F-4D97-AF65-F5344CB8AC3E}">
        <p14:creationId xmlns:p14="http://schemas.microsoft.com/office/powerpoint/2010/main" val="899244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161288C-DEAB-47EE-9E17-C096DA2C0640}"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93B97-B205-4586-8670-631F7D6F1FDE}" type="slidenum">
              <a:rPr kumimoji="1" lang="ja-JP" altLang="en-US" smtClean="0"/>
              <a:t>‹#›</a:t>
            </a:fld>
            <a:endParaRPr kumimoji="1" lang="ja-JP" altLang="en-US"/>
          </a:p>
        </p:txBody>
      </p:sp>
    </p:spTree>
    <p:extLst>
      <p:ext uri="{BB962C8B-B14F-4D97-AF65-F5344CB8AC3E}">
        <p14:creationId xmlns:p14="http://schemas.microsoft.com/office/powerpoint/2010/main" val="4037335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161288C-DEAB-47EE-9E17-C096DA2C0640}" type="datetimeFigureOut">
              <a:rPr kumimoji="1" lang="ja-JP" altLang="en-US" smtClean="0"/>
              <a:t>2023/7/28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D93B97-B205-4586-8670-631F7D6F1FDE}" type="slidenum">
              <a:rPr kumimoji="1" lang="ja-JP" altLang="en-US" smtClean="0"/>
              <a:t>‹#›</a:t>
            </a:fld>
            <a:endParaRPr kumimoji="1" lang="ja-JP" altLang="en-US"/>
          </a:p>
        </p:txBody>
      </p:sp>
    </p:spTree>
    <p:extLst>
      <p:ext uri="{BB962C8B-B14F-4D97-AF65-F5344CB8AC3E}">
        <p14:creationId xmlns:p14="http://schemas.microsoft.com/office/powerpoint/2010/main" val="355185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161288C-DEAB-47EE-9E17-C096DA2C0640}" type="datetimeFigureOut">
              <a:rPr kumimoji="1" lang="ja-JP" altLang="en-US" smtClean="0"/>
              <a:t>2023/7/28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7D93B97-B205-4586-8670-631F7D6F1FDE}" type="slidenum">
              <a:rPr kumimoji="1" lang="ja-JP" altLang="en-US" smtClean="0"/>
              <a:t>‹#›</a:t>
            </a:fld>
            <a:endParaRPr kumimoji="1" lang="ja-JP" altLang="en-US"/>
          </a:p>
        </p:txBody>
      </p:sp>
    </p:spTree>
    <p:extLst>
      <p:ext uri="{BB962C8B-B14F-4D97-AF65-F5344CB8AC3E}">
        <p14:creationId xmlns:p14="http://schemas.microsoft.com/office/powerpoint/2010/main" val="951092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161288C-DEAB-47EE-9E17-C096DA2C0640}" type="datetimeFigureOut">
              <a:rPr kumimoji="1" lang="ja-JP" altLang="en-US" smtClean="0"/>
              <a:t>2023/7/28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7D93B97-B205-4586-8670-631F7D6F1FDE}" type="slidenum">
              <a:rPr kumimoji="1" lang="ja-JP" altLang="en-US" smtClean="0"/>
              <a:t>‹#›</a:t>
            </a:fld>
            <a:endParaRPr kumimoji="1" lang="ja-JP" altLang="en-US"/>
          </a:p>
        </p:txBody>
      </p:sp>
    </p:spTree>
    <p:extLst>
      <p:ext uri="{BB962C8B-B14F-4D97-AF65-F5344CB8AC3E}">
        <p14:creationId xmlns:p14="http://schemas.microsoft.com/office/powerpoint/2010/main" val="2332604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161288C-DEAB-47EE-9E17-C096DA2C0640}" type="datetimeFigureOut">
              <a:rPr kumimoji="1" lang="ja-JP" altLang="en-US" smtClean="0"/>
              <a:t>2023/7/28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7D93B97-B205-4586-8670-631F7D6F1FDE}" type="slidenum">
              <a:rPr kumimoji="1" lang="ja-JP" altLang="en-US" smtClean="0"/>
              <a:t>‹#›</a:t>
            </a:fld>
            <a:endParaRPr kumimoji="1" lang="ja-JP" altLang="en-US"/>
          </a:p>
        </p:txBody>
      </p:sp>
    </p:spTree>
    <p:extLst>
      <p:ext uri="{BB962C8B-B14F-4D97-AF65-F5344CB8AC3E}">
        <p14:creationId xmlns:p14="http://schemas.microsoft.com/office/powerpoint/2010/main" val="3061580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161288C-DEAB-47EE-9E17-C096DA2C0640}" type="datetimeFigureOut">
              <a:rPr kumimoji="1" lang="ja-JP" altLang="en-US" smtClean="0"/>
              <a:t>2023/7/28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D93B97-B205-4586-8670-631F7D6F1FDE}" type="slidenum">
              <a:rPr kumimoji="1" lang="ja-JP" altLang="en-US" smtClean="0"/>
              <a:t>‹#›</a:t>
            </a:fld>
            <a:endParaRPr kumimoji="1" lang="ja-JP" altLang="en-US"/>
          </a:p>
        </p:txBody>
      </p:sp>
    </p:spTree>
    <p:extLst>
      <p:ext uri="{BB962C8B-B14F-4D97-AF65-F5344CB8AC3E}">
        <p14:creationId xmlns:p14="http://schemas.microsoft.com/office/powerpoint/2010/main" val="3694740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161288C-DEAB-47EE-9E17-C096DA2C0640}" type="datetimeFigureOut">
              <a:rPr kumimoji="1" lang="ja-JP" altLang="en-US" smtClean="0"/>
              <a:t>2023/7/28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D93B97-B205-4586-8670-631F7D6F1FDE}" type="slidenum">
              <a:rPr kumimoji="1" lang="ja-JP" altLang="en-US" smtClean="0"/>
              <a:t>‹#›</a:t>
            </a:fld>
            <a:endParaRPr kumimoji="1" lang="ja-JP" altLang="en-US"/>
          </a:p>
        </p:txBody>
      </p:sp>
    </p:spTree>
    <p:extLst>
      <p:ext uri="{BB962C8B-B14F-4D97-AF65-F5344CB8AC3E}">
        <p14:creationId xmlns:p14="http://schemas.microsoft.com/office/powerpoint/2010/main" val="2620946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161288C-DEAB-47EE-9E17-C096DA2C0640}" type="datetimeFigureOut">
              <a:rPr kumimoji="1" lang="ja-JP" altLang="en-US" smtClean="0"/>
              <a:t>2023/7/28</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7D93B97-B205-4586-8670-631F7D6F1FDE}" type="slidenum">
              <a:rPr kumimoji="1" lang="ja-JP" altLang="en-US" smtClean="0"/>
              <a:t>‹#›</a:t>
            </a:fld>
            <a:endParaRPr kumimoji="1" lang="ja-JP" altLang="en-US"/>
          </a:p>
        </p:txBody>
      </p:sp>
    </p:spTree>
    <p:extLst>
      <p:ext uri="{BB962C8B-B14F-4D97-AF65-F5344CB8AC3E}">
        <p14:creationId xmlns:p14="http://schemas.microsoft.com/office/powerpoint/2010/main" val="1547086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116632" y="710997"/>
            <a:ext cx="6673368" cy="641603"/>
          </a:xfrm>
          <a:prstGeom prst="rect">
            <a:avLst/>
          </a:prstGeom>
          <a:ln>
            <a:noFill/>
          </a:ln>
        </p:spPr>
        <p:txBody>
          <a:bodyPr vert="horz" lIns="91440" tIns="45720" rIns="91440" bIns="45720" rtlCol="0" anchor="ctr">
            <a:noAutofit/>
            <a:scene3d>
              <a:camera prst="orthographicFront"/>
              <a:lightRig rig="threePt" dir="t"/>
            </a:scene3d>
            <a:sp3d extrusionH="57150">
              <a:bevelT w="38100" h="38100"/>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dist">
              <a:lnSpc>
                <a:spcPts val="5000"/>
              </a:lnSpc>
            </a:pPr>
            <a:r>
              <a:rPr lang="ja-JP" altLang="en-US" sz="3800" dirty="0" smtClean="0">
                <a:ln w="18000">
                  <a:noFill/>
                  <a:prstDash val="solid"/>
                  <a:miter lim="800000"/>
                </a:ln>
                <a:solidFill>
                  <a:schemeClr val="tx2"/>
                </a:solidFill>
                <a:effectLst>
                  <a:outerShdw blurRad="25500" dist="23000" dir="7020000" algn="tl">
                    <a:srgbClr val="000000">
                      <a:alpha val="50000"/>
                    </a:srgbClr>
                  </a:outerShdw>
                </a:effectLst>
                <a:latin typeface="UD デジタル 教科書体 NK-B" panose="02020700000000000000" pitchFamily="18" charset="-128"/>
                <a:ea typeface="UD デジタル 教科書体 NK-B" panose="02020700000000000000" pitchFamily="18" charset="-128"/>
              </a:rPr>
              <a:t>子どもの自立を支援する講演会</a:t>
            </a:r>
            <a:endParaRPr lang="en-US" altLang="ja-JP" sz="3800" dirty="0" smtClean="0">
              <a:ln w="18000">
                <a:noFill/>
                <a:prstDash val="solid"/>
                <a:miter lim="800000"/>
              </a:ln>
              <a:solidFill>
                <a:schemeClr val="tx2"/>
              </a:solidFill>
              <a:effectLst>
                <a:outerShdw blurRad="25500" dist="23000" dir="7020000" algn="tl">
                  <a:srgbClr val="000000">
                    <a:alpha val="50000"/>
                  </a:srgbClr>
                </a:outerShdw>
              </a:effectLst>
              <a:latin typeface="UD デジタル 教科書体 NK-B" panose="02020700000000000000" pitchFamily="18" charset="-128"/>
              <a:ea typeface="UD デジタル 教科書体 NK-B" panose="02020700000000000000" pitchFamily="18" charset="-128"/>
            </a:endParaRPr>
          </a:p>
        </p:txBody>
      </p:sp>
      <p:sp>
        <p:nvSpPr>
          <p:cNvPr id="7" name="正方形/長方形 6"/>
          <p:cNvSpPr/>
          <p:nvPr/>
        </p:nvSpPr>
        <p:spPr>
          <a:xfrm>
            <a:off x="164301" y="3296815"/>
            <a:ext cx="6649075" cy="5997965"/>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solidFill>
            </a:endParaRPr>
          </a:p>
        </p:txBody>
      </p:sp>
      <p:sp>
        <p:nvSpPr>
          <p:cNvPr id="8" name="テキスト ボックス 19"/>
          <p:cNvSpPr txBox="1"/>
          <p:nvPr/>
        </p:nvSpPr>
        <p:spPr>
          <a:xfrm>
            <a:off x="10125744" y="2463505"/>
            <a:ext cx="2570380" cy="107671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ltLang="ja-JP" sz="1600" dirty="0" smtClean="0">
              <a:solidFill>
                <a:schemeClr val="tx1"/>
              </a:solidFill>
              <a:latin typeface="HGP創英角ﾎﾟｯﾌﾟ体" pitchFamily="50" charset="-128"/>
              <a:ea typeface="HGP創英角ﾎﾟｯﾌﾟ体" pitchFamily="50" charset="-128"/>
            </a:endParaRPr>
          </a:p>
        </p:txBody>
      </p:sp>
      <p:sp>
        <p:nvSpPr>
          <p:cNvPr id="48" name="タイトル 1"/>
          <p:cNvSpPr txBox="1">
            <a:spLocks/>
          </p:cNvSpPr>
          <p:nvPr/>
        </p:nvSpPr>
        <p:spPr>
          <a:xfrm>
            <a:off x="170301" y="88928"/>
            <a:ext cx="2304256" cy="641603"/>
          </a:xfrm>
          <a:prstGeom prst="rect">
            <a:avLst/>
          </a:prstGeom>
          <a:ln>
            <a:noFill/>
          </a:ln>
        </p:spPr>
        <p:txBody>
          <a:bodyPr vert="horz" lIns="91440" tIns="45720" rIns="91440" bIns="45720" rtlCol="0" anchor="ctr">
            <a:noAutofit/>
            <a:scene3d>
              <a:camera prst="orthographicFront"/>
              <a:lightRig rig="threePt" dir="t"/>
            </a:scene3d>
            <a:sp3d extrusionH="57150">
              <a:bevelT w="38100" h="38100"/>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5000"/>
              </a:lnSpc>
            </a:pPr>
            <a:r>
              <a:rPr lang="ja-JP" altLang="en-US" sz="2400" dirty="0" smtClean="0">
                <a:ln w="18000">
                  <a:noFill/>
                  <a:prstDash val="solid"/>
                  <a:miter lim="800000"/>
                </a:ln>
                <a:solidFill>
                  <a:schemeClr val="tx2"/>
                </a:solidFill>
                <a:effectLst>
                  <a:outerShdw blurRad="25500" dist="23000" dir="7020000" algn="tl">
                    <a:srgbClr val="000000">
                      <a:alpha val="50000"/>
                    </a:srgbClr>
                  </a:outerShdw>
                </a:effectLst>
                <a:latin typeface="UD デジタル 教科書体 NK-B" panose="02020700000000000000" pitchFamily="18" charset="-128"/>
                <a:ea typeface="UD デジタル 教科書体 NK-B" panose="02020700000000000000" pitchFamily="18" charset="-128"/>
              </a:rPr>
              <a:t>令和５年度</a:t>
            </a:r>
            <a:endParaRPr lang="en-US" altLang="ja-JP" sz="2400" dirty="0" smtClean="0">
              <a:ln w="18000">
                <a:noFill/>
                <a:prstDash val="solid"/>
                <a:miter lim="800000"/>
              </a:ln>
              <a:solidFill>
                <a:schemeClr val="tx2"/>
              </a:solidFill>
              <a:effectLst>
                <a:outerShdw blurRad="25500" dist="23000" dir="7020000" algn="tl">
                  <a:srgbClr val="000000">
                    <a:alpha val="50000"/>
                  </a:srgbClr>
                </a:outerShdw>
              </a:effectLst>
              <a:latin typeface="UD デジタル 教科書体 NK-B" panose="02020700000000000000" pitchFamily="18" charset="-128"/>
              <a:ea typeface="UD デジタル 教科書体 NK-B" panose="02020700000000000000" pitchFamily="18" charset="-128"/>
            </a:endParaRPr>
          </a:p>
        </p:txBody>
      </p:sp>
      <p:sp>
        <p:nvSpPr>
          <p:cNvPr id="37" name="テキスト ボックス 36"/>
          <p:cNvSpPr txBox="1"/>
          <p:nvPr/>
        </p:nvSpPr>
        <p:spPr>
          <a:xfrm>
            <a:off x="201166" y="1474257"/>
            <a:ext cx="6487972" cy="1246495"/>
          </a:xfrm>
          <a:prstGeom prst="rect">
            <a:avLst/>
          </a:prstGeom>
          <a:noFill/>
          <a:ln>
            <a:solidFill>
              <a:schemeClr val="tx1"/>
            </a:solidFill>
          </a:ln>
        </p:spPr>
        <p:txBody>
          <a:bodyPr wrap="square" rtlCol="0">
            <a:spAutoFit/>
          </a:bodyPr>
          <a:lstStyle/>
          <a:p>
            <a:r>
              <a:rPr lang="ja-JP" altLang="en-US" sz="1400" b="1" dirty="0"/>
              <a:t>　</a:t>
            </a:r>
            <a:r>
              <a:rPr lang="ja-JP" altLang="en-US" sz="1500" dirty="0" smtClean="0">
                <a:latin typeface="UD デジタル 教科書体 NK-B" panose="02020700000000000000" pitchFamily="18" charset="-128"/>
                <a:ea typeface="UD デジタル 教科書体 NK-B" panose="02020700000000000000" pitchFamily="18" charset="-128"/>
              </a:rPr>
              <a:t>子どもの不登校やひきこもりに悩みを抱える保護者や学校関係者等を対象に、</a:t>
            </a:r>
            <a:r>
              <a:rPr lang="ja-JP" altLang="en-US" sz="1500" dirty="0" smtClean="0">
                <a:solidFill>
                  <a:srgbClr val="FF0000"/>
                </a:solidFill>
                <a:latin typeface="UD デジタル 教科書体 NK-B" panose="02020700000000000000" pitchFamily="18" charset="-128"/>
                <a:ea typeface="UD デジタル 教科書体 NK-B" panose="02020700000000000000" pitchFamily="18" charset="-128"/>
              </a:rPr>
              <a:t>「子どもの自立を支援する講演会」</a:t>
            </a:r>
            <a:r>
              <a:rPr lang="ja-JP" altLang="en-US" sz="1500" dirty="0" smtClean="0">
                <a:latin typeface="UD デジタル 教科書体 NK-B" panose="02020700000000000000" pitchFamily="18" charset="-128"/>
                <a:ea typeface="UD デジタル 教科書体 NK-B" panose="02020700000000000000" pitchFamily="18" charset="-128"/>
              </a:rPr>
              <a:t>を開催します。</a:t>
            </a:r>
            <a:endParaRPr lang="en-US" altLang="ja-JP" sz="1500" dirty="0" smtClean="0">
              <a:latin typeface="UD デジタル 教科書体 NK-B" panose="02020700000000000000" pitchFamily="18" charset="-128"/>
              <a:ea typeface="UD デジタル 教科書体 NK-B" panose="02020700000000000000" pitchFamily="18" charset="-128"/>
            </a:endParaRPr>
          </a:p>
          <a:p>
            <a:r>
              <a:rPr lang="ja-JP" altLang="en-US" sz="1500" dirty="0" smtClean="0">
                <a:latin typeface="UD デジタル 教科書体 NK-B" panose="02020700000000000000" pitchFamily="18" charset="-128"/>
                <a:ea typeface="UD デジタル 教科書体 NK-B" panose="02020700000000000000" pitchFamily="18" charset="-128"/>
              </a:rPr>
              <a:t>　今年度は、静岡県立こども病院より 大石　聡 氏をお招きして、講演会を下記のように計画しました。専門の先生からお話を伺い、子どもとの接し方のポイントや社会的な自立への糸口を探る機会としていただきたいと思います。</a:t>
            </a:r>
            <a:endParaRPr lang="en-US" altLang="ja-JP" sz="1500" dirty="0" smtClean="0">
              <a:latin typeface="UD デジタル 教科書体 NK-B" panose="02020700000000000000" pitchFamily="18" charset="-128"/>
              <a:ea typeface="UD デジタル 教科書体 NK-B" panose="02020700000000000000" pitchFamily="18" charset="-128"/>
            </a:endParaRPr>
          </a:p>
        </p:txBody>
      </p:sp>
      <p:sp>
        <p:nvSpPr>
          <p:cNvPr id="49" name="テキスト ボックス 48"/>
          <p:cNvSpPr txBox="1"/>
          <p:nvPr/>
        </p:nvSpPr>
        <p:spPr>
          <a:xfrm>
            <a:off x="5849500" y="7720662"/>
            <a:ext cx="459820" cy="184666"/>
          </a:xfrm>
          <a:prstGeom prst="rect">
            <a:avLst/>
          </a:prstGeom>
          <a:noFill/>
        </p:spPr>
        <p:txBody>
          <a:bodyPr wrap="square" rtlCol="0">
            <a:spAutoFit/>
          </a:bodyPr>
          <a:lstStyle/>
          <a:p>
            <a:r>
              <a:rPr lang="ja-JP" altLang="en-US" sz="600" b="1" dirty="0" smtClean="0"/>
              <a:t>日吉</a:t>
            </a:r>
            <a:r>
              <a:rPr lang="ja-JP" altLang="en-US" sz="600" b="1" dirty="0"/>
              <a:t>町</a:t>
            </a:r>
            <a:endParaRPr lang="en-US" altLang="ja-JP" sz="600" b="1" dirty="0" smtClean="0"/>
          </a:p>
        </p:txBody>
      </p:sp>
      <p:sp>
        <p:nvSpPr>
          <p:cNvPr id="2" name="正方形/長方形 1"/>
          <p:cNvSpPr/>
          <p:nvPr/>
        </p:nvSpPr>
        <p:spPr>
          <a:xfrm>
            <a:off x="5954152" y="7715593"/>
            <a:ext cx="178652" cy="45719"/>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p:cNvGrpSpPr/>
          <p:nvPr/>
        </p:nvGrpSpPr>
        <p:grpSpPr>
          <a:xfrm>
            <a:off x="164301" y="3005110"/>
            <a:ext cx="6721083" cy="6628410"/>
            <a:chOff x="164301" y="3149126"/>
            <a:chExt cx="6721083" cy="6628410"/>
          </a:xfrm>
        </p:grpSpPr>
        <p:sp>
          <p:nvSpPr>
            <p:cNvPr id="12" name="角丸四角形 11"/>
            <p:cNvSpPr/>
            <p:nvPr/>
          </p:nvSpPr>
          <p:spPr>
            <a:xfrm>
              <a:off x="164301" y="3149126"/>
              <a:ext cx="6597352" cy="6628410"/>
            </a:xfrm>
            <a:prstGeom prst="roundRect">
              <a:avLst>
                <a:gd name="adj" fmla="val 2469"/>
              </a:avLst>
            </a:prstGeom>
            <a:solidFill>
              <a:schemeClr val="accent5">
                <a:lumMod val="20000"/>
                <a:lumOff val="80000"/>
                <a:alpha val="71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kumimoji="1" lang="ja-JP" altLang="en-US"/>
            </a:p>
          </p:txBody>
        </p:sp>
        <p:sp>
          <p:nvSpPr>
            <p:cNvPr id="34" name="角丸四角形 33"/>
            <p:cNvSpPr/>
            <p:nvPr/>
          </p:nvSpPr>
          <p:spPr>
            <a:xfrm>
              <a:off x="356720" y="4744672"/>
              <a:ext cx="1341476" cy="280336"/>
            </a:xfrm>
            <a:prstGeom prst="roundRect">
              <a:avLst/>
            </a:prstGeom>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1200" b="1" dirty="0">
                  <a:solidFill>
                    <a:schemeClr val="tx1"/>
                  </a:solidFill>
                </a:rPr>
                <a:t>募集人数</a:t>
              </a:r>
              <a:endParaRPr kumimoji="1" lang="ja-JP" altLang="en-US" sz="1200" b="1" dirty="0">
                <a:solidFill>
                  <a:schemeClr val="tx1"/>
                </a:solidFill>
              </a:endParaRPr>
            </a:p>
          </p:txBody>
        </p:sp>
        <p:sp>
          <p:nvSpPr>
            <p:cNvPr id="35" name="角丸四角形 34"/>
            <p:cNvSpPr/>
            <p:nvPr/>
          </p:nvSpPr>
          <p:spPr>
            <a:xfrm>
              <a:off x="359332" y="5248728"/>
              <a:ext cx="1341476" cy="280336"/>
            </a:xfrm>
            <a:prstGeom prst="roundRect">
              <a:avLst/>
            </a:prstGeom>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1200" b="1" dirty="0">
                  <a:solidFill>
                    <a:schemeClr val="tx1"/>
                  </a:solidFill>
                </a:rPr>
                <a:t>対象者</a:t>
              </a:r>
              <a:endParaRPr kumimoji="1" lang="ja-JP" altLang="en-US" sz="1200" b="1" dirty="0">
                <a:solidFill>
                  <a:schemeClr val="tx1"/>
                </a:solidFill>
              </a:endParaRPr>
            </a:p>
          </p:txBody>
        </p:sp>
        <p:sp>
          <p:nvSpPr>
            <p:cNvPr id="36" name="角丸四角形 35"/>
            <p:cNvSpPr/>
            <p:nvPr/>
          </p:nvSpPr>
          <p:spPr>
            <a:xfrm>
              <a:off x="348711" y="5752784"/>
              <a:ext cx="1341476" cy="280336"/>
            </a:xfrm>
            <a:prstGeom prst="roundRect">
              <a:avLst/>
            </a:prstGeom>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1200" b="1" dirty="0">
                  <a:solidFill>
                    <a:schemeClr val="tx1"/>
                  </a:solidFill>
                </a:rPr>
                <a:t>参加費</a:t>
              </a:r>
              <a:endParaRPr kumimoji="1" lang="ja-JP" altLang="en-US" sz="1200" b="1" dirty="0">
                <a:solidFill>
                  <a:schemeClr val="tx1"/>
                </a:solidFill>
              </a:endParaRPr>
            </a:p>
          </p:txBody>
        </p:sp>
        <p:sp>
          <p:nvSpPr>
            <p:cNvPr id="40" name="角丸四角形 39"/>
            <p:cNvSpPr/>
            <p:nvPr/>
          </p:nvSpPr>
          <p:spPr>
            <a:xfrm>
              <a:off x="359332" y="6256840"/>
              <a:ext cx="1341476" cy="280336"/>
            </a:xfrm>
            <a:prstGeom prst="roundRect">
              <a:avLst/>
            </a:prstGeom>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1200" b="1" dirty="0">
                  <a:solidFill>
                    <a:schemeClr val="tx1"/>
                  </a:solidFill>
                </a:rPr>
                <a:t>申込</a:t>
              </a:r>
              <a:r>
                <a:rPr lang="ja-JP" altLang="en-US" sz="1200" b="1" dirty="0" smtClean="0">
                  <a:solidFill>
                    <a:schemeClr val="tx1"/>
                  </a:solidFill>
                </a:rPr>
                <a:t>方法</a:t>
              </a:r>
              <a:endParaRPr lang="en-US" altLang="ja-JP" sz="1200" b="1" dirty="0" smtClean="0">
                <a:solidFill>
                  <a:schemeClr val="tx1"/>
                </a:solidFill>
              </a:endParaRPr>
            </a:p>
          </p:txBody>
        </p:sp>
        <p:sp>
          <p:nvSpPr>
            <p:cNvPr id="41" name="角丸四角形 40"/>
            <p:cNvSpPr/>
            <p:nvPr/>
          </p:nvSpPr>
          <p:spPr>
            <a:xfrm>
              <a:off x="386628" y="9281176"/>
              <a:ext cx="1341476" cy="280336"/>
            </a:xfrm>
            <a:prstGeom prst="roundRect">
              <a:avLst/>
            </a:prstGeom>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200" b="1" dirty="0" smtClean="0">
                  <a:solidFill>
                    <a:schemeClr val="tx1"/>
                  </a:solidFill>
                </a:rPr>
                <a:t>お問い合わせ</a:t>
              </a:r>
              <a:endParaRPr kumimoji="1" lang="ja-JP" altLang="en-US" sz="1200" b="1" dirty="0">
                <a:solidFill>
                  <a:schemeClr val="tx1"/>
                </a:solidFill>
              </a:endParaRPr>
            </a:p>
          </p:txBody>
        </p:sp>
        <p:sp>
          <p:nvSpPr>
            <p:cNvPr id="42" name="角丸四角形 41"/>
            <p:cNvSpPr/>
            <p:nvPr/>
          </p:nvSpPr>
          <p:spPr>
            <a:xfrm>
              <a:off x="359332" y="6832904"/>
              <a:ext cx="1341476" cy="280336"/>
            </a:xfrm>
            <a:prstGeom prst="roundRect">
              <a:avLst/>
            </a:prstGeom>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1200" b="1" dirty="0" smtClean="0">
                  <a:solidFill>
                    <a:schemeClr val="tx1"/>
                  </a:solidFill>
                </a:rPr>
                <a:t>会　場</a:t>
              </a:r>
              <a:endParaRPr kumimoji="1" lang="ja-JP" altLang="en-US" sz="1200" b="1" dirty="0">
                <a:solidFill>
                  <a:schemeClr val="tx1"/>
                </a:solidFill>
              </a:endParaRPr>
            </a:p>
          </p:txBody>
        </p:sp>
        <p:sp>
          <p:nvSpPr>
            <p:cNvPr id="32" name="テキスト ボックス 31"/>
            <p:cNvSpPr txBox="1"/>
            <p:nvPr/>
          </p:nvSpPr>
          <p:spPr>
            <a:xfrm>
              <a:off x="1850257" y="4736976"/>
              <a:ext cx="4048957" cy="307777"/>
            </a:xfrm>
            <a:prstGeom prst="rect">
              <a:avLst/>
            </a:prstGeom>
            <a:noFill/>
          </p:spPr>
          <p:txBody>
            <a:bodyPr wrap="square" rtlCol="0">
              <a:spAutoFit/>
            </a:bodyPr>
            <a:lstStyle/>
            <a:p>
              <a:r>
                <a:rPr lang="ja-JP" altLang="en-US" sz="1400" b="1" dirty="0"/>
                <a:t>１００</a:t>
              </a:r>
              <a:r>
                <a:rPr kumimoji="1" lang="ja-JP" altLang="en-US" sz="1400" b="1" dirty="0" smtClean="0"/>
                <a:t>人（事前申込順）</a:t>
              </a:r>
              <a:endParaRPr kumimoji="1" lang="ja-JP" altLang="en-US" sz="1400" b="1" dirty="0"/>
            </a:p>
          </p:txBody>
        </p:sp>
        <p:sp>
          <p:nvSpPr>
            <p:cNvPr id="33" name="テキスト ボックス 32"/>
            <p:cNvSpPr txBox="1"/>
            <p:nvPr/>
          </p:nvSpPr>
          <p:spPr>
            <a:xfrm>
              <a:off x="1847431" y="5200968"/>
              <a:ext cx="4646631" cy="461665"/>
            </a:xfrm>
            <a:prstGeom prst="rect">
              <a:avLst/>
            </a:prstGeom>
            <a:noFill/>
          </p:spPr>
          <p:txBody>
            <a:bodyPr wrap="square" rtlCol="0">
              <a:spAutoFit/>
            </a:bodyPr>
            <a:lstStyle/>
            <a:p>
              <a:r>
                <a:rPr lang="ja-JP" altLang="en-US" sz="1200" b="1" dirty="0" smtClean="0"/>
                <a:t>不登校やひきこもりの子ども（小中高生）を持つ保護者</a:t>
              </a:r>
              <a:r>
                <a:rPr lang="ja-JP" altLang="en-US" sz="1200" b="1" dirty="0"/>
                <a:t>や</a:t>
              </a:r>
              <a:r>
                <a:rPr lang="ja-JP" altLang="en-US" sz="1200" b="1" dirty="0" smtClean="0"/>
                <a:t>関係者、</a:t>
              </a:r>
              <a:endParaRPr lang="en-US" altLang="ja-JP" sz="1200" b="1" dirty="0" smtClean="0"/>
            </a:p>
            <a:p>
              <a:r>
                <a:rPr lang="ja-JP" altLang="en-US" sz="1200" b="1" dirty="0" smtClean="0"/>
                <a:t>または関心のある方どなたでも</a:t>
              </a:r>
              <a:endParaRPr kumimoji="1" lang="ja-JP" altLang="en-US" sz="1200" b="1" dirty="0"/>
            </a:p>
          </p:txBody>
        </p:sp>
        <p:sp>
          <p:nvSpPr>
            <p:cNvPr id="43" name="テキスト ボックス 42"/>
            <p:cNvSpPr txBox="1"/>
            <p:nvPr/>
          </p:nvSpPr>
          <p:spPr>
            <a:xfrm>
              <a:off x="1850257" y="5765870"/>
              <a:ext cx="3333680" cy="307777"/>
            </a:xfrm>
            <a:prstGeom prst="rect">
              <a:avLst/>
            </a:prstGeom>
            <a:noFill/>
          </p:spPr>
          <p:txBody>
            <a:bodyPr wrap="square" rtlCol="0">
              <a:spAutoFit/>
            </a:bodyPr>
            <a:lstStyle/>
            <a:p>
              <a:r>
                <a:rPr lang="ja-JP" altLang="en-US" sz="1400" b="1" dirty="0" smtClean="0"/>
                <a:t>無　料</a:t>
              </a:r>
              <a:endParaRPr kumimoji="1" lang="ja-JP" altLang="en-US" sz="1400" b="1" dirty="0"/>
            </a:p>
          </p:txBody>
        </p:sp>
        <p:sp>
          <p:nvSpPr>
            <p:cNvPr id="44" name="テキスト ボックス 43"/>
            <p:cNvSpPr txBox="1"/>
            <p:nvPr/>
          </p:nvSpPr>
          <p:spPr>
            <a:xfrm>
              <a:off x="1847540" y="6205916"/>
              <a:ext cx="4863254" cy="523220"/>
            </a:xfrm>
            <a:prstGeom prst="rect">
              <a:avLst/>
            </a:prstGeom>
            <a:noFill/>
          </p:spPr>
          <p:txBody>
            <a:bodyPr wrap="square" rtlCol="0">
              <a:spAutoFit/>
            </a:bodyPr>
            <a:lstStyle/>
            <a:p>
              <a:r>
                <a:rPr lang="en-US" altLang="ja-JP" sz="1400" b="1" dirty="0"/>
                <a:t>10</a:t>
              </a:r>
              <a:r>
                <a:rPr lang="en-US" altLang="ja-JP" sz="1400" b="1" dirty="0" smtClean="0"/>
                <a:t>/</a:t>
              </a:r>
              <a:r>
                <a:rPr lang="ja-JP" altLang="en-US" sz="1400" b="1" dirty="0" smtClean="0"/>
                <a:t>４（</a:t>
              </a:r>
              <a:r>
                <a:rPr lang="ja-JP" altLang="en-US" sz="1400" b="1" dirty="0"/>
                <a:t>水</a:t>
              </a:r>
              <a:r>
                <a:rPr lang="ja-JP" altLang="en-US" sz="1400" b="1" dirty="0" smtClean="0"/>
                <a:t>）～</a:t>
              </a:r>
              <a:r>
                <a:rPr lang="en-US" altLang="ja-JP" sz="1400" b="1" dirty="0" smtClean="0"/>
                <a:t>10/31</a:t>
              </a:r>
              <a:r>
                <a:rPr lang="ja-JP" altLang="en-US" sz="1400" b="1" dirty="0" smtClean="0"/>
                <a:t>（火）　静岡市コールセンター</a:t>
              </a:r>
              <a:r>
                <a:rPr lang="ja-JP" altLang="en-US" sz="1400" b="1" dirty="0"/>
                <a:t>へ</a:t>
              </a:r>
              <a:r>
                <a:rPr lang="ja-JP" altLang="en-US" sz="1400" b="1" dirty="0" smtClean="0"/>
                <a:t>電話</a:t>
              </a:r>
              <a:r>
                <a:rPr lang="ja-JP" altLang="en-US" sz="1400" b="1" dirty="0"/>
                <a:t>で</a:t>
              </a:r>
              <a:r>
                <a:rPr lang="ja-JP" altLang="en-US" sz="1400" b="1" dirty="0" smtClean="0"/>
                <a:t>申込　</a:t>
              </a:r>
            </a:p>
            <a:p>
              <a:r>
                <a:rPr lang="ja-JP" altLang="en-US" sz="1400" dirty="0" smtClean="0"/>
                <a:t>☎　</a:t>
              </a:r>
              <a:r>
                <a:rPr lang="ja-JP" altLang="en-US" sz="1400" b="1" dirty="0" smtClean="0">
                  <a:solidFill>
                    <a:srgbClr val="FF0000"/>
                  </a:solidFill>
                </a:rPr>
                <a:t>０５４ </a:t>
              </a:r>
              <a:r>
                <a:rPr lang="en-US" altLang="ja-JP" sz="1400" b="1" dirty="0" smtClean="0">
                  <a:solidFill>
                    <a:srgbClr val="FF0000"/>
                  </a:solidFill>
                </a:rPr>
                <a:t>- </a:t>
              </a:r>
              <a:r>
                <a:rPr lang="ja-JP" altLang="en-US" sz="1400" b="1" dirty="0" smtClean="0">
                  <a:solidFill>
                    <a:srgbClr val="FF0000"/>
                  </a:solidFill>
                </a:rPr>
                <a:t>２００ </a:t>
              </a:r>
              <a:r>
                <a:rPr lang="en-US" altLang="ja-JP" sz="1400" b="1" dirty="0" smtClean="0">
                  <a:solidFill>
                    <a:srgbClr val="FF0000"/>
                  </a:solidFill>
                </a:rPr>
                <a:t>- </a:t>
              </a:r>
              <a:r>
                <a:rPr lang="ja-JP" altLang="en-US" sz="1400" b="1" dirty="0" smtClean="0">
                  <a:solidFill>
                    <a:srgbClr val="FF0000"/>
                  </a:solidFill>
                </a:rPr>
                <a:t>４８９４ </a:t>
              </a:r>
              <a:r>
                <a:rPr lang="en-US" altLang="ja-JP" sz="1200" b="1" dirty="0" smtClean="0">
                  <a:solidFill>
                    <a:srgbClr val="FF0000"/>
                  </a:solidFill>
                </a:rPr>
                <a:t> </a:t>
              </a:r>
              <a:r>
                <a:rPr lang="ja-JP" altLang="en-US" sz="1200" dirty="0" smtClean="0"/>
                <a:t>（平日：８時～２０時、土日祝：８時～１７時）</a:t>
              </a:r>
              <a:r>
                <a:rPr lang="ja-JP" altLang="en-US" sz="1400" b="1" dirty="0" smtClean="0">
                  <a:solidFill>
                    <a:schemeClr val="bg1"/>
                  </a:solidFill>
                </a:rPr>
                <a:t>　</a:t>
              </a:r>
              <a:endParaRPr lang="ja-JP" altLang="en-US" sz="1400" b="1" dirty="0">
                <a:solidFill>
                  <a:schemeClr val="bg1"/>
                </a:solidFill>
              </a:endParaRPr>
            </a:p>
          </p:txBody>
        </p:sp>
        <p:sp>
          <p:nvSpPr>
            <p:cNvPr id="45" name="テキスト ボックス 44"/>
            <p:cNvSpPr txBox="1"/>
            <p:nvPr/>
          </p:nvSpPr>
          <p:spPr>
            <a:xfrm>
              <a:off x="1847431" y="9243863"/>
              <a:ext cx="4285373" cy="461665"/>
            </a:xfrm>
            <a:prstGeom prst="rect">
              <a:avLst/>
            </a:prstGeom>
            <a:noFill/>
          </p:spPr>
          <p:txBody>
            <a:bodyPr wrap="square" rtlCol="0">
              <a:spAutoFit/>
            </a:bodyPr>
            <a:lstStyle/>
            <a:p>
              <a:r>
                <a:rPr kumimoji="1" lang="ja-JP" altLang="en-US" sz="1200" b="1" dirty="0" smtClean="0"/>
                <a:t>静岡市青少年育成課　子ども若者相談センター</a:t>
              </a:r>
              <a:endParaRPr kumimoji="1" lang="en-US" altLang="ja-JP" sz="1200" b="1" dirty="0" smtClean="0"/>
            </a:p>
            <a:p>
              <a:r>
                <a:rPr lang="ja-JP" altLang="en-US" sz="1200" b="1" dirty="0" smtClean="0"/>
                <a:t>電話</a:t>
              </a:r>
              <a:r>
                <a:rPr lang="ja-JP" altLang="en-US" sz="1200" b="1" dirty="0"/>
                <a:t>：０５４（２２１）１３１４ </a:t>
              </a:r>
              <a:r>
                <a:rPr lang="ja-JP" altLang="en-US" sz="1200" b="1" dirty="0" smtClean="0"/>
                <a:t>（平日８時３０分～１７時１５分）</a:t>
              </a:r>
              <a:endParaRPr kumimoji="1" lang="ja-JP" altLang="en-US" sz="1200" b="1" dirty="0"/>
            </a:p>
          </p:txBody>
        </p:sp>
        <p:sp>
          <p:nvSpPr>
            <p:cNvPr id="17" name="テキスト ボックス 16"/>
            <p:cNvSpPr txBox="1"/>
            <p:nvPr/>
          </p:nvSpPr>
          <p:spPr>
            <a:xfrm>
              <a:off x="1850257" y="3296816"/>
              <a:ext cx="5035127" cy="923330"/>
            </a:xfrm>
            <a:prstGeom prst="rect">
              <a:avLst/>
            </a:prstGeom>
            <a:noFill/>
          </p:spPr>
          <p:txBody>
            <a:bodyPr wrap="square" rtlCol="0">
              <a:spAutoFit/>
            </a:bodyPr>
            <a:lstStyle/>
            <a:p>
              <a:r>
                <a:rPr lang="ja-JP" altLang="en-US" b="1" dirty="0" smtClean="0"/>
                <a:t>令和</a:t>
              </a:r>
              <a:r>
                <a:rPr lang="ja-JP" altLang="en-US" b="1" dirty="0"/>
                <a:t>５</a:t>
              </a:r>
              <a:r>
                <a:rPr kumimoji="1" lang="ja-JP" altLang="en-US" b="1" dirty="0" smtClean="0"/>
                <a:t>年</a:t>
              </a:r>
              <a:r>
                <a:rPr lang="ja-JP" altLang="en-US" b="1" dirty="0" smtClean="0"/>
                <a:t>１１</a:t>
              </a:r>
              <a:r>
                <a:rPr kumimoji="1" lang="ja-JP" altLang="en-US" b="1" dirty="0" smtClean="0"/>
                <a:t>月</a:t>
              </a:r>
              <a:r>
                <a:rPr lang="ja-JP" altLang="en-US" b="1" dirty="0"/>
                <a:t>３</a:t>
              </a:r>
              <a:r>
                <a:rPr kumimoji="1" lang="ja-JP" altLang="en-US" b="1" dirty="0" smtClean="0"/>
                <a:t>日（金・祝）１４：００～１６：００</a:t>
              </a:r>
              <a:endParaRPr lang="en-US" altLang="ja-JP" b="1" dirty="0"/>
            </a:p>
            <a:p>
              <a:r>
                <a:rPr lang="ja-JP" altLang="en-US" sz="1200" b="1" dirty="0" smtClean="0"/>
                <a:t>　　　　　　　　　　　　　　　　　　　　　　　　　　（１３</a:t>
              </a:r>
              <a:r>
                <a:rPr lang="en-US" altLang="ja-JP" sz="1200" b="1" dirty="0" smtClean="0"/>
                <a:t>:</a:t>
              </a:r>
              <a:r>
                <a:rPr lang="ja-JP" altLang="en-US" sz="1200" b="1" dirty="0" smtClean="0"/>
                <a:t>３０より受付開始）</a:t>
              </a:r>
              <a:endParaRPr lang="en-US" altLang="ja-JP" sz="1200" b="1" dirty="0" smtClean="0"/>
            </a:p>
            <a:p>
              <a:r>
                <a:rPr lang="en-US" altLang="ja-JP" sz="1200" b="1" dirty="0"/>
                <a:t>※</a:t>
              </a:r>
              <a:r>
                <a:rPr lang="ja-JP" altLang="en-US" sz="1200" b="1" dirty="0"/>
                <a:t>新型コロナウイルス感染状況によっては中止の可能性もあります。</a:t>
              </a:r>
              <a:endParaRPr lang="en-US" altLang="ja-JP" sz="1200" b="1" dirty="0"/>
            </a:p>
            <a:p>
              <a:endParaRPr kumimoji="1" lang="ja-JP" altLang="en-US" sz="1200" b="1" dirty="0" smtClean="0"/>
            </a:p>
          </p:txBody>
        </p:sp>
        <p:sp>
          <p:nvSpPr>
            <p:cNvPr id="47" name="角丸四角形 46"/>
            <p:cNvSpPr/>
            <p:nvPr/>
          </p:nvSpPr>
          <p:spPr>
            <a:xfrm>
              <a:off x="359332" y="3377324"/>
              <a:ext cx="1341476" cy="280336"/>
            </a:xfrm>
            <a:prstGeom prst="roundRect">
              <a:avLst/>
            </a:prstGeom>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1200" b="1" dirty="0" smtClean="0">
                  <a:solidFill>
                    <a:schemeClr val="tx1"/>
                  </a:solidFill>
                </a:rPr>
                <a:t>日　　時</a:t>
              </a:r>
              <a:endParaRPr kumimoji="1" lang="ja-JP" altLang="en-US" sz="1200" b="1" dirty="0">
                <a:solidFill>
                  <a:schemeClr val="tx1"/>
                </a:solidFill>
              </a:endParaRPr>
            </a:p>
          </p:txBody>
        </p:sp>
        <p:sp>
          <p:nvSpPr>
            <p:cNvPr id="50" name="角丸四角形 49"/>
            <p:cNvSpPr/>
            <p:nvPr/>
          </p:nvSpPr>
          <p:spPr>
            <a:xfrm>
              <a:off x="359332" y="4168608"/>
              <a:ext cx="1341476" cy="280336"/>
            </a:xfrm>
            <a:prstGeom prst="roundRect">
              <a:avLst/>
            </a:prstGeom>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1200" b="1" dirty="0" smtClean="0">
                  <a:solidFill>
                    <a:schemeClr val="tx1"/>
                  </a:solidFill>
                </a:rPr>
                <a:t>内　　容</a:t>
              </a:r>
              <a:endParaRPr kumimoji="1" lang="ja-JP" altLang="en-US" sz="1200" b="1" dirty="0">
                <a:solidFill>
                  <a:schemeClr val="tx1"/>
                </a:solidFill>
              </a:endParaRPr>
            </a:p>
          </p:txBody>
        </p:sp>
        <p:sp>
          <p:nvSpPr>
            <p:cNvPr id="38" name="テキスト ボックス 37"/>
            <p:cNvSpPr txBox="1"/>
            <p:nvPr/>
          </p:nvSpPr>
          <p:spPr>
            <a:xfrm>
              <a:off x="1846578" y="3980551"/>
              <a:ext cx="4857821" cy="723275"/>
            </a:xfrm>
            <a:prstGeom prst="rect">
              <a:avLst/>
            </a:prstGeom>
            <a:noFill/>
          </p:spPr>
          <p:txBody>
            <a:bodyPr wrap="square" rtlCol="0">
              <a:spAutoFit/>
            </a:bodyPr>
            <a:lstStyle/>
            <a:p>
              <a:r>
                <a:rPr lang="ja-JP" altLang="en-US" sz="900" b="1" dirty="0" smtClean="0"/>
                <a:t>　　　　　　　　　　　　　　　　　　　　　　　　　　　　　　　  　　　　　　　　 </a:t>
              </a:r>
              <a:r>
                <a:rPr lang="ja-JP" altLang="en-US" sz="700" b="1" dirty="0" err="1" smtClean="0"/>
                <a:t>かかわ</a:t>
              </a:r>
              <a:endParaRPr lang="en-US" altLang="ja-JP" sz="700" b="1" dirty="0" smtClean="0"/>
            </a:p>
            <a:p>
              <a:r>
                <a:rPr lang="ja-JP" altLang="en-US" sz="1600" b="1" dirty="0" smtClean="0"/>
                <a:t>「 思春期・青年期の子ども若者への関りのヒント 」</a:t>
              </a:r>
              <a:endParaRPr kumimoji="1" lang="en-US" altLang="ja-JP" sz="1600" b="1" dirty="0" smtClean="0"/>
            </a:p>
            <a:p>
              <a:r>
                <a:rPr lang="ja-JP" altLang="en-US" sz="1400" b="1" dirty="0" smtClean="0"/>
                <a:t>静岡県立こども病院 </a:t>
              </a:r>
              <a:r>
                <a:rPr lang="ja-JP" altLang="en-US" sz="1400" b="1" dirty="0" smtClean="0"/>
                <a:t>こころ</a:t>
              </a:r>
              <a:r>
                <a:rPr lang="ja-JP" altLang="en-US" sz="1400" b="1" dirty="0" smtClean="0"/>
                <a:t>の</a:t>
              </a:r>
              <a:r>
                <a:rPr lang="ja-JP" altLang="en-US" sz="1400" b="1" dirty="0" smtClean="0"/>
                <a:t>診療科　医師</a:t>
              </a:r>
              <a:r>
                <a:rPr lang="ja-JP" altLang="en-US" sz="1600" b="1" dirty="0"/>
                <a:t>　</a:t>
              </a:r>
              <a:r>
                <a:rPr lang="ja-JP" altLang="en-US" sz="1600" b="1" dirty="0" smtClean="0"/>
                <a:t> 大石</a:t>
              </a:r>
              <a:r>
                <a:rPr lang="ja-JP" altLang="en-US" sz="1600" b="1" dirty="0" smtClean="0"/>
                <a:t>　聡</a:t>
              </a:r>
              <a:r>
                <a:rPr lang="ja-JP" altLang="en-US" sz="1600" b="1" dirty="0"/>
                <a:t>　氏</a:t>
              </a:r>
              <a:endParaRPr kumimoji="1" lang="ja-JP" altLang="en-US" sz="1600" b="1" dirty="0"/>
            </a:p>
          </p:txBody>
        </p:sp>
        <p:sp>
          <p:nvSpPr>
            <p:cNvPr id="51" name="角丸四角形 50"/>
            <p:cNvSpPr/>
            <p:nvPr/>
          </p:nvSpPr>
          <p:spPr>
            <a:xfrm>
              <a:off x="361568" y="7336960"/>
              <a:ext cx="1341476" cy="280336"/>
            </a:xfrm>
            <a:prstGeom prst="roundRect">
              <a:avLst/>
            </a:prstGeom>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1200" b="1" dirty="0">
                  <a:solidFill>
                    <a:schemeClr val="tx1"/>
                  </a:solidFill>
                </a:rPr>
                <a:t>アクセス</a:t>
              </a:r>
              <a:endParaRPr kumimoji="1" lang="ja-JP" altLang="en-US" sz="1200" b="1" dirty="0">
                <a:solidFill>
                  <a:schemeClr val="tx1"/>
                </a:solidFill>
              </a:endParaRPr>
            </a:p>
          </p:txBody>
        </p:sp>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2436" y="7884236"/>
              <a:ext cx="825544" cy="825544"/>
            </a:xfrm>
            <a:prstGeom prst="rect">
              <a:avLst/>
            </a:prstGeom>
          </p:spPr>
        </p:pic>
        <p:sp>
          <p:nvSpPr>
            <p:cNvPr id="57" name="テキスト ボックス 56"/>
            <p:cNvSpPr txBox="1"/>
            <p:nvPr/>
          </p:nvSpPr>
          <p:spPr>
            <a:xfrm>
              <a:off x="1865755" y="6780202"/>
              <a:ext cx="4935262" cy="477054"/>
            </a:xfrm>
            <a:prstGeom prst="rect">
              <a:avLst/>
            </a:prstGeom>
            <a:noFill/>
          </p:spPr>
          <p:txBody>
            <a:bodyPr wrap="square" rtlCol="0">
              <a:spAutoFit/>
            </a:bodyPr>
            <a:lstStyle/>
            <a:p>
              <a:r>
                <a:rPr lang="ja-JP" altLang="en-US" sz="1400" b="1" dirty="0" smtClean="0"/>
                <a:t>静岡市地域福祉共生センター「みなくる」　地域交流ホール</a:t>
              </a:r>
              <a:endParaRPr lang="en-US" altLang="ja-JP" sz="1400" b="1" dirty="0" smtClean="0"/>
            </a:p>
            <a:p>
              <a:r>
                <a:rPr lang="ja-JP" altLang="en-US" sz="1100" dirty="0" smtClean="0"/>
                <a:t>　（静岡市駿河</a:t>
              </a:r>
              <a:r>
                <a:rPr lang="ja-JP" altLang="en-US" sz="1100" dirty="0"/>
                <a:t>区南八幡町</a:t>
              </a:r>
              <a:r>
                <a:rPr lang="ja-JP" altLang="en-US" sz="1100" dirty="0" smtClean="0"/>
                <a:t>３－１　南部図書館２階）</a:t>
              </a:r>
              <a:endParaRPr lang="en-US" altLang="ja-JP" sz="1100" dirty="0" smtClean="0"/>
            </a:p>
          </p:txBody>
        </p:sp>
        <p:sp>
          <p:nvSpPr>
            <p:cNvPr id="58" name="テキスト ボックス 57"/>
            <p:cNvSpPr txBox="1"/>
            <p:nvPr/>
          </p:nvSpPr>
          <p:spPr>
            <a:xfrm>
              <a:off x="1838460" y="7342384"/>
              <a:ext cx="2650606" cy="1631216"/>
            </a:xfrm>
            <a:prstGeom prst="rect">
              <a:avLst/>
            </a:prstGeom>
            <a:noFill/>
          </p:spPr>
          <p:txBody>
            <a:bodyPr wrap="square" rtlCol="0">
              <a:spAutoFit/>
            </a:bodyPr>
            <a:lstStyle/>
            <a:p>
              <a:r>
                <a:rPr kumimoji="1" lang="ja-JP" altLang="en-US" sz="1100" dirty="0" smtClean="0"/>
                <a:t>＜バス</a:t>
              </a:r>
              <a:r>
                <a:rPr lang="ja-JP" altLang="en-US" sz="1100" dirty="0" smtClean="0"/>
                <a:t>＞</a:t>
              </a:r>
              <a:endParaRPr kumimoji="1" lang="en-US" altLang="ja-JP" sz="1100" dirty="0" smtClean="0"/>
            </a:p>
            <a:p>
              <a:r>
                <a:rPr lang="ja-JP" altLang="en-US" sz="1100" dirty="0" smtClean="0"/>
                <a:t>・静岡駅南口　（石田街道線東大谷行）</a:t>
              </a:r>
              <a:endParaRPr lang="en-US" altLang="ja-JP" sz="1100" dirty="0" smtClean="0"/>
            </a:p>
            <a:p>
              <a:r>
                <a:rPr lang="ja-JP" altLang="en-US" sz="1100" dirty="0"/>
                <a:t>　</a:t>
              </a:r>
              <a:r>
                <a:rPr lang="ja-JP" altLang="en-US" sz="1100" dirty="0" smtClean="0"/>
                <a:t>「中田三丁目ダイワハウス前」下車</a:t>
              </a:r>
              <a:endParaRPr lang="en-US" altLang="ja-JP" sz="1100" dirty="0" smtClean="0"/>
            </a:p>
            <a:p>
              <a:endParaRPr lang="en-US" altLang="ja-JP" sz="1100" dirty="0" smtClean="0"/>
            </a:p>
            <a:p>
              <a:r>
                <a:rPr lang="ja-JP" altLang="en-US" sz="1100" dirty="0" smtClean="0"/>
                <a:t>・静岡駅南口　（みなみ線内回り）</a:t>
              </a:r>
              <a:endParaRPr lang="en-US" altLang="ja-JP" sz="1100" dirty="0" smtClean="0"/>
            </a:p>
            <a:p>
              <a:r>
                <a:rPr lang="ja-JP" altLang="en-US" sz="1100" dirty="0"/>
                <a:t>　</a:t>
              </a:r>
              <a:r>
                <a:rPr lang="ja-JP" altLang="en-US" sz="1100" dirty="0" smtClean="0"/>
                <a:t>「駿河区役所静岡新聞社前」下車</a:t>
              </a:r>
              <a:endParaRPr kumimoji="1" lang="en-US" altLang="ja-JP" sz="1100" dirty="0" smtClean="0">
                <a:latin typeface="+mn-ea"/>
              </a:endParaRPr>
            </a:p>
            <a:p>
              <a:endParaRPr kumimoji="1" lang="en-US" altLang="ja-JP" sz="1000" b="1" dirty="0" smtClean="0">
                <a:latin typeface="+mn-ea"/>
              </a:endParaRPr>
            </a:p>
            <a:p>
              <a:r>
                <a:rPr kumimoji="1" lang="en-US" altLang="ja-JP" sz="1200" b="1" dirty="0" smtClean="0">
                  <a:latin typeface="+mn-ea"/>
                </a:rPr>
                <a:t>※</a:t>
              </a:r>
              <a:r>
                <a:rPr kumimoji="1" lang="ja-JP" altLang="en-US" sz="1200" b="1" u="sng" dirty="0" smtClean="0">
                  <a:latin typeface="+mn-ea"/>
                </a:rPr>
                <a:t>駐車場の数に限りがありますので、</a:t>
              </a:r>
              <a:r>
                <a:rPr kumimoji="1" lang="ja-JP" altLang="en-US" sz="1200" b="1" dirty="0" smtClean="0">
                  <a:latin typeface="+mn-ea"/>
                </a:rPr>
                <a:t>　　</a:t>
              </a:r>
              <a:endParaRPr kumimoji="1" lang="en-US" altLang="ja-JP" sz="1200" b="1" dirty="0" smtClean="0">
                <a:latin typeface="+mn-ea"/>
              </a:endParaRPr>
            </a:p>
            <a:p>
              <a:r>
                <a:rPr lang="ja-JP" altLang="en-US" sz="1200" b="1" dirty="0">
                  <a:latin typeface="+mn-ea"/>
                </a:rPr>
                <a:t>　</a:t>
              </a:r>
              <a:r>
                <a:rPr kumimoji="1" lang="ja-JP" altLang="en-US" sz="1200" b="1" u="sng" dirty="0" smtClean="0">
                  <a:latin typeface="+mn-ea"/>
                </a:rPr>
                <a:t>公共交通機関をご利用ください。</a:t>
              </a:r>
              <a:endParaRPr kumimoji="1" lang="ja-JP" altLang="en-US" sz="1200" u="sng" dirty="0">
                <a:latin typeface="+mn-ea"/>
              </a:endParaRPr>
            </a:p>
          </p:txBody>
        </p:sp>
        <p:pic>
          <p:nvPicPr>
            <p:cNvPr id="59" name="図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33898" y="7436948"/>
              <a:ext cx="2397945" cy="1764524"/>
            </a:xfrm>
            <a:prstGeom prst="rect">
              <a:avLst/>
            </a:prstGeom>
          </p:spPr>
        </p:pic>
      </p:grpSp>
      <p:pic>
        <p:nvPicPr>
          <p:cNvPr id="56" name="図 5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5936109" y="2264897"/>
            <a:ext cx="825544" cy="825544"/>
          </a:xfrm>
          <a:prstGeom prst="rect">
            <a:avLst/>
          </a:prstGeom>
        </p:spPr>
      </p:pic>
    </p:spTree>
    <p:extLst>
      <p:ext uri="{BB962C8B-B14F-4D97-AF65-F5344CB8AC3E}">
        <p14:creationId xmlns:p14="http://schemas.microsoft.com/office/powerpoint/2010/main" val="1135675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978</TotalTime>
  <Words>428</Words>
  <Application>Microsoft Office PowerPoint</Application>
  <PresentationFormat>A4 210 x 297 mm</PresentationFormat>
  <Paragraphs>39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HGP創英角ﾎﾟｯﾌﾟ体</vt:lpstr>
      <vt:lpstr>ＭＳ Ｐゴシック</vt:lpstr>
      <vt:lpstr>UD デジタル 教科書体 NK-B</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intra</dc:creator>
  <cp:lastModifiedBy>Administrator</cp:lastModifiedBy>
  <cp:revision>128</cp:revision>
  <cp:lastPrinted>2022-08-18T23:45:18Z</cp:lastPrinted>
  <dcterms:created xsi:type="dcterms:W3CDTF">2015-03-25T06:20:51Z</dcterms:created>
  <dcterms:modified xsi:type="dcterms:W3CDTF">2023-07-28T08:32:13Z</dcterms:modified>
</cp:coreProperties>
</file>