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4400213" cy="1008062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1116" y="-2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charts/_rels/chart1.xml.rels>&#65279;<?xml version="1.0" encoding="utf-8" standalone="yes"?>
<Relationships xmlns="http://schemas.openxmlformats.org/package/2006/relationships">
  <Relationship Id="rId3" Type="http://schemas.openxmlformats.org/officeDocument/2006/relationships/package" Target="../embeddings/Microsoft_Excel_______.xlsx" />
  <Relationship Id="rId2" Type="http://schemas.microsoft.com/office/2011/relationships/chartColorStyle" Target="colors1.xml" />
  <Relationship Id="rId1" Type="http://schemas.microsoft.com/office/2011/relationships/chartStyle" Target="style1.xml" />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学校用!$AB$148:$AB$157</c:f>
              <c:strCache>
                <c:ptCount val="10"/>
                <c:pt idx="0">
                  <c:v>教育環境の充実・改善</c:v>
                </c:pt>
                <c:pt idx="1">
                  <c:v>学力向上・学習活動の充実</c:v>
                </c:pt>
                <c:pt idx="2">
                  <c:v>地域への関心・愛着の向上</c:v>
                </c:pt>
                <c:pt idx="3">
                  <c:v>安全・安心の獲得</c:v>
                </c:pt>
                <c:pt idx="4">
                  <c:v>礼儀・規範意識の向上</c:v>
                </c:pt>
                <c:pt idx="5">
                  <c:v>自己肯定感の高揚</c:v>
                </c:pt>
                <c:pt idx="6">
                  <c:v>部活動の充実</c:v>
                </c:pt>
                <c:pt idx="7">
                  <c:v>体力向上・健康管理</c:v>
                </c:pt>
                <c:pt idx="8">
                  <c:v>生活習慣の改善</c:v>
                </c:pt>
                <c:pt idx="9">
                  <c:v>その他</c:v>
                </c:pt>
              </c:strCache>
            </c:strRef>
          </c:cat>
          <c:val>
            <c:numRef>
              <c:f>学校用!$AC$148:$AC$157</c:f>
              <c:numCache>
                <c:formatCode>0%</c:formatCode>
                <c:ptCount val="10"/>
                <c:pt idx="0">
                  <c:v>0.81451612903225812</c:v>
                </c:pt>
                <c:pt idx="1">
                  <c:v>0.717741935483871</c:v>
                </c:pt>
                <c:pt idx="2">
                  <c:v>0.77419354838709675</c:v>
                </c:pt>
                <c:pt idx="3">
                  <c:v>0.7661290322580645</c:v>
                </c:pt>
                <c:pt idx="4">
                  <c:v>0.40322580645161288</c:v>
                </c:pt>
                <c:pt idx="5">
                  <c:v>0.33870967741935482</c:v>
                </c:pt>
                <c:pt idx="6">
                  <c:v>0.14516129032258066</c:v>
                </c:pt>
                <c:pt idx="7">
                  <c:v>0.12096774193548387</c:v>
                </c:pt>
                <c:pt idx="8">
                  <c:v>7.2580645161290328E-2</c:v>
                </c:pt>
                <c:pt idx="9">
                  <c:v>1.6129032258064516E-2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BB-42E3-9187-4FEDFD16A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534976"/>
        <c:axId val="103536512"/>
      </c:barChart>
      <c:catAx>
        <c:axId val="1035349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103536512"/>
        <c:crosses val="autoZero"/>
        <c:auto val="1"/>
        <c:lblAlgn val="ctr"/>
        <c:lblOffset val="100"/>
        <c:noMultiLvlLbl val="0"/>
      </c:catAx>
      <c:valAx>
        <c:axId val="10353651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103534976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09E2451-2A0B-4C47-89C1-D15EBD8C41E2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1243013"/>
            <a:ext cx="47910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232AA078-A3D4-4C56-80B4-29CB564CB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1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1pPr>
    <a:lvl2pPr marL="699425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2pPr>
    <a:lvl3pPr marL="1398849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3pPr>
    <a:lvl4pPr marL="2098274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4pPr>
    <a:lvl5pPr marL="2797698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5pPr>
    <a:lvl6pPr marL="3497123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6pPr>
    <a:lvl7pPr marL="4196547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7pPr>
    <a:lvl8pPr marL="4895972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8pPr>
    <a:lvl9pPr marL="5595396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1649770"/>
            <a:ext cx="12240181" cy="3509551"/>
          </a:xfrm>
        </p:spPr>
        <p:txBody>
          <a:bodyPr anchor="b"/>
          <a:lstStyle>
            <a:lvl1pPr algn="ctr">
              <a:defRPr sz="88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5294662"/>
            <a:ext cx="10800160" cy="2433817"/>
          </a:xfrm>
        </p:spPr>
        <p:txBody>
          <a:bodyPr/>
          <a:lstStyle>
            <a:lvl1pPr marL="0" indent="0" algn="ctr">
              <a:buNone/>
              <a:defRPr sz="3528"/>
            </a:lvl1pPr>
            <a:lvl2pPr marL="672038" indent="0" algn="ctr">
              <a:buNone/>
              <a:defRPr sz="2940"/>
            </a:lvl2pPr>
            <a:lvl3pPr marL="1344077" indent="0" algn="ctr">
              <a:buNone/>
              <a:defRPr sz="2646"/>
            </a:lvl3pPr>
            <a:lvl4pPr marL="2016115" indent="0" algn="ctr">
              <a:buNone/>
              <a:defRPr sz="2352"/>
            </a:lvl4pPr>
            <a:lvl5pPr marL="2688153" indent="0" algn="ctr">
              <a:buNone/>
              <a:defRPr sz="2352"/>
            </a:lvl5pPr>
            <a:lvl6pPr marL="3360191" indent="0" algn="ctr">
              <a:buNone/>
              <a:defRPr sz="2352"/>
            </a:lvl6pPr>
            <a:lvl7pPr marL="4032230" indent="0" algn="ctr">
              <a:buNone/>
              <a:defRPr sz="2352"/>
            </a:lvl7pPr>
            <a:lvl8pPr marL="4704268" indent="0" algn="ctr">
              <a:buNone/>
              <a:defRPr sz="2352"/>
            </a:lvl8pPr>
            <a:lvl9pPr marL="5376306" indent="0" algn="ctr">
              <a:buNone/>
              <a:defRPr sz="235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47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5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536700"/>
            <a:ext cx="3105046" cy="8542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536700"/>
            <a:ext cx="9135135" cy="85428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27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2513159"/>
            <a:ext cx="12420184" cy="419325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6746088"/>
            <a:ext cx="12420184" cy="2205136"/>
          </a:xfrm>
        </p:spPr>
        <p:txBody>
          <a:bodyPr/>
          <a:lstStyle>
            <a:lvl1pPr marL="0" indent="0">
              <a:buNone/>
              <a:defRPr sz="3528">
                <a:solidFill>
                  <a:schemeClr val="tx1"/>
                </a:solidFill>
              </a:defRPr>
            </a:lvl1pPr>
            <a:lvl2pPr marL="67203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2pPr>
            <a:lvl3pPr marL="1344077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016115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4pPr>
            <a:lvl5pPr marL="268815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5pPr>
            <a:lvl6pPr marL="3360191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6pPr>
            <a:lvl7pPr marL="4032230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7pPr>
            <a:lvl8pPr marL="4704268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8pPr>
            <a:lvl9pPr marL="5376306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60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683500"/>
            <a:ext cx="6120091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683500"/>
            <a:ext cx="6120091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54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536702"/>
            <a:ext cx="12420184" cy="194845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2471154"/>
            <a:ext cx="6091964" cy="1211074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038" indent="0">
              <a:buNone/>
              <a:defRPr sz="2940" b="1"/>
            </a:lvl2pPr>
            <a:lvl3pPr marL="1344077" indent="0">
              <a:buNone/>
              <a:defRPr sz="2646" b="1"/>
            </a:lvl3pPr>
            <a:lvl4pPr marL="2016115" indent="0">
              <a:buNone/>
              <a:defRPr sz="2352" b="1"/>
            </a:lvl4pPr>
            <a:lvl5pPr marL="2688153" indent="0">
              <a:buNone/>
              <a:defRPr sz="2352" b="1"/>
            </a:lvl5pPr>
            <a:lvl6pPr marL="3360191" indent="0">
              <a:buNone/>
              <a:defRPr sz="2352" b="1"/>
            </a:lvl6pPr>
            <a:lvl7pPr marL="4032230" indent="0">
              <a:buNone/>
              <a:defRPr sz="2352" b="1"/>
            </a:lvl7pPr>
            <a:lvl8pPr marL="4704268" indent="0">
              <a:buNone/>
              <a:defRPr sz="2352" b="1"/>
            </a:lvl8pPr>
            <a:lvl9pPr marL="5376306" indent="0">
              <a:buNone/>
              <a:defRPr sz="235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3682228"/>
            <a:ext cx="6091964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2471154"/>
            <a:ext cx="6121966" cy="1211074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038" indent="0">
              <a:buNone/>
              <a:defRPr sz="2940" b="1"/>
            </a:lvl2pPr>
            <a:lvl3pPr marL="1344077" indent="0">
              <a:buNone/>
              <a:defRPr sz="2646" b="1"/>
            </a:lvl3pPr>
            <a:lvl4pPr marL="2016115" indent="0">
              <a:buNone/>
              <a:defRPr sz="2352" b="1"/>
            </a:lvl4pPr>
            <a:lvl5pPr marL="2688153" indent="0">
              <a:buNone/>
              <a:defRPr sz="2352" b="1"/>
            </a:lvl5pPr>
            <a:lvl6pPr marL="3360191" indent="0">
              <a:buNone/>
              <a:defRPr sz="2352" b="1"/>
            </a:lvl6pPr>
            <a:lvl7pPr marL="4032230" indent="0">
              <a:buNone/>
              <a:defRPr sz="2352" b="1"/>
            </a:lvl7pPr>
            <a:lvl8pPr marL="4704268" indent="0">
              <a:buNone/>
              <a:defRPr sz="2352" b="1"/>
            </a:lvl8pPr>
            <a:lvl9pPr marL="5376306" indent="0">
              <a:buNone/>
              <a:defRPr sz="235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3682228"/>
            <a:ext cx="6121966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95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1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66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72042"/>
            <a:ext cx="4644444" cy="2352146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451426"/>
            <a:ext cx="7290108" cy="7163777"/>
          </a:xfrm>
        </p:spPr>
        <p:txBody>
          <a:bodyPr/>
          <a:lstStyle>
            <a:lvl1pPr>
              <a:defRPr sz="4704"/>
            </a:lvl1pPr>
            <a:lvl2pPr>
              <a:defRPr sz="4116"/>
            </a:lvl2pPr>
            <a:lvl3pPr>
              <a:defRPr sz="3528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024188"/>
            <a:ext cx="4644444" cy="5602681"/>
          </a:xfrm>
        </p:spPr>
        <p:txBody>
          <a:bodyPr/>
          <a:lstStyle>
            <a:lvl1pPr marL="0" indent="0">
              <a:buNone/>
              <a:defRPr sz="2352"/>
            </a:lvl1pPr>
            <a:lvl2pPr marL="672038" indent="0">
              <a:buNone/>
              <a:defRPr sz="2058"/>
            </a:lvl2pPr>
            <a:lvl3pPr marL="1344077" indent="0">
              <a:buNone/>
              <a:defRPr sz="1764"/>
            </a:lvl3pPr>
            <a:lvl4pPr marL="2016115" indent="0">
              <a:buNone/>
              <a:defRPr sz="1470"/>
            </a:lvl4pPr>
            <a:lvl5pPr marL="2688153" indent="0">
              <a:buNone/>
              <a:defRPr sz="1470"/>
            </a:lvl5pPr>
            <a:lvl6pPr marL="3360191" indent="0">
              <a:buNone/>
              <a:defRPr sz="1470"/>
            </a:lvl6pPr>
            <a:lvl7pPr marL="4032230" indent="0">
              <a:buNone/>
              <a:defRPr sz="1470"/>
            </a:lvl7pPr>
            <a:lvl8pPr marL="4704268" indent="0">
              <a:buNone/>
              <a:defRPr sz="1470"/>
            </a:lvl8pPr>
            <a:lvl9pPr marL="5376306" indent="0">
              <a:buNone/>
              <a:defRPr sz="147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9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72042"/>
            <a:ext cx="4644444" cy="2352146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451426"/>
            <a:ext cx="7290108" cy="7163777"/>
          </a:xfrm>
        </p:spPr>
        <p:txBody>
          <a:bodyPr anchor="t"/>
          <a:lstStyle>
            <a:lvl1pPr marL="0" indent="0">
              <a:buNone/>
              <a:defRPr sz="4704"/>
            </a:lvl1pPr>
            <a:lvl2pPr marL="672038" indent="0">
              <a:buNone/>
              <a:defRPr sz="4116"/>
            </a:lvl2pPr>
            <a:lvl3pPr marL="1344077" indent="0">
              <a:buNone/>
              <a:defRPr sz="3528"/>
            </a:lvl3pPr>
            <a:lvl4pPr marL="2016115" indent="0">
              <a:buNone/>
              <a:defRPr sz="2940"/>
            </a:lvl4pPr>
            <a:lvl5pPr marL="2688153" indent="0">
              <a:buNone/>
              <a:defRPr sz="2940"/>
            </a:lvl5pPr>
            <a:lvl6pPr marL="3360191" indent="0">
              <a:buNone/>
              <a:defRPr sz="2940"/>
            </a:lvl6pPr>
            <a:lvl7pPr marL="4032230" indent="0">
              <a:buNone/>
              <a:defRPr sz="2940"/>
            </a:lvl7pPr>
            <a:lvl8pPr marL="4704268" indent="0">
              <a:buNone/>
              <a:defRPr sz="2940"/>
            </a:lvl8pPr>
            <a:lvl9pPr marL="5376306" indent="0">
              <a:buNone/>
              <a:defRPr sz="294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024188"/>
            <a:ext cx="4644444" cy="5602681"/>
          </a:xfrm>
        </p:spPr>
        <p:txBody>
          <a:bodyPr/>
          <a:lstStyle>
            <a:lvl1pPr marL="0" indent="0">
              <a:buNone/>
              <a:defRPr sz="2352"/>
            </a:lvl1pPr>
            <a:lvl2pPr marL="672038" indent="0">
              <a:buNone/>
              <a:defRPr sz="2058"/>
            </a:lvl2pPr>
            <a:lvl3pPr marL="1344077" indent="0">
              <a:buNone/>
              <a:defRPr sz="1764"/>
            </a:lvl3pPr>
            <a:lvl4pPr marL="2016115" indent="0">
              <a:buNone/>
              <a:defRPr sz="1470"/>
            </a:lvl4pPr>
            <a:lvl5pPr marL="2688153" indent="0">
              <a:buNone/>
              <a:defRPr sz="1470"/>
            </a:lvl5pPr>
            <a:lvl6pPr marL="3360191" indent="0">
              <a:buNone/>
              <a:defRPr sz="1470"/>
            </a:lvl6pPr>
            <a:lvl7pPr marL="4032230" indent="0">
              <a:buNone/>
              <a:defRPr sz="1470"/>
            </a:lvl7pPr>
            <a:lvl8pPr marL="4704268" indent="0">
              <a:buNone/>
              <a:defRPr sz="1470"/>
            </a:lvl8pPr>
            <a:lvl9pPr marL="5376306" indent="0">
              <a:buNone/>
              <a:defRPr sz="147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46205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536702"/>
            <a:ext cx="12420184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683500"/>
            <a:ext cx="12420184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9343248"/>
            <a:ext cx="3240048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9E26-0408-4DFA-93B4-5914CF2689B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9343248"/>
            <a:ext cx="4860072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9343248"/>
            <a:ext cx="3240048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17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4077" rtl="0" eaLnBrk="1" latinLnBrk="0" hangingPunct="1">
        <a:lnSpc>
          <a:spcPct val="90000"/>
        </a:lnSpc>
        <a:spcBef>
          <a:spcPct val="0"/>
        </a:spcBef>
        <a:buNone/>
        <a:defRPr kumimoji="1" sz="64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6019" indent="-336019" algn="l" defTabSz="1344077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kumimoji="1" sz="4116" kern="1200">
          <a:solidFill>
            <a:schemeClr val="tx1"/>
          </a:solidFill>
          <a:latin typeface="+mn-lt"/>
          <a:ea typeface="+mn-ea"/>
          <a:cs typeface="+mn-cs"/>
        </a:defRPr>
      </a:lvl1pPr>
      <a:lvl2pPr marL="1008057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680096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3pPr>
      <a:lvl4pPr marL="2352134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3024172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696211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368249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5040287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712325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72038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344077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2016115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2688153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360191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032230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4704268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376306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8" Type="http://schemas.openxmlformats.org/officeDocument/2006/relationships/image" Target="../media/image6.jpeg" />
  <Relationship Id="rId3" Type="http://schemas.openxmlformats.org/officeDocument/2006/relationships/chart" Target="../charts/chart1.xml" />
  <Relationship Id="rId7" Type="http://schemas.openxmlformats.org/officeDocument/2006/relationships/image" Target="../media/image5.jpeg" />
  <Relationship Id="rId2" Type="http://schemas.openxmlformats.org/officeDocument/2006/relationships/image" Target="../media/image1.jpeg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4.gif" />
  <Relationship Id="rId5" Type="http://schemas.openxmlformats.org/officeDocument/2006/relationships/image" Target="../media/image3.png" />
  <Relationship Id="rId4" Type="http://schemas.openxmlformats.org/officeDocument/2006/relationships/image" Target="../media/image2.jpe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楕円 110"/>
          <p:cNvSpPr/>
          <p:nvPr/>
        </p:nvSpPr>
        <p:spPr>
          <a:xfrm>
            <a:off x="115107" y="47234"/>
            <a:ext cx="6280717" cy="976044"/>
          </a:xfrm>
          <a:prstGeom prst="ellipse">
            <a:avLst/>
          </a:prstGeom>
          <a:solidFill>
            <a:srgbClr val="FFD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8439351" y="622311"/>
            <a:ext cx="5695749" cy="7632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右矢印 104"/>
          <p:cNvSpPr/>
          <p:nvPr/>
        </p:nvSpPr>
        <p:spPr>
          <a:xfrm>
            <a:off x="6623214" y="1078461"/>
            <a:ext cx="1746600" cy="80684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メモ 100"/>
          <p:cNvSpPr/>
          <p:nvPr/>
        </p:nvSpPr>
        <p:spPr>
          <a:xfrm>
            <a:off x="11384341" y="4093718"/>
            <a:ext cx="2560818" cy="31662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メモ 101"/>
          <p:cNvSpPr/>
          <p:nvPr/>
        </p:nvSpPr>
        <p:spPr>
          <a:xfrm>
            <a:off x="8659734" y="4086770"/>
            <a:ext cx="2560818" cy="31662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メモ 99"/>
          <p:cNvSpPr/>
          <p:nvPr/>
        </p:nvSpPr>
        <p:spPr>
          <a:xfrm>
            <a:off x="11370959" y="804692"/>
            <a:ext cx="2560818" cy="31662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メモ 97"/>
          <p:cNvSpPr/>
          <p:nvPr/>
        </p:nvSpPr>
        <p:spPr>
          <a:xfrm>
            <a:off x="8646352" y="797744"/>
            <a:ext cx="2560818" cy="31662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659734" y="7385532"/>
            <a:ext cx="5228275" cy="7694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60000"/>
                <a:lumOff val="40000"/>
                <a:alpha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●コロナ</a:t>
            </a:r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禍でも事業計画や実施方法を見直しながら事業を推進しており、評価したい。点検・評価において、地域や保護者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の声</a:t>
            </a:r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を反映させる仕組みや、次年度の施策や予算に反映できる方法を検討してほしい。</a:t>
            </a:r>
            <a:endParaRPr kumimoji="1" lang="en-US" altLang="ja-JP" sz="7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</a:t>
            </a:r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施策全体を俯瞰した上で１つ１つの施策を見直すことや、より質が高まるような成果指標の設定を考えてほしい。</a:t>
            </a:r>
            <a:r>
              <a:rPr kumimoji="1" lang="ja-JP" altLang="en-US" sz="75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</a:t>
            </a:r>
            <a:r>
              <a:rPr kumimoji="1" lang="ja-JP" altLang="en-US" sz="75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、学校</a:t>
            </a:r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業務をスクラップする方法も検討してほしい。</a:t>
            </a:r>
            <a:endParaRPr kumimoji="1" lang="en-US" altLang="ja-JP" sz="7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50"/>
          <p:cNvSpPr txBox="1"/>
          <p:nvPr/>
        </p:nvSpPr>
        <p:spPr>
          <a:xfrm>
            <a:off x="12433299" y="306147"/>
            <a:ext cx="2582623" cy="287188"/>
          </a:xfrm>
          <a:prstGeom prst="rect">
            <a:avLst/>
          </a:prstGeom>
          <a:noFill/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7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令和２年度実施事業を対象にした評価の</a:t>
            </a:r>
            <a:endParaRPr lang="en-US" altLang="ja-JP" sz="7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一部をご紹介します。</a:t>
            </a:r>
            <a:endParaRPr lang="en-US" altLang="ja-JP" sz="7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1383260" y="914984"/>
            <a:ext cx="2575749" cy="2585345"/>
            <a:chOff x="2221262" y="3267512"/>
            <a:chExt cx="2575749" cy="2585345"/>
          </a:xfrm>
        </p:grpSpPr>
        <p:sp>
          <p:nvSpPr>
            <p:cNvPr id="20" name="正方形/長方形 19"/>
            <p:cNvSpPr/>
            <p:nvPr/>
          </p:nvSpPr>
          <p:spPr>
            <a:xfrm>
              <a:off x="2338854" y="3607648"/>
              <a:ext cx="2294770" cy="1101599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ja-JP" altLang="en-US" sz="8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◆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不登校の子どもの家庭に対して、</a:t>
              </a:r>
              <a:r>
                <a:rPr kumimoji="1"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訪問教育</a:t>
              </a:r>
              <a:endPara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相談員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６名が訪問し、子ども</a:t>
              </a:r>
              <a:r>
                <a:rPr kumimoji="1"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や保護者の</a:t>
              </a:r>
              <a:endPara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孤立感</a:t>
              </a:r>
              <a:r>
                <a:rPr kumimoji="1"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を解消</a:t>
              </a:r>
              <a:endPara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endPara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＜支援対象＞</a:t>
              </a:r>
              <a:r>
                <a:rPr kumimoji="1" lang="en-US" altLang="ja-JP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53</a:t>
              </a:r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家庭</a:t>
              </a:r>
              <a:r>
                <a:rPr kumimoji="1" lang="en-US" altLang="ja-JP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57</a:t>
              </a:r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</a:t>
              </a:r>
              <a:endParaRPr kumimoji="1"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＜訪問回数＞</a:t>
              </a:r>
              <a:r>
                <a:rPr kumimoji="1" lang="en-US" altLang="ja-JP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1,216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回（</a:t>
              </a:r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うち、面会実現は</a:t>
              </a:r>
              <a:r>
                <a:rPr kumimoji="1" lang="en-US" altLang="ja-JP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889</a:t>
              </a:r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回）</a:t>
              </a:r>
              <a:endParaRPr kumimoji="1"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＜子どもたちの姿＞</a:t>
              </a:r>
              <a:endParaRPr kumimoji="1"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別室登校できるようになり、修学旅行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や卒業式</a:t>
              </a:r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に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も</a:t>
              </a:r>
              <a:endParaRPr kumimoji="1" lang="en-US" altLang="ja-JP" sz="7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参加</a:t>
              </a:r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できるようになった　など</a:t>
              </a:r>
              <a:endParaRPr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340755" y="3267512"/>
              <a:ext cx="2292869" cy="30918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900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困難</a:t>
              </a:r>
              <a:r>
                <a:rPr lang="ja-JP" altLang="en-US" sz="9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を抱える子どもたちへの支援</a:t>
              </a:r>
              <a:endParaRPr lang="en-US" altLang="ja-JP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自己評価Ａ、学識評価Ａ</a:t>
              </a:r>
              <a:r>
                <a:rPr lang="en-US" altLang="ja-JP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】</a:t>
              </a:r>
              <a:endParaRPr lang="ja-JP" altLang="en-US" sz="7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221262" y="4721778"/>
              <a:ext cx="2575749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en-US" altLang="ja-JP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そのほか、令和２年度の取組</a:t>
              </a:r>
              <a:r>
                <a:rPr kumimoji="1" lang="en-US" altLang="ja-JP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○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日本語指導が必要な子どもへの支援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体制を強化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訪問指導員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R1:15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名→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R2:20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、指導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教員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R1:2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→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R2:3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名）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lang="en-US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３</a:t>
              </a:r>
              <a:r>
                <a:rPr lang="ja-JP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年度</a:t>
              </a:r>
              <a:r>
                <a:rPr lang="ja-JP" altLang="en-US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の主な計画</a:t>
              </a:r>
              <a:r>
                <a:rPr lang="en-US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】</a:t>
              </a: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○訪問教育相談員を配置（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R2:6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名→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R3:12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名）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○教室に入れなくても学習できるように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小学校６校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にサポートルームを新設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8667835" y="917549"/>
            <a:ext cx="2475800" cy="2815634"/>
            <a:chOff x="-48253" y="3274396"/>
            <a:chExt cx="2475800" cy="2815634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1815" y="3274396"/>
              <a:ext cx="2292708" cy="3362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900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特別</a:t>
              </a:r>
              <a:r>
                <a:rPr lang="ja-JP" altLang="en-US" sz="9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支援教育の推進</a:t>
              </a:r>
              <a:endParaRPr lang="en-US" altLang="ja-JP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自己評価Ａ、学識評価Ａ</a:t>
              </a:r>
              <a:r>
                <a:rPr lang="en-US" altLang="ja-JP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】</a:t>
              </a:r>
              <a:endParaRPr lang="ja-JP" altLang="en-US" sz="7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-48253" y="4958951"/>
              <a:ext cx="2475800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en-US" altLang="ja-JP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そのほか、令和２年度の取組</a:t>
              </a:r>
              <a:r>
                <a:rPr kumimoji="1" lang="en-US" altLang="ja-JP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○学習の支援や生活を補助する特別支援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教育支援員</a:t>
              </a:r>
              <a:endPara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を</a:t>
              </a:r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配置（</a:t>
              </a:r>
              <a:r>
                <a:rPr kumimoji="1" lang="en-US" altLang="ja-JP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R1:209</a:t>
              </a:r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名→</a:t>
              </a:r>
              <a:r>
                <a:rPr kumimoji="1" lang="en-US" altLang="ja-JP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R2:219</a:t>
              </a:r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名）</a:t>
              </a:r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lang="en-US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３</a:t>
              </a:r>
              <a:r>
                <a:rPr lang="ja-JP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年度</a:t>
              </a:r>
              <a:r>
                <a:rPr lang="ja-JP" altLang="en-US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の主な計画</a:t>
              </a:r>
              <a:r>
                <a:rPr lang="en-US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】</a:t>
              </a: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○自閉症・情緒障害学級に非常勤講師を配置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（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R2:4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校→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R3:6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校）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○医療的ケアが必要な子どもに対し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、看護師を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配置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R2:1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名→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R3:2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名）</a:t>
              </a:r>
              <a:endParaRPr lang="ja-JP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63775" y="3646521"/>
              <a:ext cx="2290749" cy="1304366"/>
              <a:chOff x="6841147" y="4033309"/>
              <a:chExt cx="2334099" cy="1304366"/>
            </a:xfrm>
          </p:grpSpPr>
          <p:sp>
            <p:nvSpPr>
              <p:cNvPr id="33" name="正方形/長方形 32"/>
              <p:cNvSpPr/>
              <p:nvPr/>
            </p:nvSpPr>
            <p:spPr>
              <a:xfrm>
                <a:off x="6841147" y="4033309"/>
                <a:ext cx="2334099" cy="13043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36000" rIns="72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r>
                  <a:rPr lang="ja-JP" altLang="en-US" sz="8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◆</a:t>
                </a:r>
                <a:r>
                  <a:rPr lang="en-US" altLang="ja-JP" sz="8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4</a:t>
                </a:r>
                <a:r>
                  <a:rPr lang="ja-JP" altLang="en-US" sz="8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校の自閉症・情緒障害学級へ</a:t>
                </a:r>
                <a:r>
                  <a:rPr lang="ja-JP" altLang="en-US" sz="800" kern="1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非常勤</a:t>
                </a:r>
                <a:endParaRPr lang="en-US" altLang="ja-JP" sz="8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algn="l"/>
                <a:r>
                  <a:rPr lang="ja-JP" altLang="en-US" sz="8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800" kern="1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講師を配置</a:t>
                </a:r>
                <a:r>
                  <a:rPr lang="ja-JP" altLang="en-US" sz="8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し、学習指導を充実</a:t>
                </a:r>
                <a:endParaRPr lang="en-US" altLang="ja-JP" sz="8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algn="l"/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　　　　　　　　　</a:t>
                </a:r>
                <a:endParaRPr lang="en-US" altLang="ja-JP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algn="l"/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＜子どもたちの声＞ 　　　　　　　　　　　　　　　</a:t>
                </a:r>
                <a:endParaRPr lang="en-US" altLang="ja-JP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marL="66040" indent="-66040"/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・</a:t>
                </a:r>
                <a:r>
                  <a:rPr 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45</a:t>
                </a:r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分間、落ち着いて　　</a:t>
                </a:r>
                <a:endParaRPr lang="en-US" altLang="ja-JP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marL="66040" indent="-66040"/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　授業に参加できる</a:t>
                </a:r>
                <a:endParaRPr lang="en-US" altLang="ja-JP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marL="66040" indent="-66040"/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　ようになった。</a:t>
                </a:r>
                <a:endParaRPr lang="en-US" altLang="ja-JP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marL="66040" indent="-66040"/>
                <a:endParaRPr lang="en-US" altLang="ja-JP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marL="66040" indent="-66040"/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・勉強がわかるよう</a:t>
                </a:r>
                <a:r>
                  <a:rPr lang="ja-JP" altLang="en-US" sz="700" kern="1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になり、</a:t>
                </a:r>
                <a:endParaRPr lang="en-US" altLang="ja-JP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marL="66040" indent="-66040"/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700" kern="1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自信</a:t>
                </a:r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を</a:t>
                </a:r>
                <a:r>
                  <a:rPr lang="ja-JP" altLang="en-US" sz="700" kern="1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持った</a:t>
                </a:r>
                <a:r>
                  <a:rPr lang="en-US" altLang="ja-JP" sz="700" kern="1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6</a:t>
                </a:r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年生</a:t>
                </a:r>
                <a:r>
                  <a:rPr lang="ja-JP" altLang="en-US" sz="700" kern="1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が</a:t>
                </a:r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、</a:t>
                </a:r>
                <a:r>
                  <a:rPr lang="ja-JP" altLang="en-US" sz="700" kern="1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中学</a:t>
                </a:r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から通常学級に通う希望</a:t>
                </a:r>
                <a:r>
                  <a:rPr lang="ja-JP" altLang="en-US" sz="700" kern="1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を持つ</a:t>
                </a:r>
                <a:r>
                  <a:rPr lang="ja-JP" altLang="en-US" sz="700" kern="1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ようになった。</a:t>
                </a:r>
                <a:endPara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2" name="図 21"/>
              <p:cNvPicPr/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905"/>
              <a:stretch/>
            </p:blipFill>
            <p:spPr bwMode="auto">
              <a:xfrm>
                <a:off x="8155469" y="4363579"/>
                <a:ext cx="958834" cy="67281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  <p:sp>
        <p:nvSpPr>
          <p:cNvPr id="10" name="テキスト ボックス 9"/>
          <p:cNvSpPr txBox="1"/>
          <p:nvPr/>
        </p:nvSpPr>
        <p:spPr>
          <a:xfrm>
            <a:off x="11836400" y="20720"/>
            <a:ext cx="2713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令和３年度　静岡市教育委員会点検・評価</a:t>
            </a:r>
            <a:r>
              <a:rPr kumimoji="1"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報告書のご紹介</a:t>
            </a:r>
            <a:endParaRPr kumimoji="1"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8647441" y="4205830"/>
            <a:ext cx="2600685" cy="3033721"/>
            <a:chOff x="4434545" y="3269683"/>
            <a:chExt cx="2600685" cy="3033721"/>
          </a:xfrm>
        </p:grpSpPr>
        <p:sp>
          <p:nvSpPr>
            <p:cNvPr id="11" name="テキスト ボックス 11"/>
            <p:cNvSpPr txBox="1"/>
            <p:nvPr/>
          </p:nvSpPr>
          <p:spPr>
            <a:xfrm>
              <a:off x="4568839" y="3269683"/>
              <a:ext cx="2288876" cy="31244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900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地域</a:t>
              </a:r>
              <a:r>
                <a:rPr lang="ja-JP" altLang="en-US" sz="9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学校協働活動推進事業</a:t>
              </a:r>
              <a:endParaRPr lang="en-US" altLang="ja-JP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自己評価Ａ、学識評価Ａ</a:t>
              </a:r>
              <a:r>
                <a:rPr lang="en-US" altLang="ja-JP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】</a:t>
              </a:r>
              <a:endParaRPr lang="ja-JP" altLang="en-US" sz="7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434545" y="5056909"/>
              <a:ext cx="2600685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en-US" altLang="ja-JP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そのほか、令和２年度の取組</a:t>
              </a:r>
              <a:r>
                <a:rPr kumimoji="1" lang="en-US" altLang="ja-JP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○放課後子ども教室と放課後児童クラブ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</a:t>
              </a:r>
              <a:r>
                <a:rPr kumimoji="1" lang="en-US" altLang="ja-JP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67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校で</a:t>
              </a:r>
              <a:endPara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一体的</a:t>
              </a:r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に実施し、放課後の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子どもの居場所づくりを</a:t>
              </a:r>
              <a:endPara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確保</a:t>
              </a:r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lang="en-US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３</a:t>
              </a:r>
              <a:r>
                <a:rPr lang="ja-JP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年度</a:t>
              </a:r>
              <a:r>
                <a:rPr lang="ja-JP" altLang="en-US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の計画</a:t>
              </a:r>
              <a:r>
                <a:rPr lang="en-US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】</a:t>
              </a: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○統括的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な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推進員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R2: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９中学校区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→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R3:17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中学校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区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）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と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「地域学校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協働活動推進員」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R2:81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校→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R3:83</a:t>
              </a:r>
              <a:r>
                <a:rPr lang="ja-JP" altLang="en-US" sz="750" kern="10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校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）</a:t>
              </a:r>
              <a:r>
                <a:rPr lang="ja-JP" altLang="en-US" sz="750" kern="10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配置を拡充し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学校と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地域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のつながり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を強化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568839" y="3610873"/>
              <a:ext cx="2288875" cy="1491027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ja-JP" altLang="en-US" sz="8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◆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「学校応援団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」と「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放課後子ども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教室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」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</a:t>
              </a:r>
              <a:endPara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一体化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し、学校と地域の連携・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協働を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推進</a:t>
              </a:r>
              <a:endPara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l"/>
              <a:r>
                <a: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＜学校</a:t>
              </a:r>
              <a:r>
                <a:rPr lang="ja-JP" altLang="en-US" sz="70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応援団に</a:t>
              </a:r>
              <a:r>
                <a: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よる</a:t>
              </a:r>
              <a:r>
                <a:rPr lang="ja-JP" altLang="en-US" sz="70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効果</a:t>
              </a:r>
              <a:r>
                <a:rPr lang="en-US" altLang="ja-JP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en-US" sz="70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学校へのアンケート調査</a:t>
              </a:r>
              <a:r>
                <a:rPr lang="en-US" altLang="ja-JP" sz="70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)</a:t>
              </a:r>
              <a:r>
                <a:rPr lang="ja-JP" altLang="en-US" sz="70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＞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5" name="グラフ 34"/>
            <p:cNvGraphicFramePr/>
            <p:nvPr>
              <p:extLst>
                <p:ext uri="{D42A27DB-BD31-4B8C-83A1-F6EECF244321}">
                  <p14:modId xmlns:p14="http://schemas.microsoft.com/office/powerpoint/2010/main" val="2013851986"/>
                </p:ext>
              </p:extLst>
            </p:nvPr>
          </p:nvGraphicFramePr>
          <p:xfrm>
            <a:off x="4644028" y="4061212"/>
            <a:ext cx="2213686" cy="11298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8" name="テキスト ボックス 17"/>
          <p:cNvSpPr txBox="1"/>
          <p:nvPr/>
        </p:nvSpPr>
        <p:spPr>
          <a:xfrm>
            <a:off x="10119454" y="617100"/>
            <a:ext cx="4051513" cy="200055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（評価基準　Ｓ</a:t>
            </a:r>
            <a:r>
              <a:rPr kumimoji="1"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目標以上の成果　Ａ</a:t>
            </a:r>
            <a:r>
              <a:rPr kumimoji="1"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目標どおりの成果　Ｂ</a:t>
            </a:r>
            <a:r>
              <a:rPr kumimoji="1"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目標以下の成果　Ｃ</a:t>
            </a:r>
            <a:r>
              <a:rPr kumimoji="1"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成果なし）</a:t>
            </a:r>
            <a:endParaRPr kumimoji="1" lang="en-US" altLang="ja-JP" sz="7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1383260" y="4205350"/>
            <a:ext cx="2555690" cy="3091099"/>
            <a:chOff x="6706323" y="3242351"/>
            <a:chExt cx="2555690" cy="3091099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6706323" y="4625290"/>
              <a:ext cx="2555690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en-US" altLang="ja-JP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そのほか、令和２年度の取組</a:t>
              </a:r>
              <a:r>
                <a:rPr kumimoji="1" lang="en-US" altLang="ja-JP" sz="7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○別室登校の児童生徒がいる部屋と教室をつなぐ</a:t>
              </a:r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校内での遠隔授業研究をスタート</a:t>
              </a:r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○小４以上の児童生徒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相当分の端末 </a:t>
              </a:r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約</a:t>
              </a:r>
              <a:r>
                <a:rPr kumimoji="1" lang="en-US" altLang="ja-JP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31,000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台</a:t>
              </a:r>
              <a:endPara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を</a:t>
              </a:r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配備</a:t>
              </a:r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lang="en-US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３</a:t>
              </a:r>
              <a:r>
                <a:rPr lang="ja-JP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年度</a:t>
              </a:r>
              <a:r>
                <a:rPr lang="ja-JP" altLang="en-US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の計画</a:t>
              </a:r>
              <a:r>
                <a:rPr lang="en-US" altLang="ja-JP" sz="7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】</a:t>
              </a: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○専門部署である「情報教育支援室」を新設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○授業でのＩＣＴ機器の活用をサポートする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ＩＣＴ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支援員を配置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○全ての小中学校でＩＣＴを活用した授業を実施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○各校の授業の実践例や持ち帰りの実証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研究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など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インターネット上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で教職員に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向けて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情報を発信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6832587" y="3591123"/>
              <a:ext cx="2286098" cy="1034614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◆１人１台端末の活用に向けた研究を実施</a:t>
              </a:r>
              <a:endPara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＜子どもたちの声＞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今までは文字を書き写す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ことが多かったけど、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パソコンでは自分の考えを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まとめたり、人の考えと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比べたりしながら考える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7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ことができて、楽しい</a:t>
              </a:r>
              <a:r>
                <a:rPr lang="ja-JP" altLang="en-US" sz="70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。 など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" name="テキスト ボックス 11"/>
            <p:cNvSpPr txBox="1"/>
            <p:nvPr/>
          </p:nvSpPr>
          <p:spPr>
            <a:xfrm>
              <a:off x="6833010" y="3242351"/>
              <a:ext cx="2294774" cy="31104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900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学校</a:t>
              </a:r>
              <a:r>
                <a:rPr lang="ja-JP" altLang="en-US" sz="9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教育におけるＩＣＴの活用</a:t>
              </a:r>
              <a:endParaRPr lang="en-US" altLang="ja-JP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自己評価Ａ、学識評価Ｂ</a:t>
              </a:r>
              <a:r>
                <a:rPr lang="en-US" altLang="ja-JP" sz="7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】</a:t>
              </a:r>
              <a:endParaRPr lang="ja-JP" altLang="en-US" sz="7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34" name="図 3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4705" y="3835603"/>
              <a:ext cx="849587" cy="634680"/>
            </a:xfrm>
            <a:prstGeom prst="rect">
              <a:avLst/>
            </a:prstGeom>
          </p:spPr>
        </p:pic>
      </p:grpSp>
      <p:sp>
        <p:nvSpPr>
          <p:cNvPr id="2" name="テキスト ボックス 1"/>
          <p:cNvSpPr txBox="1"/>
          <p:nvPr/>
        </p:nvSpPr>
        <p:spPr>
          <a:xfrm rot="20812950">
            <a:off x="104612" y="13331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静岡市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94082">
            <a:off x="6528566" y="207644"/>
            <a:ext cx="1377738" cy="132951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69015" y="206736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教育委員会のつうしんぼ</a:t>
            </a:r>
          </a:p>
        </p:txBody>
      </p:sp>
      <p:sp>
        <p:nvSpPr>
          <p:cNvPr id="37" name="テキスト ボックス 50"/>
          <p:cNvSpPr txBox="1"/>
          <p:nvPr/>
        </p:nvSpPr>
        <p:spPr>
          <a:xfrm>
            <a:off x="1676224" y="1156311"/>
            <a:ext cx="4719600" cy="985784"/>
          </a:xfrm>
          <a:prstGeom prst="rect">
            <a:avLst/>
          </a:prstGeom>
          <a:noFill/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04775"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本市では「第２期静岡市教育振興基本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計画（</a:t>
            </a:r>
            <a:r>
              <a:rPr lang="en-US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１）」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を策定し、これからの社会を生き抜く力を持った「たくましくしなやかな子どもたち」を育てるために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、多くの事業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を展開しています。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104775"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これらの事業は、学識経験者などのご協力のもと、毎年、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点検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及び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評価を行っており、公表もして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います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。いわば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、教育委員会がいただく「つうしんぼ」です。ここでは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、その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内容を一部ご紹介します。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50"/>
          <p:cNvSpPr txBox="1"/>
          <p:nvPr/>
        </p:nvSpPr>
        <p:spPr>
          <a:xfrm>
            <a:off x="60488" y="2908605"/>
            <a:ext cx="2520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09625" indent="-809625" algn="just"/>
            <a:r>
              <a:rPr lang="en-US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〈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方向性１</a:t>
            </a:r>
            <a:r>
              <a:rPr lang="en-US" altLang="ja-JP" sz="900" dirty="0"/>
              <a:t> </a:t>
            </a:r>
            <a:r>
              <a:rPr lang="en-US" altLang="ja-JP" sz="900" dirty="0" smtClean="0"/>
              <a:t>〉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知・徳・体のバランスがとれ、</a:t>
            </a:r>
            <a:endParaRPr lang="en-US" altLang="ja-JP" sz="9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809625" indent="-809625"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社会の変化にも対応できる力を</a:t>
            </a:r>
            <a:endParaRPr lang="en-US" altLang="ja-JP" sz="9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809625" indent="-809625" algn="just"/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           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持った子どもたちを育てる</a:t>
            </a:r>
            <a:endParaRPr lang="en-US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65886" y="9478693"/>
            <a:ext cx="13646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50"/>
          <p:cNvSpPr txBox="1"/>
          <p:nvPr/>
        </p:nvSpPr>
        <p:spPr>
          <a:xfrm>
            <a:off x="146117" y="9601019"/>
            <a:ext cx="6685701" cy="361638"/>
          </a:xfrm>
          <a:prstGeom prst="rect">
            <a:avLst/>
          </a:prstGeom>
          <a:noFill/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１）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27(2015)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年度から令和４</a:t>
            </a:r>
            <a:r>
              <a:rPr lang="en-US" altLang="ja-JP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(2022)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年度までの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８年間の計画。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認定こども園、幼稚園、保育所、小学校、中学校、高等学校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   </a:t>
            </a:r>
            <a:endParaRPr lang="en-US" altLang="ja-JP" sz="8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       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中心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として、子どもたちを取り巻く家庭や地域社会、これらを支える行政を含めた教育に関わる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取組</a:t>
            </a:r>
            <a:endParaRPr lang="en-US" altLang="ja-JP" sz="8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5756" y="2230972"/>
            <a:ext cx="771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 algn="just"/>
            <a:r>
              <a:rPr lang="ja-JP" altLang="en-US" sz="1200" kern="1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「たくましくしなやかな子どもたち</a:t>
            </a:r>
            <a:r>
              <a:rPr lang="ja-JP" altLang="en-US" sz="1200" kern="100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」を育てるための</a:t>
            </a:r>
            <a:r>
              <a:rPr lang="ja-JP" altLang="en-US" sz="1200" kern="100" dirty="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令和２年度静岡市教育委員会の取組</a:t>
            </a:r>
            <a:endParaRPr lang="en-US" altLang="ja-JP" sz="2000" kern="100" dirty="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502876" y="197423"/>
            <a:ext cx="4278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 algn="just"/>
            <a:r>
              <a:rPr lang="ja-JP" altLang="en-US" sz="2000" kern="100" dirty="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令和３年度点検・評価報告書より</a:t>
            </a:r>
            <a:endParaRPr lang="en-US" altLang="ja-JP" sz="2000" kern="100" dirty="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50"/>
          <p:cNvSpPr txBox="1"/>
          <p:nvPr/>
        </p:nvSpPr>
        <p:spPr>
          <a:xfrm>
            <a:off x="8421583" y="8910752"/>
            <a:ext cx="5018098" cy="460219"/>
          </a:xfrm>
          <a:prstGeom prst="rect">
            <a:avLst/>
          </a:prstGeom>
          <a:noFill/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今年度は、令和２年度事業について点検・評価を行い、市議会９月議会で報告しました。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過去の報告書も含め、市ホームページで公開しています。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http://city.shizuoka.lg.jp/000_006596.html</a:t>
            </a: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18" y="936000"/>
            <a:ext cx="1434245" cy="1175098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55906" y="3469003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学力向上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8106" y="3603254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学力向上支援策の推進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学校図書館の機能強化と図書館における学校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への支援の充実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5906" y="4081111"/>
            <a:ext cx="13131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豊かな心・感性の育成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48106" y="4212740"/>
            <a:ext cx="23391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〇道徳教育の充実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人権教育や生命を大切にする教育の推進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南アルプスユネスコエコパーク井川自然の家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の活用推進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おらが郷両河内コミュニティ体験事業の推進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清水和田島自然の家長寿命化事業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子ども読書活動の推進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地域・企業等と連携したキャリア教育の推進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5906" y="5286445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健やかな体づくり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39788" y="5406264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体力向上支援策の推進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薬物乱用防止教育の推進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〇保健教育等の充実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4200" y="5992581"/>
            <a:ext cx="22365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一人ひとりのニーズに対応した教育・支援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69384" y="6113311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こころのケアの推進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特別支援教育の推進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困難を抱える子どもたちへの支援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4200" y="6584225"/>
            <a:ext cx="2441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静岡市民を育てる教育（シチズンシップ教育）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52593" y="6718846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副読本（しずおかだいすき、わがまち静岡）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の活用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豊富な社会資源を活用した郷土を知る教育へ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の取組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お茶で学ぶ静岡型人材の育成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しずおか学の推進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4146" y="7549843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社会の変化に対応する教育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70511" y="7668879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情報モラル教育の推進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英語力の向上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ユネスコスクール活動の推進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豊富な自然を活かした環境教育の推進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4146" y="8287440"/>
            <a:ext cx="1415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特色ある幼児教育の推進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70008" y="8419895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幼児教育の推進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6456" y="8697157"/>
            <a:ext cx="1620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◇特色ある高等学校教育の推進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65886" y="8819320"/>
            <a:ext cx="1928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科学教育の推進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多様な教育ニーズ等への適切な対応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699344" y="3463606"/>
            <a:ext cx="1723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家庭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の連携による教育・支援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904420" y="3597270"/>
            <a:ext cx="1928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PTA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との連携の推進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早寝・早起き・朝ごはん教育の実践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699344" y="3964004"/>
            <a:ext cx="1723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◇地域との連携による教育・支援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899351" y="4085167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地域学校協働活動事業（学校応援団活動の推進、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放課後子ども対策の推進）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コミュニティ・スクールの推進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707916" y="5087329"/>
            <a:ext cx="1723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生涯学び続けられる環境の確保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913817" y="5203450"/>
            <a:ext cx="2339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社会教育の推進（生涯学習推進大綱に基づく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施策の推進）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社会教育の推進（図書館運営の充実）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社会教育の推進（文化の振興と発信）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社会教育の推進（スポーツ推進計画の推進）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375253" y="3465265"/>
            <a:ext cx="1210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質の高い人材の確保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581076" y="3590563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優秀な教員の採用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しずおか教師塾の運営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学校訪問の実施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376021" y="4063754"/>
            <a:ext cx="1620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教職員の資質向上と多忙解消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574089" y="4185438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教職員の実践的指導力を高める研修の推進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静岡型教職員多忙解消プログラムの推進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369630" y="4582353"/>
            <a:ext cx="1210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開かれた学校の運営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585193" y="4708948"/>
            <a:ext cx="1210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開かれた学校の運営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382164" y="4971801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学校間の連携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601147" y="5096026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静岡型小中一貫教育の推進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382164" y="5354216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安心・安全の確保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591978" y="5486215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地域の実情を踏まえた防災教育の推進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通学路交通安全プログラムの推進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健康面での安心・安全の確保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自転車安全教育の推進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704426" y="4604335"/>
            <a:ext cx="18261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企業等との連携による教育・支援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905914" y="4724345"/>
            <a:ext cx="2339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地域・企業等と連携したキャリア教育の推進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民間企業等と連携した学習の充実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349161" y="6858880"/>
            <a:ext cx="13131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教育機会の均等の確保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529355" y="699079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私立学校の振興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経済的な支援の実施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奨学金貸与事業の実施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奨学金給付事業の実施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セーフティネットの整備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非常勤講師を活用した複式授業の解消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357308" y="7848921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学校の適正配置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567781" y="7986656"/>
            <a:ext cx="19287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小中学校適正規模・適正配置の推進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371762" y="8734940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◇ＩＣＴ環境の整備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358469" y="8252822"/>
            <a:ext cx="27494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市アセットマネジメント方針に則った教育施設の整備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554584" y="8374188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学校施設の整備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学校給食施設の整備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585193" y="8863514"/>
            <a:ext cx="1723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学校教育におけるＩＣＴの活用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3" name="テキスト ボックス 50"/>
          <p:cNvSpPr txBox="1"/>
          <p:nvPr/>
        </p:nvSpPr>
        <p:spPr>
          <a:xfrm>
            <a:off x="2705194" y="2903349"/>
            <a:ext cx="2520000" cy="509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809625" indent="-809625" algn="just">
              <a:defRPr sz="900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defRPr>
            </a:lvl1pPr>
          </a:lstStyle>
          <a:p>
            <a:r>
              <a:rPr lang="en-US" altLang="ja-JP" dirty="0"/>
              <a:t>〈</a:t>
            </a:r>
            <a:r>
              <a:rPr lang="ja-JP" altLang="en-US" dirty="0"/>
              <a:t>方向性２</a:t>
            </a:r>
            <a:r>
              <a:rPr lang="en-US" altLang="ja-JP" dirty="0" smtClean="0"/>
              <a:t>〉</a:t>
            </a:r>
            <a:r>
              <a:rPr lang="ja-JP" altLang="en-US" dirty="0" smtClean="0"/>
              <a:t>家庭</a:t>
            </a:r>
            <a:r>
              <a:rPr lang="ja-JP" altLang="en-US" dirty="0"/>
              <a:t>・地域との一層の連携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      </a:t>
            </a:r>
            <a:r>
              <a:rPr lang="ja-JP" altLang="en-US" dirty="0" smtClean="0"/>
              <a:t>より</a:t>
            </a:r>
            <a:r>
              <a:rPr lang="ja-JP" altLang="en-US" dirty="0"/>
              <a:t>、子どもたちを育てる</a:t>
            </a:r>
            <a:endParaRPr lang="en-US" altLang="ja-JP" dirty="0"/>
          </a:p>
        </p:txBody>
      </p:sp>
      <p:sp>
        <p:nvSpPr>
          <p:cNvPr id="94" name="テキスト ボックス 50"/>
          <p:cNvSpPr txBox="1"/>
          <p:nvPr/>
        </p:nvSpPr>
        <p:spPr>
          <a:xfrm>
            <a:off x="5365925" y="2908605"/>
            <a:ext cx="2520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809625" indent="-809625" algn="just">
              <a:defRPr sz="900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defRPr>
            </a:lvl1pPr>
          </a:lstStyle>
          <a:p>
            <a:r>
              <a:rPr lang="en-US" altLang="ja-JP" dirty="0"/>
              <a:t>〈</a:t>
            </a:r>
            <a:r>
              <a:rPr lang="ja-JP" altLang="en-US" dirty="0"/>
              <a:t>方向性３</a:t>
            </a:r>
            <a:r>
              <a:rPr lang="en-US" altLang="ja-JP" dirty="0" smtClean="0"/>
              <a:t>〉</a:t>
            </a:r>
            <a:r>
              <a:rPr lang="ja-JP" altLang="en-US" dirty="0" smtClean="0"/>
              <a:t>信頼</a:t>
            </a:r>
            <a:r>
              <a:rPr lang="ja-JP" altLang="en-US" dirty="0"/>
              <a:t>される学校づくりを進める</a:t>
            </a:r>
            <a:endParaRPr lang="en-US" altLang="ja-JP" dirty="0"/>
          </a:p>
        </p:txBody>
      </p:sp>
      <p:sp>
        <p:nvSpPr>
          <p:cNvPr id="95" name="テキスト ボックス 50"/>
          <p:cNvSpPr txBox="1"/>
          <p:nvPr/>
        </p:nvSpPr>
        <p:spPr>
          <a:xfrm>
            <a:off x="5363214" y="6334442"/>
            <a:ext cx="2520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809625" indent="-809625" algn="just">
              <a:defRPr sz="900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defRPr>
            </a:lvl1pPr>
          </a:lstStyle>
          <a:p>
            <a:r>
              <a:rPr lang="en-US" altLang="ja-JP" dirty="0"/>
              <a:t>〈</a:t>
            </a:r>
            <a:r>
              <a:rPr lang="ja-JP" altLang="en-US" dirty="0"/>
              <a:t>方向性</a:t>
            </a:r>
            <a:r>
              <a:rPr lang="ja-JP" altLang="en-US" dirty="0" smtClean="0"/>
              <a:t>４</a:t>
            </a:r>
            <a:r>
              <a:rPr lang="en-US" altLang="ja-JP" dirty="0"/>
              <a:t> 〉</a:t>
            </a:r>
            <a:r>
              <a:rPr lang="ja-JP" altLang="en-US" dirty="0" smtClean="0"/>
              <a:t>良好</a:t>
            </a:r>
            <a:r>
              <a:rPr lang="ja-JP" altLang="en-US" dirty="0"/>
              <a:t>な教育環境の整備を進める</a:t>
            </a:r>
            <a:r>
              <a:rPr lang="en-US" dirty="0"/>
              <a:t> 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439351" y="8501911"/>
            <a:ext cx="5849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kern="100" dirty="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令和３年度点検・評価書はＨＰで公開しています</a:t>
            </a:r>
            <a:endParaRPr lang="en-US" altLang="ja-JP" sz="2000" kern="100" dirty="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710675" y="7379679"/>
            <a:ext cx="3722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 algn="just"/>
            <a:r>
              <a:rPr lang="ja-JP" altLang="en-US" sz="1200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学識経験者からのご意見</a:t>
            </a:r>
            <a:endParaRPr lang="en-US" altLang="ja-JP" sz="1200" kern="1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1538931" y="9495273"/>
            <a:ext cx="27494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静岡市教育委員会　教育総務課　教育政策係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424-8701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静岡市清水区旭町６番８号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　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054-354-2505</a:t>
            </a:r>
            <a:endParaRPr kumimoji="1" lang="ja-JP" altLang="en-US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08" name="直線コネクタ 107"/>
          <p:cNvCxnSpPr/>
          <p:nvPr/>
        </p:nvCxnSpPr>
        <p:spPr>
          <a:xfrm>
            <a:off x="115107" y="2630805"/>
            <a:ext cx="7834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4814528" y="2602104"/>
            <a:ext cx="31854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後期（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９～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）の　</a:t>
            </a:r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最重点事業、</a:t>
            </a:r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重点事業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99351" y="9027320"/>
            <a:ext cx="21152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地域ならではの特色ある取組（地域の方に教わりながら鮎の放流活動）</a:t>
            </a:r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静岡型小中一貫教育の推進</a:t>
            </a:r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kumimoji="1" lang="ja-JP" altLang="en-US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810" y="6027457"/>
            <a:ext cx="1813819" cy="124874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336" y="7757072"/>
            <a:ext cx="1844192" cy="1293611"/>
          </a:xfrm>
          <a:prstGeom prst="rect">
            <a:avLst/>
          </a:prstGeom>
        </p:spPr>
      </p:pic>
      <p:sp>
        <p:nvSpPr>
          <p:cNvPr id="103" name="テキスト ボックス 102"/>
          <p:cNvSpPr txBox="1"/>
          <p:nvPr/>
        </p:nvSpPr>
        <p:spPr>
          <a:xfrm>
            <a:off x="2933348" y="7252999"/>
            <a:ext cx="21963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学校司書に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授業支援</a:t>
            </a:r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学校図書館の機能強化と図書館における学校</a:t>
            </a:r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</a:t>
            </a:r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支援の充実</a:t>
            </a:r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kumimoji="1" lang="ja-JP" altLang="en-US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8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10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2296</TotalTime>
  <Words>1920</Words>
  <Application>Microsoft Office PowerPoint</Application>
  <PresentationFormat>ユーザー設定</PresentationFormat>
  <Paragraphs>204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HG丸ｺﾞｼｯｸM-PRO</vt:lpstr>
      <vt:lpstr>HG創英角ﾎﾟｯﾌﾟ体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307</cp:revision>
  <cp:lastPrinted>2021-11-16T07:31:16Z</cp:lastPrinted>
  <dcterms:created xsi:type="dcterms:W3CDTF">2021-02-24T07:56:28Z</dcterms:created>
  <dcterms:modified xsi:type="dcterms:W3CDTF">2021-11-22T02:38:26Z</dcterms:modified>
</cp:coreProperties>
</file>