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9" r:id="rId2"/>
    <p:sldId id="311" r:id="rId3"/>
    <p:sldId id="313" r:id="rId4"/>
    <p:sldId id="314" r:id="rId5"/>
    <p:sldId id="315" r:id="rId6"/>
    <p:sldId id="321" r:id="rId7"/>
    <p:sldId id="316" r:id="rId8"/>
    <p:sldId id="322" r:id="rId9"/>
    <p:sldId id="317" r:id="rId10"/>
    <p:sldId id="318" r:id="rId11"/>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47" autoAdjust="0"/>
    <p:restoredTop sz="64390" autoAdjust="0"/>
  </p:normalViewPr>
  <p:slideViewPr>
    <p:cSldViewPr>
      <p:cViewPr varScale="1">
        <p:scale>
          <a:sx n="73" d="100"/>
          <a:sy n="73" d="100"/>
        </p:scale>
        <p:origin x="-121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latin typeface="+mn-ea"/>
                <a:ea typeface="+mn-ea"/>
              </a:defRPr>
            </a:pPr>
            <a:r>
              <a:rPr lang="ja-JP" sz="1400">
                <a:latin typeface="+mn-ea"/>
                <a:ea typeface="+mn-ea"/>
              </a:rPr>
              <a:t>相談件数の推移</a:t>
            </a:r>
            <a:r>
              <a:rPr lang="en-US" sz="1400">
                <a:latin typeface="+mn-ea"/>
                <a:ea typeface="+mn-ea"/>
              </a:rPr>
              <a:t>(H24</a:t>
            </a:r>
            <a:r>
              <a:rPr lang="ja-JP" sz="1400">
                <a:latin typeface="+mn-ea"/>
                <a:ea typeface="+mn-ea"/>
              </a:rPr>
              <a:t>～</a:t>
            </a:r>
            <a:r>
              <a:rPr lang="en-US" sz="1400">
                <a:latin typeface="+mn-ea"/>
                <a:ea typeface="+mn-ea"/>
              </a:rPr>
              <a:t>H26)</a:t>
            </a:r>
            <a:endParaRPr lang="ja-JP" sz="1400">
              <a:latin typeface="+mn-ea"/>
              <a:ea typeface="+mn-ea"/>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Sheet1!$A$4</c:f>
              <c:strCache>
                <c:ptCount val="1"/>
                <c:pt idx="0">
                  <c:v>H24</c:v>
                </c:pt>
              </c:strCache>
            </c:strRef>
          </c:tx>
          <c:invertIfNegative val="0"/>
          <c:cat>
            <c:strRef>
              <c:f>Sheet1!$B$3:$E$3</c:f>
              <c:strCache>
                <c:ptCount val="4"/>
                <c:pt idx="0">
                  <c:v>障害者相談支援推進ｾﾝﾀｰ</c:v>
                </c:pt>
                <c:pt idx="1">
                  <c:v>身体・相談支援事業所</c:v>
                </c:pt>
                <c:pt idx="2">
                  <c:v>知的・相談支援事業所</c:v>
                </c:pt>
                <c:pt idx="3">
                  <c:v>精神・相談支援事業所</c:v>
                </c:pt>
              </c:strCache>
            </c:strRef>
          </c:cat>
          <c:val>
            <c:numRef>
              <c:f>Sheet1!$B$4:$E$4</c:f>
              <c:numCache>
                <c:formatCode>#,##0_);[Red]\(#,##0\)</c:formatCode>
                <c:ptCount val="4"/>
                <c:pt idx="0">
                  <c:v>824</c:v>
                </c:pt>
                <c:pt idx="1">
                  <c:v>8736</c:v>
                </c:pt>
                <c:pt idx="2">
                  <c:v>9388</c:v>
                </c:pt>
                <c:pt idx="3">
                  <c:v>2528</c:v>
                </c:pt>
              </c:numCache>
            </c:numRef>
          </c:val>
        </c:ser>
        <c:ser>
          <c:idx val="1"/>
          <c:order val="1"/>
          <c:tx>
            <c:strRef>
              <c:f>Sheet1!$A$5</c:f>
              <c:strCache>
                <c:ptCount val="1"/>
                <c:pt idx="0">
                  <c:v>H25</c:v>
                </c:pt>
              </c:strCache>
            </c:strRef>
          </c:tx>
          <c:invertIfNegative val="0"/>
          <c:cat>
            <c:strRef>
              <c:f>Sheet1!$B$3:$E$3</c:f>
              <c:strCache>
                <c:ptCount val="4"/>
                <c:pt idx="0">
                  <c:v>障害者相談支援推進ｾﾝﾀｰ</c:v>
                </c:pt>
                <c:pt idx="1">
                  <c:v>身体・相談支援事業所</c:v>
                </c:pt>
                <c:pt idx="2">
                  <c:v>知的・相談支援事業所</c:v>
                </c:pt>
                <c:pt idx="3">
                  <c:v>精神・相談支援事業所</c:v>
                </c:pt>
              </c:strCache>
            </c:strRef>
          </c:cat>
          <c:val>
            <c:numRef>
              <c:f>Sheet1!$B$5:$E$5</c:f>
              <c:numCache>
                <c:formatCode>#,##0_);[Red]\(#,##0\)</c:formatCode>
                <c:ptCount val="4"/>
                <c:pt idx="0">
                  <c:v>1788</c:v>
                </c:pt>
                <c:pt idx="1">
                  <c:v>7596</c:v>
                </c:pt>
                <c:pt idx="2">
                  <c:v>9536</c:v>
                </c:pt>
                <c:pt idx="3">
                  <c:v>3376</c:v>
                </c:pt>
              </c:numCache>
            </c:numRef>
          </c:val>
        </c:ser>
        <c:ser>
          <c:idx val="2"/>
          <c:order val="2"/>
          <c:tx>
            <c:strRef>
              <c:f>Sheet1!$A$6</c:f>
              <c:strCache>
                <c:ptCount val="1"/>
                <c:pt idx="0">
                  <c:v>H26</c:v>
                </c:pt>
              </c:strCache>
            </c:strRef>
          </c:tx>
          <c:invertIfNegative val="0"/>
          <c:cat>
            <c:strRef>
              <c:f>Sheet1!$B$3:$E$3</c:f>
              <c:strCache>
                <c:ptCount val="4"/>
                <c:pt idx="0">
                  <c:v>障害者相談支援推進ｾﾝﾀｰ</c:v>
                </c:pt>
                <c:pt idx="1">
                  <c:v>身体・相談支援事業所</c:v>
                </c:pt>
                <c:pt idx="2">
                  <c:v>知的・相談支援事業所</c:v>
                </c:pt>
                <c:pt idx="3">
                  <c:v>精神・相談支援事業所</c:v>
                </c:pt>
              </c:strCache>
            </c:strRef>
          </c:cat>
          <c:val>
            <c:numRef>
              <c:f>Sheet1!$B$6:$E$6</c:f>
              <c:numCache>
                <c:formatCode>#,##0_);[Red]\(#,##0\)</c:formatCode>
                <c:ptCount val="4"/>
                <c:pt idx="0">
                  <c:v>1389</c:v>
                </c:pt>
                <c:pt idx="1">
                  <c:v>6516</c:v>
                </c:pt>
                <c:pt idx="2">
                  <c:v>10450</c:v>
                </c:pt>
                <c:pt idx="3">
                  <c:v>3956</c:v>
                </c:pt>
              </c:numCache>
            </c:numRef>
          </c:val>
        </c:ser>
        <c:dLbls>
          <c:showLegendKey val="0"/>
          <c:showVal val="0"/>
          <c:showCatName val="0"/>
          <c:showSerName val="0"/>
          <c:showPercent val="0"/>
          <c:showBubbleSize val="0"/>
        </c:dLbls>
        <c:gapWidth val="150"/>
        <c:shape val="box"/>
        <c:axId val="40573568"/>
        <c:axId val="40599936"/>
        <c:axId val="0"/>
      </c:bar3DChart>
      <c:catAx>
        <c:axId val="40573568"/>
        <c:scaling>
          <c:orientation val="minMax"/>
        </c:scaling>
        <c:delete val="0"/>
        <c:axPos val="b"/>
        <c:majorTickMark val="none"/>
        <c:minorTickMark val="none"/>
        <c:tickLblPos val="nextTo"/>
        <c:crossAx val="40599936"/>
        <c:crosses val="autoZero"/>
        <c:auto val="1"/>
        <c:lblAlgn val="ctr"/>
        <c:lblOffset val="100"/>
        <c:noMultiLvlLbl val="0"/>
      </c:catAx>
      <c:valAx>
        <c:axId val="40599936"/>
        <c:scaling>
          <c:orientation val="minMax"/>
        </c:scaling>
        <c:delete val="0"/>
        <c:axPos val="l"/>
        <c:majorGridlines/>
        <c:numFmt formatCode="#,##0_);[Red]\(#,##0\)" sourceLinked="1"/>
        <c:majorTickMark val="none"/>
        <c:minorTickMark val="none"/>
        <c:tickLblPos val="nextTo"/>
        <c:crossAx val="40573568"/>
        <c:crosses val="autoZero"/>
        <c:crossBetween val="between"/>
      </c:valAx>
      <c:dTable>
        <c:showHorzBorder val="1"/>
        <c:showVertBorder val="1"/>
        <c:showOutline val="1"/>
        <c:showKeys val="1"/>
        <c:txPr>
          <a:bodyPr/>
          <a:lstStyle/>
          <a:p>
            <a:pPr rtl="0">
              <a:defRPr>
                <a:latin typeface="+mn-ea"/>
                <a:ea typeface="+mn-ea"/>
              </a:defRPr>
            </a:pPr>
            <a:endParaRPr lang="ja-JP"/>
          </a:p>
        </c:txPr>
      </c:dTable>
    </c:plotArea>
    <c:plotVisOnly val="1"/>
    <c:dispBlanksAs val="gap"/>
    <c:showDLblsOverMax val="0"/>
  </c:chart>
  <c:txPr>
    <a:bodyPr/>
    <a:lstStyle/>
    <a:p>
      <a:pPr>
        <a:defRPr sz="12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ja-JP" altLang="en-US" sz="1400" dirty="0"/>
              <a:t>障害種別</a:t>
            </a:r>
            <a:r>
              <a:rPr lang="ja-JP" altLang="en-US" sz="1400" dirty="0" smtClean="0"/>
              <a:t>内訳</a:t>
            </a:r>
          </a:p>
          <a:p>
            <a:pPr>
              <a:defRPr sz="1400"/>
            </a:pPr>
            <a:r>
              <a:rPr lang="en-US" altLang="ja-JP" sz="1400" dirty="0" smtClean="0"/>
              <a:t>n=4,431</a:t>
            </a:r>
            <a:endParaRPr lang="ja-JP" altLang="en-US" sz="1400" dirty="0"/>
          </a:p>
        </c:rich>
      </c:tx>
      <c:layout>
        <c:manualLayout>
          <c:xMode val="edge"/>
          <c:yMode val="edge"/>
          <c:x val="0.58371071334639901"/>
          <c:y val="5.3988513624896498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6557211887973658"/>
          <c:y val="0.43735608376863444"/>
          <c:w val="0.65205029298856909"/>
          <c:h val="0.5139314454515268"/>
        </c:manualLayout>
      </c:layout>
      <c:pie3DChart>
        <c:varyColors val="1"/>
        <c:ser>
          <c:idx val="0"/>
          <c:order val="0"/>
          <c:explosion val="25"/>
          <c:dLbls>
            <c:dLbl>
              <c:idx val="2"/>
              <c:layout>
                <c:manualLayout>
                  <c:x val="-0.14125660715059346"/>
                  <c:y val="-8.1740339036403362E-2"/>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Sheet1!$A$50:$A$56</c:f>
              <c:strCache>
                <c:ptCount val="7"/>
                <c:pt idx="0">
                  <c:v>身体</c:v>
                </c:pt>
                <c:pt idx="1">
                  <c:v>重心</c:v>
                </c:pt>
                <c:pt idx="2">
                  <c:v>知的</c:v>
                </c:pt>
                <c:pt idx="3">
                  <c:v>精神</c:v>
                </c:pt>
                <c:pt idx="4">
                  <c:v>発達</c:v>
                </c:pt>
                <c:pt idx="5">
                  <c:v>高次脳</c:v>
                </c:pt>
                <c:pt idx="6">
                  <c:v>その他</c:v>
                </c:pt>
              </c:strCache>
            </c:strRef>
          </c:cat>
          <c:val>
            <c:numRef>
              <c:f>Sheet1!$B$50:$B$56</c:f>
              <c:numCache>
                <c:formatCode>General</c:formatCode>
                <c:ptCount val="7"/>
                <c:pt idx="0">
                  <c:v>1115</c:v>
                </c:pt>
                <c:pt idx="1">
                  <c:v>187</c:v>
                </c:pt>
                <c:pt idx="2">
                  <c:v>2384</c:v>
                </c:pt>
                <c:pt idx="3">
                  <c:v>391</c:v>
                </c:pt>
                <c:pt idx="4">
                  <c:v>165</c:v>
                </c:pt>
                <c:pt idx="5">
                  <c:v>70</c:v>
                </c:pt>
                <c:pt idx="6">
                  <c:v>119</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ja-JP" altLang="en-US" sz="1400" dirty="0"/>
              <a:t>支援方法別</a:t>
            </a:r>
            <a:r>
              <a:rPr lang="ja-JP" altLang="en-US" sz="1400" dirty="0" smtClean="0"/>
              <a:t>内訳</a:t>
            </a:r>
            <a:endParaRPr lang="en-US" altLang="ja-JP" sz="1400" dirty="0" smtClean="0"/>
          </a:p>
          <a:p>
            <a:pPr>
              <a:defRPr sz="1400"/>
            </a:pPr>
            <a:r>
              <a:rPr lang="en-US" altLang="ja-JP" sz="1400" dirty="0" smtClean="0"/>
              <a:t>n=2</a:t>
            </a:r>
            <a:r>
              <a:rPr lang="ja-JP" altLang="en-US" sz="1400" dirty="0" smtClean="0"/>
              <a:t> </a:t>
            </a:r>
            <a:r>
              <a:rPr lang="en-US" altLang="ja-JP" sz="1400" dirty="0" smtClean="0"/>
              <a:t>2,311</a:t>
            </a:r>
            <a:r>
              <a:rPr lang="ja-JP" altLang="en-US" sz="1400" dirty="0" smtClean="0"/>
              <a:t>   </a:t>
            </a:r>
            <a:endParaRPr lang="ja-JP" altLang="en-US" sz="1400" dirty="0"/>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9.4757025452893023E-2"/>
          <c:y val="0.26980081547006601"/>
          <c:w val="0.76943140612502381"/>
          <c:h val="0.62337981047412983"/>
        </c:manualLayout>
      </c:layout>
      <c:pie3DChart>
        <c:varyColors val="1"/>
        <c:ser>
          <c:idx val="0"/>
          <c:order val="0"/>
          <c:explosion val="25"/>
          <c:dLbls>
            <c:dLbl>
              <c:idx val="4"/>
              <c:layout>
                <c:manualLayout>
                  <c:x val="5.0488407699037618E-2"/>
                  <c:y val="4.1463254593175854E-2"/>
                </c:manualLayout>
              </c:layout>
              <c:showLegendKey val="0"/>
              <c:showVal val="0"/>
              <c:showCatName val="1"/>
              <c:showSerName val="0"/>
              <c:showPercent val="1"/>
              <c:showBubbleSize val="0"/>
            </c:dLbl>
            <c:dLbl>
              <c:idx val="5"/>
              <c:layout>
                <c:manualLayout>
                  <c:x val="7.0888013998250221E-4"/>
                  <c:y val="-6.84598279381744E-2"/>
                </c:manualLayout>
              </c:layout>
              <c:spPr/>
              <c:txPr>
                <a:bodyPr/>
                <a:lstStyle/>
                <a:p>
                  <a:pPr>
                    <a:defRPr>
                      <a:latin typeface="ＭＳ ゴシック" pitchFamily="49" charset="-128"/>
                      <a:ea typeface="ＭＳ ゴシック" pitchFamily="49" charset="-128"/>
                    </a:defRPr>
                  </a:pPr>
                  <a:endParaRPr lang="ja-JP"/>
                </a:p>
              </c:txPr>
              <c:showLegendKey val="0"/>
              <c:showVal val="0"/>
              <c:showCatName val="1"/>
              <c:showSerName val="0"/>
              <c:showPercent val="1"/>
              <c:showBubbleSize val="0"/>
            </c:dLbl>
            <c:showLegendKey val="0"/>
            <c:showVal val="0"/>
            <c:showCatName val="1"/>
            <c:showSerName val="0"/>
            <c:showPercent val="1"/>
            <c:showBubbleSize val="0"/>
            <c:showLeaderLines val="1"/>
          </c:dLbls>
          <c:cat>
            <c:strRef>
              <c:f>Sheet1!$A$17:$A$24</c:f>
              <c:strCache>
                <c:ptCount val="8"/>
                <c:pt idx="0">
                  <c:v>訪問</c:v>
                </c:pt>
                <c:pt idx="1">
                  <c:v>来所</c:v>
                </c:pt>
                <c:pt idx="2">
                  <c:v>同行</c:v>
                </c:pt>
                <c:pt idx="3">
                  <c:v>電話相談</c:v>
                </c:pt>
                <c:pt idx="4">
                  <c:v>電子メール</c:v>
                </c:pt>
                <c:pt idx="5">
                  <c:v>個別支援会議</c:v>
                </c:pt>
                <c:pt idx="6">
                  <c:v>関係機関</c:v>
                </c:pt>
                <c:pt idx="7">
                  <c:v>その他</c:v>
                </c:pt>
              </c:strCache>
            </c:strRef>
          </c:cat>
          <c:val>
            <c:numRef>
              <c:f>Sheet1!$B$17:$B$24</c:f>
              <c:numCache>
                <c:formatCode>General</c:formatCode>
                <c:ptCount val="8"/>
                <c:pt idx="0">
                  <c:v>1674</c:v>
                </c:pt>
                <c:pt idx="1">
                  <c:v>2970</c:v>
                </c:pt>
                <c:pt idx="2">
                  <c:v>966</c:v>
                </c:pt>
                <c:pt idx="3">
                  <c:v>7859</c:v>
                </c:pt>
                <c:pt idx="4">
                  <c:v>763</c:v>
                </c:pt>
                <c:pt idx="5">
                  <c:v>609</c:v>
                </c:pt>
                <c:pt idx="6">
                  <c:v>7073</c:v>
                </c:pt>
                <c:pt idx="7">
                  <c:v>397</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ja-JP" altLang="en-US" sz="1400" dirty="0"/>
              <a:t>支援内容別</a:t>
            </a:r>
            <a:r>
              <a:rPr lang="ja-JP" altLang="en-US" sz="1400" dirty="0" smtClean="0"/>
              <a:t>内訳</a:t>
            </a:r>
            <a:endParaRPr lang="en-US" altLang="ja-JP" sz="1400" dirty="0" smtClean="0"/>
          </a:p>
          <a:p>
            <a:pPr>
              <a:defRPr sz="1400"/>
            </a:pPr>
            <a:r>
              <a:rPr lang="en-US" altLang="ja-JP" sz="1400" dirty="0" smtClean="0"/>
              <a:t>N=22,311</a:t>
            </a:r>
            <a:r>
              <a:rPr lang="ja-JP" altLang="en-US" sz="1400" dirty="0"/>
              <a:t>　</a:t>
            </a:r>
          </a:p>
        </c:rich>
      </c:tx>
      <c:layout>
        <c:manualLayout>
          <c:xMode val="edge"/>
          <c:yMode val="edge"/>
          <c:x val="0.60584646779288676"/>
          <c:y val="4.5017465616581383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9.5949348539817417E-2"/>
          <c:y val="0.28703703703703703"/>
          <c:w val="0.73816175597347411"/>
          <c:h val="0.60740740740740728"/>
        </c:manualLayout>
      </c:layout>
      <c:pie3DChart>
        <c:varyColors val="1"/>
        <c:ser>
          <c:idx val="0"/>
          <c:order val="0"/>
          <c:explosion val="25"/>
          <c:dLbls>
            <c:dLbl>
              <c:idx val="2"/>
              <c:layout>
                <c:manualLayout>
                  <c:x val="4.4744969378827645E-2"/>
                  <c:y val="-8.3100029163021283E-3"/>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Sheet1!$A$32:$A$43</c:f>
              <c:strCache>
                <c:ptCount val="12"/>
                <c:pt idx="0">
                  <c:v>福祉サービス</c:v>
                </c:pt>
                <c:pt idx="1">
                  <c:v>障害・病状</c:v>
                </c:pt>
                <c:pt idx="2">
                  <c:v>健康・医療</c:v>
                </c:pt>
                <c:pt idx="3">
                  <c:v>不安解消・情緒安定</c:v>
                </c:pt>
                <c:pt idx="4">
                  <c:v>保育・教育</c:v>
                </c:pt>
                <c:pt idx="5">
                  <c:v>家族・人間関係</c:v>
                </c:pt>
                <c:pt idx="6">
                  <c:v>家計・経済</c:v>
                </c:pt>
                <c:pt idx="7">
                  <c:v>生活技術</c:v>
                </c:pt>
                <c:pt idx="8">
                  <c:v>就労</c:v>
                </c:pt>
                <c:pt idx="9">
                  <c:v>社会参加・余暇活動</c:v>
                </c:pt>
                <c:pt idx="10">
                  <c:v>権利擁護・虐待</c:v>
                </c:pt>
                <c:pt idx="11">
                  <c:v>その他</c:v>
                </c:pt>
              </c:strCache>
            </c:strRef>
          </c:cat>
          <c:val>
            <c:numRef>
              <c:f>Sheet1!$B$32:$B$43</c:f>
              <c:numCache>
                <c:formatCode>General</c:formatCode>
                <c:ptCount val="12"/>
                <c:pt idx="0">
                  <c:v>10063</c:v>
                </c:pt>
                <c:pt idx="1">
                  <c:v>662</c:v>
                </c:pt>
                <c:pt idx="2">
                  <c:v>1906</c:v>
                </c:pt>
                <c:pt idx="3">
                  <c:v>2256</c:v>
                </c:pt>
                <c:pt idx="4">
                  <c:v>361</c:v>
                </c:pt>
                <c:pt idx="5">
                  <c:v>1179</c:v>
                </c:pt>
                <c:pt idx="6">
                  <c:v>502</c:v>
                </c:pt>
                <c:pt idx="7">
                  <c:v>1716</c:v>
                </c:pt>
                <c:pt idx="8">
                  <c:v>1193</c:v>
                </c:pt>
                <c:pt idx="9">
                  <c:v>462</c:v>
                </c:pt>
                <c:pt idx="10">
                  <c:v>1192</c:v>
                </c:pt>
                <c:pt idx="11">
                  <c:v>819</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ja-JP" altLang="en-US" sz="800"/>
              <a:t>＜支援方法別＞</a:t>
            </a:r>
          </a:p>
        </c:rich>
      </c:tx>
      <c:layout>
        <c:manualLayout>
          <c:xMode val="edge"/>
          <c:yMode val="edge"/>
          <c:x val="9.3729950422863674E-3"/>
          <c:y val="3.4188034188034191E-2"/>
        </c:manualLayout>
      </c:layout>
      <c:overlay val="0"/>
    </c:title>
    <c:autoTitleDeleted val="0"/>
    <c:plotArea>
      <c:layout/>
      <c:pieChart>
        <c:varyColors val="1"/>
        <c:ser>
          <c:idx val="0"/>
          <c:order val="0"/>
          <c:dLbls>
            <c:dLbl>
              <c:idx val="0"/>
              <c:layout>
                <c:manualLayout>
                  <c:x val="0.12236130740067748"/>
                  <c:y val="-1.5208560468402988E-2"/>
                </c:manualLayout>
              </c:layout>
              <c:showLegendKey val="0"/>
              <c:showVal val="0"/>
              <c:showCatName val="1"/>
              <c:showSerName val="0"/>
              <c:showPercent val="1"/>
              <c:showBubbleSize val="0"/>
            </c:dLbl>
            <c:dLbl>
              <c:idx val="5"/>
              <c:layout/>
              <c:tx>
                <c:rich>
                  <a:bodyPr/>
                  <a:lstStyle/>
                  <a:p>
                    <a:r>
                      <a:rPr lang="zh-TW" altLang="en-US" dirty="0">
                        <a:latin typeface="ＭＳ Ｐゴシック" pitchFamily="50" charset="-128"/>
                        <a:ea typeface="ＭＳ Ｐゴシック" pitchFamily="50" charset="-128"/>
                      </a:rPr>
                      <a:t>個別支援会議</a:t>
                    </a:r>
                    <a:r>
                      <a:rPr lang="zh-TW" altLang="en-US" dirty="0"/>
                      <a:t>
</a:t>
                    </a:r>
                    <a:r>
                      <a:rPr lang="en-US" altLang="zh-TW" dirty="0"/>
                      <a:t>3%</a:t>
                    </a:r>
                  </a:p>
                </c:rich>
              </c:tx>
              <c:showLegendKey val="0"/>
              <c:showVal val="0"/>
              <c:showCatName val="1"/>
              <c:showSerName val="0"/>
              <c:showPercent val="1"/>
              <c:showBubbleSize val="0"/>
            </c:dLbl>
            <c:txPr>
              <a:bodyPr/>
              <a:lstStyle/>
              <a:p>
                <a:pPr>
                  <a:defRPr sz="800"/>
                </a:pPr>
                <a:endParaRPr lang="ja-JP"/>
              </a:p>
            </c:txPr>
            <c:showLegendKey val="0"/>
            <c:showVal val="0"/>
            <c:showCatName val="1"/>
            <c:showSerName val="0"/>
            <c:showPercent val="1"/>
            <c:showBubbleSize val="0"/>
            <c:showLeaderLines val="1"/>
          </c:dLbls>
          <c:cat>
            <c:strRef>
              <c:f>Sheet1!$L$17:$L$24</c:f>
              <c:strCache>
                <c:ptCount val="8"/>
                <c:pt idx="0">
                  <c:v>訪問</c:v>
                </c:pt>
                <c:pt idx="1">
                  <c:v>来所</c:v>
                </c:pt>
                <c:pt idx="2">
                  <c:v>同行</c:v>
                </c:pt>
                <c:pt idx="3">
                  <c:v>電話相談</c:v>
                </c:pt>
                <c:pt idx="4">
                  <c:v>電子メール</c:v>
                </c:pt>
                <c:pt idx="5">
                  <c:v>個別支援会議</c:v>
                </c:pt>
                <c:pt idx="6">
                  <c:v>関係機関</c:v>
                </c:pt>
                <c:pt idx="7">
                  <c:v>その他</c:v>
                </c:pt>
              </c:strCache>
            </c:strRef>
          </c:cat>
          <c:val>
            <c:numRef>
              <c:f>Sheet1!$M$17:$M$24</c:f>
              <c:numCache>
                <c:formatCode>General</c:formatCode>
                <c:ptCount val="8"/>
                <c:pt idx="0">
                  <c:v>36</c:v>
                </c:pt>
                <c:pt idx="1">
                  <c:v>125</c:v>
                </c:pt>
                <c:pt idx="2">
                  <c:v>108</c:v>
                </c:pt>
                <c:pt idx="3">
                  <c:v>258</c:v>
                </c:pt>
                <c:pt idx="4">
                  <c:v>34</c:v>
                </c:pt>
                <c:pt idx="5">
                  <c:v>31</c:v>
                </c:pt>
                <c:pt idx="6">
                  <c:v>321</c:v>
                </c:pt>
                <c:pt idx="7">
                  <c:v>18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800"/>
              <a:t>＜支援内別＞</a:t>
            </a:r>
          </a:p>
        </c:rich>
      </c:tx>
      <c:layout>
        <c:manualLayout>
          <c:xMode val="edge"/>
          <c:yMode val="edge"/>
          <c:x val="7.7049180327868668E-3"/>
          <c:y val="2.0202020202020204E-2"/>
        </c:manualLayout>
      </c:layout>
      <c:overlay val="0"/>
    </c:title>
    <c:autoTitleDeleted val="0"/>
    <c:plotArea>
      <c:layout/>
      <c:pieChart>
        <c:varyColors val="1"/>
        <c:ser>
          <c:idx val="0"/>
          <c:order val="0"/>
          <c:dLbls>
            <c:dLbl>
              <c:idx val="0"/>
              <c:layout>
                <c:manualLayout>
                  <c:x val="-0.14096661073103567"/>
                  <c:y val="3.1315782496884859E-3"/>
                </c:manualLayout>
              </c:layout>
              <c:showLegendKey val="0"/>
              <c:showVal val="0"/>
              <c:showCatName val="1"/>
              <c:showSerName val="0"/>
              <c:showPercent val="1"/>
              <c:showBubbleSize val="0"/>
            </c:dLbl>
            <c:dLbl>
              <c:idx val="1"/>
              <c:layout>
                <c:manualLayout>
                  <c:x val="-1.7114151714642128E-2"/>
                  <c:y val="-0.19284816670643443"/>
                </c:manualLayout>
              </c:layout>
              <c:showLegendKey val="0"/>
              <c:showVal val="0"/>
              <c:showCatName val="1"/>
              <c:showSerName val="0"/>
              <c:showPercent val="1"/>
              <c:showBubbleSize val="0"/>
            </c:dLbl>
            <c:dLbl>
              <c:idx val="2"/>
              <c:layout>
                <c:manualLayout>
                  <c:x val="5.1520158340863133E-2"/>
                  <c:y val="-0.18517192926641746"/>
                </c:manualLayout>
              </c:layout>
              <c:showLegendKey val="0"/>
              <c:showVal val="0"/>
              <c:showCatName val="1"/>
              <c:showSerName val="0"/>
              <c:showPercent val="1"/>
              <c:showBubbleSize val="0"/>
            </c:dLbl>
            <c:dLbl>
              <c:idx val="3"/>
              <c:layout>
                <c:manualLayout>
                  <c:x val="7.9549072759347708E-2"/>
                  <c:y val="-7.8635700840425246E-2"/>
                </c:manualLayout>
              </c:layout>
              <c:showLegendKey val="0"/>
              <c:showVal val="0"/>
              <c:showCatName val="1"/>
              <c:showSerName val="0"/>
              <c:showPercent val="1"/>
              <c:showBubbleSize val="0"/>
            </c:dLbl>
            <c:dLbl>
              <c:idx val="4"/>
              <c:layout>
                <c:manualLayout>
                  <c:x val="1.818983692612194E-2"/>
                  <c:y val="-1.2455261274158913E-3"/>
                </c:manualLayout>
              </c:layout>
              <c:showLegendKey val="0"/>
              <c:showVal val="0"/>
              <c:showCatName val="1"/>
              <c:showSerName val="0"/>
              <c:showPercent val="1"/>
              <c:showBubbleSize val="0"/>
            </c:dLbl>
            <c:dLbl>
              <c:idx val="5"/>
              <c:layout>
                <c:manualLayout>
                  <c:x val="-9.0347231186265656E-2"/>
                  <c:y val="-1.2455261274158913E-3"/>
                </c:manualLayout>
              </c:layout>
              <c:showLegendKey val="0"/>
              <c:showVal val="0"/>
              <c:showCatName val="1"/>
              <c:showSerName val="0"/>
              <c:showPercent val="1"/>
              <c:showBubbleSize val="0"/>
            </c:dLbl>
            <c:dLbl>
              <c:idx val="6"/>
              <c:layout>
                <c:manualLayout>
                  <c:x val="-7.5669721612667273E-2"/>
                  <c:y val="-1.2455261274158913E-3"/>
                </c:manualLayout>
              </c:layout>
              <c:showLegendKey val="0"/>
              <c:showVal val="0"/>
              <c:showCatName val="1"/>
              <c:showSerName val="0"/>
              <c:showPercent val="1"/>
              <c:showBubbleSize val="0"/>
            </c:dLbl>
            <c:dLbl>
              <c:idx val="7"/>
              <c:layout>
                <c:manualLayout>
                  <c:x val="-0.22059635988124435"/>
                  <c:y val="-3.8282563164452929E-2"/>
                </c:manualLayout>
              </c:layout>
              <c:showLegendKey val="0"/>
              <c:showVal val="0"/>
              <c:showCatName val="1"/>
              <c:showSerName val="0"/>
              <c:showPercent val="1"/>
              <c:showBubbleSize val="0"/>
            </c:dLbl>
            <c:dLbl>
              <c:idx val="8"/>
              <c:layout>
                <c:manualLayout>
                  <c:x val="-0.11212211178520717"/>
                  <c:y val="-0.12718046607810388"/>
                </c:manualLayout>
              </c:layout>
              <c:showLegendKey val="0"/>
              <c:showVal val="0"/>
              <c:showCatName val="1"/>
              <c:showSerName val="0"/>
              <c:showPercent val="1"/>
              <c:showBubbleSize val="0"/>
            </c:dLbl>
            <c:dLbl>
              <c:idx val="9"/>
              <c:layout>
                <c:manualLayout>
                  <c:x val="-4.8247923927541847E-2"/>
                  <c:y val="-0.17299610275988228"/>
                </c:manualLayout>
              </c:layout>
              <c:showLegendKey val="0"/>
              <c:showVal val="0"/>
              <c:showCatName val="1"/>
              <c:showSerName val="0"/>
              <c:showPercent val="1"/>
              <c:showBubbleSize val="0"/>
            </c:dLbl>
            <c:dLbl>
              <c:idx val="10"/>
              <c:layout>
                <c:manualLayout>
                  <c:x val="-1.809732799793469E-2"/>
                  <c:y val="-0.20066703783239218"/>
                </c:manualLayout>
              </c:layout>
              <c:showLegendKey val="0"/>
              <c:showVal val="0"/>
              <c:showCatName val="1"/>
              <c:showSerName val="0"/>
              <c:showPercent val="1"/>
              <c:showBubbleSize val="0"/>
            </c:dLbl>
            <c:dLbl>
              <c:idx val="11"/>
              <c:layout>
                <c:manualLayout>
                  <c:x val="0.11054515726517791"/>
                  <c:y val="0.15699408786022959"/>
                </c:manualLayout>
              </c:layout>
              <c:showLegendKey val="0"/>
              <c:showVal val="0"/>
              <c:showCatName val="1"/>
              <c:showSerName val="0"/>
              <c:showPercent val="1"/>
              <c:showBubbleSize val="0"/>
            </c:dLbl>
            <c:txPr>
              <a:bodyPr/>
              <a:lstStyle/>
              <a:p>
                <a:pPr>
                  <a:defRPr sz="800"/>
                </a:pPr>
                <a:endParaRPr lang="ja-JP"/>
              </a:p>
            </c:txPr>
            <c:showLegendKey val="0"/>
            <c:showVal val="0"/>
            <c:showCatName val="1"/>
            <c:showSerName val="0"/>
            <c:showPercent val="1"/>
            <c:showBubbleSize val="0"/>
            <c:showLeaderLines val="1"/>
          </c:dLbls>
          <c:cat>
            <c:strRef>
              <c:f>Sheet1!$L$28:$L$39</c:f>
              <c:strCache>
                <c:ptCount val="12"/>
                <c:pt idx="0">
                  <c:v>福祉サービス</c:v>
                </c:pt>
                <c:pt idx="1">
                  <c:v>障害・病状</c:v>
                </c:pt>
                <c:pt idx="2">
                  <c:v>健康・医療</c:v>
                </c:pt>
                <c:pt idx="3">
                  <c:v>不安解消・情緒安定</c:v>
                </c:pt>
                <c:pt idx="4">
                  <c:v>保育・教育</c:v>
                </c:pt>
                <c:pt idx="5">
                  <c:v>家族・人間関係</c:v>
                </c:pt>
                <c:pt idx="6">
                  <c:v>家計・経済</c:v>
                </c:pt>
                <c:pt idx="7">
                  <c:v>生活技術</c:v>
                </c:pt>
                <c:pt idx="8">
                  <c:v>就労</c:v>
                </c:pt>
                <c:pt idx="9">
                  <c:v>社会参加・余暇活動</c:v>
                </c:pt>
                <c:pt idx="10">
                  <c:v>権利擁護・虐待</c:v>
                </c:pt>
                <c:pt idx="11">
                  <c:v>その他</c:v>
                </c:pt>
              </c:strCache>
            </c:strRef>
          </c:cat>
          <c:val>
            <c:numRef>
              <c:f>Sheet1!$M$28:$M$39</c:f>
              <c:numCache>
                <c:formatCode>General</c:formatCode>
                <c:ptCount val="12"/>
                <c:pt idx="0">
                  <c:v>118</c:v>
                </c:pt>
                <c:pt idx="1">
                  <c:v>91</c:v>
                </c:pt>
                <c:pt idx="2">
                  <c:v>71</c:v>
                </c:pt>
                <c:pt idx="3">
                  <c:v>58</c:v>
                </c:pt>
                <c:pt idx="4">
                  <c:v>38</c:v>
                </c:pt>
                <c:pt idx="5">
                  <c:v>63</c:v>
                </c:pt>
                <c:pt idx="6">
                  <c:v>49</c:v>
                </c:pt>
                <c:pt idx="7">
                  <c:v>60</c:v>
                </c:pt>
                <c:pt idx="8">
                  <c:v>118</c:v>
                </c:pt>
                <c:pt idx="9">
                  <c:v>9</c:v>
                </c:pt>
                <c:pt idx="10">
                  <c:v>134</c:v>
                </c:pt>
                <c:pt idx="11">
                  <c:v>122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ja-JP" altLang="en-US" sz="1400"/>
              <a:t>相談内容別内訳</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Sheet1!$B$76</c:f>
              <c:strCache>
                <c:ptCount val="1"/>
                <c:pt idx="0">
                  <c:v>身体</c:v>
                </c:pt>
              </c:strCache>
            </c:strRef>
          </c:tx>
          <c:invertIfNegative val="0"/>
          <c:cat>
            <c:strRef>
              <c:f>Sheet1!$A$77:$A$89</c:f>
              <c:strCache>
                <c:ptCount val="13"/>
                <c:pt idx="0">
                  <c:v>医療</c:v>
                </c:pt>
                <c:pt idx="1">
                  <c:v>補装具</c:v>
                </c:pt>
                <c:pt idx="2">
                  <c:v>療育</c:v>
                </c:pt>
                <c:pt idx="3">
                  <c:v>生活</c:v>
                </c:pt>
                <c:pt idx="4">
                  <c:v>施設</c:v>
                </c:pt>
                <c:pt idx="5">
                  <c:v>就学</c:v>
                </c:pt>
                <c:pt idx="6">
                  <c:v>就職</c:v>
                </c:pt>
                <c:pt idx="7">
                  <c:v>家庭</c:v>
                </c:pt>
                <c:pt idx="8">
                  <c:v>手帳</c:v>
                </c:pt>
                <c:pt idx="9">
                  <c:v>年金</c:v>
                </c:pt>
                <c:pt idx="10">
                  <c:v>金銭</c:v>
                </c:pt>
                <c:pt idx="11">
                  <c:v>結婚</c:v>
                </c:pt>
                <c:pt idx="12">
                  <c:v>その他</c:v>
                </c:pt>
              </c:strCache>
            </c:strRef>
          </c:cat>
          <c:val>
            <c:numRef>
              <c:f>Sheet1!$B$77:$B$89</c:f>
              <c:numCache>
                <c:formatCode>General</c:formatCode>
                <c:ptCount val="13"/>
                <c:pt idx="0">
                  <c:v>289</c:v>
                </c:pt>
                <c:pt idx="1">
                  <c:v>165</c:v>
                </c:pt>
                <c:pt idx="3">
                  <c:v>372</c:v>
                </c:pt>
                <c:pt idx="4">
                  <c:v>80</c:v>
                </c:pt>
                <c:pt idx="6">
                  <c:v>79</c:v>
                </c:pt>
                <c:pt idx="11">
                  <c:v>11</c:v>
                </c:pt>
                <c:pt idx="12">
                  <c:v>142</c:v>
                </c:pt>
              </c:numCache>
            </c:numRef>
          </c:val>
        </c:ser>
        <c:ser>
          <c:idx val="1"/>
          <c:order val="1"/>
          <c:tx>
            <c:strRef>
              <c:f>Sheet1!$C$76</c:f>
              <c:strCache>
                <c:ptCount val="1"/>
                <c:pt idx="0">
                  <c:v>知的</c:v>
                </c:pt>
              </c:strCache>
            </c:strRef>
          </c:tx>
          <c:invertIfNegative val="0"/>
          <c:cat>
            <c:strRef>
              <c:f>Sheet1!$A$77:$A$89</c:f>
              <c:strCache>
                <c:ptCount val="13"/>
                <c:pt idx="0">
                  <c:v>医療</c:v>
                </c:pt>
                <c:pt idx="1">
                  <c:v>補装具</c:v>
                </c:pt>
                <c:pt idx="2">
                  <c:v>療育</c:v>
                </c:pt>
                <c:pt idx="3">
                  <c:v>生活</c:v>
                </c:pt>
                <c:pt idx="4">
                  <c:v>施設</c:v>
                </c:pt>
                <c:pt idx="5">
                  <c:v>就学</c:v>
                </c:pt>
                <c:pt idx="6">
                  <c:v>就職</c:v>
                </c:pt>
                <c:pt idx="7">
                  <c:v>家庭</c:v>
                </c:pt>
                <c:pt idx="8">
                  <c:v>手帳</c:v>
                </c:pt>
                <c:pt idx="9">
                  <c:v>年金</c:v>
                </c:pt>
                <c:pt idx="10">
                  <c:v>金銭</c:v>
                </c:pt>
                <c:pt idx="11">
                  <c:v>結婚</c:v>
                </c:pt>
                <c:pt idx="12">
                  <c:v>その他</c:v>
                </c:pt>
              </c:strCache>
            </c:strRef>
          </c:cat>
          <c:val>
            <c:numRef>
              <c:f>Sheet1!$C$77:$C$89</c:f>
              <c:numCache>
                <c:formatCode>General</c:formatCode>
                <c:ptCount val="13"/>
                <c:pt idx="2">
                  <c:v>78</c:v>
                </c:pt>
                <c:pt idx="3">
                  <c:v>157</c:v>
                </c:pt>
                <c:pt idx="4">
                  <c:v>36</c:v>
                </c:pt>
                <c:pt idx="5">
                  <c:v>36</c:v>
                </c:pt>
                <c:pt idx="6">
                  <c:v>59</c:v>
                </c:pt>
                <c:pt idx="7">
                  <c:v>146</c:v>
                </c:pt>
                <c:pt idx="8">
                  <c:v>28</c:v>
                </c:pt>
                <c:pt idx="9">
                  <c:v>23</c:v>
                </c:pt>
                <c:pt idx="12">
                  <c:v>113</c:v>
                </c:pt>
              </c:numCache>
            </c:numRef>
          </c:val>
        </c:ser>
        <c:ser>
          <c:idx val="2"/>
          <c:order val="2"/>
          <c:tx>
            <c:strRef>
              <c:f>Sheet1!$D$76</c:f>
              <c:strCache>
                <c:ptCount val="1"/>
                <c:pt idx="0">
                  <c:v>精神</c:v>
                </c:pt>
              </c:strCache>
            </c:strRef>
          </c:tx>
          <c:invertIfNegative val="0"/>
          <c:cat>
            <c:strRef>
              <c:f>Sheet1!$A$77:$A$89</c:f>
              <c:strCache>
                <c:ptCount val="13"/>
                <c:pt idx="0">
                  <c:v>医療</c:v>
                </c:pt>
                <c:pt idx="1">
                  <c:v>補装具</c:v>
                </c:pt>
                <c:pt idx="2">
                  <c:v>療育</c:v>
                </c:pt>
                <c:pt idx="3">
                  <c:v>生活</c:v>
                </c:pt>
                <c:pt idx="4">
                  <c:v>施設</c:v>
                </c:pt>
                <c:pt idx="5">
                  <c:v>就学</c:v>
                </c:pt>
                <c:pt idx="6">
                  <c:v>就職</c:v>
                </c:pt>
                <c:pt idx="7">
                  <c:v>家庭</c:v>
                </c:pt>
                <c:pt idx="8">
                  <c:v>手帳</c:v>
                </c:pt>
                <c:pt idx="9">
                  <c:v>年金</c:v>
                </c:pt>
                <c:pt idx="10">
                  <c:v>金銭</c:v>
                </c:pt>
                <c:pt idx="11">
                  <c:v>結婚</c:v>
                </c:pt>
                <c:pt idx="12">
                  <c:v>その他</c:v>
                </c:pt>
              </c:strCache>
            </c:strRef>
          </c:cat>
          <c:val>
            <c:numRef>
              <c:f>Sheet1!$D$77:$D$89</c:f>
              <c:numCache>
                <c:formatCode>General</c:formatCode>
                <c:ptCount val="13"/>
                <c:pt idx="0">
                  <c:v>8</c:v>
                </c:pt>
                <c:pt idx="3">
                  <c:v>16</c:v>
                </c:pt>
                <c:pt idx="6">
                  <c:v>1</c:v>
                </c:pt>
                <c:pt idx="10">
                  <c:v>2</c:v>
                </c:pt>
                <c:pt idx="12">
                  <c:v>187</c:v>
                </c:pt>
              </c:numCache>
            </c:numRef>
          </c:val>
        </c:ser>
        <c:dLbls>
          <c:showLegendKey val="0"/>
          <c:showVal val="0"/>
          <c:showCatName val="0"/>
          <c:showSerName val="0"/>
          <c:showPercent val="0"/>
          <c:showBubbleSize val="0"/>
        </c:dLbls>
        <c:gapWidth val="150"/>
        <c:shape val="box"/>
        <c:axId val="110230528"/>
        <c:axId val="120022144"/>
        <c:axId val="0"/>
      </c:bar3DChart>
      <c:catAx>
        <c:axId val="110230528"/>
        <c:scaling>
          <c:orientation val="minMax"/>
        </c:scaling>
        <c:delete val="0"/>
        <c:axPos val="b"/>
        <c:majorTickMark val="none"/>
        <c:minorTickMark val="none"/>
        <c:tickLblPos val="nextTo"/>
        <c:crossAx val="120022144"/>
        <c:crosses val="autoZero"/>
        <c:auto val="1"/>
        <c:lblAlgn val="ctr"/>
        <c:lblOffset val="100"/>
        <c:noMultiLvlLbl val="0"/>
      </c:catAx>
      <c:valAx>
        <c:axId val="120022144"/>
        <c:scaling>
          <c:orientation val="minMax"/>
        </c:scaling>
        <c:delete val="0"/>
        <c:axPos val="l"/>
        <c:majorGridlines/>
        <c:numFmt formatCode="General" sourceLinked="1"/>
        <c:majorTickMark val="none"/>
        <c:minorTickMark val="none"/>
        <c:tickLblPos val="nextTo"/>
        <c:crossAx val="110230528"/>
        <c:crosses val="autoZero"/>
        <c:crossBetween val="between"/>
      </c:valAx>
      <c:dTable>
        <c:showHorzBorder val="1"/>
        <c:showVertBorder val="1"/>
        <c:showOutline val="1"/>
        <c:showKeys val="1"/>
        <c:txPr>
          <a:bodyPr/>
          <a:lstStyle/>
          <a:p>
            <a:pPr rtl="0">
              <a:defRPr sz="1050"/>
            </a:pPr>
            <a:endParaRPr lang="ja-JP"/>
          </a:p>
        </c:txPr>
      </c:dTable>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0360"/>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2" y="0"/>
            <a:ext cx="4307047" cy="340360"/>
          </a:xfrm>
          <a:prstGeom prst="rect">
            <a:avLst/>
          </a:prstGeom>
        </p:spPr>
        <p:txBody>
          <a:bodyPr vert="horz" lIns="92236" tIns="46118" rIns="92236" bIns="46118" rtlCol="0"/>
          <a:lstStyle>
            <a:lvl1pPr algn="r">
              <a:defRPr sz="1200"/>
            </a:lvl1pPr>
          </a:lstStyle>
          <a:p>
            <a:fld id="{5DB72038-C572-43D2-A0DC-8687EA820164}" type="datetimeFigureOut">
              <a:rPr kumimoji="1" lang="ja-JP" altLang="en-US" smtClean="0"/>
              <a:t>2015/6/26</a:t>
            </a:fld>
            <a:endParaRPr kumimoji="1" lang="ja-JP" altLang="en-US"/>
          </a:p>
        </p:txBody>
      </p:sp>
      <p:sp>
        <p:nvSpPr>
          <p:cNvPr id="4" name="フッター プレースホルダー 3"/>
          <p:cNvSpPr>
            <a:spLocks noGrp="1"/>
          </p:cNvSpPr>
          <p:nvPr>
            <p:ph type="ftr" sz="quarter" idx="2"/>
          </p:nvPr>
        </p:nvSpPr>
        <p:spPr>
          <a:xfrm>
            <a:off x="2" y="6465659"/>
            <a:ext cx="4307047" cy="340360"/>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2" y="6465659"/>
            <a:ext cx="4307047" cy="340360"/>
          </a:xfrm>
          <a:prstGeom prst="rect">
            <a:avLst/>
          </a:prstGeom>
        </p:spPr>
        <p:txBody>
          <a:bodyPr vert="horz" lIns="92236" tIns="46118" rIns="92236" bIns="46118" rtlCol="0" anchor="b"/>
          <a:lstStyle>
            <a:lvl1pPr algn="r">
              <a:defRPr sz="1200"/>
            </a:lvl1pPr>
          </a:lstStyle>
          <a:p>
            <a:fld id="{39880B5A-149E-4909-A18E-55713FB5739C}" type="slidenum">
              <a:rPr kumimoji="1" lang="ja-JP" altLang="en-US" smtClean="0"/>
              <a:t>‹#›</a:t>
            </a:fld>
            <a:endParaRPr kumimoji="1" lang="ja-JP" altLang="en-US"/>
          </a:p>
        </p:txBody>
      </p:sp>
    </p:spTree>
    <p:extLst>
      <p:ext uri="{BB962C8B-B14F-4D97-AF65-F5344CB8AC3E}">
        <p14:creationId xmlns:p14="http://schemas.microsoft.com/office/powerpoint/2010/main" val="17191550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0360"/>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0"/>
            <a:ext cx="4307047" cy="340360"/>
          </a:xfrm>
          <a:prstGeom prst="rect">
            <a:avLst/>
          </a:prstGeom>
        </p:spPr>
        <p:txBody>
          <a:bodyPr vert="horz" lIns="92236" tIns="46118" rIns="92236" bIns="46118" rtlCol="0"/>
          <a:lstStyle>
            <a:lvl1pPr algn="r">
              <a:defRPr sz="1200"/>
            </a:lvl1pPr>
          </a:lstStyle>
          <a:p>
            <a:fld id="{87FE17C1-5812-4D7B-87FF-99313AA7D018}" type="datetimeFigureOut">
              <a:rPr kumimoji="1" lang="ja-JP" altLang="en-US" smtClean="0"/>
              <a:t>2015/6/26</a:t>
            </a:fld>
            <a:endParaRPr kumimoji="1" lang="ja-JP" altLang="en-US"/>
          </a:p>
        </p:txBody>
      </p:sp>
      <p:sp>
        <p:nvSpPr>
          <p:cNvPr id="4" name="スライド イメージ プレースホルダー 3"/>
          <p:cNvSpPr>
            <a:spLocks noGrp="1" noRot="1" noChangeAspect="1"/>
          </p:cNvSpPr>
          <p:nvPr>
            <p:ph type="sldImg" idx="2"/>
          </p:nvPr>
        </p:nvSpPr>
        <p:spPr>
          <a:xfrm>
            <a:off x="3267075" y="509588"/>
            <a:ext cx="3405188" cy="255428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40"/>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659"/>
            <a:ext cx="4307047" cy="340360"/>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7" cy="340360"/>
          </a:xfrm>
          <a:prstGeom prst="rect">
            <a:avLst/>
          </a:prstGeom>
        </p:spPr>
        <p:txBody>
          <a:bodyPr vert="horz" lIns="92236" tIns="46118" rIns="92236" bIns="46118" rtlCol="0" anchor="b"/>
          <a:lstStyle>
            <a:lvl1pPr algn="r">
              <a:defRPr sz="1200"/>
            </a:lvl1pPr>
          </a:lstStyle>
          <a:p>
            <a:fld id="{E06BE263-935E-4D49-A862-54C82DD237B0}" type="slidenum">
              <a:rPr kumimoji="1" lang="ja-JP" altLang="en-US" smtClean="0"/>
              <a:t>‹#›</a:t>
            </a:fld>
            <a:endParaRPr kumimoji="1" lang="ja-JP" altLang="en-US"/>
          </a:p>
        </p:txBody>
      </p:sp>
    </p:spTree>
    <p:extLst>
      <p:ext uri="{BB962C8B-B14F-4D97-AF65-F5344CB8AC3E}">
        <p14:creationId xmlns:p14="http://schemas.microsoft.com/office/powerpoint/2010/main" val="39460869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a:p>
            <a:endParaRPr kumimoji="1" lang="en-US" altLang="ja-JP" dirty="0" smtClean="0"/>
          </a:p>
        </p:txBody>
      </p:sp>
    </p:spTree>
    <p:extLst>
      <p:ext uri="{BB962C8B-B14F-4D97-AF65-F5344CB8AC3E}">
        <p14:creationId xmlns:p14="http://schemas.microsoft.com/office/powerpoint/2010/main" val="2281387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EFE078-5F32-4896-A69B-85E28F876BCF}" type="datetime1">
              <a:rPr kumimoji="1" lang="ja-JP" altLang="en-US" smtClean="0"/>
              <a:t>2015/6/26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03457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6A2F75-3A46-4331-B107-84C22C83B4EC}" type="datetime1">
              <a:rPr kumimoji="1" lang="ja-JP" altLang="en-US" smtClean="0"/>
              <a:t>2015/6/26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73298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59F7A1D-F6A2-4557-94C9-398331A6CA76}" type="datetime1">
              <a:rPr kumimoji="1" lang="ja-JP" altLang="en-US" smtClean="0"/>
              <a:t>2015/6/26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93776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5967C7-96A4-46F5-BD32-354401D90D18}" type="datetime1">
              <a:rPr kumimoji="1" lang="ja-JP" altLang="en-US" smtClean="0"/>
              <a:t>2015/6/26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16648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2A0C8EE-5189-41AB-A9B5-DA8262D11A85}" type="datetime1">
              <a:rPr kumimoji="1" lang="ja-JP" altLang="en-US" smtClean="0"/>
              <a:t>2015/6/26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413709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BB604C0-CAA5-4759-9752-D86AC4A60316}" type="datetime1">
              <a:rPr kumimoji="1" lang="ja-JP" altLang="en-US" smtClean="0"/>
              <a:t>2015/6/26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351843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EAC086B-2635-4ECA-8B5B-D7E128147A62}" type="datetime1">
              <a:rPr kumimoji="1" lang="ja-JP" altLang="en-US" smtClean="0"/>
              <a:t>2015/6/26</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1</a:t>
            </a:r>
            <a:endParaRPr kumimoji="1" lang="ja-JP" altLang="en-US"/>
          </a:p>
        </p:txBody>
      </p:sp>
      <p:sp>
        <p:nvSpPr>
          <p:cNvPr id="9" name="スライド番号プレースホルダー 8"/>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281556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DE4BA1B-3E1F-46A8-B47F-1CB59655E2EB}" type="datetime1">
              <a:rPr kumimoji="1" lang="ja-JP" altLang="en-US" smtClean="0"/>
              <a:t>2015/6/26</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1</a:t>
            </a:r>
            <a:endParaRPr kumimoji="1" lang="ja-JP" altLang="en-US"/>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215589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3AC0FA-B7FE-450B-A225-8F9F11D635DE}" type="datetime1">
              <a:rPr kumimoji="1" lang="ja-JP" altLang="en-US" smtClean="0"/>
              <a:t>2015/6/26</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1</a:t>
            </a:r>
            <a:endParaRPr kumimoji="1" lang="ja-JP" altLang="en-US"/>
          </a:p>
        </p:txBody>
      </p:sp>
      <p:sp>
        <p:nvSpPr>
          <p:cNvPr id="4" name="スライド番号プレースホルダー 3"/>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302778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B760CD-BD38-4AC2-A97D-EF90244A9B43}" type="datetime1">
              <a:rPr kumimoji="1" lang="ja-JP" altLang="en-US" smtClean="0"/>
              <a:t>2015/6/26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87192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4A3E82-04C6-4464-B730-11D6A32B6823}" type="datetime1">
              <a:rPr kumimoji="1" lang="ja-JP" altLang="en-US" smtClean="0"/>
              <a:t>2015/6/26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83776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D3333-DD6A-46C3-A9BA-D724C901A553}" type="datetime1">
              <a:rPr kumimoji="1" lang="ja-JP" altLang="en-US" smtClean="0"/>
              <a:t>2015/6/26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1</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2799611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chor="b" anchorCtr="0">
            <a:normAutofit/>
          </a:bodyPr>
          <a:lstStyle/>
          <a:p>
            <a:r>
              <a:rPr kumimoji="1" lang="ja-JP" altLang="en-US" sz="2000" dirty="0" smtClean="0">
                <a:solidFill>
                  <a:schemeClr val="tx1">
                    <a:lumMod val="85000"/>
                    <a:lumOff val="15000"/>
                  </a:schemeClr>
                </a:solidFill>
                <a:latin typeface="HG創英角ﾎﾟｯﾌﾟ体" pitchFamily="49" charset="-128"/>
                <a:ea typeface="HG創英角ﾎﾟｯﾌﾟ体" pitchFamily="49" charset="-128"/>
                <a:cs typeface="メイリオ" pitchFamily="50" charset="-128"/>
              </a:rPr>
              <a:t>平成</a:t>
            </a:r>
            <a:r>
              <a:rPr kumimoji="1" lang="en-US" altLang="ja-JP" sz="2000" dirty="0" smtClean="0">
                <a:solidFill>
                  <a:schemeClr val="tx1">
                    <a:lumMod val="85000"/>
                    <a:lumOff val="15000"/>
                  </a:schemeClr>
                </a:solidFill>
                <a:latin typeface="HG創英角ﾎﾟｯﾌﾟ体" pitchFamily="49" charset="-128"/>
                <a:ea typeface="HG創英角ﾎﾟｯﾌﾟ体" pitchFamily="49" charset="-128"/>
                <a:cs typeface="メイリオ" pitchFamily="50" charset="-128"/>
              </a:rPr>
              <a:t>26</a:t>
            </a:r>
            <a:r>
              <a:rPr kumimoji="1" lang="ja-JP" altLang="en-US" sz="2000" dirty="0" smtClean="0">
                <a:solidFill>
                  <a:schemeClr val="tx1">
                    <a:lumMod val="85000"/>
                    <a:lumOff val="15000"/>
                  </a:schemeClr>
                </a:solidFill>
                <a:latin typeface="HG創英角ﾎﾟｯﾌﾟ体" pitchFamily="49" charset="-128"/>
                <a:ea typeface="HG創英角ﾎﾟｯﾌﾟ体" pitchFamily="49" charset="-128"/>
                <a:cs typeface="メイリオ" pitchFamily="50" charset="-128"/>
              </a:rPr>
              <a:t>年度　障害者等相談支援事業について</a:t>
            </a:r>
            <a:endParaRPr kumimoji="1" lang="ja-JP" altLang="en-US" sz="2000" dirty="0">
              <a:solidFill>
                <a:schemeClr val="tx1">
                  <a:lumMod val="85000"/>
                  <a:lumOff val="15000"/>
                </a:schemeClr>
              </a:solidFill>
              <a:latin typeface="HG創英角ﾎﾟｯﾌﾟ体" pitchFamily="49" charset="-128"/>
              <a:ea typeface="HG創英角ﾎﾟｯﾌﾟ体" pitchFamily="49" charset="-128"/>
              <a:cs typeface="メイリオ" pitchFamily="50" charset="-128"/>
            </a:endParaRPr>
          </a:p>
        </p:txBody>
      </p:sp>
      <p:sp>
        <p:nvSpPr>
          <p:cNvPr id="4" name="コンテンツ プレースホルダー 2"/>
          <p:cNvSpPr>
            <a:spLocks noGrp="1"/>
          </p:cNvSpPr>
          <p:nvPr>
            <p:ph idx="1"/>
          </p:nvPr>
        </p:nvSpPr>
        <p:spPr>
          <a:xfrm>
            <a:off x="323790" y="963120"/>
            <a:ext cx="8603142" cy="5608916"/>
          </a:xfrm>
          <a:solidFill>
            <a:schemeClr val="bg1"/>
          </a:solidFill>
          <a:ln w="19050">
            <a:noFill/>
            <a:prstDash val="sysDot"/>
          </a:ln>
          <a:effectLst/>
        </p:spPr>
        <p:txBody>
          <a:bodyPr lIns="180000" tIns="180000" rIns="180000" bIns="180000">
            <a:noAutofit/>
          </a:bodyPr>
          <a:lstStyle/>
          <a:p>
            <a:pPr marL="0" indent="0" algn="just">
              <a:buNone/>
            </a:pPr>
            <a:r>
              <a:rPr lang="ja-JP" altLang="en-US" sz="1800" b="1" dirty="0" smtClean="0">
                <a:solidFill>
                  <a:schemeClr val="tx1">
                    <a:lumMod val="85000"/>
                    <a:lumOff val="15000"/>
                  </a:schemeClr>
                </a:solidFill>
                <a:latin typeface="+mn-ea"/>
                <a:cs typeface="メイリオ" pitchFamily="50" charset="-128"/>
              </a:rPr>
              <a:t>１　障害者等相談支援事業</a:t>
            </a:r>
          </a:p>
          <a:p>
            <a:pPr marL="0" indent="0" algn="just">
              <a:buNone/>
            </a:pPr>
            <a:r>
              <a:rPr lang="ja-JP" altLang="en-US" sz="1800" dirty="0">
                <a:solidFill>
                  <a:schemeClr val="tx1">
                    <a:lumMod val="85000"/>
                    <a:lumOff val="15000"/>
                  </a:schemeClr>
                </a:solidFill>
                <a:latin typeface="+mn-ea"/>
                <a:cs typeface="メイリオ" pitchFamily="50" charset="-128"/>
              </a:rPr>
              <a:t>　</a:t>
            </a:r>
            <a:r>
              <a:rPr lang="ja-JP" altLang="en-US" sz="1800" dirty="0" smtClean="0">
                <a:solidFill>
                  <a:schemeClr val="tx1">
                    <a:lumMod val="85000"/>
                    <a:lumOff val="15000"/>
                  </a:schemeClr>
                </a:solidFill>
                <a:latin typeface="+mn-ea"/>
                <a:cs typeface="メイリオ" pitchFamily="50" charset="-128"/>
              </a:rPr>
              <a:t>　</a:t>
            </a:r>
            <a:r>
              <a:rPr lang="ja-JP" altLang="en-US" sz="1600" dirty="0" smtClean="0">
                <a:solidFill>
                  <a:schemeClr val="tx1">
                    <a:lumMod val="85000"/>
                    <a:lumOff val="15000"/>
                  </a:schemeClr>
                </a:solidFill>
                <a:latin typeface="+mn-ea"/>
                <a:cs typeface="メイリオ" pitchFamily="50" charset="-128"/>
              </a:rPr>
              <a:t>相談支援事業とは、</a:t>
            </a:r>
            <a:r>
              <a:rPr lang="ja-JP" altLang="en-US" sz="1600" dirty="0" err="1" smtClean="0">
                <a:solidFill>
                  <a:schemeClr val="tx1">
                    <a:lumMod val="85000"/>
                    <a:lumOff val="15000"/>
                  </a:schemeClr>
                </a:solidFill>
                <a:latin typeface="+mn-ea"/>
                <a:cs typeface="メイリオ" pitchFamily="50" charset="-128"/>
              </a:rPr>
              <a:t>障がい</a:t>
            </a:r>
            <a:r>
              <a:rPr lang="ja-JP" altLang="en-US" sz="1600" dirty="0" smtClean="0">
                <a:solidFill>
                  <a:schemeClr val="tx1">
                    <a:lumMod val="85000"/>
                    <a:lumOff val="15000"/>
                  </a:schemeClr>
                </a:solidFill>
                <a:latin typeface="+mn-ea"/>
                <a:cs typeface="メイリオ" pitchFamily="50" charset="-128"/>
              </a:rPr>
              <a:t>者の日常生活及び社会生活を総合的に支援するための法律に基づき、障がい者及び保護者等からの相談に応じ、必要な情報の提供及び助言その他の支援を行うための事業であり、基幹相談支援センターである障害者等相談支援推進センターを含め、市内１１か所の相談支援事業所において下記の事業を実施している。</a:t>
            </a:r>
            <a:endParaRPr lang="en-US" altLang="ja-JP" sz="1600" dirty="0" smtClean="0">
              <a:solidFill>
                <a:schemeClr val="tx1">
                  <a:lumMod val="85000"/>
                  <a:lumOff val="15000"/>
                </a:schemeClr>
              </a:solidFill>
              <a:latin typeface="+mn-ea"/>
              <a:cs typeface="メイリオ" pitchFamily="50" charset="-128"/>
            </a:endParaRPr>
          </a:p>
        </p:txBody>
      </p:sp>
      <p:sp>
        <p:nvSpPr>
          <p:cNvPr id="3" name="正方形/長方形 2"/>
          <p:cNvSpPr/>
          <p:nvPr/>
        </p:nvSpPr>
        <p:spPr>
          <a:xfrm>
            <a:off x="3151375" y="3601676"/>
            <a:ext cx="2952328" cy="199642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t>　　　　　　　</a:t>
            </a:r>
          </a:p>
          <a:p>
            <a:r>
              <a:rPr lang="ja-JP" altLang="en-US" sz="1050" dirty="0"/>
              <a:t>　</a:t>
            </a:r>
            <a:r>
              <a:rPr kumimoji="1" lang="ja-JP" altLang="en-US" sz="1050" dirty="0" smtClean="0"/>
              <a:t>　　　　　　 </a:t>
            </a:r>
            <a:endParaRPr kumimoji="1" lang="en-US" altLang="ja-JP" sz="1050" dirty="0" smtClean="0"/>
          </a:p>
          <a:p>
            <a:r>
              <a:rPr lang="en-US" altLang="ja-JP" sz="1050" dirty="0"/>
              <a:t> </a:t>
            </a:r>
            <a:r>
              <a:rPr lang="en-US" altLang="ja-JP" sz="1050" dirty="0" smtClean="0"/>
              <a:t>                  </a:t>
            </a:r>
            <a:r>
              <a:rPr kumimoji="1" lang="ja-JP" altLang="en-US" sz="1050" dirty="0" smtClean="0"/>
              <a:t>　</a:t>
            </a:r>
            <a:r>
              <a:rPr kumimoji="1" lang="en-US" altLang="ja-JP" sz="1050" dirty="0" smtClean="0"/>
              <a:t>(1)</a:t>
            </a:r>
            <a:r>
              <a:rPr kumimoji="1" lang="ja-JP" altLang="en-US" sz="1050" dirty="0" smtClean="0"/>
              <a:t>基幹相談支援センター事業</a:t>
            </a:r>
          </a:p>
          <a:p>
            <a:r>
              <a:rPr lang="en-US" altLang="ja-JP" sz="1050" dirty="0" smtClean="0"/>
              <a:t>                          </a:t>
            </a:r>
            <a:r>
              <a:rPr lang="ja-JP" altLang="en-US" sz="1050" dirty="0" smtClean="0"/>
              <a:t>・総合的、専門的な相談支援</a:t>
            </a:r>
          </a:p>
          <a:p>
            <a:r>
              <a:rPr lang="ja-JP" altLang="en-US" sz="1050" dirty="0"/>
              <a:t>　</a:t>
            </a:r>
            <a:r>
              <a:rPr lang="ja-JP" altLang="en-US" sz="1050" dirty="0" smtClean="0"/>
              <a:t>　　　　　　　　・地域相談支援体制の強化</a:t>
            </a:r>
          </a:p>
          <a:p>
            <a:r>
              <a:rPr lang="ja-JP" altLang="en-US" sz="1050" dirty="0"/>
              <a:t>　</a:t>
            </a:r>
            <a:r>
              <a:rPr lang="ja-JP" altLang="en-US" sz="1050" dirty="0" smtClean="0"/>
              <a:t>　　　　　　　   ・地域移行、地域定着支援の促進</a:t>
            </a:r>
          </a:p>
          <a:p>
            <a:r>
              <a:rPr lang="ja-JP" altLang="en-US" sz="1050" dirty="0" smtClean="0"/>
              <a:t>　　　　　　　　</a:t>
            </a:r>
            <a:r>
              <a:rPr lang="en-US" altLang="ja-JP" sz="1050" dirty="0" smtClean="0"/>
              <a:t>(2)</a:t>
            </a:r>
            <a:r>
              <a:rPr lang="ja-JP" altLang="en-US" sz="1050" dirty="0" smtClean="0"/>
              <a:t>障害者相談支援推進業務</a:t>
            </a:r>
          </a:p>
          <a:p>
            <a:r>
              <a:rPr kumimoji="1" lang="en-US" altLang="ja-JP" sz="1050" dirty="0" smtClean="0"/>
              <a:t>   </a:t>
            </a:r>
            <a:r>
              <a:rPr kumimoji="1" lang="ja-JP" altLang="en-US" sz="1050" dirty="0" smtClean="0"/>
              <a:t>　　　　　　　　・障害者</a:t>
            </a:r>
            <a:r>
              <a:rPr kumimoji="1" lang="en-US" altLang="ja-JP" sz="1050" dirty="0" smtClean="0"/>
              <a:t>110</a:t>
            </a:r>
            <a:r>
              <a:rPr kumimoji="1" lang="ja-JP" altLang="en-US" sz="1050" dirty="0" smtClean="0"/>
              <a:t>番、身体障害者補助</a:t>
            </a:r>
          </a:p>
          <a:p>
            <a:r>
              <a:rPr lang="ja-JP" altLang="en-US" sz="1050" dirty="0"/>
              <a:t>　</a:t>
            </a:r>
            <a:r>
              <a:rPr lang="ja-JP" altLang="en-US" sz="1050" dirty="0" smtClean="0"/>
              <a:t>　　　　　　　　 </a:t>
            </a:r>
            <a:r>
              <a:rPr kumimoji="1" lang="ja-JP" altLang="en-US" sz="1050" dirty="0" smtClean="0"/>
              <a:t>犬相談支援</a:t>
            </a:r>
          </a:p>
          <a:p>
            <a:r>
              <a:rPr lang="ja-JP" altLang="en-US" sz="1050" dirty="0" smtClean="0"/>
              <a:t>　　　　　　　　　・</a:t>
            </a:r>
            <a:r>
              <a:rPr kumimoji="1" lang="ja-JP" altLang="en-US" sz="1050" dirty="0" smtClean="0"/>
              <a:t>地域生活及び社会参加等の促進</a:t>
            </a:r>
            <a:r>
              <a:rPr kumimoji="1" lang="en-US" altLang="ja-JP" sz="1050" dirty="0" smtClean="0"/>
              <a:t>                      </a:t>
            </a:r>
            <a:endParaRPr kumimoji="1" lang="ja-JP" altLang="en-US" sz="1050" dirty="0" smtClean="0"/>
          </a:p>
          <a:p>
            <a:r>
              <a:rPr kumimoji="1" lang="en-US" altLang="ja-JP" sz="1050" dirty="0" smtClean="0"/>
              <a:t> </a:t>
            </a:r>
            <a:r>
              <a:rPr kumimoji="1" lang="ja-JP" altLang="en-US" sz="1050" dirty="0" smtClean="0"/>
              <a:t>　　　　　　　　</a:t>
            </a:r>
            <a:r>
              <a:rPr kumimoji="1" lang="en-US" altLang="ja-JP" sz="1050" dirty="0" smtClean="0"/>
              <a:t>(3)</a:t>
            </a:r>
            <a:r>
              <a:rPr kumimoji="1" lang="ja-JP" altLang="en-US" sz="1050" dirty="0" smtClean="0"/>
              <a:t>障害者虐待防止センター事業</a:t>
            </a:r>
            <a:endParaRPr kumimoji="1" lang="ja-JP" altLang="en-US" sz="1050" dirty="0"/>
          </a:p>
        </p:txBody>
      </p:sp>
      <p:sp>
        <p:nvSpPr>
          <p:cNvPr id="5" name="正方形/長方形 4"/>
          <p:cNvSpPr/>
          <p:nvPr/>
        </p:nvSpPr>
        <p:spPr>
          <a:xfrm>
            <a:off x="3539647" y="2569163"/>
            <a:ext cx="4188413" cy="97318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smtClean="0"/>
              <a:t>　　　　　　　　　　　　　　           </a:t>
            </a:r>
            <a:r>
              <a:rPr kumimoji="1" lang="en-US" altLang="ja-JP" sz="1050" dirty="0" smtClean="0"/>
              <a:t>(1)</a:t>
            </a:r>
            <a:r>
              <a:rPr kumimoji="1" lang="ja-JP" altLang="en-US" sz="1050" dirty="0" smtClean="0"/>
              <a:t>相談支援事業</a:t>
            </a:r>
          </a:p>
          <a:p>
            <a:r>
              <a:rPr lang="ja-JP" altLang="en-US" sz="1050" dirty="0" smtClean="0"/>
              <a:t>　　　　　　　　　　　　　　           </a:t>
            </a:r>
            <a:r>
              <a:rPr lang="en-US" altLang="ja-JP" sz="1050" dirty="0" smtClean="0"/>
              <a:t>(2)</a:t>
            </a:r>
            <a:r>
              <a:rPr lang="ja-JP" altLang="en-US" sz="1050" dirty="0" smtClean="0"/>
              <a:t>ピアカウンセリング事業</a:t>
            </a:r>
          </a:p>
          <a:p>
            <a:r>
              <a:rPr kumimoji="1" lang="ja-JP" altLang="en-US" sz="1050" dirty="0" smtClean="0"/>
              <a:t>　　　　　　　　　　　　　           　</a:t>
            </a:r>
            <a:r>
              <a:rPr kumimoji="1" lang="en-US" altLang="ja-JP" sz="1050" dirty="0" smtClean="0"/>
              <a:t>(3)</a:t>
            </a:r>
            <a:r>
              <a:rPr kumimoji="1" lang="ja-JP" altLang="en-US" sz="1050" dirty="0" smtClean="0"/>
              <a:t>身体障害者生活支援事業</a:t>
            </a:r>
          </a:p>
          <a:p>
            <a:r>
              <a:rPr lang="en-US" altLang="ja-JP" sz="1050" dirty="0" smtClean="0"/>
              <a:t>                                                    (4)</a:t>
            </a:r>
            <a:r>
              <a:rPr lang="ja-JP" altLang="en-US" sz="1050" dirty="0" smtClean="0"/>
              <a:t>障害者虐待防止センター事業</a:t>
            </a:r>
            <a:endParaRPr kumimoji="1" lang="ja-JP" altLang="en-US" sz="1050" dirty="0" smtClean="0"/>
          </a:p>
          <a:p>
            <a:endParaRPr kumimoji="1" lang="ja-JP" altLang="en-US" sz="1050" dirty="0"/>
          </a:p>
        </p:txBody>
      </p:sp>
      <p:sp>
        <p:nvSpPr>
          <p:cNvPr id="6" name="正方形/長方形 5"/>
          <p:cNvSpPr/>
          <p:nvPr/>
        </p:nvSpPr>
        <p:spPr>
          <a:xfrm>
            <a:off x="3506146" y="5797557"/>
            <a:ext cx="4306213" cy="7200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050" dirty="0" smtClean="0"/>
              <a:t>                                                       (1)</a:t>
            </a:r>
            <a:r>
              <a:rPr lang="ja-JP" altLang="en-US" sz="1050" dirty="0" smtClean="0"/>
              <a:t>相談支援事業</a:t>
            </a:r>
            <a:endParaRPr lang="en-US" altLang="ja-JP" sz="1050" dirty="0" smtClean="0"/>
          </a:p>
          <a:p>
            <a:r>
              <a:rPr lang="en-US" altLang="ja-JP" sz="1050" dirty="0"/>
              <a:t> </a:t>
            </a:r>
            <a:r>
              <a:rPr lang="en-US" altLang="ja-JP" sz="1050" dirty="0" smtClean="0"/>
              <a:t>                                                      (2)</a:t>
            </a:r>
            <a:r>
              <a:rPr lang="ja-JP" altLang="en-US" sz="1050" dirty="0" smtClean="0"/>
              <a:t>地域活動支援センター事業</a:t>
            </a:r>
            <a:endParaRPr lang="en-US" altLang="ja-JP" sz="1050" dirty="0" smtClean="0"/>
          </a:p>
          <a:p>
            <a:r>
              <a:rPr lang="en-US" altLang="ja-JP" sz="1050" dirty="0"/>
              <a:t> </a:t>
            </a:r>
            <a:r>
              <a:rPr lang="en-US" altLang="ja-JP" sz="1050" dirty="0" smtClean="0"/>
              <a:t>                                                      (3)</a:t>
            </a:r>
            <a:r>
              <a:rPr lang="ja-JP" altLang="en-US" sz="1050" dirty="0" smtClean="0"/>
              <a:t>障害者虐待防止センター事業</a:t>
            </a:r>
            <a:endParaRPr lang="ja-JP" altLang="en-US" sz="1050" dirty="0"/>
          </a:p>
        </p:txBody>
      </p:sp>
      <p:sp>
        <p:nvSpPr>
          <p:cNvPr id="7" name="正方形/長方形 6"/>
          <p:cNvSpPr/>
          <p:nvPr/>
        </p:nvSpPr>
        <p:spPr>
          <a:xfrm>
            <a:off x="251520" y="3842233"/>
            <a:ext cx="2592288" cy="110611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smtClean="0"/>
              <a:t>　　　　　　　　  </a:t>
            </a:r>
            <a:r>
              <a:rPr lang="en-US" altLang="ja-JP" sz="1050" dirty="0" smtClean="0"/>
              <a:t>(1)</a:t>
            </a:r>
            <a:r>
              <a:rPr lang="ja-JP" altLang="en-US" sz="1050" dirty="0" smtClean="0"/>
              <a:t>相談支援事業</a:t>
            </a:r>
          </a:p>
          <a:p>
            <a:r>
              <a:rPr lang="ja-JP" altLang="en-US" sz="1050" dirty="0"/>
              <a:t>　</a:t>
            </a:r>
            <a:r>
              <a:rPr lang="ja-JP" altLang="en-US" sz="1050" dirty="0" smtClean="0"/>
              <a:t>　　　　　　　  </a:t>
            </a:r>
            <a:r>
              <a:rPr lang="en-US" altLang="ja-JP" sz="1050" dirty="0" smtClean="0"/>
              <a:t>(2)</a:t>
            </a:r>
            <a:r>
              <a:rPr lang="ja-JP" altLang="en-US" sz="1050" dirty="0" smtClean="0"/>
              <a:t>障害児等療育支援事業</a:t>
            </a:r>
            <a:endParaRPr lang="en-US" altLang="ja-JP" sz="1050" dirty="0" smtClean="0"/>
          </a:p>
          <a:p>
            <a:r>
              <a:rPr lang="en-US" altLang="ja-JP" sz="1050" dirty="0"/>
              <a:t> </a:t>
            </a:r>
            <a:r>
              <a:rPr lang="en-US" altLang="ja-JP" sz="1050" dirty="0" smtClean="0"/>
              <a:t>                         (3)</a:t>
            </a:r>
            <a:r>
              <a:rPr lang="ja-JP" altLang="en-US" sz="1050" dirty="0" smtClean="0"/>
              <a:t>障害者虐待防止センター</a:t>
            </a:r>
          </a:p>
          <a:p>
            <a:r>
              <a:rPr lang="ja-JP" altLang="en-US" sz="1050" dirty="0"/>
              <a:t>　</a:t>
            </a:r>
            <a:r>
              <a:rPr lang="ja-JP" altLang="en-US" sz="1050" dirty="0" smtClean="0"/>
              <a:t>　　　　　　　　　事業</a:t>
            </a:r>
            <a:r>
              <a:rPr lang="en-US" altLang="ja-JP" sz="1050" dirty="0" smtClean="0"/>
              <a:t>                                                                             </a:t>
            </a:r>
            <a:endParaRPr lang="ja-JP" altLang="en-US" sz="1050" dirty="0"/>
          </a:p>
        </p:txBody>
      </p:sp>
      <p:sp>
        <p:nvSpPr>
          <p:cNvPr id="8" name="正方形/長方形 7"/>
          <p:cNvSpPr/>
          <p:nvPr/>
        </p:nvSpPr>
        <p:spPr>
          <a:xfrm>
            <a:off x="6372200" y="3767578"/>
            <a:ext cx="2592288" cy="118076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smtClean="0"/>
              <a:t>　　　　　　　　 </a:t>
            </a:r>
            <a:r>
              <a:rPr lang="en-US" altLang="ja-JP" sz="1050" dirty="0" smtClean="0"/>
              <a:t>(1)</a:t>
            </a:r>
            <a:r>
              <a:rPr lang="ja-JP" altLang="en-US" sz="1050" dirty="0"/>
              <a:t>相談支援事業</a:t>
            </a:r>
            <a:endParaRPr lang="en-US" altLang="ja-JP" sz="1050" dirty="0" smtClean="0"/>
          </a:p>
          <a:p>
            <a:r>
              <a:rPr lang="en-US" altLang="ja-JP" sz="1050" dirty="0"/>
              <a:t> </a:t>
            </a:r>
            <a:r>
              <a:rPr lang="en-US" altLang="ja-JP" sz="1050" dirty="0" smtClean="0"/>
              <a:t>                        (2)</a:t>
            </a:r>
            <a:r>
              <a:rPr lang="ja-JP" altLang="en-US" sz="1050" dirty="0"/>
              <a:t>障害児等療育支援</a:t>
            </a:r>
            <a:r>
              <a:rPr lang="ja-JP" altLang="en-US" sz="1050" dirty="0" smtClean="0"/>
              <a:t>事業</a:t>
            </a:r>
            <a:endParaRPr lang="en-US" altLang="ja-JP" sz="1050" dirty="0" smtClean="0"/>
          </a:p>
          <a:p>
            <a:r>
              <a:rPr lang="en-US" altLang="ja-JP" sz="1050" dirty="0"/>
              <a:t> </a:t>
            </a:r>
            <a:r>
              <a:rPr lang="en-US" altLang="ja-JP" sz="1050" dirty="0" smtClean="0"/>
              <a:t>                        (3)</a:t>
            </a:r>
            <a:r>
              <a:rPr lang="ja-JP" altLang="en-US" sz="1050" dirty="0" smtClean="0"/>
              <a:t>障害者虐待防止センター</a:t>
            </a:r>
          </a:p>
          <a:p>
            <a:r>
              <a:rPr lang="ja-JP" altLang="en-US" sz="1050" dirty="0"/>
              <a:t>　</a:t>
            </a:r>
            <a:r>
              <a:rPr lang="ja-JP" altLang="en-US" sz="1050" dirty="0" smtClean="0"/>
              <a:t>　　　　　　　　　事業                                       　　　　　</a:t>
            </a:r>
            <a:endParaRPr lang="ja-JP" altLang="en-US" sz="1050" dirty="0"/>
          </a:p>
        </p:txBody>
      </p:sp>
      <p:sp>
        <p:nvSpPr>
          <p:cNvPr id="10" name="直方体 9"/>
          <p:cNvSpPr/>
          <p:nvPr/>
        </p:nvSpPr>
        <p:spPr>
          <a:xfrm>
            <a:off x="3215611" y="4302993"/>
            <a:ext cx="648072" cy="85691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275961" y="4599891"/>
            <a:ext cx="171069" cy="1262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p:cNvSpPr/>
          <p:nvPr/>
        </p:nvSpPr>
        <p:spPr>
          <a:xfrm>
            <a:off x="3280071" y="4935445"/>
            <a:ext cx="171069" cy="2244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正方形/長方形 13"/>
          <p:cNvSpPr/>
          <p:nvPr/>
        </p:nvSpPr>
        <p:spPr>
          <a:xfrm>
            <a:off x="3547419" y="3717174"/>
            <a:ext cx="2160241" cy="2844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障害者相談支援推進センター</a:t>
            </a:r>
            <a:endParaRPr kumimoji="1" lang="ja-JP" altLang="en-US" sz="1200" dirty="0"/>
          </a:p>
        </p:txBody>
      </p:sp>
      <p:sp>
        <p:nvSpPr>
          <p:cNvPr id="16" name="直方体 15"/>
          <p:cNvSpPr/>
          <p:nvPr/>
        </p:nvSpPr>
        <p:spPr>
          <a:xfrm>
            <a:off x="4398154" y="2641370"/>
            <a:ext cx="648072" cy="85691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362451" y="2575409"/>
            <a:ext cx="2177379" cy="2880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相談支援事業所</a:t>
            </a:r>
            <a:r>
              <a:rPr kumimoji="1" lang="en-US" altLang="ja-JP" sz="1200" dirty="0" smtClean="0"/>
              <a:t>(</a:t>
            </a:r>
            <a:r>
              <a:rPr kumimoji="1" lang="ja-JP" altLang="en-US" sz="1200" dirty="0" smtClean="0"/>
              <a:t>身体</a:t>
            </a:r>
            <a:r>
              <a:rPr kumimoji="1" lang="en-US" altLang="ja-JP" sz="1200" dirty="0" smtClean="0"/>
              <a:t>) 3</a:t>
            </a:r>
            <a:r>
              <a:rPr kumimoji="1" lang="ja-JP" altLang="en-US" sz="1200" dirty="0" smtClean="0"/>
              <a:t>か所</a:t>
            </a:r>
            <a:endParaRPr kumimoji="1" lang="ja-JP" altLang="en-US" sz="1200" dirty="0"/>
          </a:p>
        </p:txBody>
      </p:sp>
      <p:sp>
        <p:nvSpPr>
          <p:cNvPr id="17" name="正方形/長方形 16"/>
          <p:cNvSpPr/>
          <p:nvPr/>
        </p:nvSpPr>
        <p:spPr>
          <a:xfrm>
            <a:off x="4454294" y="2929470"/>
            <a:ext cx="171069" cy="1262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p:cNvSpPr/>
          <p:nvPr/>
        </p:nvSpPr>
        <p:spPr>
          <a:xfrm>
            <a:off x="4454295" y="3273822"/>
            <a:ext cx="171069" cy="2244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0" name="直方体 19"/>
          <p:cNvSpPr/>
          <p:nvPr/>
        </p:nvSpPr>
        <p:spPr>
          <a:xfrm>
            <a:off x="365389" y="3887439"/>
            <a:ext cx="648072" cy="85691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39552" y="3717174"/>
            <a:ext cx="2160240" cy="2844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相談支援事業所</a:t>
            </a:r>
            <a:r>
              <a:rPr kumimoji="1" lang="en-US" altLang="ja-JP" sz="1200" dirty="0" smtClean="0"/>
              <a:t>(</a:t>
            </a:r>
            <a:r>
              <a:rPr kumimoji="1" lang="ja-JP" altLang="en-US" sz="1200" dirty="0" smtClean="0"/>
              <a:t>知的</a:t>
            </a:r>
            <a:r>
              <a:rPr kumimoji="1" lang="en-US" altLang="ja-JP" sz="1200" dirty="0" smtClean="0"/>
              <a:t>)3</a:t>
            </a:r>
            <a:r>
              <a:rPr kumimoji="1" lang="ja-JP" altLang="en-US" sz="1200" dirty="0" smtClean="0"/>
              <a:t>か所</a:t>
            </a:r>
            <a:endParaRPr kumimoji="1" lang="ja-JP" altLang="en-US" sz="1200" dirty="0"/>
          </a:p>
        </p:txBody>
      </p:sp>
      <p:sp>
        <p:nvSpPr>
          <p:cNvPr id="21" name="正方形/長方形 20"/>
          <p:cNvSpPr/>
          <p:nvPr/>
        </p:nvSpPr>
        <p:spPr>
          <a:xfrm>
            <a:off x="454017" y="4176709"/>
            <a:ext cx="171069" cy="1262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正方形/長方形 21"/>
          <p:cNvSpPr/>
          <p:nvPr/>
        </p:nvSpPr>
        <p:spPr>
          <a:xfrm>
            <a:off x="454016" y="4487659"/>
            <a:ext cx="171069" cy="2244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直方体 23"/>
          <p:cNvSpPr/>
          <p:nvPr/>
        </p:nvSpPr>
        <p:spPr>
          <a:xfrm>
            <a:off x="4454295" y="5797557"/>
            <a:ext cx="648072" cy="85691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2699792" y="5797557"/>
            <a:ext cx="2160240" cy="2957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相談支援事業所</a:t>
            </a:r>
            <a:r>
              <a:rPr kumimoji="1" lang="en-US" altLang="ja-JP" sz="1200" dirty="0" smtClean="0"/>
              <a:t>(</a:t>
            </a:r>
            <a:r>
              <a:rPr kumimoji="1" lang="ja-JP" altLang="en-US" sz="1200" dirty="0" smtClean="0"/>
              <a:t>精神</a:t>
            </a:r>
            <a:r>
              <a:rPr kumimoji="1" lang="en-US" altLang="ja-JP" sz="1200" dirty="0" smtClean="0"/>
              <a:t>)3</a:t>
            </a:r>
            <a:r>
              <a:rPr kumimoji="1" lang="ja-JP" altLang="en-US" sz="1200" dirty="0" smtClean="0"/>
              <a:t>か所</a:t>
            </a:r>
            <a:endParaRPr kumimoji="1" lang="ja-JP" altLang="en-US" sz="1200" dirty="0"/>
          </a:p>
        </p:txBody>
      </p:sp>
      <p:sp>
        <p:nvSpPr>
          <p:cNvPr id="25" name="正方形/長方形 24"/>
          <p:cNvSpPr/>
          <p:nvPr/>
        </p:nvSpPr>
        <p:spPr>
          <a:xfrm>
            <a:off x="4539827" y="6093296"/>
            <a:ext cx="171069" cy="1262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正方形/長方形 25"/>
          <p:cNvSpPr/>
          <p:nvPr/>
        </p:nvSpPr>
        <p:spPr>
          <a:xfrm>
            <a:off x="4539828" y="6405405"/>
            <a:ext cx="171069" cy="2244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直方体 27"/>
          <p:cNvSpPr/>
          <p:nvPr/>
        </p:nvSpPr>
        <p:spPr>
          <a:xfrm>
            <a:off x="6516216" y="3855207"/>
            <a:ext cx="648072" cy="85691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6516216" y="3664819"/>
            <a:ext cx="2160240" cy="2844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相談支援事業所</a:t>
            </a:r>
            <a:r>
              <a:rPr kumimoji="1" lang="en-US" altLang="ja-JP" sz="1200" dirty="0" smtClean="0"/>
              <a:t>(</a:t>
            </a:r>
            <a:r>
              <a:rPr kumimoji="1" lang="ja-JP" altLang="en-US" sz="1200" dirty="0" smtClean="0"/>
              <a:t>重心</a:t>
            </a:r>
            <a:r>
              <a:rPr kumimoji="1" lang="en-US" altLang="ja-JP" sz="1200" dirty="0" smtClean="0"/>
              <a:t>)1</a:t>
            </a:r>
            <a:r>
              <a:rPr kumimoji="1" lang="ja-JP" altLang="en-US" sz="1200" dirty="0" smtClean="0"/>
              <a:t>か所</a:t>
            </a:r>
            <a:endParaRPr kumimoji="1" lang="ja-JP" altLang="en-US" sz="1200" dirty="0"/>
          </a:p>
        </p:txBody>
      </p:sp>
      <p:sp>
        <p:nvSpPr>
          <p:cNvPr id="29" name="正方形/長方形 28"/>
          <p:cNvSpPr/>
          <p:nvPr/>
        </p:nvSpPr>
        <p:spPr>
          <a:xfrm>
            <a:off x="6571684" y="4097915"/>
            <a:ext cx="171069" cy="1262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正方形/長方形 29"/>
          <p:cNvSpPr/>
          <p:nvPr/>
        </p:nvSpPr>
        <p:spPr>
          <a:xfrm>
            <a:off x="6571684" y="4487658"/>
            <a:ext cx="171069" cy="2244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8" name="左右矢印 47"/>
          <p:cNvSpPr/>
          <p:nvPr/>
        </p:nvSpPr>
        <p:spPr>
          <a:xfrm rot="8050103">
            <a:off x="1322909" y="3161634"/>
            <a:ext cx="949631" cy="176329"/>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左右矢印 48"/>
          <p:cNvSpPr/>
          <p:nvPr/>
        </p:nvSpPr>
        <p:spPr>
          <a:xfrm rot="8050103">
            <a:off x="6859167" y="5361525"/>
            <a:ext cx="949631" cy="176329"/>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左右矢印 49"/>
          <p:cNvSpPr/>
          <p:nvPr/>
        </p:nvSpPr>
        <p:spPr>
          <a:xfrm rot="13860448">
            <a:off x="1427599" y="5361525"/>
            <a:ext cx="949631" cy="176329"/>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左右矢印 50"/>
          <p:cNvSpPr/>
          <p:nvPr/>
        </p:nvSpPr>
        <p:spPr>
          <a:xfrm rot="13319923">
            <a:off x="6970257" y="2911759"/>
            <a:ext cx="949631" cy="176329"/>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左右矢印 51"/>
          <p:cNvSpPr/>
          <p:nvPr/>
        </p:nvSpPr>
        <p:spPr>
          <a:xfrm rot="16200000">
            <a:off x="3621465" y="5440648"/>
            <a:ext cx="394183" cy="136989"/>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左右矢印 52"/>
          <p:cNvSpPr/>
          <p:nvPr/>
        </p:nvSpPr>
        <p:spPr>
          <a:xfrm rot="10800000">
            <a:off x="2839459" y="3772929"/>
            <a:ext cx="623831" cy="176329"/>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左右矢印 53"/>
          <p:cNvSpPr/>
          <p:nvPr/>
        </p:nvSpPr>
        <p:spPr>
          <a:xfrm rot="10800000">
            <a:off x="5791787" y="3784366"/>
            <a:ext cx="623831" cy="176329"/>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左右矢印 54"/>
          <p:cNvSpPr/>
          <p:nvPr/>
        </p:nvSpPr>
        <p:spPr>
          <a:xfrm rot="16200000">
            <a:off x="3577082" y="3188314"/>
            <a:ext cx="498362" cy="121579"/>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11"/>
          <p:cNvSpPr>
            <a:spLocks noGrp="1"/>
          </p:cNvSpPr>
          <p:nvPr>
            <p:ph type="sldNum" sz="quarter" idx="12"/>
          </p:nvPr>
        </p:nvSpPr>
        <p:spPr/>
        <p:txBody>
          <a:bodyPr/>
          <a:lstStyle/>
          <a:p>
            <a:fld id="{ECF62127-BFA0-4607-8088-7779F0C694C4}" type="slidenum">
              <a:rPr kumimoji="1" lang="ja-JP" altLang="en-US" smtClean="0"/>
              <a:t>1</a:t>
            </a:fld>
            <a:endParaRPr kumimoji="1" lang="ja-JP" altLang="en-US"/>
          </a:p>
        </p:txBody>
      </p:sp>
      <p:sp>
        <p:nvSpPr>
          <p:cNvPr id="9" name="正方形/長方形 8"/>
          <p:cNvSpPr/>
          <p:nvPr/>
        </p:nvSpPr>
        <p:spPr>
          <a:xfrm>
            <a:off x="7596336" y="188640"/>
            <a:ext cx="1224136" cy="36004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　１</a:t>
            </a:r>
            <a:endParaRPr kumimoji="1" lang="ja-JP" altLang="en-US" dirty="0"/>
          </a:p>
        </p:txBody>
      </p:sp>
    </p:spTree>
    <p:extLst>
      <p:ext uri="{BB962C8B-B14F-4D97-AF65-F5344CB8AC3E}">
        <p14:creationId xmlns:p14="http://schemas.microsoft.com/office/powerpoint/2010/main" val="821198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pPr algn="l"/>
            <a:r>
              <a:rPr lang="en-US" altLang="ja-JP" sz="2000" b="1" dirty="0" smtClean="0">
                <a:latin typeface="+mn-ea"/>
                <a:ea typeface="+mn-ea"/>
              </a:rPr>
              <a:t>6  </a:t>
            </a:r>
            <a:r>
              <a:rPr lang="ja-JP" altLang="en-US" sz="2000" b="1" dirty="0" smtClean="0">
                <a:latin typeface="+mn-ea"/>
                <a:ea typeface="+mn-ea"/>
              </a:rPr>
              <a:t>平成</a:t>
            </a:r>
            <a:r>
              <a:rPr lang="en-US" altLang="ja-JP" sz="2000" b="1" dirty="0" smtClean="0">
                <a:latin typeface="+mn-ea"/>
                <a:ea typeface="+mn-ea"/>
              </a:rPr>
              <a:t>27</a:t>
            </a:r>
            <a:r>
              <a:rPr lang="ja-JP" altLang="en-US" sz="2000" b="1" dirty="0" smtClean="0">
                <a:latin typeface="+mn-ea"/>
                <a:ea typeface="+mn-ea"/>
              </a:rPr>
              <a:t>年度の相談支援事業について</a:t>
            </a:r>
            <a:endParaRPr kumimoji="1" lang="ja-JP" altLang="en-US" sz="2000" b="1" dirty="0">
              <a:latin typeface="+mn-ea"/>
              <a:ea typeface="+mn-ea"/>
            </a:endParaRPr>
          </a:p>
        </p:txBody>
      </p:sp>
      <p:sp>
        <p:nvSpPr>
          <p:cNvPr id="3" name="コンテンツ プレースホルダー 2"/>
          <p:cNvSpPr>
            <a:spLocks noGrp="1"/>
          </p:cNvSpPr>
          <p:nvPr>
            <p:ph idx="1"/>
          </p:nvPr>
        </p:nvSpPr>
        <p:spPr>
          <a:xfrm>
            <a:off x="457200" y="908720"/>
            <a:ext cx="8229600" cy="5400600"/>
          </a:xfrm>
        </p:spPr>
        <p:txBody>
          <a:bodyPr>
            <a:normAutofit/>
          </a:bodyPr>
          <a:lstStyle/>
          <a:p>
            <a:pPr marL="0" indent="0">
              <a:buNone/>
            </a:pPr>
            <a:endParaRPr kumimoji="1" lang="en-US" altLang="ja-JP" sz="1800" dirty="0" smtClean="0"/>
          </a:p>
          <a:p>
            <a:pPr marL="0" indent="0">
              <a:buNone/>
            </a:pPr>
            <a:endParaRPr lang="en-US" altLang="ja-JP" sz="1800" dirty="0"/>
          </a:p>
          <a:p>
            <a:pPr marL="0" indent="0">
              <a:buNone/>
            </a:pPr>
            <a:endParaRPr kumimoji="1" lang="en-US" altLang="ja-JP" sz="1800" dirty="0" smtClean="0"/>
          </a:p>
          <a:p>
            <a:pPr marL="0" indent="0">
              <a:buNone/>
            </a:pPr>
            <a:endParaRPr lang="en-US" altLang="ja-JP" sz="1800" dirty="0"/>
          </a:p>
          <a:p>
            <a:pPr marL="0" indent="0">
              <a:buNone/>
            </a:pPr>
            <a:endParaRPr kumimoji="1" lang="en-US" altLang="ja-JP" sz="1800" dirty="0" smtClean="0"/>
          </a:p>
          <a:p>
            <a:pPr marL="0" indent="0">
              <a:buNone/>
            </a:pPr>
            <a:endParaRPr lang="en-US" altLang="ja-JP" sz="1800" dirty="0"/>
          </a:p>
          <a:p>
            <a:pPr marL="0" indent="0">
              <a:buNone/>
            </a:pPr>
            <a:endParaRPr kumimoji="1" lang="en-US" altLang="ja-JP" sz="1800" dirty="0" smtClean="0"/>
          </a:p>
          <a:p>
            <a:pPr marL="0" indent="0">
              <a:buNone/>
            </a:pPr>
            <a:endParaRPr lang="en-US" altLang="ja-JP" sz="1800" dirty="0"/>
          </a:p>
          <a:p>
            <a:pPr marL="0" indent="0">
              <a:buNone/>
            </a:pPr>
            <a:endParaRPr kumimoji="1" lang="en-US" altLang="ja-JP" sz="1800" dirty="0" smtClean="0"/>
          </a:p>
          <a:p>
            <a:pPr marL="0" indent="0">
              <a:buNone/>
            </a:pPr>
            <a:endParaRPr lang="en-US" altLang="ja-JP" sz="1800" dirty="0"/>
          </a:p>
          <a:p>
            <a:pPr marL="0" indent="0">
              <a:buNone/>
            </a:pPr>
            <a:r>
              <a:rPr lang="en-US" altLang="ja-JP" sz="1800" dirty="0" smtClean="0"/>
              <a:t>  </a:t>
            </a:r>
            <a:endParaRPr lang="en-US" altLang="ja-JP" sz="1800" dirty="0"/>
          </a:p>
          <a:p>
            <a:pPr marL="0" indent="0">
              <a:buNone/>
            </a:pPr>
            <a:endParaRPr kumimoji="1" lang="en-US" altLang="ja-JP" sz="1800" dirty="0" smtClean="0"/>
          </a:p>
          <a:p>
            <a:pPr marL="0" indent="0">
              <a:buNone/>
            </a:pPr>
            <a:endParaRPr kumimoji="1" lang="en-US" altLang="ja-JP" sz="1800" dirty="0" smtClean="0"/>
          </a:p>
          <a:p>
            <a:pPr marL="0" indent="0">
              <a:buNone/>
            </a:pPr>
            <a:r>
              <a:rPr lang="ja-JP" altLang="en-US" sz="1800" dirty="0"/>
              <a:t>　</a:t>
            </a:r>
            <a:r>
              <a:rPr lang="ja-JP" altLang="en-US" sz="1800" dirty="0" smtClean="0"/>
              <a:t>　　</a:t>
            </a:r>
            <a:endParaRPr kumimoji="1" lang="ja-JP" altLang="en-US" sz="1800" dirty="0" smtClean="0"/>
          </a:p>
          <a:p>
            <a:pPr marL="0" indent="0">
              <a:buNone/>
            </a:pPr>
            <a:endParaRPr kumimoji="1" lang="ja-JP" altLang="en-US" sz="1800" dirty="0"/>
          </a:p>
        </p:txBody>
      </p:sp>
      <p:sp>
        <p:nvSpPr>
          <p:cNvPr id="4" name="角丸四角形 3"/>
          <p:cNvSpPr/>
          <p:nvPr/>
        </p:nvSpPr>
        <p:spPr>
          <a:xfrm>
            <a:off x="395535" y="836712"/>
            <a:ext cx="8416093" cy="1872208"/>
          </a:xfrm>
          <a:prstGeom prst="round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smtClean="0"/>
              <a:t>（１）精神障害が</a:t>
            </a:r>
            <a:r>
              <a:rPr kumimoji="1" lang="ja-JP" altLang="en-US" sz="1600" b="1" dirty="0" err="1" smtClean="0"/>
              <a:t>い</a:t>
            </a:r>
            <a:r>
              <a:rPr kumimoji="1" lang="ja-JP" altLang="en-US" sz="1600" b="1" dirty="0" smtClean="0"/>
              <a:t>者地域移行への取り組み</a:t>
            </a:r>
          </a:p>
          <a:p>
            <a:r>
              <a:rPr lang="ja-JP" altLang="en-US" b="1" dirty="0"/>
              <a:t>　</a:t>
            </a:r>
            <a:r>
              <a:rPr lang="ja-JP" altLang="en-US" b="1" dirty="0" smtClean="0"/>
              <a:t>　 </a:t>
            </a:r>
            <a:r>
              <a:rPr lang="ja-JP" altLang="en-US" sz="1600" dirty="0" smtClean="0">
                <a:latin typeface="+mn-ea"/>
              </a:rPr>
              <a:t>平成</a:t>
            </a:r>
            <a:r>
              <a:rPr lang="en-US" altLang="ja-JP" sz="1600" dirty="0" smtClean="0">
                <a:latin typeface="+mn-ea"/>
              </a:rPr>
              <a:t>27</a:t>
            </a:r>
            <a:r>
              <a:rPr lang="ja-JP" altLang="en-US" sz="1600" dirty="0" smtClean="0">
                <a:latin typeface="+mn-ea"/>
              </a:rPr>
              <a:t>年度から、委託</a:t>
            </a:r>
            <a:r>
              <a:rPr lang="ja-JP" altLang="en-US" sz="1600" dirty="0" smtClean="0"/>
              <a:t>相談支援事業所（</a:t>
            </a:r>
            <a:r>
              <a:rPr lang="ja-JP" altLang="en-US" sz="1600" dirty="0" smtClean="0">
                <a:latin typeface="+mn-ea"/>
              </a:rPr>
              <a:t>精神</a:t>
            </a:r>
            <a:r>
              <a:rPr lang="en-US" altLang="ja-JP" sz="1600" dirty="0" smtClean="0">
                <a:latin typeface="+mn-ea"/>
              </a:rPr>
              <a:t>3</a:t>
            </a:r>
            <a:r>
              <a:rPr lang="ja-JP" altLang="en-US" sz="1600" dirty="0" smtClean="0">
                <a:latin typeface="+mn-ea"/>
              </a:rPr>
              <a:t>か所）に精神科病院入院者の退院支援の</a:t>
            </a:r>
            <a:r>
              <a:rPr lang="ja-JP" altLang="en-US" sz="1600" dirty="0" err="1" smtClean="0">
                <a:latin typeface="+mn-ea"/>
              </a:rPr>
              <a:t>た</a:t>
            </a:r>
            <a:endParaRPr lang="ja-JP" altLang="en-US" sz="1600" dirty="0" smtClean="0">
              <a:latin typeface="+mn-ea"/>
            </a:endParaRPr>
          </a:p>
          <a:p>
            <a:r>
              <a:rPr lang="ja-JP" altLang="en-US" sz="1600" dirty="0">
                <a:latin typeface="+mn-ea"/>
              </a:rPr>
              <a:t>　</a:t>
            </a:r>
            <a:r>
              <a:rPr lang="ja-JP" altLang="en-US" sz="1600" dirty="0" err="1" smtClean="0">
                <a:latin typeface="+mn-ea"/>
              </a:rPr>
              <a:t>めの</a:t>
            </a:r>
            <a:r>
              <a:rPr lang="ja-JP" altLang="en-US" sz="1600" dirty="0" smtClean="0">
                <a:latin typeface="+mn-ea"/>
              </a:rPr>
              <a:t>専任相談員を配置し、精神科病院との連携により</a:t>
            </a:r>
            <a:r>
              <a:rPr lang="ja-JP" altLang="en-US" sz="1600" dirty="0" smtClean="0"/>
              <a:t>精神障がい者</a:t>
            </a:r>
            <a:r>
              <a:rPr lang="ja-JP" altLang="en-US" sz="1600" dirty="0"/>
              <a:t>の地域生活への移行</a:t>
            </a:r>
            <a:r>
              <a:rPr lang="ja-JP" altLang="en-US" sz="1600" dirty="0" smtClean="0"/>
              <a:t>を</a:t>
            </a:r>
          </a:p>
          <a:p>
            <a:r>
              <a:rPr lang="ja-JP" altLang="en-US" sz="1600" dirty="0" smtClean="0"/>
              <a:t>　促進する精神障害者地域移行推進事業を開始した。</a:t>
            </a:r>
          </a:p>
          <a:p>
            <a:r>
              <a:rPr kumimoji="1" lang="ja-JP" altLang="en-US" sz="1600" dirty="0" smtClean="0">
                <a:latin typeface="+mn-ea"/>
              </a:rPr>
              <a:t>　　毎月</a:t>
            </a:r>
            <a:r>
              <a:rPr kumimoji="1" lang="en-US" altLang="ja-JP" sz="1600" dirty="0" smtClean="0">
                <a:latin typeface="+mn-ea"/>
              </a:rPr>
              <a:t>1</a:t>
            </a:r>
            <a:r>
              <a:rPr kumimoji="1" lang="ja-JP" altLang="en-US" sz="1600" dirty="0" smtClean="0">
                <a:latin typeface="+mn-ea"/>
              </a:rPr>
              <a:t>回関係機関による「退院支援連絡会」を開催し、地域課題の検討、事例の検証、課題</a:t>
            </a:r>
          </a:p>
          <a:p>
            <a:r>
              <a:rPr kumimoji="1" lang="ja-JP" altLang="en-US" sz="1600" dirty="0" smtClean="0">
                <a:latin typeface="+mn-ea"/>
              </a:rPr>
              <a:t>　解決のための仕組みづくりを検討している。</a:t>
            </a:r>
            <a:endParaRPr kumimoji="1" lang="ja-JP" altLang="en-US" sz="1600" dirty="0">
              <a:latin typeface="+mn-ea"/>
            </a:endParaRPr>
          </a:p>
        </p:txBody>
      </p:sp>
      <p:sp>
        <p:nvSpPr>
          <p:cNvPr id="6" name="角丸四角形 5"/>
          <p:cNvSpPr/>
          <p:nvPr/>
        </p:nvSpPr>
        <p:spPr>
          <a:xfrm>
            <a:off x="395536" y="2852936"/>
            <a:ext cx="8416092" cy="2736304"/>
          </a:xfrm>
          <a:prstGeom prst="round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smtClean="0"/>
              <a:t>（２）専門</a:t>
            </a:r>
            <a:r>
              <a:rPr lang="ja-JP" altLang="en-US" sz="1600" b="1" dirty="0"/>
              <a:t>部会</a:t>
            </a:r>
            <a:r>
              <a:rPr lang="ja-JP" altLang="en-US" sz="1600" b="1" dirty="0" smtClean="0"/>
              <a:t>の活動</a:t>
            </a:r>
          </a:p>
          <a:p>
            <a:r>
              <a:rPr kumimoji="1" lang="ja-JP" altLang="en-US" b="1" dirty="0"/>
              <a:t>　</a:t>
            </a:r>
            <a:r>
              <a:rPr kumimoji="1" lang="ja-JP" altLang="en-US" b="1" dirty="0" smtClean="0"/>
              <a:t>　 </a:t>
            </a:r>
            <a:r>
              <a:rPr kumimoji="1" lang="ja-JP" altLang="en-US" sz="1600" dirty="0" smtClean="0"/>
              <a:t>前年度に引き続き、課題別に部会を開催し協議検討を行う。</a:t>
            </a:r>
          </a:p>
          <a:p>
            <a:endParaRPr lang="ja-JP" altLang="en-US" sz="1600" b="1" dirty="0"/>
          </a:p>
          <a:p>
            <a:endParaRPr kumimoji="1" lang="ja-JP" altLang="en-US" sz="1600" b="1" dirty="0" smtClean="0"/>
          </a:p>
          <a:p>
            <a:endParaRPr lang="ja-JP" altLang="en-US" sz="1600" b="1" dirty="0"/>
          </a:p>
          <a:p>
            <a:endParaRPr kumimoji="1" lang="ja-JP" altLang="en-US" sz="1600" b="1" dirty="0" smtClean="0"/>
          </a:p>
          <a:p>
            <a:endParaRPr lang="ja-JP" altLang="en-US" sz="1600" b="1" dirty="0"/>
          </a:p>
          <a:p>
            <a:endParaRPr kumimoji="1" lang="ja-JP" altLang="en-US" sz="1600" b="1" dirty="0" smtClean="0"/>
          </a:p>
          <a:p>
            <a:endParaRPr lang="ja-JP" altLang="en-US" sz="1600" b="1" dirty="0"/>
          </a:p>
          <a:p>
            <a:endParaRPr kumimoji="1" lang="ja-JP" altLang="en-US" b="1" dirty="0"/>
          </a:p>
        </p:txBody>
      </p:sp>
      <p:sp>
        <p:nvSpPr>
          <p:cNvPr id="8" name="正方形/長方形 7"/>
          <p:cNvSpPr/>
          <p:nvPr/>
        </p:nvSpPr>
        <p:spPr>
          <a:xfrm>
            <a:off x="683568" y="3645024"/>
            <a:ext cx="2520280" cy="1800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latin typeface="+mn-ea"/>
              </a:rPr>
              <a:t>＜権利擁護・虐待防止部会＞</a:t>
            </a:r>
          </a:p>
          <a:p>
            <a:endParaRPr lang="ja-JP" altLang="en-US" sz="1400" dirty="0" smtClean="0">
              <a:latin typeface="+mn-ea"/>
            </a:endParaRPr>
          </a:p>
          <a:p>
            <a:r>
              <a:rPr lang="ja-JP" altLang="en-US" sz="1400" dirty="0" smtClean="0">
                <a:latin typeface="+mn-ea"/>
              </a:rPr>
              <a:t>・</a:t>
            </a:r>
            <a:r>
              <a:rPr lang="ja-JP" altLang="en-US" sz="1400" dirty="0">
                <a:latin typeface="+mn-ea"/>
              </a:rPr>
              <a:t>・</a:t>
            </a:r>
            <a:r>
              <a:rPr lang="ja-JP" altLang="en-US" sz="1400" dirty="0" smtClean="0">
                <a:latin typeface="+mn-ea"/>
              </a:rPr>
              <a:t>・</a:t>
            </a:r>
            <a:r>
              <a:rPr lang="ja-JP" altLang="en-US" sz="1200" dirty="0" err="1" smtClean="0">
                <a:latin typeface="+mn-ea"/>
              </a:rPr>
              <a:t>障がい</a:t>
            </a:r>
            <a:r>
              <a:rPr lang="ja-JP" altLang="en-US" sz="1200" dirty="0" smtClean="0">
                <a:latin typeface="+mn-ea"/>
              </a:rPr>
              <a:t>者</a:t>
            </a:r>
            <a:r>
              <a:rPr lang="ja-JP" altLang="en-US" sz="1200" dirty="0">
                <a:latin typeface="+mn-ea"/>
              </a:rPr>
              <a:t>虐待対応の検証に</a:t>
            </a:r>
            <a:r>
              <a:rPr lang="ja-JP" altLang="en-US" sz="1200" dirty="0" smtClean="0">
                <a:latin typeface="+mn-ea"/>
              </a:rPr>
              <a:t>よる課題抽出と障がいのある人にとって大切な仕組みである権利擁護の具体的な生活場面に応じたあり方について検討する。</a:t>
            </a:r>
            <a:endParaRPr lang="ja-JP" altLang="en-US" sz="1200" dirty="0">
              <a:latin typeface="+mn-ea"/>
            </a:endParaRPr>
          </a:p>
        </p:txBody>
      </p:sp>
      <p:sp>
        <p:nvSpPr>
          <p:cNvPr id="9" name="正方形/長方形 8"/>
          <p:cNvSpPr/>
          <p:nvPr/>
        </p:nvSpPr>
        <p:spPr>
          <a:xfrm>
            <a:off x="3389974" y="3647262"/>
            <a:ext cx="2550178" cy="17979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n-ea"/>
              </a:rPr>
              <a:t>＜地域課題プロジェクト＞</a:t>
            </a:r>
          </a:p>
          <a:p>
            <a:endParaRPr lang="ja-JP" altLang="en-US" sz="1400" dirty="0" smtClean="0">
              <a:latin typeface="+mn-ea"/>
            </a:endParaRPr>
          </a:p>
          <a:p>
            <a:r>
              <a:rPr lang="ja-JP" altLang="en-US" sz="1400" dirty="0" smtClean="0">
                <a:latin typeface="+mn-ea"/>
              </a:rPr>
              <a:t>・</a:t>
            </a:r>
            <a:r>
              <a:rPr lang="ja-JP" altLang="en-US" sz="1400" dirty="0">
                <a:latin typeface="+mn-ea"/>
              </a:rPr>
              <a:t>・</a:t>
            </a:r>
            <a:r>
              <a:rPr lang="ja-JP" altLang="en-US" sz="1400" dirty="0" smtClean="0">
                <a:latin typeface="+mn-ea"/>
              </a:rPr>
              <a:t>・「入所児童地域移行等支援会議」の円滑な運営と強度</a:t>
            </a:r>
            <a:r>
              <a:rPr lang="ja-JP" altLang="en-US" sz="1400" dirty="0" err="1" smtClean="0">
                <a:latin typeface="+mn-ea"/>
              </a:rPr>
              <a:t>行動障がい</a:t>
            </a:r>
            <a:r>
              <a:rPr lang="ja-JP" altLang="en-US" sz="1400" dirty="0" smtClean="0">
                <a:latin typeface="+mn-ea"/>
              </a:rPr>
              <a:t>者支援に必要な具体策について検討する。</a:t>
            </a:r>
            <a:endParaRPr lang="en-US" altLang="ja-JP" sz="1400" dirty="0">
              <a:latin typeface="+mn-ea"/>
            </a:endParaRPr>
          </a:p>
          <a:p>
            <a:endParaRPr kumimoji="1" lang="ja-JP" altLang="en-US" sz="1400" dirty="0">
              <a:latin typeface="+mn-ea"/>
            </a:endParaRPr>
          </a:p>
        </p:txBody>
      </p:sp>
      <p:sp>
        <p:nvSpPr>
          <p:cNvPr id="10" name="正方形/長方形 9"/>
          <p:cNvSpPr/>
          <p:nvPr/>
        </p:nvSpPr>
        <p:spPr>
          <a:xfrm>
            <a:off x="6156176" y="3068960"/>
            <a:ext cx="2376264" cy="23762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t>＜相談支援事業評価部会＞</a:t>
            </a:r>
            <a:endParaRPr kumimoji="1" lang="en-US" altLang="ja-JP" sz="1400" b="1" dirty="0" smtClean="0"/>
          </a:p>
          <a:p>
            <a:endParaRPr lang="ja-JP" altLang="en-US" sz="1400" dirty="0" smtClean="0"/>
          </a:p>
          <a:p>
            <a:r>
              <a:rPr lang="ja-JP" altLang="en-US" sz="1400" dirty="0" smtClean="0"/>
              <a:t>・・・</a:t>
            </a:r>
            <a:r>
              <a:rPr lang="ja-JP" altLang="en-US" sz="1200" dirty="0" smtClean="0"/>
              <a:t>本年度は</a:t>
            </a:r>
            <a:r>
              <a:rPr lang="ja-JP" altLang="en-US" sz="1200" u="sng" dirty="0" smtClean="0"/>
              <a:t>障害者相談支援推進センター事業</a:t>
            </a:r>
            <a:r>
              <a:rPr lang="ja-JP" altLang="en-US" sz="1200" dirty="0" smtClean="0"/>
              <a:t>について、事業評価を行うこととし、その方法～評価までを相談支援事業評価部会において行う。</a:t>
            </a:r>
          </a:p>
          <a:p>
            <a:r>
              <a:rPr lang="en-US" altLang="ja-JP" sz="1200" dirty="0" smtClean="0"/>
              <a:t>※</a:t>
            </a:r>
            <a:r>
              <a:rPr lang="ja-JP" altLang="en-US" sz="1200" dirty="0" smtClean="0"/>
              <a:t>相談支援事業所に対する評価は本年度は実施せず。来年度以降は、推進ｾﾝﾀｰ評価と交互に行う。</a:t>
            </a:r>
            <a:endParaRPr kumimoji="1" lang="ja-JP" altLang="en-US" sz="1200" dirty="0"/>
          </a:p>
        </p:txBody>
      </p:sp>
      <p:sp>
        <p:nvSpPr>
          <p:cNvPr id="11" name="角丸四角形 10"/>
          <p:cNvSpPr/>
          <p:nvPr/>
        </p:nvSpPr>
        <p:spPr>
          <a:xfrm>
            <a:off x="395536" y="5733256"/>
            <a:ext cx="8416092" cy="792088"/>
          </a:xfrm>
          <a:prstGeom prst="round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b="100000"/>
            </a:path>
            <a:tileRect t="-100000" r="-100000"/>
          </a:gra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smtClean="0"/>
              <a:t>（３）行政区連絡調整会議の取り組み</a:t>
            </a:r>
          </a:p>
          <a:p>
            <a:r>
              <a:rPr lang="ja-JP" altLang="en-US" sz="1600" b="1" dirty="0" smtClean="0"/>
              <a:t>　　　</a:t>
            </a:r>
            <a:r>
              <a:rPr lang="ja-JP" altLang="en-US" sz="1600" dirty="0" smtClean="0"/>
              <a:t>計画相談支援事業所はもとより、区内の障害福祉サービス事業所等に積極的に働きかけ、</a:t>
            </a:r>
          </a:p>
          <a:p>
            <a:r>
              <a:rPr lang="ja-JP" altLang="en-US" sz="1600" dirty="0" smtClean="0"/>
              <a:t>   区内事業所との連携強化を図り、課題の洗い出しを行っていく。</a:t>
            </a:r>
            <a:endParaRPr kumimoji="1" lang="ja-JP" altLang="en-US" sz="1600" b="1" dirty="0"/>
          </a:p>
        </p:txBody>
      </p:sp>
      <p:sp>
        <p:nvSpPr>
          <p:cNvPr id="13" name="スライド番号プレースホルダー 12"/>
          <p:cNvSpPr>
            <a:spLocks noGrp="1"/>
          </p:cNvSpPr>
          <p:nvPr>
            <p:ph type="sldNum" sz="quarter" idx="12"/>
          </p:nvPr>
        </p:nvSpPr>
        <p:spPr/>
        <p:txBody>
          <a:bodyPr/>
          <a:lstStyle/>
          <a:p>
            <a:fld id="{ECF62127-BFA0-4607-8088-7779F0C694C4}" type="slidenum">
              <a:rPr kumimoji="1" lang="ja-JP" altLang="en-US" smtClean="0"/>
              <a:t>10</a:t>
            </a:fld>
            <a:endParaRPr kumimoji="1" lang="ja-JP" altLang="en-US" dirty="0"/>
          </a:p>
        </p:txBody>
      </p:sp>
    </p:spTree>
    <p:extLst>
      <p:ext uri="{BB962C8B-B14F-4D97-AF65-F5344CB8AC3E}">
        <p14:creationId xmlns:p14="http://schemas.microsoft.com/office/powerpoint/2010/main" val="228938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pPr algn="l"/>
            <a:r>
              <a:rPr kumimoji="1" lang="ja-JP" altLang="en-US" sz="1800" b="1" dirty="0" smtClean="0">
                <a:latin typeface="+mn-ea"/>
                <a:ea typeface="+mn-ea"/>
              </a:rPr>
              <a:t>２　行政区障害者相談支援連絡調整会議</a:t>
            </a:r>
            <a:endParaRPr kumimoji="1" lang="ja-JP" altLang="en-US" sz="1800" b="1" dirty="0">
              <a:latin typeface="+mn-ea"/>
              <a:ea typeface="+mn-ea"/>
            </a:endParaRPr>
          </a:p>
        </p:txBody>
      </p:sp>
      <p:sp>
        <p:nvSpPr>
          <p:cNvPr id="3" name="コンテンツ プレースホルダー 2"/>
          <p:cNvSpPr>
            <a:spLocks noGrp="1"/>
          </p:cNvSpPr>
          <p:nvPr>
            <p:ph idx="1"/>
          </p:nvPr>
        </p:nvSpPr>
        <p:spPr>
          <a:xfrm>
            <a:off x="457200" y="980728"/>
            <a:ext cx="8466538" cy="5544616"/>
          </a:xfrm>
        </p:spPr>
        <p:txBody>
          <a:bodyPr>
            <a:normAutofit/>
          </a:bodyPr>
          <a:lstStyle/>
          <a:p>
            <a:pPr marL="0" indent="0">
              <a:buNone/>
            </a:pPr>
            <a:r>
              <a:rPr kumimoji="1" lang="ja-JP" altLang="en-US" sz="1600" dirty="0" smtClean="0"/>
              <a:t>　</a:t>
            </a:r>
            <a:r>
              <a:rPr kumimoji="1" lang="ja-JP" altLang="en-US" sz="1400" dirty="0" smtClean="0"/>
              <a:t>相談支援事業では、相談支援事業所を中心とした地域ネットワークの構築を目的に、</a:t>
            </a:r>
            <a:r>
              <a:rPr lang="ja-JP" altLang="en-US" sz="1400" dirty="0" smtClean="0"/>
              <a:t>各区</a:t>
            </a:r>
            <a:r>
              <a:rPr lang="ja-JP" altLang="en-US" sz="1400" dirty="0"/>
              <a:t>ごとに相談支援連絡調整会議</a:t>
            </a:r>
            <a:r>
              <a:rPr lang="ja-JP" altLang="en-US" sz="1400" dirty="0" smtClean="0"/>
              <a:t>を設置</a:t>
            </a:r>
            <a:r>
              <a:rPr lang="ja-JP" altLang="en-US" sz="1400" dirty="0"/>
              <a:t>し</a:t>
            </a:r>
            <a:r>
              <a:rPr lang="ja-JP" altLang="en-US" sz="1400" dirty="0" smtClean="0"/>
              <a:t>、毎月定期的に会議を開催している。 </a:t>
            </a:r>
            <a:r>
              <a:rPr kumimoji="1" lang="ja-JP" altLang="en-US" sz="1400" dirty="0" smtClean="0"/>
              <a:t>相談支援事業所の抱えている困難事例に対する関係機関相互の協議調整、協議</a:t>
            </a:r>
            <a:r>
              <a:rPr lang="ja-JP" altLang="en-US" sz="1400" dirty="0" smtClean="0"/>
              <a:t>過程で顕在化した地域課題に対する情報共有と解決策の検討等を行っている。 </a:t>
            </a:r>
            <a:r>
              <a:rPr kumimoji="1" lang="ja-JP" altLang="en-US" sz="1400" dirty="0" smtClean="0"/>
              <a:t>また、さらに区を跨ぐあるいは全市的に普遍的な課題については、全体会議で協議調整し、障害者自立支援協議会に提起している。</a:t>
            </a:r>
          </a:p>
          <a:p>
            <a:pPr marL="0" indent="0">
              <a:buNone/>
            </a:pPr>
            <a:r>
              <a:rPr lang="ja-JP" altLang="en-US" sz="1400" dirty="0" smtClean="0"/>
              <a:t>　平成２６年度の各区連絡調整会議及び全体会議の取り組み</a:t>
            </a:r>
            <a:r>
              <a:rPr lang="ja-JP" altLang="en-US" sz="1400" dirty="0"/>
              <a:t>は</a:t>
            </a:r>
            <a:r>
              <a:rPr lang="ja-JP" altLang="en-US" sz="1400" dirty="0" smtClean="0"/>
              <a:t>下記のとおりである。</a:t>
            </a:r>
          </a:p>
          <a:p>
            <a:pPr marL="0" indent="0">
              <a:buNone/>
            </a:pPr>
            <a:endParaRPr lang="ja-JP" altLang="en-US" sz="1600" dirty="0"/>
          </a:p>
          <a:p>
            <a:pPr marL="0" indent="0">
              <a:buNone/>
            </a:pPr>
            <a:r>
              <a:rPr lang="ja-JP" altLang="en-US" sz="1600" dirty="0" smtClean="0"/>
              <a:t>　</a:t>
            </a:r>
            <a:endParaRPr kumimoji="1" lang="ja-JP" altLang="en-US" sz="1600" dirty="0"/>
          </a:p>
        </p:txBody>
      </p:sp>
      <p:sp>
        <p:nvSpPr>
          <p:cNvPr id="4" name="角丸四角形 3"/>
          <p:cNvSpPr/>
          <p:nvPr/>
        </p:nvSpPr>
        <p:spPr>
          <a:xfrm>
            <a:off x="467544" y="4221088"/>
            <a:ext cx="2736304" cy="2376264"/>
          </a:xfrm>
          <a:prstGeom prst="roundRect">
            <a:avLst/>
          </a:prstGeom>
          <a:solidFill>
            <a:schemeClr val="accent1">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b="1" u="sng" dirty="0" smtClean="0"/>
          </a:p>
          <a:p>
            <a:r>
              <a:rPr kumimoji="1" lang="ja-JP" altLang="en-US" sz="1400" b="1" u="sng" dirty="0" smtClean="0"/>
              <a:t>葵区相談支援連絡調整会議</a:t>
            </a:r>
          </a:p>
          <a:p>
            <a:r>
              <a:rPr kumimoji="1" lang="en-US" altLang="ja-JP" sz="1400" b="1" u="sng" dirty="0" smtClean="0"/>
              <a:t>                                              (12</a:t>
            </a:r>
            <a:r>
              <a:rPr kumimoji="1" lang="ja-JP" altLang="en-US" sz="1400" b="1" u="sng" dirty="0" smtClean="0"/>
              <a:t>回</a:t>
            </a:r>
            <a:r>
              <a:rPr kumimoji="1" lang="en-US" altLang="ja-JP" sz="1400" b="1" u="sng" dirty="0" smtClean="0"/>
              <a:t>)</a:t>
            </a:r>
            <a:endParaRPr kumimoji="1" lang="ja-JP" altLang="en-US" sz="1400" b="1" u="sng" dirty="0" smtClean="0"/>
          </a:p>
          <a:p>
            <a:endParaRPr lang="ja-JP" altLang="en-US" sz="1400" b="1" u="sng" dirty="0"/>
          </a:p>
          <a:p>
            <a:endParaRPr kumimoji="1" lang="ja-JP" altLang="en-US" sz="1400" b="1" u="sng" dirty="0" smtClean="0"/>
          </a:p>
          <a:p>
            <a:endParaRPr lang="ja-JP" altLang="en-US" sz="1400" b="1" u="sng" dirty="0"/>
          </a:p>
          <a:p>
            <a:endParaRPr kumimoji="1" lang="ja-JP" altLang="en-US" sz="1400" b="1" u="sng" dirty="0" smtClean="0"/>
          </a:p>
          <a:p>
            <a:endParaRPr lang="ja-JP" altLang="en-US" sz="1400" b="1" u="sng" dirty="0"/>
          </a:p>
          <a:p>
            <a:endParaRPr kumimoji="1" lang="ja-JP" altLang="en-US" sz="1400" b="1" u="sng" dirty="0" smtClean="0"/>
          </a:p>
          <a:p>
            <a:endParaRPr kumimoji="1" lang="ja-JP" altLang="en-US" sz="1400" b="1" u="sng" dirty="0" smtClean="0"/>
          </a:p>
          <a:p>
            <a:endParaRPr kumimoji="1" lang="ja-JP" altLang="en-US" sz="1200" b="1" u="sng" dirty="0" smtClean="0"/>
          </a:p>
          <a:p>
            <a:endParaRPr kumimoji="1" lang="ja-JP" altLang="en-US" sz="1400" dirty="0"/>
          </a:p>
          <a:p>
            <a:endParaRPr kumimoji="1" lang="ja-JP" altLang="en-US" sz="1400" dirty="0"/>
          </a:p>
        </p:txBody>
      </p:sp>
      <p:sp>
        <p:nvSpPr>
          <p:cNvPr id="5" name="角丸四角形 4"/>
          <p:cNvSpPr/>
          <p:nvPr/>
        </p:nvSpPr>
        <p:spPr>
          <a:xfrm>
            <a:off x="3347864" y="4235936"/>
            <a:ext cx="2736304" cy="2376264"/>
          </a:xfrm>
          <a:prstGeom prst="roundRect">
            <a:avLst/>
          </a:prstGeom>
          <a:solidFill>
            <a:schemeClr val="accent1">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u="sng" dirty="0" smtClean="0"/>
              <a:t>駿河区</a:t>
            </a:r>
            <a:r>
              <a:rPr lang="ja-JP" altLang="en-US" sz="1400" b="1" u="sng" dirty="0"/>
              <a:t>相談支援連絡調整</a:t>
            </a:r>
            <a:r>
              <a:rPr lang="ja-JP" altLang="en-US" sz="1400" b="1" u="sng" dirty="0" smtClean="0"/>
              <a:t>会議</a:t>
            </a:r>
            <a:endParaRPr lang="en-US" altLang="ja-JP" sz="1400" b="1" u="sng" dirty="0" smtClean="0"/>
          </a:p>
          <a:p>
            <a:r>
              <a:rPr lang="ja-JP" altLang="en-US" sz="1400" b="1" dirty="0" smtClean="0"/>
              <a:t>　　　　　　　　　　　　　　　</a:t>
            </a:r>
            <a:r>
              <a:rPr lang="en-US" altLang="ja-JP" sz="1400" b="1" dirty="0" smtClean="0"/>
              <a:t>(12</a:t>
            </a:r>
            <a:r>
              <a:rPr lang="ja-JP" altLang="en-US" sz="1400" b="1" dirty="0" smtClean="0"/>
              <a:t>回</a:t>
            </a:r>
            <a:r>
              <a:rPr lang="en-US" altLang="ja-JP" sz="1400" b="1" dirty="0" smtClean="0"/>
              <a:t>)</a:t>
            </a:r>
            <a:endParaRPr lang="ja-JP" altLang="en-US" sz="1400" b="1" dirty="0" smtClean="0"/>
          </a:p>
          <a:p>
            <a:endParaRPr lang="ja-JP" altLang="en-US" sz="1400" b="1" dirty="0"/>
          </a:p>
          <a:p>
            <a:endParaRPr lang="ja-JP" altLang="en-US" sz="1400" b="1" u="sng" dirty="0" smtClean="0"/>
          </a:p>
          <a:p>
            <a:endParaRPr lang="ja-JP" altLang="en-US" sz="1400" b="1" u="sng" dirty="0"/>
          </a:p>
          <a:p>
            <a:endParaRPr lang="ja-JP" altLang="en-US" sz="1400" b="1" u="sng" dirty="0" smtClean="0"/>
          </a:p>
          <a:p>
            <a:endParaRPr lang="ja-JP" altLang="en-US" sz="1400" b="1" u="sng" dirty="0"/>
          </a:p>
          <a:p>
            <a:endParaRPr lang="ja-JP" altLang="en-US" sz="1400" b="1" u="sng" dirty="0" smtClean="0"/>
          </a:p>
          <a:p>
            <a:endParaRPr lang="ja-JP" altLang="en-US" sz="1400" b="1" u="sng" dirty="0" smtClean="0"/>
          </a:p>
          <a:p>
            <a:endParaRPr lang="ja-JP" altLang="en-US" sz="1200" dirty="0" smtClean="0"/>
          </a:p>
          <a:p>
            <a:endParaRPr lang="ja-JP" altLang="en-US" sz="1400" dirty="0"/>
          </a:p>
        </p:txBody>
      </p:sp>
      <p:sp>
        <p:nvSpPr>
          <p:cNvPr id="6" name="角丸四角形 5"/>
          <p:cNvSpPr/>
          <p:nvPr/>
        </p:nvSpPr>
        <p:spPr>
          <a:xfrm>
            <a:off x="6228184" y="4235936"/>
            <a:ext cx="2736304" cy="2376264"/>
          </a:xfrm>
          <a:prstGeom prst="roundRect">
            <a:avLst/>
          </a:prstGeom>
          <a:solidFill>
            <a:schemeClr val="accent1">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u="sng" dirty="0" smtClean="0"/>
              <a:t>清水区</a:t>
            </a:r>
            <a:r>
              <a:rPr lang="ja-JP" altLang="en-US" sz="1400" b="1" u="sng" dirty="0"/>
              <a:t>相談支援連絡調整</a:t>
            </a:r>
            <a:r>
              <a:rPr lang="ja-JP" altLang="en-US" sz="1400" b="1" u="sng" dirty="0" smtClean="0"/>
              <a:t>会議</a:t>
            </a:r>
          </a:p>
          <a:p>
            <a:r>
              <a:rPr lang="ja-JP" altLang="en-US" sz="1400" b="1" dirty="0" smtClean="0"/>
              <a:t>　　　　　　　　　　　　　　　</a:t>
            </a:r>
            <a:r>
              <a:rPr lang="en-US" altLang="ja-JP" sz="1400" b="1" dirty="0" smtClean="0"/>
              <a:t>(12</a:t>
            </a:r>
            <a:r>
              <a:rPr lang="ja-JP" altLang="en-US" sz="1400" b="1" dirty="0" smtClean="0"/>
              <a:t>回</a:t>
            </a:r>
            <a:r>
              <a:rPr lang="en-US" altLang="ja-JP" sz="1400" b="1" dirty="0" smtClean="0"/>
              <a:t>)</a:t>
            </a:r>
            <a:endParaRPr lang="ja-JP" altLang="en-US" sz="1400" b="1" dirty="0" smtClean="0"/>
          </a:p>
          <a:p>
            <a:endParaRPr lang="ja-JP" altLang="en-US" sz="1400" b="1" u="sng" dirty="0"/>
          </a:p>
          <a:p>
            <a:endParaRPr lang="ja-JP" altLang="en-US" sz="1400" b="1" u="sng" dirty="0" smtClean="0"/>
          </a:p>
          <a:p>
            <a:endParaRPr lang="ja-JP" altLang="en-US" sz="1400" b="1" u="sng" dirty="0"/>
          </a:p>
          <a:p>
            <a:endParaRPr lang="ja-JP" altLang="en-US" sz="1400" b="1" u="sng" dirty="0" smtClean="0"/>
          </a:p>
          <a:p>
            <a:endParaRPr lang="ja-JP" altLang="en-US" sz="1400" b="1" u="sng" dirty="0" smtClean="0"/>
          </a:p>
          <a:p>
            <a:endParaRPr lang="ja-JP" altLang="en-US" sz="1200" dirty="0" smtClean="0"/>
          </a:p>
          <a:p>
            <a:endParaRPr lang="ja-JP" altLang="en-US" sz="1400" dirty="0"/>
          </a:p>
          <a:p>
            <a:endParaRPr lang="ja-JP" altLang="en-US" sz="1400" dirty="0" smtClean="0"/>
          </a:p>
          <a:p>
            <a:r>
              <a:rPr lang="ja-JP" altLang="en-US" sz="1400" dirty="0" smtClean="0"/>
              <a:t>　</a:t>
            </a:r>
            <a:endParaRPr lang="ja-JP" altLang="en-US" sz="1400" dirty="0"/>
          </a:p>
        </p:txBody>
      </p:sp>
      <p:sp>
        <p:nvSpPr>
          <p:cNvPr id="7" name="角丸四角形 6"/>
          <p:cNvSpPr/>
          <p:nvPr/>
        </p:nvSpPr>
        <p:spPr>
          <a:xfrm>
            <a:off x="899592" y="2492896"/>
            <a:ext cx="7704856" cy="1440160"/>
          </a:xfrm>
          <a:prstGeom prst="roundRect">
            <a:avLst/>
          </a:prstGeom>
          <a:solidFill>
            <a:schemeClr val="tx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smtClean="0"/>
          </a:p>
          <a:p>
            <a:r>
              <a:rPr kumimoji="1" lang="ja-JP" altLang="en-US" sz="1400" b="1" u="sng" dirty="0" smtClean="0"/>
              <a:t>相談支援連絡調整全体会議 </a:t>
            </a:r>
            <a:r>
              <a:rPr kumimoji="1" lang="en-US" altLang="ja-JP" sz="1400" b="1" u="sng" dirty="0" smtClean="0"/>
              <a:t>(3</a:t>
            </a:r>
            <a:r>
              <a:rPr kumimoji="1" lang="ja-JP" altLang="en-US" sz="1400" b="1" u="sng" dirty="0" smtClean="0"/>
              <a:t>回</a:t>
            </a:r>
            <a:r>
              <a:rPr kumimoji="1" lang="en-US" altLang="ja-JP" sz="1400" b="1" u="sng" dirty="0" smtClean="0"/>
              <a:t>)</a:t>
            </a:r>
            <a:endParaRPr kumimoji="1" lang="ja-JP" altLang="en-US" sz="1400" b="1" u="sng" dirty="0" smtClean="0"/>
          </a:p>
          <a:p>
            <a:r>
              <a:rPr lang="ja-JP" altLang="en-US" sz="1000" dirty="0" smtClean="0"/>
              <a:t>　</a:t>
            </a:r>
          </a:p>
          <a:p>
            <a:r>
              <a:rPr lang="ja-JP" altLang="en-US" sz="1000" dirty="0" smtClean="0"/>
              <a:t>参加者</a:t>
            </a:r>
            <a:r>
              <a:rPr lang="ja-JP" altLang="en-US" sz="1000" dirty="0"/>
              <a:t>：障害当事者団体、障害</a:t>
            </a:r>
            <a:r>
              <a:rPr lang="ja-JP" altLang="en-US" sz="1000" dirty="0" smtClean="0"/>
              <a:t>福祉サービス事業所</a:t>
            </a:r>
          </a:p>
          <a:p>
            <a:r>
              <a:rPr lang="ja-JP" altLang="en-US" sz="1000" dirty="0" smtClean="0"/>
              <a:t>　　　　　 障害者</a:t>
            </a:r>
            <a:r>
              <a:rPr lang="ja-JP" altLang="en-US" sz="1000" dirty="0"/>
              <a:t>相談員</a:t>
            </a:r>
            <a:r>
              <a:rPr lang="ja-JP" altLang="en-US" sz="1000" dirty="0" smtClean="0"/>
              <a:t>、　委託</a:t>
            </a:r>
            <a:r>
              <a:rPr lang="ja-JP" altLang="en-US" sz="1000" dirty="0"/>
              <a:t>・計画相談支援</a:t>
            </a:r>
            <a:r>
              <a:rPr lang="ja-JP" altLang="en-US" sz="1000" dirty="0" smtClean="0"/>
              <a:t>事業所</a:t>
            </a:r>
            <a:endParaRPr lang="en-US" altLang="ja-JP" sz="1000" dirty="0" smtClean="0"/>
          </a:p>
          <a:p>
            <a:r>
              <a:rPr lang="ja-JP" altLang="en-US" sz="1000" dirty="0" smtClean="0"/>
              <a:t>                社会福祉協議会、行政機関　など</a:t>
            </a:r>
            <a:endParaRPr lang="ja-JP" altLang="en-US" sz="1400" dirty="0"/>
          </a:p>
          <a:p>
            <a:endParaRPr kumimoji="1" lang="ja-JP" altLang="en-US" sz="1400" dirty="0"/>
          </a:p>
        </p:txBody>
      </p:sp>
      <p:sp>
        <p:nvSpPr>
          <p:cNvPr id="14" name="正方形/長方形 13"/>
          <p:cNvSpPr/>
          <p:nvPr/>
        </p:nvSpPr>
        <p:spPr>
          <a:xfrm>
            <a:off x="4211960" y="2636912"/>
            <a:ext cx="4248472" cy="1080120"/>
          </a:xfrm>
          <a:prstGeom prst="rect">
            <a:avLst/>
          </a:prstGeom>
          <a:ln w="3175">
            <a:solidFill>
              <a:schemeClr val="bg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latin typeface="+mn-ea"/>
              </a:rPr>
              <a:t>●</a:t>
            </a:r>
            <a:r>
              <a:rPr lang="en-US" altLang="ja-JP" sz="1200" dirty="0" smtClean="0">
                <a:latin typeface="+mn-ea"/>
              </a:rPr>
              <a:t>H25</a:t>
            </a:r>
            <a:r>
              <a:rPr lang="ja-JP" altLang="en-US" sz="1200" dirty="0" smtClean="0">
                <a:latin typeface="+mn-ea"/>
              </a:rPr>
              <a:t>年度地域課題対応状況、自立支援協議会専門部会について情報共有</a:t>
            </a:r>
          </a:p>
          <a:p>
            <a:r>
              <a:rPr lang="ja-JP" altLang="en-US" sz="1200" dirty="0" smtClean="0">
                <a:latin typeface="+mn-ea"/>
              </a:rPr>
              <a:t>●居宅介護支援事業所等との意見交換を実施</a:t>
            </a:r>
          </a:p>
          <a:p>
            <a:r>
              <a:rPr lang="ja-JP" altLang="en-US" sz="1200" dirty="0" smtClean="0">
                <a:latin typeface="+mn-ea"/>
              </a:rPr>
              <a:t>　</a:t>
            </a:r>
            <a:r>
              <a:rPr lang="ja-JP" altLang="en-US" sz="1000" dirty="0" smtClean="0">
                <a:latin typeface="+mn-ea"/>
              </a:rPr>
              <a:t>求人情報誌に掲載するも応募がない、土日、朝夕など特定の曜日、時間帯に希望が集中する、障害特性に対応できない等の現状が</a:t>
            </a:r>
            <a:r>
              <a:rPr lang="ja-JP" altLang="en-US" sz="1000" dirty="0">
                <a:latin typeface="+mn-ea"/>
              </a:rPr>
              <a:t>明らかに</a:t>
            </a:r>
            <a:r>
              <a:rPr lang="ja-JP" altLang="en-US" sz="1000" dirty="0" smtClean="0">
                <a:latin typeface="+mn-ea"/>
              </a:rPr>
              <a:t>なった</a:t>
            </a:r>
            <a:r>
              <a:rPr lang="ja-JP" altLang="en-US" sz="1000" dirty="0">
                <a:latin typeface="+mn-ea"/>
              </a:rPr>
              <a:t>。</a:t>
            </a:r>
          </a:p>
        </p:txBody>
      </p:sp>
      <p:sp>
        <p:nvSpPr>
          <p:cNvPr id="19" name="正方形/長方形 18"/>
          <p:cNvSpPr/>
          <p:nvPr/>
        </p:nvSpPr>
        <p:spPr>
          <a:xfrm>
            <a:off x="539552" y="4653136"/>
            <a:ext cx="2592288" cy="1656184"/>
          </a:xfrm>
          <a:prstGeom prst="rect">
            <a:avLst/>
          </a:prstGeom>
          <a:ln w="3175">
            <a:solidFill>
              <a:schemeClr val="bg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t>● 緊急時における短期入所等の利用に伴う課題について、意見交換を実施。市内６か所の障害者支援施設が参加。</a:t>
            </a:r>
          </a:p>
          <a:p>
            <a:r>
              <a:rPr lang="ja-JP" altLang="en-US" sz="1050" dirty="0"/>
              <a:t>● ヘルパー不足について、</a:t>
            </a:r>
            <a:r>
              <a:rPr lang="ja-JP" altLang="en-US" sz="1050" dirty="0" err="1" smtClean="0"/>
              <a:t>障がい</a:t>
            </a:r>
            <a:r>
              <a:rPr lang="ja-JP" altLang="en-US" sz="1050" dirty="0" smtClean="0"/>
              <a:t>者</a:t>
            </a:r>
            <a:r>
              <a:rPr lang="ja-JP" altLang="en-US" sz="1050" dirty="0"/>
              <a:t>ﾍﾙﾊﾟｰﾈｯﾄﾜｰｸ静岡代表との意見交換を</a:t>
            </a:r>
            <a:r>
              <a:rPr lang="ja-JP" altLang="en-US" sz="1050" dirty="0" smtClean="0"/>
              <a:t>実施。</a:t>
            </a:r>
          </a:p>
          <a:p>
            <a:r>
              <a:rPr lang="ja-JP" altLang="en-US" sz="1050" b="1" dirty="0" smtClean="0"/>
              <a:t>＜</a:t>
            </a:r>
            <a:r>
              <a:rPr lang="ja-JP" altLang="en-US" sz="1050" b="1" dirty="0"/>
              <a:t>地域課題</a:t>
            </a:r>
            <a:r>
              <a:rPr lang="ja-JP" altLang="en-US" sz="1050" b="1" dirty="0" smtClean="0"/>
              <a:t>＞</a:t>
            </a:r>
          </a:p>
          <a:p>
            <a:r>
              <a:rPr lang="ja-JP" altLang="en-US" sz="1050" dirty="0" smtClean="0"/>
              <a:t>「緊急時の受け入れ先の確保と既存資源の活用」「地域生活を支える訪問系ｻｰﾋﾞｽの不足とニーズに対する調整」</a:t>
            </a:r>
            <a:endParaRPr lang="ja-JP" altLang="en-US" sz="1050" dirty="0"/>
          </a:p>
        </p:txBody>
      </p:sp>
      <p:sp>
        <p:nvSpPr>
          <p:cNvPr id="21" name="正方形/長方形 20"/>
          <p:cNvSpPr/>
          <p:nvPr/>
        </p:nvSpPr>
        <p:spPr>
          <a:xfrm>
            <a:off x="3410906" y="4676301"/>
            <a:ext cx="2592288" cy="1656184"/>
          </a:xfrm>
          <a:prstGeom prst="rect">
            <a:avLst/>
          </a:prstGeom>
          <a:ln w="3175">
            <a:solidFill>
              <a:schemeClr val="bg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t>● </a:t>
            </a:r>
            <a:r>
              <a:rPr lang="ja-JP" altLang="en-US" sz="1050" dirty="0" smtClean="0"/>
              <a:t>発達障がいや</a:t>
            </a:r>
            <a:r>
              <a:rPr lang="ja-JP" altLang="en-US" sz="1050" dirty="0"/>
              <a:t>重度自閉症の方、</a:t>
            </a:r>
            <a:r>
              <a:rPr lang="ja-JP" altLang="en-US" sz="1050" dirty="0" err="1" smtClean="0"/>
              <a:t>障がい</a:t>
            </a:r>
            <a:r>
              <a:rPr lang="ja-JP" altLang="en-US" sz="1050" dirty="0" smtClean="0"/>
              <a:t>者</a:t>
            </a:r>
            <a:r>
              <a:rPr lang="ja-JP" altLang="en-US" sz="1050" dirty="0"/>
              <a:t>虐待に関連する多問題家族</a:t>
            </a:r>
            <a:r>
              <a:rPr lang="ja-JP" altLang="en-US" sz="1050" dirty="0" smtClean="0"/>
              <a:t>など支援</a:t>
            </a:r>
            <a:r>
              <a:rPr lang="ja-JP" altLang="en-US" sz="1050" dirty="0"/>
              <a:t>困難事例を中心に協議を行った。</a:t>
            </a:r>
          </a:p>
          <a:p>
            <a:endParaRPr lang="ja-JP" altLang="en-US" sz="1050" dirty="0"/>
          </a:p>
          <a:p>
            <a:r>
              <a:rPr lang="ja-JP" altLang="en-US" sz="1050" b="1" dirty="0"/>
              <a:t>＜地域課題</a:t>
            </a:r>
            <a:r>
              <a:rPr lang="ja-JP" altLang="en-US" sz="1050" b="1" dirty="0" smtClean="0"/>
              <a:t>＞</a:t>
            </a:r>
          </a:p>
          <a:p>
            <a:r>
              <a:rPr lang="ja-JP" altLang="en-US" sz="1050" dirty="0" smtClean="0"/>
              <a:t>「老障介護世帯に対する危機対応と虐待予防の取り組み」</a:t>
            </a:r>
            <a:r>
              <a:rPr lang="ja-JP" altLang="en-US" sz="1050" dirty="0"/>
              <a:t> 「行動に</a:t>
            </a:r>
            <a:r>
              <a:rPr lang="ja-JP" altLang="en-US" sz="1050" dirty="0" smtClean="0"/>
              <a:t>障がいの</a:t>
            </a:r>
            <a:r>
              <a:rPr lang="ja-JP" altLang="en-US" sz="1050" dirty="0"/>
              <a:t>ある人への支援と福祉サービスの基盤整備」 </a:t>
            </a:r>
            <a:r>
              <a:rPr lang="ja-JP" altLang="en-US" sz="1050" dirty="0" smtClean="0"/>
              <a:t>「サービス等利用計画、障害児支援利用計画の充実」</a:t>
            </a:r>
            <a:endParaRPr lang="ja-JP" altLang="en-US" sz="1050" dirty="0"/>
          </a:p>
        </p:txBody>
      </p:sp>
      <p:sp>
        <p:nvSpPr>
          <p:cNvPr id="22" name="正方形/長方形 21"/>
          <p:cNvSpPr/>
          <p:nvPr/>
        </p:nvSpPr>
        <p:spPr>
          <a:xfrm>
            <a:off x="6331450" y="4676301"/>
            <a:ext cx="2592288" cy="1656184"/>
          </a:xfrm>
          <a:prstGeom prst="rect">
            <a:avLst/>
          </a:prstGeom>
          <a:ln w="3175">
            <a:solidFill>
              <a:schemeClr val="bg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t>●区内の障害福祉サービス事業所、</a:t>
            </a:r>
          </a:p>
          <a:p>
            <a:r>
              <a:rPr lang="ja-JP" altLang="en-US" sz="1050" dirty="0" err="1" smtClean="0"/>
              <a:t>障がい</a:t>
            </a:r>
            <a:r>
              <a:rPr lang="ja-JP" altLang="en-US" sz="1050" dirty="0" smtClean="0"/>
              <a:t>当事者</a:t>
            </a:r>
            <a:r>
              <a:rPr lang="ja-JP" altLang="en-US" sz="1050" dirty="0"/>
              <a:t>団体、権利擁護センター等を交え連絡調整会議を</a:t>
            </a:r>
            <a:r>
              <a:rPr lang="ja-JP" altLang="en-US" sz="1050"/>
              <a:t>開催</a:t>
            </a:r>
            <a:r>
              <a:rPr lang="ja-JP" altLang="en-US" sz="1050" smtClean="0"/>
              <a:t>。参加者</a:t>
            </a:r>
            <a:r>
              <a:rPr lang="ja-JP" altLang="en-US" sz="1050" dirty="0"/>
              <a:t>から支援困難事例を募り、協議調整を行った</a:t>
            </a:r>
            <a:r>
              <a:rPr lang="ja-JP" altLang="en-US" sz="1050" dirty="0" smtClean="0"/>
              <a:t>。</a:t>
            </a:r>
          </a:p>
          <a:p>
            <a:r>
              <a:rPr lang="ja-JP" altLang="en-US" sz="1050" b="1" dirty="0" smtClean="0"/>
              <a:t>＜</a:t>
            </a:r>
            <a:r>
              <a:rPr lang="ja-JP" altLang="en-US" sz="1050" b="1" dirty="0"/>
              <a:t>地域課題</a:t>
            </a:r>
            <a:r>
              <a:rPr lang="ja-JP" altLang="en-US" sz="1050" b="1" dirty="0" smtClean="0"/>
              <a:t>＞</a:t>
            </a:r>
          </a:p>
          <a:p>
            <a:r>
              <a:rPr lang="ja-JP" altLang="en-US" sz="1050" dirty="0" smtClean="0"/>
              <a:t>「強度</a:t>
            </a:r>
            <a:r>
              <a:rPr lang="ja-JP" altLang="en-US" sz="1050" dirty="0" err="1" smtClean="0"/>
              <a:t>行動障がい</a:t>
            </a:r>
            <a:r>
              <a:rPr lang="ja-JP" altLang="en-US" sz="1050" dirty="0" smtClean="0"/>
              <a:t>類型の児童の年齢超過後の支援」「訪問入浴事業」「行動に障害のある人への支援と福祉サービスの基盤整備</a:t>
            </a:r>
            <a:r>
              <a:rPr lang="ja-JP" altLang="en-US" sz="1050" dirty="0" smtClean="0"/>
              <a:t>」「</a:t>
            </a:r>
            <a:r>
              <a:rPr lang="ja-JP" altLang="en-US" sz="1050" dirty="0" smtClean="0"/>
              <a:t>児童期から成人期の切れ間のない支援」</a:t>
            </a:r>
            <a:endParaRPr lang="ja-JP" altLang="en-US" sz="1050" dirty="0"/>
          </a:p>
        </p:txBody>
      </p:sp>
      <p:cxnSp>
        <p:nvCxnSpPr>
          <p:cNvPr id="26" name="直線矢印コネクタ 25"/>
          <p:cNvCxnSpPr>
            <a:stCxn id="4" idx="0"/>
          </p:cNvCxnSpPr>
          <p:nvPr/>
        </p:nvCxnSpPr>
        <p:spPr>
          <a:xfrm flipV="1">
            <a:off x="1835696" y="3933056"/>
            <a:ext cx="2736304"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6" idx="0"/>
          </p:cNvCxnSpPr>
          <p:nvPr/>
        </p:nvCxnSpPr>
        <p:spPr>
          <a:xfrm flipH="1" flipV="1">
            <a:off x="5004048" y="3933056"/>
            <a:ext cx="2592288" cy="3028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7" idx="2"/>
          </p:cNvCxnSpPr>
          <p:nvPr/>
        </p:nvCxnSpPr>
        <p:spPr>
          <a:xfrm flipV="1">
            <a:off x="4680012" y="3933056"/>
            <a:ext cx="72008" cy="288032"/>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8"/>
          <p:cNvSpPr>
            <a:spLocks noGrp="1"/>
          </p:cNvSpPr>
          <p:nvPr>
            <p:ph type="sldNum" sz="quarter" idx="12"/>
          </p:nvPr>
        </p:nvSpPr>
        <p:spPr/>
        <p:txBody>
          <a:bodyPr/>
          <a:lstStyle/>
          <a:p>
            <a:fld id="{ECF62127-BFA0-4607-8088-7779F0C694C4}" type="slidenum">
              <a:rPr kumimoji="1" lang="ja-JP" altLang="en-US" smtClean="0"/>
              <a:t>2</a:t>
            </a:fld>
            <a:endParaRPr kumimoji="1" lang="ja-JP" altLang="en-US"/>
          </a:p>
        </p:txBody>
      </p:sp>
    </p:spTree>
    <p:extLst>
      <p:ext uri="{BB962C8B-B14F-4D97-AF65-F5344CB8AC3E}">
        <p14:creationId xmlns:p14="http://schemas.microsoft.com/office/powerpoint/2010/main" val="1107777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pPr algn="l"/>
            <a:r>
              <a:rPr kumimoji="1" lang="ja-JP" altLang="en-US" sz="1800" b="1" dirty="0" smtClean="0"/>
              <a:t>３　</a:t>
            </a:r>
            <a:r>
              <a:rPr lang="ja-JP" altLang="en-US" sz="1800" b="1" dirty="0" smtClean="0"/>
              <a:t>障害者自立支援協議会専門部会</a:t>
            </a:r>
            <a:endParaRPr kumimoji="1" lang="ja-JP" altLang="en-US" sz="1800" b="1" dirty="0"/>
          </a:p>
        </p:txBody>
      </p:sp>
      <p:sp>
        <p:nvSpPr>
          <p:cNvPr id="3" name="コンテンツ プレースホルダー 2"/>
          <p:cNvSpPr>
            <a:spLocks noGrp="1"/>
          </p:cNvSpPr>
          <p:nvPr>
            <p:ph idx="1"/>
          </p:nvPr>
        </p:nvSpPr>
        <p:spPr>
          <a:xfrm>
            <a:off x="323528" y="836712"/>
            <a:ext cx="8424936" cy="5760640"/>
          </a:xfrm>
        </p:spPr>
        <p:txBody>
          <a:bodyPr>
            <a:normAutofit/>
          </a:bodyPr>
          <a:lstStyle/>
          <a:p>
            <a:pPr marL="0" indent="0">
              <a:buNone/>
            </a:pPr>
            <a:r>
              <a:rPr lang="ja-JP" altLang="en-US" sz="1600" dirty="0"/>
              <a:t>　</a:t>
            </a:r>
            <a:r>
              <a:rPr lang="ja-JP" altLang="en-US" sz="1600" dirty="0" smtClean="0"/>
              <a:t>平成２６年度は新たに「地域生活支援部会　地域課題検討プロジェクト」「権利擁護・</a:t>
            </a:r>
            <a:r>
              <a:rPr lang="ja-JP" altLang="en-US" sz="1600" dirty="0"/>
              <a:t>虐待</a:t>
            </a:r>
            <a:r>
              <a:rPr lang="ja-JP" altLang="en-US" sz="1600" dirty="0" smtClean="0"/>
              <a:t>防止部会」が</a:t>
            </a:r>
            <a:r>
              <a:rPr kumimoji="1" lang="ja-JP" altLang="en-US" sz="1600" dirty="0" smtClean="0"/>
              <a:t>発足し、地域の関係機関の協力を得て、議論を深めることができた。</a:t>
            </a:r>
          </a:p>
          <a:p>
            <a:pPr marL="0" indent="0">
              <a:buNone/>
            </a:pPr>
            <a:endParaRPr lang="ja-JP" altLang="en-US" sz="1600" dirty="0">
              <a:solidFill>
                <a:srgbClr val="FF0000"/>
              </a:solidFill>
            </a:endParaRPr>
          </a:p>
          <a:p>
            <a:pPr marL="0" indent="0">
              <a:buNone/>
            </a:pPr>
            <a:endParaRPr kumimoji="1" lang="ja-JP" altLang="en-US" sz="1600" dirty="0" smtClean="0">
              <a:solidFill>
                <a:srgbClr val="FF0000"/>
              </a:solidFill>
            </a:endParaRPr>
          </a:p>
          <a:p>
            <a:pPr marL="0" indent="0">
              <a:buNone/>
            </a:pPr>
            <a:endParaRPr kumimoji="1" lang="ja-JP" altLang="en-US" sz="1600" dirty="0">
              <a:solidFill>
                <a:srgbClr val="FF0000"/>
              </a:solidFill>
            </a:endParaRPr>
          </a:p>
        </p:txBody>
      </p:sp>
      <p:sp>
        <p:nvSpPr>
          <p:cNvPr id="4" name="フレーム 3"/>
          <p:cNvSpPr/>
          <p:nvPr/>
        </p:nvSpPr>
        <p:spPr>
          <a:xfrm>
            <a:off x="2627784" y="1484784"/>
            <a:ext cx="3816424" cy="576064"/>
          </a:xfrm>
          <a:prstGeom prst="fram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solidFill>
                  <a:schemeClr val="tx1"/>
                </a:solidFill>
              </a:rPr>
              <a:t>障害者自立支援協議会</a:t>
            </a:r>
            <a:endParaRPr kumimoji="1" lang="ja-JP" altLang="en-US" sz="1400" b="1" dirty="0">
              <a:solidFill>
                <a:schemeClr val="tx1"/>
              </a:solidFill>
            </a:endParaRPr>
          </a:p>
        </p:txBody>
      </p:sp>
      <p:sp>
        <p:nvSpPr>
          <p:cNvPr id="5" name="正方形/長方形 4"/>
          <p:cNvSpPr/>
          <p:nvPr/>
        </p:nvSpPr>
        <p:spPr>
          <a:xfrm>
            <a:off x="179512" y="2658166"/>
            <a:ext cx="2016224" cy="35071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t>相談支援事業評価部会</a:t>
            </a:r>
          </a:p>
          <a:p>
            <a:pPr algn="ctr"/>
            <a:r>
              <a:rPr lang="en-US" altLang="ja-JP" sz="1400" b="1" dirty="0" smtClean="0"/>
              <a:t>                         (H22</a:t>
            </a:r>
            <a:r>
              <a:rPr lang="ja-JP" altLang="en-US" sz="1400" b="1" dirty="0" smtClean="0"/>
              <a:t>設置</a:t>
            </a:r>
            <a:r>
              <a:rPr lang="en-US" altLang="ja-JP" sz="1400" b="1" dirty="0" smtClean="0"/>
              <a:t>)</a:t>
            </a:r>
          </a:p>
          <a:p>
            <a:endParaRPr kumimoji="1" lang="en-US" altLang="ja-JP" sz="1400" b="1" dirty="0"/>
          </a:p>
          <a:p>
            <a:r>
              <a:rPr lang="ja-JP" altLang="en-US" sz="1200" dirty="0" smtClean="0"/>
              <a:t>① 相談支援事業の評価基準・評価方法の検討</a:t>
            </a:r>
          </a:p>
          <a:p>
            <a:endParaRPr lang="en-US" altLang="ja-JP" sz="1200" dirty="0" smtClean="0"/>
          </a:p>
          <a:p>
            <a:r>
              <a:rPr lang="ja-JP" altLang="en-US" sz="1200" dirty="0" smtClean="0"/>
              <a:t>② 相談支援事業評価の実施</a:t>
            </a:r>
          </a:p>
          <a:p>
            <a:r>
              <a:rPr lang="ja-JP" altLang="en-US" sz="1200" u="sng" dirty="0" smtClean="0"/>
              <a:t>⇒相談支援事業所</a:t>
            </a:r>
            <a:r>
              <a:rPr lang="en-US" altLang="ja-JP" sz="1200" u="sng" dirty="0" smtClean="0"/>
              <a:t>10</a:t>
            </a:r>
            <a:r>
              <a:rPr lang="ja-JP" altLang="en-US" sz="1200" u="sng" dirty="0" smtClean="0"/>
              <a:t>か所の事業評価を実施、利用者満足度</a:t>
            </a:r>
            <a:r>
              <a:rPr lang="en-US" altLang="ja-JP" sz="1200" u="sng" dirty="0" smtClean="0"/>
              <a:t>96%</a:t>
            </a:r>
            <a:r>
              <a:rPr lang="ja-JP" altLang="en-US" sz="1200" u="sng" dirty="0" smtClean="0"/>
              <a:t>を得た。</a:t>
            </a:r>
            <a:endParaRPr kumimoji="1" lang="ja-JP" altLang="en-US" sz="1200" u="sng" dirty="0" smtClean="0"/>
          </a:p>
          <a:p>
            <a:endParaRPr lang="ja-JP" altLang="en-US" sz="1200" dirty="0"/>
          </a:p>
          <a:p>
            <a:endParaRPr kumimoji="1" lang="ja-JP" altLang="en-US" sz="1200" dirty="0" smtClean="0"/>
          </a:p>
          <a:p>
            <a:endParaRPr lang="ja-JP" altLang="en-US" sz="1200" dirty="0"/>
          </a:p>
          <a:p>
            <a:endParaRPr kumimoji="1" lang="ja-JP" altLang="en-US" sz="1200" dirty="0" smtClean="0"/>
          </a:p>
          <a:p>
            <a:endParaRPr kumimoji="1" lang="ja-JP" altLang="en-US" sz="1200" dirty="0"/>
          </a:p>
        </p:txBody>
      </p:sp>
      <p:sp>
        <p:nvSpPr>
          <p:cNvPr id="6" name="正方形/長方形 5"/>
          <p:cNvSpPr/>
          <p:nvPr/>
        </p:nvSpPr>
        <p:spPr>
          <a:xfrm>
            <a:off x="4644008" y="2658713"/>
            <a:ext cx="2088232" cy="3506591"/>
          </a:xfrm>
          <a:prstGeom prst="rect">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sz="1400" b="1" dirty="0"/>
          </a:p>
          <a:p>
            <a:pPr algn="ctr"/>
            <a:r>
              <a:rPr lang="ja-JP" altLang="en-US" sz="1400" b="1" dirty="0" smtClean="0"/>
              <a:t>地域課題検討ﾌﾟﾛｼﾞｪｸﾄ</a:t>
            </a:r>
          </a:p>
          <a:p>
            <a:pPr algn="ctr"/>
            <a:r>
              <a:rPr lang="ja-JP" altLang="en-US" sz="1400" b="1" dirty="0" smtClean="0"/>
              <a:t>　　　　　　　　　</a:t>
            </a:r>
            <a:r>
              <a:rPr lang="en-US" altLang="ja-JP" sz="1400" b="1" dirty="0" smtClean="0"/>
              <a:t>(H26</a:t>
            </a:r>
            <a:r>
              <a:rPr lang="ja-JP" altLang="en-US" sz="1400" b="1" dirty="0" smtClean="0"/>
              <a:t>設置</a:t>
            </a:r>
            <a:r>
              <a:rPr lang="en-US" altLang="ja-JP" sz="1400" b="1" dirty="0" smtClean="0"/>
              <a:t>)</a:t>
            </a:r>
            <a:endParaRPr lang="ja-JP" altLang="en-US" sz="1400" b="1" dirty="0" smtClean="0"/>
          </a:p>
          <a:p>
            <a:endParaRPr lang="ja-JP" altLang="en-US" sz="1400" b="1" dirty="0"/>
          </a:p>
          <a:p>
            <a:r>
              <a:rPr lang="en-US" altLang="ja-JP" sz="1200" dirty="0" smtClean="0"/>
              <a:t>※</a:t>
            </a:r>
            <a:r>
              <a:rPr lang="ja-JP" altLang="en-US" sz="1200" dirty="0" smtClean="0"/>
              <a:t>各区から提起される地域課題の中からテーマを選び、解決に向けて協議を行う。初年度は「行動に課題のある人への支援について」検討</a:t>
            </a:r>
          </a:p>
          <a:p>
            <a:r>
              <a:rPr lang="ja-JP" altLang="en-US" sz="1200" dirty="0" smtClean="0"/>
              <a:t>① 児童に対する継続した支援</a:t>
            </a:r>
          </a:p>
          <a:p>
            <a:r>
              <a:rPr lang="ja-JP" altLang="en-US" sz="1200" u="sng" dirty="0" smtClean="0"/>
              <a:t>⇒</a:t>
            </a:r>
            <a:r>
              <a:rPr lang="en-US" altLang="ja-JP" sz="1200" u="sng" dirty="0" smtClean="0"/>
              <a:t>H27</a:t>
            </a:r>
            <a:r>
              <a:rPr lang="ja-JP" altLang="en-US" sz="1200" u="sng" dirty="0" smtClean="0"/>
              <a:t>年度～入所児童地域移行等支援会議を設置</a:t>
            </a:r>
          </a:p>
          <a:p>
            <a:r>
              <a:rPr kumimoji="1" lang="ja-JP" altLang="en-US" sz="1200" dirty="0" smtClean="0"/>
              <a:t>② 家族に対する支援</a:t>
            </a:r>
          </a:p>
          <a:p>
            <a:r>
              <a:rPr lang="ja-JP" altLang="en-US" sz="1200" dirty="0" smtClean="0"/>
              <a:t>③ 人材の養成</a:t>
            </a:r>
          </a:p>
          <a:p>
            <a:r>
              <a:rPr lang="ja-JP" altLang="en-US" sz="1200" u="sng" dirty="0" smtClean="0"/>
              <a:t>⇒</a:t>
            </a:r>
            <a:r>
              <a:rPr lang="en-US" altLang="ja-JP" sz="1200" u="sng" dirty="0" smtClean="0"/>
              <a:t>H26  </a:t>
            </a:r>
            <a:r>
              <a:rPr lang="ja-JP" altLang="en-US" sz="1200" u="sng" dirty="0" smtClean="0"/>
              <a:t>強度行動障害者支援研修開催</a:t>
            </a:r>
            <a:endParaRPr kumimoji="1" lang="ja-JP" altLang="en-US" sz="1200" u="sng" dirty="0"/>
          </a:p>
        </p:txBody>
      </p:sp>
      <p:sp>
        <p:nvSpPr>
          <p:cNvPr id="7" name="正方形/長方形 6"/>
          <p:cNvSpPr/>
          <p:nvPr/>
        </p:nvSpPr>
        <p:spPr>
          <a:xfrm>
            <a:off x="6948264" y="2658713"/>
            <a:ext cx="2063282" cy="3506591"/>
          </a:xfrm>
          <a:prstGeom prst="rect">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400" b="1" dirty="0" smtClean="0"/>
          </a:p>
          <a:p>
            <a:pPr algn="ctr"/>
            <a:r>
              <a:rPr kumimoji="1" lang="ja-JP" altLang="en-US" sz="1400" b="1" dirty="0" smtClean="0"/>
              <a:t>権利擁護・虐待防止部会</a:t>
            </a:r>
          </a:p>
          <a:p>
            <a:pPr algn="ctr"/>
            <a:r>
              <a:rPr lang="ja-JP" altLang="en-US" sz="1400" b="1" dirty="0" smtClean="0"/>
              <a:t>　　　　　　　　　</a:t>
            </a:r>
            <a:r>
              <a:rPr lang="en-US" altLang="ja-JP" sz="1400" b="1" dirty="0" smtClean="0"/>
              <a:t>(H26</a:t>
            </a:r>
            <a:r>
              <a:rPr lang="ja-JP" altLang="en-US" sz="1400" b="1" dirty="0" smtClean="0"/>
              <a:t>設置</a:t>
            </a:r>
            <a:r>
              <a:rPr lang="en-US" altLang="ja-JP" sz="1400" b="1" dirty="0" smtClean="0"/>
              <a:t>)</a:t>
            </a:r>
            <a:endParaRPr lang="ja-JP" altLang="en-US" sz="1400" b="1" dirty="0" smtClean="0"/>
          </a:p>
          <a:p>
            <a:endParaRPr lang="ja-JP" altLang="en-US" sz="1400" b="1" dirty="0"/>
          </a:p>
          <a:p>
            <a:endParaRPr lang="ja-JP" altLang="en-US" sz="1400" dirty="0" smtClean="0"/>
          </a:p>
          <a:p>
            <a:r>
              <a:rPr lang="ja-JP" altLang="en-US" sz="1200" dirty="0" smtClean="0"/>
              <a:t>① 権利擁護、虐待防止に関する啓発・普及策の検討</a:t>
            </a:r>
          </a:p>
          <a:p>
            <a:endParaRPr lang="ja-JP" altLang="en-US" sz="1200" dirty="0" smtClean="0"/>
          </a:p>
          <a:p>
            <a:r>
              <a:rPr lang="ja-JP" altLang="en-US" sz="1200" dirty="0" smtClean="0"/>
              <a:t>② 虐待事例の情報共有及び検証</a:t>
            </a:r>
          </a:p>
          <a:p>
            <a:r>
              <a:rPr lang="ja-JP" altLang="en-US" sz="1200" u="sng" dirty="0" smtClean="0"/>
              <a:t>⇒障害者虐待事例検証会議の開催</a:t>
            </a:r>
          </a:p>
          <a:p>
            <a:endParaRPr lang="ja-JP" altLang="en-US" sz="1200" dirty="0" smtClean="0"/>
          </a:p>
          <a:p>
            <a:r>
              <a:rPr lang="ja-JP" altLang="en-US" sz="1200" dirty="0" smtClean="0"/>
              <a:t>③ 早期発見、再発防止策の検討</a:t>
            </a:r>
            <a:endParaRPr lang="ja-JP" altLang="en-US" sz="1200" dirty="0"/>
          </a:p>
          <a:p>
            <a:endParaRPr lang="ja-JP" altLang="en-US" sz="1200" dirty="0" smtClean="0"/>
          </a:p>
          <a:p>
            <a:endParaRPr kumimoji="1" lang="ja-JP" altLang="en-US" sz="1200" b="1" dirty="0"/>
          </a:p>
          <a:p>
            <a:endParaRPr kumimoji="1" lang="ja-JP" altLang="en-US" sz="1200" b="1" dirty="0"/>
          </a:p>
        </p:txBody>
      </p:sp>
      <p:sp>
        <p:nvSpPr>
          <p:cNvPr id="8" name="右大かっこ 7"/>
          <p:cNvSpPr/>
          <p:nvPr/>
        </p:nvSpPr>
        <p:spPr>
          <a:xfrm rot="16200000">
            <a:off x="4403219" y="-1039010"/>
            <a:ext cx="337566" cy="705678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スライド番号プレースホルダー 10"/>
          <p:cNvSpPr>
            <a:spLocks noGrp="1"/>
          </p:cNvSpPr>
          <p:nvPr>
            <p:ph type="sldNum" sz="quarter" idx="12"/>
          </p:nvPr>
        </p:nvSpPr>
        <p:spPr/>
        <p:txBody>
          <a:bodyPr/>
          <a:lstStyle/>
          <a:p>
            <a:fld id="{ECF62127-BFA0-4607-8088-7779F0C694C4}" type="slidenum">
              <a:rPr kumimoji="1" lang="ja-JP" altLang="en-US" smtClean="0"/>
              <a:t>3</a:t>
            </a:fld>
            <a:endParaRPr kumimoji="1" lang="ja-JP" altLang="en-US" dirty="0"/>
          </a:p>
        </p:txBody>
      </p:sp>
      <p:sp>
        <p:nvSpPr>
          <p:cNvPr id="14" name="正方形/長方形 13"/>
          <p:cNvSpPr/>
          <p:nvPr/>
        </p:nvSpPr>
        <p:spPr>
          <a:xfrm>
            <a:off x="2339752" y="2663497"/>
            <a:ext cx="2142238" cy="350180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t>移動</a:t>
            </a:r>
            <a:r>
              <a:rPr kumimoji="1" lang="ja-JP" altLang="en-US" sz="1400" b="1" dirty="0" smtClean="0"/>
              <a:t>支援プロジェクト</a:t>
            </a:r>
          </a:p>
          <a:p>
            <a:pPr algn="ctr"/>
            <a:r>
              <a:rPr lang="en-US" altLang="ja-JP" sz="1400" b="1" dirty="0" smtClean="0"/>
              <a:t>                           (H25</a:t>
            </a:r>
            <a:r>
              <a:rPr lang="ja-JP" altLang="en-US" sz="1400" b="1" dirty="0" smtClean="0"/>
              <a:t>設置</a:t>
            </a:r>
            <a:r>
              <a:rPr lang="en-US" altLang="ja-JP" sz="1400" b="1" dirty="0" smtClean="0"/>
              <a:t>)</a:t>
            </a:r>
          </a:p>
          <a:p>
            <a:endParaRPr kumimoji="1" lang="en-US" altLang="ja-JP" sz="1400" b="1" dirty="0"/>
          </a:p>
          <a:p>
            <a:r>
              <a:rPr lang="ja-JP" altLang="en-US" sz="1200" dirty="0" smtClean="0"/>
              <a:t>① 利用対象者の拡大</a:t>
            </a:r>
            <a:endParaRPr lang="en-US" altLang="ja-JP" sz="1200" dirty="0" smtClean="0"/>
          </a:p>
          <a:p>
            <a:r>
              <a:rPr lang="ja-JP" altLang="en-US" sz="1200" u="sng" dirty="0" smtClean="0"/>
              <a:t>⇒</a:t>
            </a:r>
            <a:r>
              <a:rPr lang="en-US" altLang="ja-JP" sz="1200" u="sng" dirty="0" smtClean="0"/>
              <a:t>H26</a:t>
            </a:r>
            <a:r>
              <a:rPr lang="ja-JP" altLang="en-US" sz="1200" u="sng" dirty="0" smtClean="0"/>
              <a:t>～身体障害者原因疾病要件廃止</a:t>
            </a:r>
          </a:p>
          <a:p>
            <a:endParaRPr lang="en-US" altLang="ja-JP" sz="1200" dirty="0" smtClean="0"/>
          </a:p>
          <a:p>
            <a:r>
              <a:rPr lang="ja-JP" altLang="en-US" sz="1200" dirty="0" smtClean="0"/>
              <a:t>② 通学における移動支援利利用</a:t>
            </a:r>
            <a:r>
              <a:rPr lang="ja-JP" altLang="en-US" sz="1200" u="sng" dirty="0" smtClean="0"/>
              <a:t>⇒</a:t>
            </a:r>
            <a:r>
              <a:rPr lang="en-US" altLang="ja-JP" sz="1200" u="sng" dirty="0" smtClean="0"/>
              <a:t>H27</a:t>
            </a:r>
            <a:r>
              <a:rPr lang="ja-JP" altLang="en-US" sz="1200" u="sng" dirty="0" smtClean="0"/>
              <a:t>～移動支援個別検討会議においてケース検討</a:t>
            </a:r>
          </a:p>
          <a:p>
            <a:pPr marL="228600" indent="-228600">
              <a:buAutoNum type="circleNumDbPlain" startAt="2"/>
            </a:pPr>
            <a:endParaRPr lang="ja-JP" altLang="en-US" sz="1200" dirty="0" smtClean="0"/>
          </a:p>
          <a:p>
            <a:r>
              <a:rPr lang="ja-JP" altLang="en-US" sz="1200" dirty="0" smtClean="0"/>
              <a:t>③ ヘルパー不足対策と人材育成</a:t>
            </a:r>
            <a:r>
              <a:rPr lang="ja-JP" altLang="en-US" sz="1200" u="sng" dirty="0" smtClean="0"/>
              <a:t>⇒</a:t>
            </a:r>
            <a:r>
              <a:rPr lang="en-US" altLang="ja-JP" sz="1200" u="sng" dirty="0" smtClean="0"/>
              <a:t>H26</a:t>
            </a:r>
            <a:r>
              <a:rPr lang="ja-JP" altLang="en-US" sz="1200" u="sng" dirty="0" smtClean="0"/>
              <a:t>～移動支援養成研修開催</a:t>
            </a:r>
          </a:p>
          <a:p>
            <a:endParaRPr lang="ja-JP" altLang="en-US" sz="1200" dirty="0"/>
          </a:p>
          <a:p>
            <a:r>
              <a:rPr lang="en-US" altLang="ja-JP" sz="1200" dirty="0" smtClean="0"/>
              <a:t>※H26</a:t>
            </a:r>
            <a:r>
              <a:rPr lang="ja-JP" altLang="en-US" sz="1200" dirty="0" smtClean="0"/>
              <a:t>年度でプロジェクト解散</a:t>
            </a:r>
            <a:endParaRPr kumimoji="1" lang="ja-JP" altLang="en-US" sz="1400" dirty="0"/>
          </a:p>
        </p:txBody>
      </p:sp>
      <p:cxnSp>
        <p:nvCxnSpPr>
          <p:cNvPr id="20" name="直線コネクタ 19"/>
          <p:cNvCxnSpPr/>
          <p:nvPr/>
        </p:nvCxnSpPr>
        <p:spPr>
          <a:xfrm>
            <a:off x="3410871" y="2320600"/>
            <a:ext cx="0" cy="337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4" idx="2"/>
          </p:cNvCxnSpPr>
          <p:nvPr/>
        </p:nvCxnSpPr>
        <p:spPr>
          <a:xfrm>
            <a:off x="4535996" y="2060848"/>
            <a:ext cx="0" cy="233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667779" y="2321148"/>
            <a:ext cx="0" cy="337565"/>
          </a:xfrm>
          <a:prstGeom prst="line">
            <a:avLst/>
          </a:prstGeom>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3203848" y="6165304"/>
            <a:ext cx="2592288"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t>地域生活支援部会</a:t>
            </a:r>
            <a:r>
              <a:rPr kumimoji="1" lang="en-US" altLang="ja-JP" sz="1400" b="1" dirty="0" smtClean="0"/>
              <a:t>(H22</a:t>
            </a:r>
            <a:r>
              <a:rPr kumimoji="1" lang="ja-JP" altLang="en-US" sz="1400" b="1" dirty="0" smtClean="0"/>
              <a:t>設置</a:t>
            </a:r>
            <a:r>
              <a:rPr kumimoji="1" lang="en-US" altLang="ja-JP" sz="1400" b="1" dirty="0" smtClean="0"/>
              <a:t>)</a:t>
            </a:r>
            <a:endParaRPr kumimoji="1" lang="ja-JP" altLang="en-US" sz="1400" b="1" dirty="0"/>
          </a:p>
        </p:txBody>
      </p:sp>
    </p:spTree>
    <p:extLst>
      <p:ext uri="{BB962C8B-B14F-4D97-AF65-F5344CB8AC3E}">
        <p14:creationId xmlns:p14="http://schemas.microsoft.com/office/powerpoint/2010/main" val="3740646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pPr algn="l"/>
            <a:r>
              <a:rPr kumimoji="1" lang="ja-JP" altLang="en-US" sz="1800" b="1" dirty="0" smtClean="0"/>
              <a:t>４　相談支援の実績</a:t>
            </a:r>
            <a:endParaRPr kumimoji="1" lang="ja-JP" altLang="en-US" sz="1800" b="1" dirty="0"/>
          </a:p>
        </p:txBody>
      </p:sp>
      <p:sp>
        <p:nvSpPr>
          <p:cNvPr id="3" name="コンテンツ プレースホルダー 2"/>
          <p:cNvSpPr>
            <a:spLocks noGrp="1"/>
          </p:cNvSpPr>
          <p:nvPr>
            <p:ph idx="1"/>
          </p:nvPr>
        </p:nvSpPr>
        <p:spPr>
          <a:xfrm>
            <a:off x="457200" y="908720"/>
            <a:ext cx="8229600" cy="5400600"/>
          </a:xfrm>
        </p:spPr>
        <p:txBody>
          <a:bodyPr>
            <a:normAutofit/>
          </a:bodyPr>
          <a:lstStyle/>
          <a:p>
            <a:pPr marL="0" indent="0">
              <a:buNone/>
            </a:pPr>
            <a:r>
              <a:rPr kumimoji="1" lang="ja-JP" altLang="en-US" sz="1800" b="1" dirty="0" smtClean="0"/>
              <a:t>（１）</a:t>
            </a:r>
            <a:r>
              <a:rPr lang="ja-JP" altLang="en-US" sz="1800" b="1" dirty="0" smtClean="0"/>
              <a:t>相談件数の推移</a:t>
            </a:r>
            <a:endParaRPr lang="en-US" altLang="ja-JP" sz="1800" b="1" dirty="0" smtClean="0"/>
          </a:p>
          <a:p>
            <a:pPr marL="0" indent="0">
              <a:buNone/>
            </a:pPr>
            <a:endParaRPr kumimoji="1" lang="ja-JP" altLang="en-US" sz="1600" dirty="0"/>
          </a:p>
        </p:txBody>
      </p:sp>
      <p:sp>
        <p:nvSpPr>
          <p:cNvPr id="5" name="正方形/長方形 4"/>
          <p:cNvSpPr/>
          <p:nvPr/>
        </p:nvSpPr>
        <p:spPr>
          <a:xfrm>
            <a:off x="628071" y="1268760"/>
            <a:ext cx="3672408" cy="291512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smtClean="0">
                <a:latin typeface="+mn-ea"/>
              </a:rPr>
              <a:t>　平成</a:t>
            </a:r>
            <a:r>
              <a:rPr lang="en-US" altLang="ja-JP" sz="1600" dirty="0" smtClean="0">
                <a:latin typeface="+mn-ea"/>
              </a:rPr>
              <a:t>26</a:t>
            </a:r>
            <a:r>
              <a:rPr lang="ja-JP" altLang="en-US" sz="1600" dirty="0" smtClean="0">
                <a:latin typeface="+mn-ea"/>
              </a:rPr>
              <a:t>年度相談支援件数は全体で</a:t>
            </a:r>
            <a:r>
              <a:rPr lang="en-US" altLang="ja-JP" sz="1600" b="1" dirty="0" smtClean="0">
                <a:latin typeface="+mn-ea"/>
              </a:rPr>
              <a:t>22,311</a:t>
            </a:r>
            <a:r>
              <a:rPr lang="ja-JP" altLang="en-US" sz="1600" b="1" dirty="0" smtClean="0">
                <a:latin typeface="+mn-ea"/>
              </a:rPr>
              <a:t>件</a:t>
            </a:r>
            <a:r>
              <a:rPr lang="ja-JP" altLang="en-US" sz="1600" dirty="0" smtClean="0">
                <a:latin typeface="+mn-ea"/>
              </a:rPr>
              <a:t>であり、</a:t>
            </a:r>
            <a:r>
              <a:rPr lang="en-US" altLang="ja-JP" sz="1600" dirty="0" smtClean="0">
                <a:latin typeface="+mn-ea"/>
              </a:rPr>
              <a:t>3</a:t>
            </a:r>
            <a:r>
              <a:rPr lang="ja-JP" altLang="en-US" sz="1600" dirty="0" smtClean="0">
                <a:latin typeface="+mn-ea"/>
              </a:rPr>
              <a:t>年間の推移は右図のとおりである。</a:t>
            </a:r>
          </a:p>
          <a:p>
            <a:r>
              <a:rPr lang="ja-JP" altLang="en-US" sz="1600" dirty="0" smtClean="0">
                <a:latin typeface="+mn-ea"/>
              </a:rPr>
              <a:t>　</a:t>
            </a:r>
            <a:r>
              <a:rPr lang="ja-JP" altLang="en-US" sz="1600" dirty="0" err="1" smtClean="0">
                <a:latin typeface="+mn-ea"/>
              </a:rPr>
              <a:t>身体障がい</a:t>
            </a:r>
            <a:r>
              <a:rPr lang="ja-JP" altLang="en-US" sz="1600" dirty="0" smtClean="0">
                <a:latin typeface="+mn-ea"/>
              </a:rPr>
              <a:t>者を対象とする相談支援事業所の相談件数は、ここ</a:t>
            </a:r>
            <a:r>
              <a:rPr lang="en-US" altLang="ja-JP" sz="1600" dirty="0" smtClean="0">
                <a:latin typeface="+mn-ea"/>
              </a:rPr>
              <a:t>3</a:t>
            </a:r>
            <a:r>
              <a:rPr lang="ja-JP" altLang="en-US" sz="1600" dirty="0" smtClean="0">
                <a:latin typeface="+mn-ea"/>
              </a:rPr>
              <a:t>年間で約</a:t>
            </a:r>
            <a:r>
              <a:rPr lang="en-US" altLang="ja-JP" sz="1600" dirty="0" smtClean="0">
                <a:latin typeface="+mn-ea"/>
              </a:rPr>
              <a:t>1,000</a:t>
            </a:r>
            <a:r>
              <a:rPr lang="ja-JP" altLang="en-US" sz="1600" dirty="0" smtClean="0">
                <a:latin typeface="+mn-ea"/>
              </a:rPr>
              <a:t>件ずつ減少しているが、</a:t>
            </a:r>
            <a:r>
              <a:rPr kumimoji="1" lang="ja-JP" altLang="en-US" sz="1600" dirty="0" smtClean="0">
                <a:latin typeface="+mn-ea"/>
              </a:rPr>
              <a:t>知的、</a:t>
            </a:r>
            <a:r>
              <a:rPr kumimoji="1" lang="ja-JP" altLang="en-US" sz="1600" dirty="0" err="1" smtClean="0">
                <a:latin typeface="+mn-ea"/>
              </a:rPr>
              <a:t>精神障がい</a:t>
            </a:r>
            <a:r>
              <a:rPr kumimoji="1" lang="ja-JP" altLang="en-US" sz="1600" dirty="0" smtClean="0">
                <a:latin typeface="+mn-ea"/>
              </a:rPr>
              <a:t>者を対象する相談支援事業所においては、それぞれ前年度比</a:t>
            </a:r>
            <a:r>
              <a:rPr kumimoji="1" lang="en-US" altLang="ja-JP" sz="1600" dirty="0" smtClean="0">
                <a:latin typeface="+mn-ea"/>
              </a:rPr>
              <a:t>10%</a:t>
            </a:r>
            <a:r>
              <a:rPr kumimoji="1" lang="ja-JP" altLang="en-US" sz="1600" dirty="0" err="1" smtClean="0">
                <a:latin typeface="+mn-ea"/>
              </a:rPr>
              <a:t>、</a:t>
            </a:r>
            <a:r>
              <a:rPr kumimoji="1" lang="en-US" altLang="ja-JP" sz="1600" dirty="0" smtClean="0">
                <a:latin typeface="+mn-ea"/>
              </a:rPr>
              <a:t>17%</a:t>
            </a:r>
            <a:r>
              <a:rPr kumimoji="1" lang="ja-JP" altLang="en-US" sz="1600" dirty="0" smtClean="0">
                <a:latin typeface="+mn-ea"/>
              </a:rPr>
              <a:t>の増加となっている。</a:t>
            </a:r>
          </a:p>
          <a:p>
            <a:r>
              <a:rPr lang="ja-JP" altLang="en-US" sz="1600" dirty="0">
                <a:latin typeface="+mn-ea"/>
              </a:rPr>
              <a:t>　</a:t>
            </a:r>
            <a:r>
              <a:rPr lang="ja-JP" altLang="en-US" sz="1600" dirty="0" smtClean="0">
                <a:latin typeface="+mn-ea"/>
              </a:rPr>
              <a:t>年度ごとの合計件数においては、平成</a:t>
            </a:r>
            <a:r>
              <a:rPr lang="en-US" altLang="ja-JP" sz="1600" dirty="0" smtClean="0">
                <a:latin typeface="+mn-ea"/>
              </a:rPr>
              <a:t>25</a:t>
            </a:r>
            <a:r>
              <a:rPr lang="ja-JP" altLang="en-US" sz="1600" dirty="0" smtClean="0">
                <a:latin typeface="+mn-ea"/>
              </a:rPr>
              <a:t>年度</a:t>
            </a:r>
            <a:r>
              <a:rPr lang="en-US" altLang="ja-JP" sz="1600" dirty="0" smtClean="0">
                <a:latin typeface="+mn-ea"/>
              </a:rPr>
              <a:t>22,296</a:t>
            </a:r>
            <a:r>
              <a:rPr lang="ja-JP" altLang="en-US" sz="1600" dirty="0" smtClean="0">
                <a:latin typeface="+mn-ea"/>
              </a:rPr>
              <a:t>件に対して</a:t>
            </a:r>
            <a:r>
              <a:rPr lang="en-US" altLang="ja-JP" sz="1600" dirty="0" smtClean="0">
                <a:latin typeface="+mn-ea"/>
              </a:rPr>
              <a:t>15</a:t>
            </a:r>
            <a:r>
              <a:rPr lang="ja-JP" altLang="en-US" sz="1600" dirty="0" smtClean="0">
                <a:latin typeface="+mn-ea"/>
              </a:rPr>
              <a:t>件</a:t>
            </a:r>
            <a:r>
              <a:rPr lang="ja-JP" altLang="en-US" sz="1600" dirty="0">
                <a:latin typeface="+mn-ea"/>
              </a:rPr>
              <a:t>と</a:t>
            </a:r>
            <a:r>
              <a:rPr lang="ja-JP" altLang="en-US" sz="1600" dirty="0" smtClean="0">
                <a:latin typeface="+mn-ea"/>
              </a:rPr>
              <a:t>微増にとどまっている。</a:t>
            </a:r>
            <a:endParaRPr kumimoji="1" lang="en-US" altLang="ja-JP" sz="1600" dirty="0" smtClean="0">
              <a:latin typeface="+mn-ea"/>
            </a:endParaRPr>
          </a:p>
        </p:txBody>
      </p:sp>
      <p:graphicFrame>
        <p:nvGraphicFramePr>
          <p:cNvPr id="6" name="グラフ 5"/>
          <p:cNvGraphicFramePr>
            <a:graphicFrameLocks/>
          </p:cNvGraphicFramePr>
          <p:nvPr>
            <p:extLst>
              <p:ext uri="{D42A27DB-BD31-4B8C-83A1-F6EECF244321}">
                <p14:modId xmlns:p14="http://schemas.microsoft.com/office/powerpoint/2010/main" val="471547379"/>
              </p:ext>
            </p:extLst>
          </p:nvPr>
        </p:nvGraphicFramePr>
        <p:xfrm>
          <a:off x="4499992" y="836712"/>
          <a:ext cx="4139952"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8299702" y="3573016"/>
            <a:ext cx="736793" cy="10801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t>合計</a:t>
            </a:r>
            <a:r>
              <a:rPr lang="en-US" altLang="ja-JP" sz="1200" dirty="0" smtClean="0"/>
              <a:t>(</a:t>
            </a:r>
            <a:r>
              <a:rPr lang="ja-JP" altLang="en-US" sz="1200" dirty="0" smtClean="0"/>
              <a:t>件</a:t>
            </a:r>
            <a:r>
              <a:rPr lang="en-US" altLang="ja-JP" sz="1200" dirty="0" smtClean="0"/>
              <a:t>)</a:t>
            </a:r>
            <a:r>
              <a:rPr lang="ja-JP" altLang="en-US" sz="1200" dirty="0" smtClean="0"/>
              <a:t>　</a:t>
            </a:r>
            <a:endParaRPr kumimoji="1" lang="en-US" altLang="ja-JP" sz="1200" dirty="0" smtClean="0"/>
          </a:p>
          <a:p>
            <a:pPr algn="ctr"/>
            <a:endParaRPr kumimoji="1" lang="ja-JP" altLang="en-US" sz="1200" dirty="0" smtClean="0"/>
          </a:p>
          <a:p>
            <a:pPr algn="ctr"/>
            <a:r>
              <a:rPr kumimoji="1" lang="en-US" altLang="ja-JP" sz="1200" dirty="0" smtClean="0"/>
              <a:t>21,476</a:t>
            </a:r>
          </a:p>
          <a:p>
            <a:pPr algn="ctr"/>
            <a:r>
              <a:rPr kumimoji="1" lang="en-US" altLang="ja-JP" sz="1200" dirty="0" smtClean="0"/>
              <a:t>22,296</a:t>
            </a:r>
          </a:p>
          <a:p>
            <a:pPr algn="ctr"/>
            <a:r>
              <a:rPr kumimoji="1" lang="en-US" altLang="ja-JP" sz="1200" dirty="0" smtClean="0"/>
              <a:t>22,311</a:t>
            </a:r>
            <a:endParaRPr kumimoji="1" lang="ja-JP" altLang="en-US" sz="1200" dirty="0"/>
          </a:p>
        </p:txBody>
      </p:sp>
      <p:sp>
        <p:nvSpPr>
          <p:cNvPr id="7" name="正方形/長方形 6"/>
          <p:cNvSpPr/>
          <p:nvPr/>
        </p:nvSpPr>
        <p:spPr>
          <a:xfrm>
            <a:off x="644581" y="4293096"/>
            <a:ext cx="3351355" cy="223224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8" name="正方形/長方形 7"/>
          <p:cNvSpPr/>
          <p:nvPr/>
        </p:nvSpPr>
        <p:spPr>
          <a:xfrm>
            <a:off x="4283968" y="4743198"/>
            <a:ext cx="4384130" cy="18722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t>　</a:t>
            </a:r>
            <a:r>
              <a:rPr lang="ja-JP" altLang="en-US" sz="1600" dirty="0" smtClean="0">
                <a:latin typeface="+mn-ea"/>
              </a:rPr>
              <a:t>精神・相談支援事業所を除く推進ｾﾝﾀｰ、身体、知的相談支援</a:t>
            </a:r>
            <a:r>
              <a:rPr kumimoji="1" lang="ja-JP" altLang="en-US" sz="1600" dirty="0" smtClean="0">
                <a:latin typeface="+mn-ea"/>
              </a:rPr>
              <a:t>事業所の利用者の合計実人数は</a:t>
            </a:r>
            <a:r>
              <a:rPr kumimoji="1" lang="en-US" altLang="ja-JP" sz="1600" dirty="0" smtClean="0">
                <a:latin typeface="+mn-ea"/>
              </a:rPr>
              <a:t>4,002</a:t>
            </a:r>
            <a:r>
              <a:rPr kumimoji="1" lang="ja-JP" altLang="en-US" sz="1600" dirty="0" smtClean="0">
                <a:latin typeface="+mn-ea"/>
              </a:rPr>
              <a:t>人で、</a:t>
            </a:r>
            <a:r>
              <a:rPr kumimoji="1" lang="ja-JP" altLang="en-US" sz="1600" dirty="0" err="1" smtClean="0">
                <a:latin typeface="+mn-ea"/>
              </a:rPr>
              <a:t>障がい</a:t>
            </a:r>
            <a:r>
              <a:rPr kumimoji="1" lang="ja-JP" altLang="en-US" sz="1600" dirty="0" smtClean="0">
                <a:latin typeface="+mn-ea"/>
              </a:rPr>
              <a:t>種別ごとの内訳は左図のとおり</a:t>
            </a:r>
            <a:r>
              <a:rPr kumimoji="1" lang="ja-JP" altLang="en-US" sz="1600" dirty="0" smtClean="0"/>
              <a:t>である。</a:t>
            </a:r>
            <a:r>
              <a:rPr kumimoji="1" lang="en-US" altLang="ja-JP" sz="1600" dirty="0" smtClean="0"/>
              <a:t>(</a:t>
            </a:r>
            <a:r>
              <a:rPr kumimoji="1" lang="ja-JP" altLang="en-US" sz="1000" dirty="0" smtClean="0"/>
              <a:t>重複障がいの場合は</a:t>
            </a:r>
            <a:r>
              <a:rPr lang="ja-JP" altLang="en-US" sz="1000" dirty="0" err="1" smtClean="0"/>
              <a:t>障がい</a:t>
            </a:r>
            <a:r>
              <a:rPr lang="ja-JP" altLang="en-US" sz="1000" dirty="0" smtClean="0"/>
              <a:t>種別</a:t>
            </a:r>
            <a:r>
              <a:rPr lang="ja-JP" altLang="en-US" sz="1000" dirty="0"/>
              <a:t>ごと</a:t>
            </a:r>
            <a:r>
              <a:rPr kumimoji="1" lang="ja-JP" altLang="en-US" sz="1000" dirty="0" smtClean="0"/>
              <a:t>にカウント</a:t>
            </a:r>
            <a:r>
              <a:rPr kumimoji="1" lang="en-US" altLang="ja-JP" sz="1000" dirty="0" smtClean="0"/>
              <a:t>)</a:t>
            </a:r>
            <a:endParaRPr kumimoji="1" lang="ja-JP" altLang="en-US" sz="1000" dirty="0" smtClean="0"/>
          </a:p>
          <a:p>
            <a:r>
              <a:rPr lang="ja-JP" altLang="en-US" sz="1000" dirty="0"/>
              <a:t>　</a:t>
            </a:r>
            <a:r>
              <a:rPr lang="ja-JP" altLang="en-US" sz="1000" dirty="0" smtClean="0"/>
              <a:t>　</a:t>
            </a:r>
            <a:r>
              <a:rPr lang="ja-JP" altLang="en-US" sz="1600" dirty="0" smtClean="0">
                <a:latin typeface="+mn-ea"/>
              </a:rPr>
              <a:t>相談支援件数は</a:t>
            </a:r>
            <a:r>
              <a:rPr lang="en-US" altLang="ja-JP" sz="1600" dirty="0" smtClean="0">
                <a:latin typeface="+mn-ea"/>
              </a:rPr>
              <a:t>18,355</a:t>
            </a:r>
            <a:r>
              <a:rPr lang="ja-JP" altLang="en-US" sz="1600" dirty="0" smtClean="0">
                <a:latin typeface="+mn-ea"/>
              </a:rPr>
              <a:t>件であるので、</a:t>
            </a:r>
            <a:r>
              <a:rPr lang="en-US" altLang="ja-JP" sz="1600" dirty="0" smtClean="0">
                <a:latin typeface="+mn-ea"/>
              </a:rPr>
              <a:t>1</a:t>
            </a:r>
            <a:r>
              <a:rPr lang="ja-JP" altLang="en-US" sz="1600" dirty="0" smtClean="0">
                <a:latin typeface="+mn-ea"/>
              </a:rPr>
              <a:t>人当たりの相談回数は平均で</a:t>
            </a:r>
            <a:r>
              <a:rPr lang="en-US" altLang="ja-JP" sz="1600" dirty="0" smtClean="0">
                <a:latin typeface="+mn-ea"/>
              </a:rPr>
              <a:t>4.6</a:t>
            </a:r>
            <a:r>
              <a:rPr lang="ja-JP" altLang="en-US" sz="1600" dirty="0" smtClean="0">
                <a:latin typeface="+mn-ea"/>
              </a:rPr>
              <a:t>回となり、継続して利用していることが伺える。</a:t>
            </a:r>
            <a:endParaRPr kumimoji="1" lang="ja-JP" altLang="en-US" sz="1600" dirty="0" smtClean="0">
              <a:latin typeface="+mn-ea"/>
            </a:endParaRPr>
          </a:p>
        </p:txBody>
      </p:sp>
      <p:graphicFrame>
        <p:nvGraphicFramePr>
          <p:cNvPr id="12" name="グラフ 11"/>
          <p:cNvGraphicFramePr>
            <a:graphicFrameLocks/>
          </p:cNvGraphicFramePr>
          <p:nvPr>
            <p:extLst>
              <p:ext uri="{D42A27DB-BD31-4B8C-83A1-F6EECF244321}">
                <p14:modId xmlns:p14="http://schemas.microsoft.com/office/powerpoint/2010/main" val="568495747"/>
              </p:ext>
            </p:extLst>
          </p:nvPr>
        </p:nvGraphicFramePr>
        <p:xfrm>
          <a:off x="677581" y="4293096"/>
          <a:ext cx="3030323" cy="2117117"/>
        </p:xfrm>
        <a:graphic>
          <a:graphicData uri="http://schemas.openxmlformats.org/drawingml/2006/chart">
            <c:chart xmlns:c="http://schemas.openxmlformats.org/drawingml/2006/chart" xmlns:r="http://schemas.openxmlformats.org/officeDocument/2006/relationships" r:id="rId3"/>
          </a:graphicData>
        </a:graphic>
      </p:graphicFrame>
      <p:sp>
        <p:nvSpPr>
          <p:cNvPr id="10" name="スライド番号プレースホルダー 9"/>
          <p:cNvSpPr>
            <a:spLocks noGrp="1"/>
          </p:cNvSpPr>
          <p:nvPr>
            <p:ph type="sldNum" sz="quarter" idx="12"/>
          </p:nvPr>
        </p:nvSpPr>
        <p:spPr/>
        <p:txBody>
          <a:bodyPr/>
          <a:lstStyle/>
          <a:p>
            <a:fld id="{ECF62127-BFA0-4607-8088-7779F0C694C4}" type="slidenum">
              <a:rPr kumimoji="1" lang="ja-JP" altLang="en-US" smtClean="0"/>
              <a:t>4</a:t>
            </a:fld>
            <a:endParaRPr kumimoji="1" lang="ja-JP" altLang="en-US"/>
          </a:p>
        </p:txBody>
      </p:sp>
    </p:spTree>
    <p:extLst>
      <p:ext uri="{BB962C8B-B14F-4D97-AF65-F5344CB8AC3E}">
        <p14:creationId xmlns:p14="http://schemas.microsoft.com/office/powerpoint/2010/main" val="3278478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pPr algn="l"/>
            <a:r>
              <a:rPr kumimoji="1" lang="ja-JP" altLang="en-US" sz="1800" b="1" dirty="0" smtClean="0"/>
              <a:t>（２）支援方法及び支援内容別の実績</a:t>
            </a:r>
            <a:endParaRPr kumimoji="1" lang="ja-JP" altLang="en-US" sz="18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55382421"/>
              </p:ext>
            </p:extLst>
          </p:nvPr>
        </p:nvGraphicFramePr>
        <p:xfrm>
          <a:off x="4644008" y="836712"/>
          <a:ext cx="4032448" cy="28083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a:graphicFrameLocks/>
          </p:cNvGraphicFramePr>
          <p:nvPr>
            <p:extLst>
              <p:ext uri="{D42A27DB-BD31-4B8C-83A1-F6EECF244321}">
                <p14:modId xmlns:p14="http://schemas.microsoft.com/office/powerpoint/2010/main" val="1803731233"/>
              </p:ext>
            </p:extLst>
          </p:nvPr>
        </p:nvGraphicFramePr>
        <p:xfrm>
          <a:off x="634765" y="3278088"/>
          <a:ext cx="3816424" cy="3103240"/>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a:xfrm>
            <a:off x="395536" y="980728"/>
            <a:ext cx="4176464" cy="21602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t>　</a:t>
            </a:r>
            <a:r>
              <a:rPr kumimoji="1" lang="ja-JP" altLang="en-US" sz="1600" dirty="0" smtClean="0">
                <a:latin typeface="+mn-ea"/>
              </a:rPr>
              <a:t>相談支援推進ｾﾝﾀｰも含む</a:t>
            </a:r>
            <a:r>
              <a:rPr kumimoji="1" lang="en-US" altLang="ja-JP" sz="1600" dirty="0" smtClean="0">
                <a:latin typeface="+mn-ea"/>
              </a:rPr>
              <a:t>11</a:t>
            </a:r>
            <a:r>
              <a:rPr kumimoji="1" lang="ja-JP" altLang="en-US" sz="1600" dirty="0" smtClean="0">
                <a:latin typeface="+mn-ea"/>
              </a:rPr>
              <a:t>か所の相談支援事業所全体の傾向として、</a:t>
            </a:r>
          </a:p>
          <a:p>
            <a:r>
              <a:rPr lang="ja-JP" altLang="en-US" sz="1600" dirty="0">
                <a:latin typeface="+mn-ea"/>
              </a:rPr>
              <a:t>　</a:t>
            </a:r>
            <a:r>
              <a:rPr lang="ja-JP" altLang="en-US" sz="1600" dirty="0" smtClean="0">
                <a:latin typeface="+mn-ea"/>
              </a:rPr>
              <a:t>まず、</a:t>
            </a:r>
            <a:r>
              <a:rPr kumimoji="1" lang="ja-JP" altLang="en-US" sz="1600" dirty="0" smtClean="0">
                <a:latin typeface="+mn-ea"/>
              </a:rPr>
              <a:t>支援方法別内訳においては、「</a:t>
            </a:r>
            <a:r>
              <a:rPr lang="ja-JP" altLang="en-US" sz="1600" dirty="0" smtClean="0">
                <a:latin typeface="+mn-ea"/>
              </a:rPr>
              <a:t>電話による相談対応」と「関係機関</a:t>
            </a:r>
            <a:r>
              <a:rPr lang="ja-JP" altLang="en-US" sz="1600" dirty="0">
                <a:latin typeface="+mn-ea"/>
              </a:rPr>
              <a:t>と</a:t>
            </a:r>
            <a:r>
              <a:rPr lang="ja-JP" altLang="en-US" sz="1600" dirty="0" smtClean="0">
                <a:latin typeface="+mn-ea"/>
              </a:rPr>
              <a:t>の連携による対応」がそれぞれ</a:t>
            </a:r>
            <a:r>
              <a:rPr lang="en-US" altLang="ja-JP" sz="1600" dirty="0" smtClean="0">
                <a:latin typeface="+mn-ea"/>
              </a:rPr>
              <a:t>30</a:t>
            </a:r>
            <a:r>
              <a:rPr lang="ja-JP" altLang="en-US" sz="1600" dirty="0" smtClean="0">
                <a:latin typeface="+mn-ea"/>
              </a:rPr>
              <a:t>％を超えて多く、次いで「来所による相談対応」が多い。</a:t>
            </a:r>
          </a:p>
          <a:p>
            <a:r>
              <a:rPr kumimoji="1" lang="ja-JP" altLang="en-US" sz="1600" dirty="0">
                <a:latin typeface="+mn-ea"/>
              </a:rPr>
              <a:t>　</a:t>
            </a:r>
            <a:r>
              <a:rPr lang="ja-JP" altLang="en-US" sz="1600" dirty="0" smtClean="0">
                <a:latin typeface="+mn-ea"/>
              </a:rPr>
              <a:t>相談内容が複雑・多様化する中で関係機関との連携は、ますます増加することが予測される。</a:t>
            </a:r>
            <a:endParaRPr kumimoji="1" lang="ja-JP" altLang="en-US" sz="1600" dirty="0">
              <a:latin typeface="+mn-ea"/>
            </a:endParaRPr>
          </a:p>
        </p:txBody>
      </p:sp>
      <p:sp>
        <p:nvSpPr>
          <p:cNvPr id="7" name="正方形/長方形 6"/>
          <p:cNvSpPr/>
          <p:nvPr/>
        </p:nvSpPr>
        <p:spPr>
          <a:xfrm>
            <a:off x="4572000" y="3789040"/>
            <a:ext cx="4104456" cy="259228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smtClean="0"/>
              <a:t>　</a:t>
            </a:r>
            <a:r>
              <a:rPr lang="ja-JP" altLang="en-US" sz="1600" dirty="0" smtClean="0">
                <a:latin typeface="+mn-ea"/>
              </a:rPr>
              <a:t>支援</a:t>
            </a:r>
            <a:r>
              <a:rPr lang="ja-JP" altLang="en-US" sz="1600" dirty="0">
                <a:latin typeface="+mn-ea"/>
              </a:rPr>
              <a:t>内容</a:t>
            </a:r>
            <a:r>
              <a:rPr lang="ja-JP" altLang="en-US" sz="1600" dirty="0" smtClean="0">
                <a:latin typeface="+mn-ea"/>
              </a:rPr>
              <a:t>別内訳では、例年どおり「福祉サービスの利用に関する支援」がほぼ半数の</a:t>
            </a:r>
            <a:r>
              <a:rPr lang="en-US" altLang="ja-JP" sz="1600" dirty="0" smtClean="0">
                <a:latin typeface="+mn-ea"/>
              </a:rPr>
              <a:t>45%</a:t>
            </a:r>
            <a:r>
              <a:rPr lang="ja-JP" altLang="en-US" sz="1600" dirty="0" smtClean="0">
                <a:latin typeface="+mn-ea"/>
              </a:rPr>
              <a:t>を占め、次いで「不安解消・情緒安定に関する支援」、「健康・医療に関する支援」が多い。</a:t>
            </a:r>
          </a:p>
          <a:p>
            <a:r>
              <a:rPr lang="ja-JP" altLang="en-US" sz="1600" dirty="0">
                <a:latin typeface="+mn-ea"/>
              </a:rPr>
              <a:t>　</a:t>
            </a:r>
            <a:r>
              <a:rPr lang="ja-JP" altLang="en-US" sz="1600" dirty="0" smtClean="0">
                <a:latin typeface="+mn-ea"/>
              </a:rPr>
              <a:t>計画相談支援導入後も、</a:t>
            </a:r>
            <a:r>
              <a:rPr lang="ja-JP" altLang="en-US" sz="1600" dirty="0" smtClean="0"/>
              <a:t>「福祉サービスの利用に関する支援」は減少しておらず、</a:t>
            </a:r>
            <a:r>
              <a:rPr kumimoji="1" lang="ja-JP" altLang="en-US" sz="1600" dirty="0" smtClean="0"/>
              <a:t>委託相談支援が計画相談支援の補完的役割を担っていることが伺える。</a:t>
            </a:r>
            <a:endParaRPr kumimoji="1" lang="ja-JP" altLang="en-US" sz="1600" dirty="0">
              <a:solidFill>
                <a:srgbClr val="FF0000"/>
              </a:solidFill>
            </a:endParaRPr>
          </a:p>
        </p:txBody>
      </p:sp>
      <p:sp>
        <p:nvSpPr>
          <p:cNvPr id="8" name="スライド番号プレースホルダー 7"/>
          <p:cNvSpPr>
            <a:spLocks noGrp="1"/>
          </p:cNvSpPr>
          <p:nvPr>
            <p:ph type="sldNum" sz="quarter" idx="12"/>
          </p:nvPr>
        </p:nvSpPr>
        <p:spPr/>
        <p:txBody>
          <a:bodyPr/>
          <a:lstStyle/>
          <a:p>
            <a:fld id="{ECF62127-BFA0-4607-8088-7779F0C694C4}" type="slidenum">
              <a:rPr kumimoji="1" lang="ja-JP" altLang="en-US" smtClean="0"/>
              <a:t>5</a:t>
            </a:fld>
            <a:endParaRPr kumimoji="1" lang="ja-JP" altLang="en-US"/>
          </a:p>
        </p:txBody>
      </p:sp>
    </p:spTree>
    <p:extLst>
      <p:ext uri="{BB962C8B-B14F-4D97-AF65-F5344CB8AC3E}">
        <p14:creationId xmlns:p14="http://schemas.microsoft.com/office/powerpoint/2010/main" val="15669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rmAutofit/>
          </a:bodyPr>
          <a:lstStyle/>
          <a:p>
            <a:pPr algn="l"/>
            <a:r>
              <a:rPr lang="ja-JP" altLang="en-US" sz="1800" b="1" dirty="0">
                <a:latin typeface="+mn-ea"/>
                <a:ea typeface="+mn-ea"/>
              </a:rPr>
              <a:t>（</a:t>
            </a:r>
            <a:r>
              <a:rPr lang="en-US" altLang="ja-JP" sz="1800" b="1" dirty="0">
                <a:latin typeface="+mn-ea"/>
                <a:ea typeface="+mn-ea"/>
              </a:rPr>
              <a:t>3</a:t>
            </a:r>
            <a:r>
              <a:rPr lang="ja-JP" altLang="en-US" sz="1800" b="1" dirty="0">
                <a:latin typeface="+mn-ea"/>
                <a:ea typeface="+mn-ea"/>
              </a:rPr>
              <a:t>）平成</a:t>
            </a:r>
            <a:r>
              <a:rPr lang="en-US" altLang="ja-JP" sz="1800" b="1" dirty="0">
                <a:latin typeface="+mn-ea"/>
                <a:ea typeface="+mn-ea"/>
              </a:rPr>
              <a:t>26</a:t>
            </a:r>
            <a:r>
              <a:rPr lang="ja-JP" altLang="en-US" sz="1800" b="1" dirty="0">
                <a:latin typeface="+mn-ea"/>
                <a:ea typeface="+mn-ea"/>
              </a:rPr>
              <a:t>年度障害者等相談支援事業を振り返って</a:t>
            </a:r>
            <a:endParaRPr kumimoji="1" lang="ja-JP" altLang="en-US" sz="1800" dirty="0">
              <a:latin typeface="+mn-ea"/>
              <a:ea typeface="+mn-ea"/>
            </a:endParaRPr>
          </a:p>
        </p:txBody>
      </p:sp>
      <p:sp>
        <p:nvSpPr>
          <p:cNvPr id="3" name="コンテンツ プレースホルダー 2"/>
          <p:cNvSpPr>
            <a:spLocks noGrp="1"/>
          </p:cNvSpPr>
          <p:nvPr>
            <p:ph idx="1"/>
          </p:nvPr>
        </p:nvSpPr>
        <p:spPr>
          <a:xfrm>
            <a:off x="493670" y="908720"/>
            <a:ext cx="8229600" cy="5544616"/>
          </a:xfrm>
        </p:spPr>
        <p:txBody>
          <a:bodyPr/>
          <a:lstStyle/>
          <a:p>
            <a:pPr marL="0" indent="0">
              <a:buNone/>
            </a:pPr>
            <a:r>
              <a:rPr lang="ja-JP" altLang="en-US" sz="1800" dirty="0" smtClean="0">
                <a:latin typeface="+mn-ea"/>
              </a:rPr>
              <a:t>　</a:t>
            </a:r>
            <a:r>
              <a:rPr lang="ja-JP" altLang="en-US" sz="1600" dirty="0" smtClean="0">
                <a:latin typeface="+mn-ea"/>
              </a:rPr>
              <a:t>各相談</a:t>
            </a:r>
            <a:r>
              <a:rPr lang="ja-JP" altLang="en-US" sz="1600" dirty="0">
                <a:latin typeface="+mn-ea"/>
              </a:rPr>
              <a:t>支援事業所における事業実施結果の分析等は以下のとおりである。</a:t>
            </a:r>
          </a:p>
          <a:p>
            <a:endParaRPr kumimoji="1" lang="ja-JP" altLang="en-US" sz="1600" dirty="0"/>
          </a:p>
        </p:txBody>
      </p:sp>
      <p:sp>
        <p:nvSpPr>
          <p:cNvPr id="5" name="角丸四角形 4"/>
          <p:cNvSpPr/>
          <p:nvPr/>
        </p:nvSpPr>
        <p:spPr>
          <a:xfrm>
            <a:off x="467544" y="1592796"/>
            <a:ext cx="8208912" cy="48605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ja-JP" altLang="en-US" sz="1400" dirty="0" smtClean="0"/>
          </a:p>
          <a:p>
            <a:endParaRPr lang="ja-JP" altLang="en-US" sz="1400" dirty="0"/>
          </a:p>
          <a:p>
            <a:endParaRPr lang="ja-JP" altLang="en-US" sz="1400" dirty="0" smtClean="0"/>
          </a:p>
          <a:p>
            <a:endParaRPr lang="ja-JP" altLang="en-US" sz="1400" dirty="0"/>
          </a:p>
          <a:p>
            <a:endParaRPr lang="ja-JP" altLang="en-US" sz="1400" dirty="0" smtClean="0"/>
          </a:p>
          <a:p>
            <a:endParaRPr lang="ja-JP" altLang="en-US" sz="1400" dirty="0"/>
          </a:p>
          <a:p>
            <a:endParaRPr lang="ja-JP" altLang="en-US" sz="1400" dirty="0" smtClean="0"/>
          </a:p>
          <a:p>
            <a:endParaRPr lang="ja-JP" altLang="en-US" sz="1400" dirty="0"/>
          </a:p>
          <a:p>
            <a:endParaRPr lang="ja-JP" altLang="en-US" sz="1400" dirty="0" smtClean="0"/>
          </a:p>
          <a:p>
            <a:endParaRPr lang="ja-JP" altLang="en-US" sz="1400" dirty="0"/>
          </a:p>
          <a:p>
            <a:endParaRPr lang="ja-JP" altLang="en-US" sz="1400" dirty="0" smtClean="0"/>
          </a:p>
          <a:p>
            <a:endParaRPr lang="ja-JP" altLang="en-US" sz="1400" dirty="0"/>
          </a:p>
          <a:p>
            <a:endParaRPr lang="ja-JP" altLang="en-US" sz="1400" dirty="0" smtClean="0"/>
          </a:p>
          <a:p>
            <a:endParaRPr lang="ja-JP" altLang="en-US" sz="1400" dirty="0"/>
          </a:p>
        </p:txBody>
      </p:sp>
      <p:sp>
        <p:nvSpPr>
          <p:cNvPr id="4" name="ホームベース 3"/>
          <p:cNvSpPr/>
          <p:nvPr/>
        </p:nvSpPr>
        <p:spPr>
          <a:xfrm>
            <a:off x="467544" y="1340768"/>
            <a:ext cx="2736304"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基幹相談支援センター事業</a:t>
            </a:r>
            <a:endParaRPr kumimoji="1" lang="ja-JP" altLang="en-US" sz="1600" b="1" dirty="0"/>
          </a:p>
        </p:txBody>
      </p:sp>
      <p:sp>
        <p:nvSpPr>
          <p:cNvPr id="12" name="正方形/長方形 11"/>
          <p:cNvSpPr/>
          <p:nvPr/>
        </p:nvSpPr>
        <p:spPr>
          <a:xfrm>
            <a:off x="6012160" y="1340768"/>
            <a:ext cx="2808312" cy="24482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p:cNvSpPr/>
          <p:nvPr/>
        </p:nvSpPr>
        <p:spPr>
          <a:xfrm>
            <a:off x="6012160" y="3941440"/>
            <a:ext cx="2808312" cy="24482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aphicFrame>
        <p:nvGraphicFramePr>
          <p:cNvPr id="8" name="グラフ 7"/>
          <p:cNvGraphicFramePr>
            <a:graphicFrameLocks/>
          </p:cNvGraphicFramePr>
          <p:nvPr>
            <p:extLst>
              <p:ext uri="{D42A27DB-BD31-4B8C-83A1-F6EECF244321}">
                <p14:modId xmlns:p14="http://schemas.microsoft.com/office/powerpoint/2010/main" val="3561332860"/>
              </p:ext>
            </p:extLst>
          </p:nvPr>
        </p:nvGraphicFramePr>
        <p:xfrm>
          <a:off x="6084168" y="1418252"/>
          <a:ext cx="2664296" cy="22933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グラフ 8"/>
          <p:cNvGraphicFramePr>
            <a:graphicFrameLocks/>
          </p:cNvGraphicFramePr>
          <p:nvPr>
            <p:extLst>
              <p:ext uri="{D42A27DB-BD31-4B8C-83A1-F6EECF244321}">
                <p14:modId xmlns:p14="http://schemas.microsoft.com/office/powerpoint/2010/main" val="4099946288"/>
              </p:ext>
            </p:extLst>
          </p:nvPr>
        </p:nvGraphicFramePr>
        <p:xfrm>
          <a:off x="6045952" y="4014262"/>
          <a:ext cx="2774519" cy="2375449"/>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a:xfrm>
            <a:off x="731275" y="1844824"/>
            <a:ext cx="5136869" cy="454488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mn-ea"/>
              </a:rPr>
              <a:t>〇支援方法別内訳では、全体の</a:t>
            </a:r>
            <a:r>
              <a:rPr kumimoji="1" lang="en-US" altLang="ja-JP" sz="1200" dirty="0" smtClean="0">
                <a:latin typeface="+mn-ea"/>
              </a:rPr>
              <a:t>4</a:t>
            </a:r>
            <a:r>
              <a:rPr kumimoji="1" lang="ja-JP" altLang="en-US" sz="1200" dirty="0" smtClean="0">
                <a:latin typeface="+mn-ea"/>
              </a:rPr>
              <a:t>割を関係機関・個別支援会議・その他の虐待関係会議による支援が占める</a:t>
            </a:r>
            <a:r>
              <a:rPr lang="ja-JP" altLang="en-US" sz="1200" dirty="0">
                <a:latin typeface="+mn-ea"/>
              </a:rPr>
              <a:t>など</a:t>
            </a:r>
            <a:r>
              <a:rPr lang="ja-JP" altLang="en-US" sz="1200" dirty="0" smtClean="0">
                <a:latin typeface="+mn-ea"/>
              </a:rPr>
              <a:t>、複数の機関と連携した事例が多かった。全体の</a:t>
            </a:r>
            <a:r>
              <a:rPr lang="en-US" altLang="ja-JP" sz="1200" dirty="0" smtClean="0">
                <a:latin typeface="+mn-ea"/>
              </a:rPr>
              <a:t>12%</a:t>
            </a:r>
            <a:r>
              <a:rPr lang="ja-JP" altLang="en-US" sz="1200" dirty="0" smtClean="0">
                <a:latin typeface="+mn-ea"/>
              </a:rPr>
              <a:t>を占める同行支援は終日費やす案件も多いため、相談業務を圧迫した。</a:t>
            </a:r>
          </a:p>
          <a:p>
            <a:endParaRPr lang="ja-JP" altLang="en-US" sz="1200" dirty="0" smtClean="0">
              <a:latin typeface="+mn-ea"/>
            </a:endParaRPr>
          </a:p>
          <a:p>
            <a:r>
              <a:rPr lang="ja-JP" altLang="en-US" sz="1200" dirty="0" smtClean="0">
                <a:latin typeface="+mn-ea"/>
              </a:rPr>
              <a:t>〇支援内容別内訳では、右図のように支援内容が多岐にわたっている。複合した課題により、重層的な支援が必要とされるケースが多いが、統計上は主な支援内容を計上し、相談件数と合わせているため、現状が反映されにくい。</a:t>
            </a:r>
          </a:p>
          <a:p>
            <a:endParaRPr lang="ja-JP" altLang="en-US" sz="1200" dirty="0" smtClean="0">
              <a:latin typeface="+mn-ea"/>
            </a:endParaRPr>
          </a:p>
          <a:p>
            <a:r>
              <a:rPr lang="ja-JP" altLang="en-US" sz="1200" dirty="0" smtClean="0">
                <a:latin typeface="+mn-ea"/>
              </a:rPr>
              <a:t>〇新たな課題である生活</a:t>
            </a:r>
            <a:r>
              <a:rPr lang="ja-JP" altLang="en-US" sz="1200" dirty="0">
                <a:latin typeface="+mn-ea"/>
              </a:rPr>
              <a:t>困窮者自立支援法、</a:t>
            </a:r>
            <a:r>
              <a:rPr lang="ja-JP" altLang="en-US" sz="1200" dirty="0" smtClean="0">
                <a:latin typeface="+mn-ea"/>
              </a:rPr>
              <a:t>触法障がい者</a:t>
            </a:r>
            <a:r>
              <a:rPr lang="ja-JP" altLang="en-US" sz="1200" dirty="0">
                <a:latin typeface="+mn-ea"/>
              </a:rPr>
              <a:t>の対応、</a:t>
            </a:r>
            <a:r>
              <a:rPr lang="ja-JP" altLang="en-US" sz="1200" dirty="0" smtClean="0">
                <a:latin typeface="+mn-ea"/>
              </a:rPr>
              <a:t>発達障がい者</a:t>
            </a:r>
            <a:r>
              <a:rPr lang="ja-JP" altLang="en-US" sz="1200" dirty="0">
                <a:latin typeface="+mn-ea"/>
              </a:rPr>
              <a:t>の職場定着・職場復帰支援、強度</a:t>
            </a:r>
            <a:r>
              <a:rPr lang="ja-JP" altLang="en-US" sz="1200" dirty="0" smtClean="0">
                <a:latin typeface="+mn-ea"/>
              </a:rPr>
              <a:t>行動障がい者など</a:t>
            </a:r>
            <a:r>
              <a:rPr lang="ja-JP" altLang="en-US" sz="1200" dirty="0">
                <a:latin typeface="+mn-ea"/>
              </a:rPr>
              <a:t>テーマ別研修の実施とケース会議等の</a:t>
            </a:r>
            <a:r>
              <a:rPr lang="ja-JP" altLang="en-US" sz="1200" dirty="0" smtClean="0">
                <a:latin typeface="+mn-ea"/>
              </a:rPr>
              <a:t>進行に必要</a:t>
            </a:r>
            <a:r>
              <a:rPr lang="ja-JP" altLang="en-US" sz="1200" dirty="0">
                <a:latin typeface="+mn-ea"/>
              </a:rPr>
              <a:t>なスキルを身につけるためのファシリテーション研修を行い、好評だった</a:t>
            </a:r>
            <a:r>
              <a:rPr lang="ja-JP" altLang="en-US" sz="1200" dirty="0" smtClean="0">
                <a:latin typeface="+mn-ea"/>
              </a:rPr>
              <a:t>。</a:t>
            </a:r>
          </a:p>
          <a:p>
            <a:endParaRPr lang="ja-JP" altLang="en-US" sz="1200" dirty="0" smtClean="0">
              <a:latin typeface="+mn-ea"/>
            </a:endParaRPr>
          </a:p>
          <a:p>
            <a:r>
              <a:rPr lang="ja-JP" altLang="en-US" sz="1200" dirty="0" smtClean="0">
                <a:latin typeface="+mn-ea"/>
              </a:rPr>
              <a:t>〇「</a:t>
            </a:r>
            <a:r>
              <a:rPr lang="ja-JP" altLang="en-US" sz="1200" dirty="0">
                <a:latin typeface="+mn-ea"/>
              </a:rPr>
              <a:t>矯正施設での更正より福祉サービスを活用し地域で再犯防止を図る」との方針から不起訴、執行猶予案件が増加、拘置所を出る数日前に連絡されるケースが</a:t>
            </a:r>
            <a:r>
              <a:rPr lang="ja-JP" altLang="en-US" sz="1200" dirty="0" smtClean="0">
                <a:latin typeface="+mn-ea"/>
              </a:rPr>
              <a:t>ほとんどのため、住居</a:t>
            </a:r>
            <a:r>
              <a:rPr lang="ja-JP" altLang="en-US" sz="1200" dirty="0">
                <a:latin typeface="+mn-ea"/>
              </a:rPr>
              <a:t>の</a:t>
            </a:r>
            <a:r>
              <a:rPr lang="ja-JP" altLang="en-US" sz="1200" dirty="0" smtClean="0">
                <a:latin typeface="+mn-ea"/>
              </a:rPr>
              <a:t>確保等に苦慮した。退所者に対する入口支援、出口支援について法務省</a:t>
            </a:r>
            <a:r>
              <a:rPr lang="ja-JP" altLang="en-US" sz="1200" dirty="0">
                <a:latin typeface="+mn-ea"/>
              </a:rPr>
              <a:t>、</a:t>
            </a:r>
            <a:r>
              <a:rPr lang="ja-JP" altLang="en-US" sz="1200" dirty="0" smtClean="0">
                <a:latin typeface="+mn-ea"/>
              </a:rPr>
              <a:t>厚労省において十分な事前調整をしてほしい。</a:t>
            </a:r>
          </a:p>
          <a:p>
            <a:endParaRPr lang="ja-JP" altLang="en-US" sz="1200" dirty="0">
              <a:latin typeface="+mn-ea"/>
            </a:endParaRPr>
          </a:p>
          <a:p>
            <a:r>
              <a:rPr lang="ja-JP" altLang="en-US" sz="1200" dirty="0" smtClean="0">
                <a:latin typeface="+mn-ea"/>
              </a:rPr>
              <a:t>〇成年後見制度の利用について、専門相談員</a:t>
            </a:r>
            <a:r>
              <a:rPr lang="en-US" altLang="ja-JP" sz="1200" dirty="0" smtClean="0">
                <a:latin typeface="+mn-ea"/>
              </a:rPr>
              <a:t>(</a:t>
            </a:r>
            <a:r>
              <a:rPr lang="ja-JP" altLang="en-US" sz="1200" dirty="0" smtClean="0">
                <a:latin typeface="+mn-ea"/>
              </a:rPr>
              <a:t>行政書士</a:t>
            </a:r>
            <a:r>
              <a:rPr lang="en-US" altLang="ja-JP" sz="1200" dirty="0" smtClean="0">
                <a:latin typeface="+mn-ea"/>
              </a:rPr>
              <a:t>)</a:t>
            </a:r>
            <a:r>
              <a:rPr lang="ja-JP" altLang="en-US" sz="1200" dirty="0" smtClean="0">
                <a:latin typeface="+mn-ea"/>
              </a:rPr>
              <a:t>の支援を得て、申請を行った事例が</a:t>
            </a:r>
            <a:r>
              <a:rPr lang="en-US" altLang="ja-JP" sz="1200" dirty="0" smtClean="0">
                <a:latin typeface="+mn-ea"/>
              </a:rPr>
              <a:t>12</a:t>
            </a:r>
            <a:r>
              <a:rPr lang="ja-JP" altLang="en-US" sz="1200" dirty="0" smtClean="0">
                <a:latin typeface="+mn-ea"/>
              </a:rPr>
              <a:t>件あった。</a:t>
            </a:r>
            <a:endParaRPr lang="ja-JP" altLang="en-US" sz="1600" dirty="0" smtClean="0"/>
          </a:p>
        </p:txBody>
      </p:sp>
      <p:sp>
        <p:nvSpPr>
          <p:cNvPr id="10" name="スライド番号プレースホルダー 9"/>
          <p:cNvSpPr>
            <a:spLocks noGrp="1"/>
          </p:cNvSpPr>
          <p:nvPr>
            <p:ph type="sldNum" sz="quarter" idx="12"/>
          </p:nvPr>
        </p:nvSpPr>
        <p:spPr/>
        <p:txBody>
          <a:bodyPr/>
          <a:lstStyle/>
          <a:p>
            <a:fld id="{ECF62127-BFA0-4607-8088-7779F0C694C4}" type="slidenum">
              <a:rPr kumimoji="1" lang="ja-JP" altLang="en-US" smtClean="0"/>
              <a:t>6</a:t>
            </a:fld>
            <a:endParaRPr kumimoji="1" lang="ja-JP" altLang="en-US"/>
          </a:p>
        </p:txBody>
      </p:sp>
    </p:spTree>
    <p:extLst>
      <p:ext uri="{BB962C8B-B14F-4D97-AF65-F5344CB8AC3E}">
        <p14:creationId xmlns:p14="http://schemas.microsoft.com/office/powerpoint/2010/main" val="3776090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rmAutofit/>
          </a:bodyPr>
          <a:lstStyle/>
          <a:p>
            <a:pPr algn="l"/>
            <a:r>
              <a:rPr kumimoji="1" lang="ja-JP" altLang="en-US" sz="1800" b="1" dirty="0" smtClean="0">
                <a:latin typeface="+mn-ea"/>
                <a:ea typeface="+mn-ea"/>
              </a:rPr>
              <a:t>　</a:t>
            </a:r>
            <a:endParaRPr kumimoji="1" lang="ja-JP" altLang="en-US" sz="1800" b="1" dirty="0">
              <a:latin typeface="+mn-ea"/>
              <a:ea typeface="+mn-ea"/>
            </a:endParaRPr>
          </a:p>
        </p:txBody>
      </p:sp>
      <p:sp>
        <p:nvSpPr>
          <p:cNvPr id="3" name="コンテンツ プレースホルダー 2"/>
          <p:cNvSpPr>
            <a:spLocks noGrp="1"/>
          </p:cNvSpPr>
          <p:nvPr>
            <p:ph idx="1"/>
          </p:nvPr>
        </p:nvSpPr>
        <p:spPr>
          <a:xfrm>
            <a:off x="457200" y="692696"/>
            <a:ext cx="8229600" cy="5688632"/>
          </a:xfrm>
        </p:spPr>
        <p:txBody>
          <a:bodyPr>
            <a:normAutofit/>
          </a:bodyPr>
          <a:lstStyle/>
          <a:p>
            <a:pPr marL="0" indent="0">
              <a:buNone/>
            </a:pPr>
            <a:r>
              <a:rPr kumimoji="1" lang="ja-JP" altLang="en-US" sz="1600" dirty="0" smtClean="0"/>
              <a:t>　</a:t>
            </a:r>
          </a:p>
          <a:p>
            <a:pPr marL="0" indent="0">
              <a:buNone/>
            </a:pPr>
            <a:endParaRPr lang="ja-JP" altLang="en-US" sz="1600" dirty="0"/>
          </a:p>
          <a:p>
            <a:pPr marL="0" indent="0">
              <a:buNone/>
            </a:pPr>
            <a:endParaRPr kumimoji="1" lang="ja-JP" altLang="en-US" sz="1600" dirty="0" smtClean="0"/>
          </a:p>
          <a:p>
            <a:pPr marL="0" indent="0">
              <a:buNone/>
            </a:pPr>
            <a:endParaRPr lang="ja-JP" altLang="en-US" sz="1600" dirty="0"/>
          </a:p>
          <a:p>
            <a:pPr marL="0" indent="0">
              <a:buNone/>
            </a:pPr>
            <a:endParaRPr kumimoji="1" lang="ja-JP" altLang="en-US" sz="1600" dirty="0"/>
          </a:p>
        </p:txBody>
      </p:sp>
      <p:sp>
        <p:nvSpPr>
          <p:cNvPr id="6" name="角丸四角形 5"/>
          <p:cNvSpPr/>
          <p:nvPr/>
        </p:nvSpPr>
        <p:spPr>
          <a:xfrm>
            <a:off x="539552" y="1011741"/>
            <a:ext cx="8064896" cy="53695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t>〇事業所内ケース会議を積極的に行い、課題解決に向けた支援方法を検討した。特に、地域生活に向けた自立生活プログラムやピアカウンセリングにつなぐサポートに力を注いだ。</a:t>
            </a:r>
          </a:p>
          <a:p>
            <a:endParaRPr lang="ja-JP" altLang="en-US" sz="1200" dirty="0" smtClean="0"/>
          </a:p>
          <a:p>
            <a:r>
              <a:rPr lang="ja-JP" altLang="en-US" sz="1200" dirty="0" smtClean="0"/>
              <a:t>〇多様化する相談に対し、医療機関、法律関係者、福祉用具事業所など多機関と連携を図り対応した。</a:t>
            </a:r>
          </a:p>
          <a:p>
            <a:endParaRPr lang="ja-JP" altLang="en-US" sz="1200" dirty="0" smtClean="0"/>
          </a:p>
          <a:p>
            <a:r>
              <a:rPr lang="ja-JP" altLang="en-US" sz="1200" dirty="0" smtClean="0"/>
              <a:t>〇身体・知的・精神の</a:t>
            </a:r>
            <a:r>
              <a:rPr lang="ja-JP" altLang="en-US" sz="1200" dirty="0" err="1" smtClean="0"/>
              <a:t>障がい</a:t>
            </a:r>
            <a:r>
              <a:rPr lang="ja-JP" altLang="en-US" sz="1200" dirty="0" smtClean="0"/>
              <a:t>種別に関わりなく相談に対応した。また困難事例に対しては、できるだけ早急に支援できるよう心掛けた。</a:t>
            </a:r>
          </a:p>
          <a:p>
            <a:endParaRPr lang="ja-JP" altLang="en-US" sz="1200" dirty="0" smtClean="0"/>
          </a:p>
          <a:p>
            <a:r>
              <a:rPr lang="ja-JP" altLang="en-US" sz="1200" dirty="0" smtClean="0"/>
              <a:t>〇相談者の要望に応じ、土日祝祭日も来所や家庭訪問を行った。</a:t>
            </a:r>
          </a:p>
          <a:p>
            <a:endParaRPr lang="ja-JP" altLang="en-US" sz="1200" dirty="0" smtClean="0"/>
          </a:p>
          <a:p>
            <a:r>
              <a:rPr lang="ja-JP" altLang="en-US" sz="1200" dirty="0" smtClean="0">
                <a:solidFill>
                  <a:schemeClr val="tx1"/>
                </a:solidFill>
              </a:rPr>
              <a:t>〇家族に対する精神面フォローのためのメール、手紙のやりとり、面会など福祉サービスでは解決できない相談の増加が感じられた。</a:t>
            </a:r>
          </a:p>
          <a:p>
            <a:endParaRPr lang="ja-JP" altLang="en-US" sz="1200" dirty="0" smtClean="0">
              <a:solidFill>
                <a:schemeClr val="tx1"/>
              </a:solidFill>
            </a:endParaRPr>
          </a:p>
          <a:p>
            <a:r>
              <a:rPr lang="ja-JP" altLang="en-US" sz="1200" dirty="0" smtClean="0">
                <a:solidFill>
                  <a:schemeClr val="tx1"/>
                </a:solidFill>
              </a:rPr>
              <a:t>〇短期入所、移動支援について、支給決定はされていても、空きがない、対応するヘルパーがいないということで、制度はあっても資源がなく、利用できない方が多かった。</a:t>
            </a:r>
          </a:p>
          <a:p>
            <a:endParaRPr lang="ja-JP" altLang="en-US" sz="1400" dirty="0"/>
          </a:p>
          <a:p>
            <a:r>
              <a:rPr lang="ja-JP" altLang="en-US" sz="1200" b="1" dirty="0" smtClean="0"/>
              <a:t>＜次年度に向けた改善事項＞</a:t>
            </a:r>
          </a:p>
          <a:p>
            <a:endParaRPr lang="ja-JP" altLang="en-US" sz="1200" b="1" dirty="0" smtClean="0"/>
          </a:p>
          <a:p>
            <a:r>
              <a:rPr lang="ja-JP" altLang="en-US" sz="1200" dirty="0" smtClean="0"/>
              <a:t>〇計画相談支援事業所と委託相談支援事業所、関係機関等の連携を今以上に強化し、役割分担に努めたい。</a:t>
            </a:r>
          </a:p>
          <a:p>
            <a:endParaRPr lang="ja-JP" altLang="en-US" sz="1200" dirty="0" smtClean="0"/>
          </a:p>
          <a:p>
            <a:r>
              <a:rPr lang="ja-JP" altLang="en-US" sz="1200" dirty="0"/>
              <a:t>〇安定した生活に向けた支援やサービス利用ができるよう</a:t>
            </a:r>
            <a:r>
              <a:rPr lang="ja-JP" altLang="en-US" sz="1200" dirty="0" smtClean="0"/>
              <a:t>調整するなど、計画相談では関わることのできない相談機関としての周知を図り、福祉サービス事業所が気軽に相談できるような体制整備に努めたい。</a:t>
            </a:r>
          </a:p>
          <a:p>
            <a:endParaRPr lang="ja-JP" altLang="en-US" sz="1200" dirty="0" smtClean="0"/>
          </a:p>
          <a:p>
            <a:r>
              <a:rPr lang="ja-JP" altLang="en-US" sz="1200" dirty="0" smtClean="0"/>
              <a:t>〇一人一人の隠れたニーズを聞き取り、本人の要望・意向に沿った支援が行えるようアセスメントをきちんと行っていきたい。</a:t>
            </a:r>
            <a:endParaRPr lang="ja-JP" altLang="en-US" sz="1200" dirty="0"/>
          </a:p>
        </p:txBody>
      </p:sp>
      <p:sp>
        <p:nvSpPr>
          <p:cNvPr id="7" name="ホームベース 6"/>
          <p:cNvSpPr/>
          <p:nvPr/>
        </p:nvSpPr>
        <p:spPr>
          <a:xfrm>
            <a:off x="539552" y="746482"/>
            <a:ext cx="2880320"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相談支援事業</a:t>
            </a:r>
            <a:endParaRPr kumimoji="1" lang="ja-JP" altLang="en-US" sz="1600" b="1" dirty="0"/>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7</a:t>
            </a:fld>
            <a:endParaRPr kumimoji="1" lang="ja-JP" altLang="en-US"/>
          </a:p>
        </p:txBody>
      </p:sp>
    </p:spTree>
    <p:extLst>
      <p:ext uri="{BB962C8B-B14F-4D97-AF65-F5344CB8AC3E}">
        <p14:creationId xmlns:p14="http://schemas.microsoft.com/office/powerpoint/2010/main" val="1042041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562074"/>
          </a:xfrm>
        </p:spPr>
        <p:txBody>
          <a:bodyPr>
            <a:normAutofit/>
          </a:bodyPr>
          <a:lstStyle/>
          <a:p>
            <a:pPr algn="l"/>
            <a:r>
              <a:rPr kumimoji="1" lang="ja-JP" altLang="en-US" sz="1800" b="1" dirty="0" smtClean="0">
                <a:latin typeface="+mn-ea"/>
                <a:ea typeface="+mn-ea"/>
              </a:rPr>
              <a:t>　</a:t>
            </a:r>
            <a:endParaRPr kumimoji="1" lang="ja-JP" altLang="en-US" sz="1800" b="1" dirty="0">
              <a:latin typeface="+mn-ea"/>
              <a:ea typeface="+mn-ea"/>
            </a:endParaRPr>
          </a:p>
        </p:txBody>
      </p:sp>
      <p:sp>
        <p:nvSpPr>
          <p:cNvPr id="3" name="コンテンツ プレースホルダー 2"/>
          <p:cNvSpPr>
            <a:spLocks noGrp="1"/>
          </p:cNvSpPr>
          <p:nvPr>
            <p:ph idx="1"/>
          </p:nvPr>
        </p:nvSpPr>
        <p:spPr>
          <a:xfrm>
            <a:off x="251520" y="620688"/>
            <a:ext cx="8568952" cy="5959798"/>
          </a:xfrm>
        </p:spPr>
        <p:txBody>
          <a:bodyPr>
            <a:normAutofit/>
          </a:bodyPr>
          <a:lstStyle/>
          <a:p>
            <a:pPr marL="0" indent="0">
              <a:buNone/>
            </a:pPr>
            <a:r>
              <a:rPr kumimoji="1" lang="ja-JP" altLang="en-US" sz="1600" dirty="0" smtClean="0"/>
              <a:t>　</a:t>
            </a:r>
          </a:p>
          <a:p>
            <a:pPr marL="0" indent="0">
              <a:buNone/>
            </a:pPr>
            <a:endParaRPr lang="ja-JP" altLang="en-US" sz="1600" dirty="0"/>
          </a:p>
          <a:p>
            <a:pPr marL="0" indent="0">
              <a:buNone/>
            </a:pPr>
            <a:endParaRPr kumimoji="1" lang="ja-JP" altLang="en-US" sz="1600" dirty="0" smtClean="0"/>
          </a:p>
          <a:p>
            <a:pPr marL="0" indent="0">
              <a:buNone/>
            </a:pPr>
            <a:endParaRPr lang="ja-JP" altLang="en-US" sz="1600" dirty="0"/>
          </a:p>
          <a:p>
            <a:pPr marL="0" indent="0">
              <a:buNone/>
            </a:pPr>
            <a:endParaRPr kumimoji="1" lang="ja-JP" altLang="en-US" sz="1600" dirty="0"/>
          </a:p>
        </p:txBody>
      </p:sp>
      <p:sp>
        <p:nvSpPr>
          <p:cNvPr id="9" name="角丸四角形 8"/>
          <p:cNvSpPr/>
          <p:nvPr/>
        </p:nvSpPr>
        <p:spPr>
          <a:xfrm>
            <a:off x="426000" y="723385"/>
            <a:ext cx="8352928" cy="14581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200" dirty="0" smtClean="0"/>
          </a:p>
          <a:p>
            <a:endParaRPr lang="ja-JP" altLang="en-US" sz="1200" dirty="0"/>
          </a:p>
          <a:p>
            <a:r>
              <a:rPr kumimoji="1" lang="ja-JP" altLang="en-US" sz="1200" dirty="0" smtClean="0"/>
              <a:t>〇パソコン講習について、個別指導に加え、初歩的操作修了者の集団講習を開催した。新たなコミュニティーが確立され、作品づくりはもとより、共感や助言など集団ピアカウンセリング的な効果が見られた。</a:t>
            </a:r>
          </a:p>
          <a:p>
            <a:r>
              <a:rPr lang="ja-JP" altLang="en-US" sz="1200" dirty="0" smtClean="0"/>
              <a:t>〇一人暮らしをしたい方、社会体験を重ねたい方を対象にビギナーズ自立生活プログラムを実施した。</a:t>
            </a:r>
          </a:p>
          <a:p>
            <a:endParaRPr lang="ja-JP" altLang="en-US" sz="1200" dirty="0" smtClean="0"/>
          </a:p>
          <a:p>
            <a:r>
              <a:rPr lang="ja-JP" altLang="en-US" sz="1200" b="1" dirty="0" smtClean="0"/>
              <a:t>＜</a:t>
            </a:r>
            <a:r>
              <a:rPr lang="ja-JP" altLang="en-US" sz="1200" b="1" dirty="0"/>
              <a:t>次年度</a:t>
            </a:r>
            <a:r>
              <a:rPr lang="ja-JP" altLang="en-US" sz="1200" b="1" dirty="0" smtClean="0"/>
              <a:t>に</a:t>
            </a:r>
            <a:r>
              <a:rPr lang="ja-JP" altLang="en-US" sz="1200" b="1" dirty="0"/>
              <a:t>向けた改善事項＞</a:t>
            </a:r>
          </a:p>
          <a:p>
            <a:r>
              <a:rPr kumimoji="1" lang="ja-JP" altLang="en-US" sz="1200" dirty="0" smtClean="0"/>
              <a:t>〇地域の</a:t>
            </a:r>
            <a:r>
              <a:rPr kumimoji="1" lang="ja-JP" altLang="en-US" sz="1200" dirty="0" err="1" smtClean="0"/>
              <a:t>障がい</a:t>
            </a:r>
            <a:r>
              <a:rPr kumimoji="1" lang="ja-JP" altLang="en-US" sz="1200" dirty="0" smtClean="0"/>
              <a:t>者に向けて、よりよい情報発信が行えるよう次年度は講演会等を開催したい。</a:t>
            </a:r>
          </a:p>
          <a:p>
            <a:endParaRPr lang="ja-JP" altLang="en-US" sz="1200" dirty="0"/>
          </a:p>
        </p:txBody>
      </p:sp>
      <p:sp>
        <p:nvSpPr>
          <p:cNvPr id="8" name="ホームベース 7"/>
          <p:cNvSpPr/>
          <p:nvPr/>
        </p:nvSpPr>
        <p:spPr>
          <a:xfrm>
            <a:off x="426000" y="441033"/>
            <a:ext cx="2880320"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身体障害者生活援事業</a:t>
            </a:r>
            <a:endParaRPr kumimoji="1" lang="ja-JP" altLang="en-US" sz="1600" b="1" dirty="0"/>
          </a:p>
        </p:txBody>
      </p:sp>
      <p:sp>
        <p:nvSpPr>
          <p:cNvPr id="11" name="角丸四角形 10"/>
          <p:cNvSpPr/>
          <p:nvPr/>
        </p:nvSpPr>
        <p:spPr>
          <a:xfrm>
            <a:off x="439708" y="4143764"/>
            <a:ext cx="8352928" cy="22375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dirty="0" smtClean="0"/>
          </a:p>
          <a:p>
            <a:endParaRPr lang="ja-JP" altLang="en-US" sz="1200" dirty="0"/>
          </a:p>
          <a:p>
            <a:endParaRPr lang="ja-JP" altLang="en-US" sz="1200" dirty="0"/>
          </a:p>
          <a:p>
            <a:r>
              <a:rPr lang="ja-JP" altLang="en-US" sz="1200" dirty="0" smtClean="0"/>
              <a:t>〇「機能を地域へ還元する」を目標に　、医療巡回相談や親子通園事業、ペアレントトレーニング　に取り組んだ。</a:t>
            </a:r>
          </a:p>
          <a:p>
            <a:r>
              <a:rPr lang="ja-JP" altLang="en-US" sz="1200" dirty="0" smtClean="0"/>
              <a:t>〇学齢期児の子育てをしている保護者対象の療育相談会、ペアレントピアサポートを行った。就学後の保護者同士の関わりの場がなく、情報共有の場としてもニーズの高さを感じた。</a:t>
            </a:r>
          </a:p>
          <a:p>
            <a:r>
              <a:rPr lang="ja-JP" altLang="en-US" sz="1200" dirty="0" smtClean="0"/>
              <a:t>〇調理と食育をセットで事業を行った。外部講師による簡単</a:t>
            </a:r>
            <a:r>
              <a:rPr lang="ja-JP" altLang="en-US" sz="1200" dirty="0"/>
              <a:t>で</a:t>
            </a:r>
            <a:r>
              <a:rPr lang="ja-JP" altLang="en-US" sz="1200" dirty="0" smtClean="0"/>
              <a:t>ごちそうがつくれるレシピが好評だった。</a:t>
            </a:r>
          </a:p>
          <a:p>
            <a:r>
              <a:rPr lang="ja-JP" altLang="en-US" sz="1200" dirty="0" smtClean="0"/>
              <a:t>〇特別支援学校等と連携し、相談支援事業に関する説明会を行った。</a:t>
            </a:r>
          </a:p>
          <a:p>
            <a:endParaRPr lang="ja-JP" altLang="en-US" sz="1200" dirty="0" smtClean="0"/>
          </a:p>
          <a:p>
            <a:r>
              <a:rPr kumimoji="1" lang="ja-JP" altLang="en-US" sz="1200" b="1" dirty="0" smtClean="0"/>
              <a:t>＜次年度に向けた改善事項＞</a:t>
            </a:r>
            <a:endParaRPr kumimoji="1" lang="ja-JP" altLang="en-US" sz="1200" b="1" dirty="0"/>
          </a:p>
          <a:p>
            <a:r>
              <a:rPr lang="ja-JP" altLang="en-US" sz="1200" dirty="0" smtClean="0"/>
              <a:t>〇法人の有する専門性を生かし、家庭訪問や事業所訪問を行い、日々の療育に生かせる指導や相談を続けていきたい。</a:t>
            </a:r>
          </a:p>
          <a:p>
            <a:r>
              <a:rPr lang="ja-JP" altLang="en-US" sz="1200" dirty="0" smtClean="0"/>
              <a:t>〇保育所や事業所の悩みや知りたい情報を聞き取り、療育技術に関する研修の回数増と充実を図っていきたい。</a:t>
            </a:r>
          </a:p>
          <a:p>
            <a:endParaRPr kumimoji="1" lang="ja-JP" altLang="en-US" dirty="0"/>
          </a:p>
        </p:txBody>
      </p:sp>
      <p:sp>
        <p:nvSpPr>
          <p:cNvPr id="10" name="ホームベース 9"/>
          <p:cNvSpPr/>
          <p:nvPr/>
        </p:nvSpPr>
        <p:spPr>
          <a:xfrm>
            <a:off x="439708" y="3891737"/>
            <a:ext cx="2736304"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障害児等療育支援事業</a:t>
            </a:r>
            <a:endParaRPr kumimoji="1" lang="ja-JP" altLang="en-US" sz="1600" b="1" dirty="0"/>
          </a:p>
        </p:txBody>
      </p:sp>
      <p:sp>
        <p:nvSpPr>
          <p:cNvPr id="13" name="角丸四角形 12"/>
          <p:cNvSpPr/>
          <p:nvPr/>
        </p:nvSpPr>
        <p:spPr>
          <a:xfrm>
            <a:off x="426000" y="2433575"/>
            <a:ext cx="8352928" cy="14581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ja-JP" altLang="en-US" sz="1200" dirty="0" smtClean="0"/>
          </a:p>
          <a:p>
            <a:r>
              <a:rPr lang="ja-JP" altLang="en-US" sz="1200" dirty="0" smtClean="0"/>
              <a:t>〇</a:t>
            </a:r>
            <a:r>
              <a:rPr lang="ja-JP" altLang="en-US" sz="1200" dirty="0"/>
              <a:t>軽度な</a:t>
            </a:r>
            <a:r>
              <a:rPr lang="ja-JP" altLang="en-US" sz="1200" dirty="0" smtClean="0"/>
              <a:t>知的</a:t>
            </a:r>
            <a:r>
              <a:rPr lang="ja-JP" altLang="en-US" sz="1200" dirty="0" err="1" smtClean="0"/>
              <a:t>障がい</a:t>
            </a:r>
            <a:r>
              <a:rPr lang="ja-JP" altLang="en-US" sz="1200" dirty="0" smtClean="0"/>
              <a:t>者</a:t>
            </a:r>
            <a:r>
              <a:rPr lang="ja-JP" altLang="en-US" sz="1200" dirty="0"/>
              <a:t>、</a:t>
            </a:r>
            <a:r>
              <a:rPr lang="ja-JP" altLang="en-US" sz="1200" dirty="0" smtClean="0"/>
              <a:t>精神障がい者</a:t>
            </a:r>
            <a:r>
              <a:rPr lang="ja-JP" altLang="en-US" sz="1200" dirty="0"/>
              <a:t>に</a:t>
            </a:r>
            <a:r>
              <a:rPr lang="ja-JP" altLang="en-US" sz="1200" dirty="0" smtClean="0"/>
              <a:t>対しピアカウンセリングを実施。身体障がい者</a:t>
            </a:r>
            <a:r>
              <a:rPr lang="ja-JP" altLang="en-US" sz="1200" dirty="0"/>
              <a:t>同様、</a:t>
            </a:r>
            <a:r>
              <a:rPr lang="ja-JP" altLang="en-US" sz="1200" dirty="0" smtClean="0"/>
              <a:t>障がいに</a:t>
            </a:r>
            <a:r>
              <a:rPr lang="ja-JP" altLang="en-US" sz="1200" dirty="0"/>
              <a:t>よる二次的なストレス要因により、社会</a:t>
            </a:r>
            <a:r>
              <a:rPr lang="ja-JP" altLang="en-US" sz="1200" dirty="0" smtClean="0"/>
              <a:t>からの疎外感</a:t>
            </a:r>
            <a:r>
              <a:rPr lang="ja-JP" altLang="en-US" sz="1200" dirty="0"/>
              <a:t>を感じながら、日々生活を送っていることを改めて実感した</a:t>
            </a:r>
            <a:r>
              <a:rPr lang="ja-JP" altLang="en-US" sz="1200" dirty="0" smtClean="0"/>
              <a:t>。課題対応、解決プロセスは身体障がい者と同じであり、傾聴・共感</a:t>
            </a:r>
            <a:r>
              <a:rPr lang="ja-JP" altLang="en-US" sz="1200" dirty="0"/>
              <a:t>により</a:t>
            </a:r>
            <a:r>
              <a:rPr lang="ja-JP" altLang="en-US" sz="1200" dirty="0" smtClean="0"/>
              <a:t>ストレスの軽減</a:t>
            </a:r>
            <a:r>
              <a:rPr lang="ja-JP" altLang="en-US" sz="1200" dirty="0"/>
              <a:t>が</a:t>
            </a:r>
            <a:r>
              <a:rPr lang="ja-JP" altLang="en-US" sz="1200" dirty="0" smtClean="0"/>
              <a:t>できた。</a:t>
            </a:r>
          </a:p>
          <a:p>
            <a:endParaRPr lang="ja-JP" altLang="en-US" sz="1200" dirty="0"/>
          </a:p>
          <a:p>
            <a:r>
              <a:rPr lang="ja-JP" altLang="en-US" sz="1200" dirty="0" smtClean="0"/>
              <a:t>〇</a:t>
            </a:r>
            <a:r>
              <a:rPr lang="ja-JP" altLang="en-US" sz="1200" dirty="0"/>
              <a:t>ピアカウンセリング公開講座を開催し</a:t>
            </a:r>
            <a:r>
              <a:rPr lang="ja-JP" altLang="en-US" sz="1200" dirty="0" smtClean="0"/>
              <a:t>、一般、福祉関係者、行政関係者へのピアカウンセリング</a:t>
            </a:r>
            <a:r>
              <a:rPr lang="ja-JP" altLang="en-US" sz="1200" dirty="0"/>
              <a:t>の理解につなげた</a:t>
            </a:r>
            <a:r>
              <a:rPr lang="ja-JP" altLang="en-US" sz="1200" dirty="0" smtClean="0"/>
              <a:t>。</a:t>
            </a:r>
            <a:endParaRPr lang="ja-JP" altLang="en-US" sz="1200" dirty="0"/>
          </a:p>
        </p:txBody>
      </p:sp>
      <p:sp>
        <p:nvSpPr>
          <p:cNvPr id="12" name="ホームベース 11"/>
          <p:cNvSpPr/>
          <p:nvPr/>
        </p:nvSpPr>
        <p:spPr>
          <a:xfrm>
            <a:off x="426000" y="2181547"/>
            <a:ext cx="2880320"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ピアカウンセリング事業</a:t>
            </a:r>
            <a:endParaRPr kumimoji="1" lang="ja-JP" altLang="en-US" sz="1600" b="1" dirty="0"/>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8</a:t>
            </a:fld>
            <a:endParaRPr kumimoji="1" lang="ja-JP" altLang="en-US"/>
          </a:p>
        </p:txBody>
      </p:sp>
    </p:spTree>
    <p:extLst>
      <p:ext uri="{BB962C8B-B14F-4D97-AF65-F5344CB8AC3E}">
        <p14:creationId xmlns:p14="http://schemas.microsoft.com/office/powerpoint/2010/main" val="1447603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rmAutofit/>
          </a:bodyPr>
          <a:lstStyle/>
          <a:p>
            <a:pPr algn="l"/>
            <a:r>
              <a:rPr kumimoji="1" lang="ja-JP" altLang="en-US" sz="1800" b="1" dirty="0" smtClean="0"/>
              <a:t>５　障害者相談員設置事業</a:t>
            </a:r>
            <a:endParaRPr kumimoji="1" lang="ja-JP" altLang="en-US" sz="1800" b="1" dirty="0"/>
          </a:p>
        </p:txBody>
      </p:sp>
      <p:sp>
        <p:nvSpPr>
          <p:cNvPr id="5" name="コンテンツ プレースホルダー 4"/>
          <p:cNvSpPr>
            <a:spLocks noGrp="1"/>
          </p:cNvSpPr>
          <p:nvPr>
            <p:ph idx="1"/>
          </p:nvPr>
        </p:nvSpPr>
        <p:spPr>
          <a:xfrm>
            <a:off x="467544" y="836712"/>
            <a:ext cx="8291264" cy="5688632"/>
          </a:xfrm>
        </p:spPr>
        <p:txBody>
          <a:bodyPr>
            <a:normAutofit/>
          </a:bodyPr>
          <a:lstStyle/>
          <a:p>
            <a:pPr marL="0" indent="0">
              <a:buNone/>
            </a:pPr>
            <a:r>
              <a:rPr kumimoji="1" lang="ja-JP" altLang="en-US" sz="1600" dirty="0" smtClean="0"/>
              <a:t>　</a:t>
            </a:r>
            <a:endParaRPr kumimoji="1" lang="ja-JP" altLang="en-US" sz="1600" dirty="0"/>
          </a:p>
        </p:txBody>
      </p:sp>
      <p:sp>
        <p:nvSpPr>
          <p:cNvPr id="3" name="正方形/長方形 2"/>
          <p:cNvSpPr/>
          <p:nvPr/>
        </p:nvSpPr>
        <p:spPr>
          <a:xfrm>
            <a:off x="691885" y="2996952"/>
            <a:ext cx="7704856" cy="33123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4031245046"/>
              </p:ext>
            </p:extLst>
          </p:nvPr>
        </p:nvGraphicFramePr>
        <p:xfrm>
          <a:off x="738741" y="3015897"/>
          <a:ext cx="7649683" cy="3293423"/>
        </p:xfrm>
        <a:graphic>
          <a:graphicData uri="http://schemas.openxmlformats.org/drawingml/2006/chart">
            <c:chart xmlns:c="http://schemas.openxmlformats.org/drawingml/2006/chart" xmlns:r="http://schemas.openxmlformats.org/officeDocument/2006/relationships" r:id="rId2"/>
          </a:graphicData>
        </a:graphic>
      </p:graphicFrame>
      <p:sp>
        <p:nvSpPr>
          <p:cNvPr id="8" name="正方形/長方形 7"/>
          <p:cNvSpPr/>
          <p:nvPr/>
        </p:nvSpPr>
        <p:spPr>
          <a:xfrm>
            <a:off x="755576" y="836712"/>
            <a:ext cx="7632848" cy="201622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600" dirty="0" smtClean="0"/>
              <a:t> </a:t>
            </a:r>
            <a:r>
              <a:rPr kumimoji="1" lang="ja-JP" altLang="en-US" sz="1600" dirty="0" smtClean="0"/>
              <a:t>　</a:t>
            </a:r>
            <a:r>
              <a:rPr kumimoji="1" lang="ja-JP" altLang="en-US" sz="1600" dirty="0" err="1" smtClean="0">
                <a:latin typeface="+mn-ea"/>
              </a:rPr>
              <a:t>障がい</a:t>
            </a:r>
            <a:r>
              <a:rPr kumimoji="1" lang="ja-JP" altLang="en-US" sz="1600" dirty="0" smtClean="0">
                <a:latin typeface="+mn-ea"/>
              </a:rPr>
              <a:t>者の地域活動の推進等を図るため、身体障害者福祉法及び知的障害者福祉法の規定等に基づき、</a:t>
            </a:r>
            <a:r>
              <a:rPr lang="ja-JP" altLang="en-US" sz="1600" dirty="0">
                <a:latin typeface="+mn-ea"/>
              </a:rPr>
              <a:t>地域に</a:t>
            </a:r>
            <a:r>
              <a:rPr lang="ja-JP" altLang="en-US" sz="1600" dirty="0" smtClean="0">
                <a:latin typeface="+mn-ea"/>
              </a:rPr>
              <a:t>おける障がいを持つ本人とその家族等による相談支援事業を実施している。</a:t>
            </a:r>
          </a:p>
          <a:p>
            <a:r>
              <a:rPr kumimoji="1" lang="ja-JP" altLang="en-US" sz="1600" dirty="0">
                <a:latin typeface="+mn-ea"/>
              </a:rPr>
              <a:t>　</a:t>
            </a:r>
            <a:r>
              <a:rPr kumimoji="1" lang="ja-JP" altLang="en-US" sz="1600" dirty="0" smtClean="0">
                <a:latin typeface="+mn-ea"/>
              </a:rPr>
              <a:t>平成</a:t>
            </a:r>
            <a:r>
              <a:rPr kumimoji="1" lang="en-US" altLang="ja-JP" sz="1600" dirty="0" smtClean="0">
                <a:latin typeface="+mn-ea"/>
              </a:rPr>
              <a:t>26</a:t>
            </a:r>
            <a:r>
              <a:rPr kumimoji="1" lang="ja-JP" altLang="en-US" sz="1600" dirty="0" smtClean="0">
                <a:latin typeface="+mn-ea"/>
              </a:rPr>
              <a:t>年度は、下図のとおり「生活に関する相談」が全体の</a:t>
            </a:r>
            <a:r>
              <a:rPr kumimoji="1" lang="en-US" altLang="ja-JP" sz="1600" dirty="0" smtClean="0">
                <a:latin typeface="+mn-ea"/>
              </a:rPr>
              <a:t>27%</a:t>
            </a:r>
            <a:r>
              <a:rPr kumimoji="1" lang="ja-JP" altLang="en-US" sz="1600" dirty="0" smtClean="0">
                <a:latin typeface="+mn-ea"/>
              </a:rPr>
              <a:t>を占めて</a:t>
            </a:r>
            <a:r>
              <a:rPr lang="ja-JP" altLang="en-US" sz="1600" dirty="0" smtClean="0">
                <a:latin typeface="+mn-ea"/>
              </a:rPr>
              <a:t>一番</a:t>
            </a:r>
            <a:r>
              <a:rPr kumimoji="1" lang="ja-JP" altLang="en-US" sz="1600" dirty="0" smtClean="0">
                <a:latin typeface="+mn-ea"/>
              </a:rPr>
              <a:t>多く、次いでどの内容にも分類されない傾聴を主体とする「その他の相談」が</a:t>
            </a:r>
            <a:r>
              <a:rPr kumimoji="1" lang="ja-JP" altLang="en-US" sz="1600" dirty="0" err="1" smtClean="0">
                <a:latin typeface="+mn-ea"/>
              </a:rPr>
              <a:t>障がい</a:t>
            </a:r>
            <a:r>
              <a:rPr kumimoji="1" lang="ja-JP" altLang="en-US" sz="1600" dirty="0" smtClean="0">
                <a:latin typeface="+mn-ea"/>
              </a:rPr>
              <a:t>種別に関係なく多い。特に精神障がい者においては、相談件数の</a:t>
            </a:r>
            <a:r>
              <a:rPr kumimoji="1" lang="en-US" altLang="ja-JP" sz="1600" dirty="0" smtClean="0">
                <a:latin typeface="+mn-ea"/>
              </a:rPr>
              <a:t>87%</a:t>
            </a:r>
            <a:r>
              <a:rPr kumimoji="1" lang="ja-JP" altLang="en-US" sz="1600" dirty="0" smtClean="0">
                <a:latin typeface="+mn-ea"/>
              </a:rPr>
              <a:t>を傾聴が占めている。</a:t>
            </a:r>
            <a:endParaRPr kumimoji="1" lang="ja-JP" altLang="en-US" sz="1600" dirty="0">
              <a:latin typeface="+mn-ea"/>
            </a:endParaRPr>
          </a:p>
        </p:txBody>
      </p:sp>
      <p:sp>
        <p:nvSpPr>
          <p:cNvPr id="4" name="正方形/長方形 3"/>
          <p:cNvSpPr/>
          <p:nvPr/>
        </p:nvSpPr>
        <p:spPr>
          <a:xfrm>
            <a:off x="7956376" y="5157192"/>
            <a:ext cx="648072" cy="11521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t>全体</a:t>
            </a:r>
            <a:r>
              <a:rPr kumimoji="1" lang="en-US" altLang="ja-JP" sz="900" dirty="0" smtClean="0"/>
              <a:t>(</a:t>
            </a:r>
            <a:r>
              <a:rPr kumimoji="1" lang="ja-JP" altLang="en-US" sz="900" dirty="0" smtClean="0"/>
              <a:t>件</a:t>
            </a:r>
            <a:r>
              <a:rPr kumimoji="1" lang="en-US" altLang="ja-JP" sz="900" dirty="0" smtClean="0"/>
              <a:t>)</a:t>
            </a:r>
            <a:endParaRPr kumimoji="1" lang="ja-JP" altLang="en-US" sz="900" dirty="0" smtClean="0"/>
          </a:p>
          <a:p>
            <a:pPr algn="ctr"/>
            <a:endParaRPr kumimoji="1" lang="ja-JP" altLang="en-US" sz="1200" dirty="0" smtClean="0"/>
          </a:p>
          <a:p>
            <a:pPr algn="ctr"/>
            <a:r>
              <a:rPr kumimoji="1" lang="en-US" altLang="ja-JP" sz="1200" dirty="0" smtClean="0"/>
              <a:t>1,138</a:t>
            </a:r>
            <a:endParaRPr kumimoji="1" lang="ja-JP" altLang="en-US" sz="1200" dirty="0" smtClean="0"/>
          </a:p>
          <a:p>
            <a:pPr algn="ctr"/>
            <a:r>
              <a:rPr lang="en-US" altLang="ja-JP" sz="1200" dirty="0" smtClean="0"/>
              <a:t>676</a:t>
            </a:r>
          </a:p>
          <a:p>
            <a:pPr algn="ctr"/>
            <a:r>
              <a:rPr kumimoji="1" lang="en-US" altLang="ja-JP" sz="1200" dirty="0" smtClean="0"/>
              <a:t>214</a:t>
            </a:r>
            <a:endParaRPr kumimoji="1" lang="ja-JP" altLang="en-US" sz="1200" dirty="0"/>
          </a:p>
        </p:txBody>
      </p:sp>
      <p:sp>
        <p:nvSpPr>
          <p:cNvPr id="9" name="スライド番号プレースホルダー 8"/>
          <p:cNvSpPr>
            <a:spLocks noGrp="1"/>
          </p:cNvSpPr>
          <p:nvPr>
            <p:ph type="sldNum" sz="quarter" idx="12"/>
          </p:nvPr>
        </p:nvSpPr>
        <p:spPr/>
        <p:txBody>
          <a:bodyPr/>
          <a:lstStyle/>
          <a:p>
            <a:fld id="{ECF62127-BFA0-4607-8088-7779F0C694C4}" type="slidenum">
              <a:rPr kumimoji="1" lang="ja-JP" altLang="en-US" smtClean="0"/>
              <a:t>9</a:t>
            </a:fld>
            <a:endParaRPr kumimoji="1" lang="ja-JP" altLang="en-US" dirty="0"/>
          </a:p>
        </p:txBody>
      </p:sp>
    </p:spTree>
    <p:extLst>
      <p:ext uri="{BB962C8B-B14F-4D97-AF65-F5344CB8AC3E}">
        <p14:creationId xmlns:p14="http://schemas.microsoft.com/office/powerpoint/2010/main" val="14596142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8288</TotalTime>
  <Words>1672</Words>
  <Application>Microsoft Office PowerPoint</Application>
  <PresentationFormat>画面に合わせる (4:3)</PresentationFormat>
  <Paragraphs>325</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平成26年度　障害者等相談支援事業について</vt:lpstr>
      <vt:lpstr>２　行政区障害者相談支援連絡調整会議</vt:lpstr>
      <vt:lpstr>３　障害者自立支援協議会専門部会</vt:lpstr>
      <vt:lpstr>４　相談支援の実績</vt:lpstr>
      <vt:lpstr>（２）支援方法及び支援内容別の実績</vt:lpstr>
      <vt:lpstr>（3）平成26年度障害者等相談支援事業を振り返って</vt:lpstr>
      <vt:lpstr>　</vt:lpstr>
      <vt:lpstr>　</vt:lpstr>
      <vt:lpstr>５　障害者相談員設置事業</vt:lpstr>
      <vt:lpstr>6  平成27年度の相談支援事業について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Yoichi Gomi</dc:creator>
  <cp:lastModifiedBy>A-ER</cp:lastModifiedBy>
  <cp:revision>575</cp:revision>
  <cp:lastPrinted>2015-06-26T00:11:52Z</cp:lastPrinted>
  <dcterms:created xsi:type="dcterms:W3CDTF">2013-07-24T10:50:12Z</dcterms:created>
  <dcterms:modified xsi:type="dcterms:W3CDTF">2015-06-26T00:14:18Z</dcterms:modified>
</cp:coreProperties>
</file>