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3"/>
  </p:notesMasterIdLst>
  <p:handoutMasterIdLst>
    <p:handoutMasterId r:id="rId14"/>
  </p:handoutMasterIdLst>
  <p:sldIdLst>
    <p:sldId id="256" r:id="rId2"/>
    <p:sldId id="409" r:id="rId3"/>
    <p:sldId id="405" r:id="rId4"/>
    <p:sldId id="404" r:id="rId5"/>
    <p:sldId id="429" r:id="rId6"/>
    <p:sldId id="419" r:id="rId7"/>
    <p:sldId id="412" r:id="rId8"/>
    <p:sldId id="413" r:id="rId9"/>
    <p:sldId id="414" r:id="rId10"/>
    <p:sldId id="421" r:id="rId11"/>
    <p:sldId id="424" r:id="rId12"/>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164" autoAdjust="0"/>
    <p:restoredTop sz="93165" autoAdjust="0"/>
  </p:normalViewPr>
  <p:slideViewPr>
    <p:cSldViewPr>
      <p:cViewPr varScale="1">
        <p:scale>
          <a:sx n="68" d="100"/>
          <a:sy n="68" d="100"/>
        </p:scale>
        <p:origin x="-121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10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___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_____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______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ja-JP" altLang="en-US" sz="1600"/>
              <a:t>虐待者別　</a:t>
            </a:r>
            <a:r>
              <a:rPr lang="en-US" altLang="ja-JP" sz="1600"/>
              <a:t>n=54</a:t>
            </a:r>
            <a:endParaRPr lang="ja-JP" altLang="en-US" sz="1600"/>
          </a:p>
        </c:rich>
      </c:tx>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5.0876291523164092E-2"/>
          <c:y val="0.14814260437450588"/>
          <c:w val="0.89824778241014158"/>
          <c:h val="0.81499559537702815"/>
        </c:manualLayout>
      </c:layout>
      <c:pie3DChart>
        <c:varyColors val="1"/>
        <c:ser>
          <c:idx val="0"/>
          <c:order val="0"/>
          <c:explosion val="25"/>
          <c:dLbls>
            <c:dLbl>
              <c:idx val="0"/>
              <c:layout>
                <c:manualLayout>
                  <c:x val="-9.2732751916453721E-2"/>
                  <c:y val="-0.38029710499567065"/>
                </c:manualLayout>
              </c:layout>
              <c:showLegendKey val="0"/>
              <c:showVal val="0"/>
              <c:showCatName val="1"/>
              <c:showSerName val="0"/>
              <c:showPercent val="1"/>
              <c:showBubbleSize val="0"/>
            </c:dLbl>
            <c:dLbl>
              <c:idx val="1"/>
              <c:layout>
                <c:manualLayout>
                  <c:x val="5.242107602079301E-2"/>
                  <c:y val="0.25791574746828294"/>
                </c:manualLayout>
              </c:layout>
              <c:showLegendKey val="0"/>
              <c:showVal val="0"/>
              <c:showCatName val="1"/>
              <c:showSerName val="0"/>
              <c:showPercent val="1"/>
              <c:showBubbleSize val="0"/>
            </c:dLbl>
            <c:txPr>
              <a:bodyPr/>
              <a:lstStyle/>
              <a:p>
                <a:pPr>
                  <a:defRPr sz="1200"/>
                </a:pPr>
                <a:endParaRPr lang="ja-JP"/>
              </a:p>
            </c:txPr>
            <c:showLegendKey val="0"/>
            <c:showVal val="0"/>
            <c:showCatName val="1"/>
            <c:showSerName val="0"/>
            <c:showPercent val="1"/>
            <c:showBubbleSize val="0"/>
            <c:showLeaderLines val="1"/>
          </c:dLbls>
          <c:cat>
            <c:strRef>
              <c:f>Sheet1!$H$3:$H$6</c:f>
              <c:strCache>
                <c:ptCount val="4"/>
                <c:pt idx="0">
                  <c:v>養護者</c:v>
                </c:pt>
                <c:pt idx="1">
                  <c:v>施設従事者</c:v>
                </c:pt>
                <c:pt idx="2">
                  <c:v>使用者</c:v>
                </c:pt>
                <c:pt idx="3">
                  <c:v>その他</c:v>
                </c:pt>
              </c:strCache>
            </c:strRef>
          </c:cat>
          <c:val>
            <c:numRef>
              <c:f>Sheet1!$I$3:$I$6</c:f>
              <c:numCache>
                <c:formatCode>General</c:formatCode>
                <c:ptCount val="4"/>
                <c:pt idx="0">
                  <c:v>38</c:v>
                </c:pt>
                <c:pt idx="1">
                  <c:v>10</c:v>
                </c:pt>
                <c:pt idx="2">
                  <c:v>1</c:v>
                </c:pt>
                <c:pt idx="3">
                  <c:v>5</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ja-JP" altLang="en-US" sz="1600"/>
              <a:t>虐待類型別　</a:t>
            </a:r>
            <a:r>
              <a:rPr lang="en-US" altLang="ja-JP" sz="1600"/>
              <a:t>n=68</a:t>
            </a:r>
            <a:endParaRPr lang="ja-JP" altLang="en-US" sz="1600"/>
          </a:p>
        </c:rich>
      </c:tx>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6.1639864514357205E-2"/>
          <c:y val="0.23799703914138737"/>
          <c:w val="0.88097926302436391"/>
          <c:h val="0.76118730066773843"/>
        </c:manualLayout>
      </c:layout>
      <c:pie3DChart>
        <c:varyColors val="1"/>
        <c:ser>
          <c:idx val="0"/>
          <c:order val="0"/>
          <c:explosion val="25"/>
          <c:dLbls>
            <c:txPr>
              <a:bodyPr/>
              <a:lstStyle/>
              <a:p>
                <a:pPr>
                  <a:defRPr sz="1200"/>
                </a:pPr>
                <a:endParaRPr lang="ja-JP"/>
              </a:p>
            </c:txPr>
            <c:showLegendKey val="0"/>
            <c:showVal val="0"/>
            <c:showCatName val="1"/>
            <c:showSerName val="0"/>
            <c:showPercent val="1"/>
            <c:showBubbleSize val="0"/>
            <c:showLeaderLines val="1"/>
          </c:dLbls>
          <c:cat>
            <c:strRef>
              <c:f>Sheet1!$A$3:$A$7</c:f>
              <c:strCache>
                <c:ptCount val="5"/>
                <c:pt idx="0">
                  <c:v>身体的</c:v>
                </c:pt>
                <c:pt idx="1">
                  <c:v>性的</c:v>
                </c:pt>
                <c:pt idx="2">
                  <c:v>心理的</c:v>
                </c:pt>
                <c:pt idx="3">
                  <c:v>ネグレクト</c:v>
                </c:pt>
                <c:pt idx="4">
                  <c:v>経済的</c:v>
                </c:pt>
              </c:strCache>
            </c:strRef>
          </c:cat>
          <c:val>
            <c:numRef>
              <c:f>Sheet1!$B$3:$B$7</c:f>
              <c:numCache>
                <c:formatCode>General</c:formatCode>
                <c:ptCount val="5"/>
                <c:pt idx="0">
                  <c:v>20</c:v>
                </c:pt>
                <c:pt idx="1">
                  <c:v>2</c:v>
                </c:pt>
                <c:pt idx="2">
                  <c:v>21</c:v>
                </c:pt>
                <c:pt idx="3">
                  <c:v>17</c:v>
                </c:pt>
                <c:pt idx="4">
                  <c:v>8</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ja-JP" altLang="en-US" sz="1400"/>
              <a:t>虐待者の内訳</a:t>
            </a:r>
            <a:endParaRPr lang="en-US" altLang="en-US" sz="1400"/>
          </a:p>
        </c:rich>
      </c:tx>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0.1300879325568175"/>
          <c:y val="0.37181836958452047"/>
          <c:w val="0.739824134886365"/>
          <c:h val="0.57736375260784711"/>
        </c:manualLayout>
      </c:layout>
      <c:pie3DChart>
        <c:varyColors val="1"/>
        <c:ser>
          <c:idx val="0"/>
          <c:order val="0"/>
          <c:explosion val="25"/>
          <c:dLbls>
            <c:dLbl>
              <c:idx val="1"/>
              <c:layout>
                <c:manualLayout>
                  <c:x val="-5.3816937006999223E-2"/>
                  <c:y val="5.095580561477072E-2"/>
                </c:manualLayout>
              </c:layout>
              <c:showLegendKey val="0"/>
              <c:showVal val="0"/>
              <c:showCatName val="1"/>
              <c:showSerName val="0"/>
              <c:showPercent val="1"/>
              <c:showBubbleSize val="0"/>
            </c:dLbl>
            <c:dLbl>
              <c:idx val="2"/>
              <c:layout>
                <c:manualLayout>
                  <c:x val="1.9785224481230469E-2"/>
                  <c:y val="-2.5693861476337541E-2"/>
                </c:manualLayout>
              </c:layout>
              <c:showLegendKey val="0"/>
              <c:showVal val="0"/>
              <c:showCatName val="1"/>
              <c:showSerName val="0"/>
              <c:showPercent val="1"/>
              <c:showBubbleSize val="0"/>
            </c:dLbl>
            <c:txPr>
              <a:bodyPr/>
              <a:lstStyle/>
              <a:p>
                <a:pPr>
                  <a:defRPr sz="1100"/>
                </a:pPr>
                <a:endParaRPr lang="ja-JP"/>
              </a:p>
            </c:txPr>
            <c:showLegendKey val="0"/>
            <c:showVal val="0"/>
            <c:showCatName val="1"/>
            <c:showSerName val="0"/>
            <c:showPercent val="1"/>
            <c:showBubbleSize val="0"/>
            <c:showLeaderLines val="1"/>
          </c:dLbls>
          <c:cat>
            <c:strRef>
              <c:f>Sheet2!$A$3:$A$7</c:f>
              <c:strCache>
                <c:ptCount val="5"/>
                <c:pt idx="0">
                  <c:v>父</c:v>
                </c:pt>
                <c:pt idx="1">
                  <c:v>母</c:v>
                </c:pt>
                <c:pt idx="2">
                  <c:v>兄弟姉妹</c:v>
                </c:pt>
                <c:pt idx="3">
                  <c:v>配偶者</c:v>
                </c:pt>
                <c:pt idx="4">
                  <c:v>その他親族</c:v>
                </c:pt>
              </c:strCache>
            </c:strRef>
          </c:cat>
          <c:val>
            <c:numRef>
              <c:f>Sheet2!$B$3:$B$7</c:f>
              <c:numCache>
                <c:formatCode>General</c:formatCode>
                <c:ptCount val="5"/>
                <c:pt idx="0">
                  <c:v>4</c:v>
                </c:pt>
                <c:pt idx="1">
                  <c:v>5</c:v>
                </c:pt>
                <c:pt idx="2">
                  <c:v>4</c:v>
                </c:pt>
                <c:pt idx="3">
                  <c:v>2</c:v>
                </c:pt>
                <c:pt idx="4">
                  <c:v>3</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ja-JP" altLang="en-US" sz="1400"/>
              <a:t>虐待の種別</a:t>
            </a:r>
          </a:p>
        </c:rich>
      </c:tx>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0.12916630875685994"/>
          <c:y val="0.34435695538057742"/>
          <c:w val="0.74166738248628017"/>
          <c:h val="0.583346654532505"/>
        </c:manualLayout>
      </c:layout>
      <c:pie3DChart>
        <c:varyColors val="1"/>
        <c:ser>
          <c:idx val="0"/>
          <c:order val="0"/>
          <c:explosion val="25"/>
          <c:dLbls>
            <c:txPr>
              <a:bodyPr/>
              <a:lstStyle/>
              <a:p>
                <a:pPr>
                  <a:defRPr sz="1100"/>
                </a:pPr>
                <a:endParaRPr lang="ja-JP"/>
              </a:p>
            </c:txPr>
            <c:showLegendKey val="0"/>
            <c:showVal val="0"/>
            <c:showCatName val="1"/>
            <c:showSerName val="0"/>
            <c:showPercent val="1"/>
            <c:showBubbleSize val="0"/>
            <c:showLeaderLines val="1"/>
          </c:dLbls>
          <c:cat>
            <c:strRef>
              <c:f>Sheet2!$H$3:$H$6</c:f>
              <c:strCache>
                <c:ptCount val="4"/>
                <c:pt idx="0">
                  <c:v>身体</c:v>
                </c:pt>
                <c:pt idx="1">
                  <c:v>心理</c:v>
                </c:pt>
                <c:pt idx="2">
                  <c:v>ﾈｸﾞﾚｸﾄ</c:v>
                </c:pt>
                <c:pt idx="3">
                  <c:v>経済</c:v>
                </c:pt>
              </c:strCache>
            </c:strRef>
          </c:cat>
          <c:val>
            <c:numRef>
              <c:f>Sheet2!$I$3:$I$6</c:f>
              <c:numCache>
                <c:formatCode>General</c:formatCode>
                <c:ptCount val="4"/>
                <c:pt idx="0">
                  <c:v>6</c:v>
                </c:pt>
                <c:pt idx="1">
                  <c:v>4</c:v>
                </c:pt>
                <c:pt idx="2">
                  <c:v>5</c:v>
                </c:pt>
                <c:pt idx="3">
                  <c:v>4</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ja-JP" altLang="en-US" sz="1400"/>
              <a:t>通報者の内訳</a:t>
            </a:r>
          </a:p>
        </c:rich>
      </c:tx>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0.12480486668138445"/>
          <c:y val="0.37126542440113536"/>
          <c:w val="0.73792920744719992"/>
          <c:h val="0.57888156837538163"/>
        </c:manualLayout>
      </c:layout>
      <c:pie3DChart>
        <c:varyColors val="1"/>
        <c:ser>
          <c:idx val="0"/>
          <c:order val="0"/>
          <c:explosion val="25"/>
          <c:dLbls>
            <c:dLbl>
              <c:idx val="2"/>
              <c:layout>
                <c:manualLayout>
                  <c:x val="3.4455319253317636E-2"/>
                  <c:y val="0"/>
                </c:manualLayout>
              </c:layout>
              <c:tx>
                <c:rich>
                  <a:bodyPr/>
                  <a:lstStyle/>
                  <a:p>
                    <a:r>
                      <a:rPr lang="zh-TW" altLang="en-US" dirty="0">
                        <a:latin typeface="ＭＳ ゴシック" pitchFamily="49" charset="-128"/>
                        <a:ea typeface="ＭＳ ゴシック" pitchFamily="49" charset="-128"/>
                      </a:rPr>
                      <a:t>障害者相談員等
</a:t>
                    </a:r>
                    <a:r>
                      <a:rPr lang="en-US" altLang="zh-TW" dirty="0">
                        <a:latin typeface="ＭＳ ゴシック" pitchFamily="49" charset="-128"/>
                        <a:ea typeface="ＭＳ ゴシック" pitchFamily="49" charset="-128"/>
                      </a:rPr>
                      <a:t>19%</a:t>
                    </a:r>
                    <a:endParaRPr lang="zh-TW" altLang="en-US" dirty="0">
                      <a:latin typeface="ＭＳ ゴシック" pitchFamily="49" charset="-128"/>
                      <a:ea typeface="ＭＳ ゴシック" pitchFamily="49" charset="-128"/>
                    </a:endParaRPr>
                  </a:p>
                </c:rich>
              </c:tx>
              <c:showLegendKey val="0"/>
              <c:showVal val="0"/>
              <c:showCatName val="1"/>
              <c:showSerName val="0"/>
              <c:showPercent val="1"/>
              <c:showBubbleSize val="0"/>
            </c:dLbl>
            <c:dLbl>
              <c:idx val="3"/>
              <c:layout>
                <c:manualLayout>
                  <c:x val="0"/>
                  <c:y val="-9.6464887590408666E-2"/>
                </c:manualLayout>
              </c:layout>
              <c:showLegendKey val="0"/>
              <c:showVal val="0"/>
              <c:showCatName val="1"/>
              <c:showSerName val="0"/>
              <c:showPercent val="1"/>
              <c:showBubbleSize val="0"/>
            </c:dLbl>
            <c:txPr>
              <a:bodyPr/>
              <a:lstStyle/>
              <a:p>
                <a:pPr>
                  <a:defRPr sz="1100"/>
                </a:pPr>
                <a:endParaRPr lang="ja-JP"/>
              </a:p>
            </c:txPr>
            <c:showLegendKey val="0"/>
            <c:showVal val="0"/>
            <c:showCatName val="1"/>
            <c:showSerName val="0"/>
            <c:showPercent val="1"/>
            <c:showBubbleSize val="0"/>
            <c:showLeaderLines val="1"/>
          </c:dLbls>
          <c:cat>
            <c:strRef>
              <c:f>Sheet2!$A$20:$A$25</c:f>
              <c:strCache>
                <c:ptCount val="6"/>
                <c:pt idx="0">
                  <c:v>本人</c:v>
                </c:pt>
                <c:pt idx="1">
                  <c:v>福祉ｻｰﾋﾞｽ従事者</c:v>
                </c:pt>
                <c:pt idx="2">
                  <c:v>障害者相談員等</c:v>
                </c:pt>
                <c:pt idx="3">
                  <c:v>医療機関</c:v>
                </c:pt>
                <c:pt idx="4">
                  <c:v>その他</c:v>
                </c:pt>
                <c:pt idx="5">
                  <c:v>匿名</c:v>
                </c:pt>
              </c:strCache>
            </c:strRef>
          </c:cat>
          <c:val>
            <c:numRef>
              <c:f>Sheet2!$B$20:$B$25</c:f>
              <c:numCache>
                <c:formatCode>General</c:formatCode>
                <c:ptCount val="6"/>
                <c:pt idx="0">
                  <c:v>2</c:v>
                </c:pt>
                <c:pt idx="1">
                  <c:v>7</c:v>
                </c:pt>
                <c:pt idx="2">
                  <c:v>3</c:v>
                </c:pt>
                <c:pt idx="3">
                  <c:v>1</c:v>
                </c:pt>
                <c:pt idx="4">
                  <c:v>2</c:v>
                </c:pt>
                <c:pt idx="5">
                  <c:v>1</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307047" cy="340360"/>
          </a:xfrm>
          <a:prstGeom prst="rect">
            <a:avLst/>
          </a:prstGeom>
        </p:spPr>
        <p:txBody>
          <a:bodyPr vert="horz" lIns="92236" tIns="46118" rIns="92236" bIns="46118"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5629992" y="0"/>
            <a:ext cx="4307047" cy="340360"/>
          </a:xfrm>
          <a:prstGeom prst="rect">
            <a:avLst/>
          </a:prstGeom>
        </p:spPr>
        <p:txBody>
          <a:bodyPr vert="horz" lIns="92236" tIns="46118" rIns="92236" bIns="46118" rtlCol="0"/>
          <a:lstStyle>
            <a:lvl1pPr algn="r">
              <a:defRPr sz="1200"/>
            </a:lvl1pPr>
          </a:lstStyle>
          <a:p>
            <a:fld id="{2FD5BE80-A9C9-41E5-913C-9AE0B0102905}" type="datetimeFigureOut">
              <a:rPr kumimoji="1" lang="ja-JP" altLang="en-US" smtClean="0"/>
              <a:t>2015/6/25</a:t>
            </a:fld>
            <a:endParaRPr kumimoji="1" lang="ja-JP" altLang="en-US" dirty="0"/>
          </a:p>
        </p:txBody>
      </p:sp>
      <p:sp>
        <p:nvSpPr>
          <p:cNvPr id="4" name="フッター プレースホルダー 3"/>
          <p:cNvSpPr>
            <a:spLocks noGrp="1"/>
          </p:cNvSpPr>
          <p:nvPr>
            <p:ph type="ftr" sz="quarter" idx="2"/>
          </p:nvPr>
        </p:nvSpPr>
        <p:spPr>
          <a:xfrm>
            <a:off x="2" y="6465659"/>
            <a:ext cx="4307047" cy="340360"/>
          </a:xfrm>
          <a:prstGeom prst="rect">
            <a:avLst/>
          </a:prstGeom>
        </p:spPr>
        <p:txBody>
          <a:bodyPr vert="horz" lIns="92236" tIns="46118" rIns="92236" bIns="46118"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5629992" y="6465659"/>
            <a:ext cx="4307047" cy="340360"/>
          </a:xfrm>
          <a:prstGeom prst="rect">
            <a:avLst/>
          </a:prstGeom>
        </p:spPr>
        <p:txBody>
          <a:bodyPr vert="horz" lIns="92236" tIns="46118" rIns="92236" bIns="46118" rtlCol="0" anchor="b"/>
          <a:lstStyle>
            <a:lvl1pPr algn="r">
              <a:defRPr sz="1200"/>
            </a:lvl1pPr>
          </a:lstStyle>
          <a:p>
            <a:fld id="{9A292AF8-BD51-4E74-BAE5-BA5956D3D48D}" type="slidenum">
              <a:rPr kumimoji="1" lang="ja-JP" altLang="en-US" smtClean="0"/>
              <a:t>‹#›</a:t>
            </a:fld>
            <a:endParaRPr kumimoji="1" lang="ja-JP" altLang="en-US" dirty="0"/>
          </a:p>
        </p:txBody>
      </p:sp>
    </p:spTree>
    <p:extLst>
      <p:ext uri="{BB962C8B-B14F-4D97-AF65-F5344CB8AC3E}">
        <p14:creationId xmlns:p14="http://schemas.microsoft.com/office/powerpoint/2010/main" val="8598048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307047" cy="340360"/>
          </a:xfrm>
          <a:prstGeom prst="rect">
            <a:avLst/>
          </a:prstGeom>
        </p:spPr>
        <p:txBody>
          <a:bodyPr vert="horz" lIns="92236" tIns="46118" rIns="92236" bIns="46118"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5629992" y="0"/>
            <a:ext cx="4307047" cy="340360"/>
          </a:xfrm>
          <a:prstGeom prst="rect">
            <a:avLst/>
          </a:prstGeom>
        </p:spPr>
        <p:txBody>
          <a:bodyPr vert="horz" lIns="92236" tIns="46118" rIns="92236" bIns="46118" rtlCol="0"/>
          <a:lstStyle>
            <a:lvl1pPr algn="r">
              <a:defRPr sz="1200"/>
            </a:lvl1pPr>
          </a:lstStyle>
          <a:p>
            <a:fld id="{C54F7068-E50F-432E-BD63-14D1F499E1B6}" type="datetimeFigureOut">
              <a:rPr kumimoji="1" lang="ja-JP" altLang="en-US" smtClean="0"/>
              <a:t>2015/6/25</a:t>
            </a:fld>
            <a:endParaRPr kumimoji="1" lang="ja-JP" altLang="en-US" dirty="0"/>
          </a:p>
        </p:txBody>
      </p:sp>
      <p:sp>
        <p:nvSpPr>
          <p:cNvPr id="4" name="スライド イメージ プレースホルダー 3"/>
          <p:cNvSpPr>
            <a:spLocks noGrp="1" noRot="1" noChangeAspect="1"/>
          </p:cNvSpPr>
          <p:nvPr>
            <p:ph type="sldImg" idx="2"/>
          </p:nvPr>
        </p:nvSpPr>
        <p:spPr>
          <a:xfrm>
            <a:off x="3267075" y="509588"/>
            <a:ext cx="3405188" cy="2554287"/>
          </a:xfrm>
          <a:prstGeom prst="rect">
            <a:avLst/>
          </a:prstGeom>
          <a:noFill/>
          <a:ln w="12700">
            <a:solidFill>
              <a:prstClr val="black"/>
            </a:solidFill>
          </a:ln>
        </p:spPr>
        <p:txBody>
          <a:bodyPr vert="horz" lIns="92236" tIns="46118" rIns="92236" bIns="46118" rtlCol="0" anchor="ctr"/>
          <a:lstStyle/>
          <a:p>
            <a:endParaRPr lang="ja-JP" altLang="en-US" dirty="0"/>
          </a:p>
        </p:txBody>
      </p:sp>
      <p:sp>
        <p:nvSpPr>
          <p:cNvPr id="5" name="ノート プレースホルダー 4"/>
          <p:cNvSpPr>
            <a:spLocks noGrp="1"/>
          </p:cNvSpPr>
          <p:nvPr>
            <p:ph type="body" sz="quarter" idx="3"/>
          </p:nvPr>
        </p:nvSpPr>
        <p:spPr>
          <a:xfrm>
            <a:off x="993935" y="3233421"/>
            <a:ext cx="7951470" cy="3063240"/>
          </a:xfrm>
          <a:prstGeom prst="rect">
            <a:avLst/>
          </a:prstGeom>
        </p:spPr>
        <p:txBody>
          <a:bodyPr vert="horz" lIns="92236" tIns="46118" rIns="92236" bIns="461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6465659"/>
            <a:ext cx="4307047" cy="340360"/>
          </a:xfrm>
          <a:prstGeom prst="rect">
            <a:avLst/>
          </a:prstGeom>
        </p:spPr>
        <p:txBody>
          <a:bodyPr vert="horz" lIns="92236" tIns="46118" rIns="92236" bIns="46118"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5629992" y="6465659"/>
            <a:ext cx="4307047" cy="340360"/>
          </a:xfrm>
          <a:prstGeom prst="rect">
            <a:avLst/>
          </a:prstGeom>
        </p:spPr>
        <p:txBody>
          <a:bodyPr vert="horz" lIns="92236" tIns="46118" rIns="92236" bIns="46118" rtlCol="0" anchor="b"/>
          <a:lstStyle>
            <a:lvl1pPr algn="r">
              <a:defRPr sz="1200"/>
            </a:lvl1pPr>
          </a:lstStyle>
          <a:p>
            <a:fld id="{9D6873C1-FF90-47B1-B590-726C1904029C}" type="slidenum">
              <a:rPr kumimoji="1" lang="ja-JP" altLang="en-US" smtClean="0"/>
              <a:t>‹#›</a:t>
            </a:fld>
            <a:endParaRPr kumimoji="1" lang="ja-JP" altLang="en-US" dirty="0"/>
          </a:p>
        </p:txBody>
      </p:sp>
    </p:spTree>
    <p:extLst>
      <p:ext uri="{BB962C8B-B14F-4D97-AF65-F5344CB8AC3E}">
        <p14:creationId xmlns:p14="http://schemas.microsoft.com/office/powerpoint/2010/main" val="11961133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D6873C1-FF90-47B1-B590-726C1904029C}" type="slidenum">
              <a:rPr kumimoji="1" lang="ja-JP" altLang="en-US" smtClean="0"/>
              <a:t>1</a:t>
            </a:fld>
            <a:endParaRPr kumimoji="1" lang="ja-JP" altLang="en-US" dirty="0"/>
          </a:p>
        </p:txBody>
      </p:sp>
    </p:spTree>
    <p:extLst>
      <p:ext uri="{BB962C8B-B14F-4D97-AF65-F5344CB8AC3E}">
        <p14:creationId xmlns:p14="http://schemas.microsoft.com/office/powerpoint/2010/main" val="1781112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D6873C1-FF90-47B1-B590-726C1904029C}" type="slidenum">
              <a:rPr kumimoji="1" lang="ja-JP" altLang="en-US" smtClean="0"/>
              <a:t>3</a:t>
            </a:fld>
            <a:endParaRPr kumimoji="1" lang="ja-JP" altLang="en-US" dirty="0"/>
          </a:p>
        </p:txBody>
      </p:sp>
    </p:spTree>
    <p:extLst>
      <p:ext uri="{BB962C8B-B14F-4D97-AF65-F5344CB8AC3E}">
        <p14:creationId xmlns:p14="http://schemas.microsoft.com/office/powerpoint/2010/main" val="421924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198A0C2-38F5-4FFE-90B8-4C421627D819}" type="datetime1">
              <a:rPr kumimoji="1" lang="ja-JP" altLang="en-US" smtClean="0"/>
              <a:t>2015/6/25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3573023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6C22457-9EBC-4BC8-A6B7-0F6E236062BC}" type="datetime1">
              <a:rPr kumimoji="1" lang="ja-JP" altLang="en-US" smtClean="0"/>
              <a:t>2015/6/25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174746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83D9117-47B0-4492-87E6-F81D6BEE23E2}" type="datetime1">
              <a:rPr kumimoji="1" lang="ja-JP" altLang="en-US" smtClean="0"/>
              <a:t>2015/6/25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3886133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0334619-A17F-4CA8-82C8-BCD9FA467137}" type="datetime1">
              <a:rPr kumimoji="1" lang="ja-JP" altLang="en-US" smtClean="0"/>
              <a:t>2015/6/25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4267960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CC20D2B-FC0B-4FD2-AA62-C5BF0E971DEA}" type="datetime1">
              <a:rPr kumimoji="1" lang="ja-JP" altLang="en-US" smtClean="0"/>
              <a:t>2015/6/25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3535178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D64D9B2-257B-46A1-96FA-5174783AA8EB}" type="datetime1">
              <a:rPr kumimoji="1" lang="ja-JP" altLang="en-US" smtClean="0"/>
              <a:t>2015/6/25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3021499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4FE2809-314D-485A-827F-AC309978DAAA}" type="datetime1">
              <a:rPr kumimoji="1" lang="ja-JP" altLang="en-US" smtClean="0"/>
              <a:t>2015/6/25</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3661094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DA9D5B9-BE49-4B32-9368-457CC2A81E3C}" type="datetime1">
              <a:rPr kumimoji="1" lang="ja-JP" altLang="en-US" smtClean="0"/>
              <a:t>2015/6/25</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2272776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86CEA82-71FD-492B-B58B-87DCA00C56D4}" type="datetime1">
              <a:rPr kumimoji="1" lang="ja-JP" altLang="en-US" smtClean="0"/>
              <a:t>2015/6/25</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3157239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B8E6DE7-75E7-4D4E-96AA-FC0240F472DF}" type="datetime1">
              <a:rPr kumimoji="1" lang="ja-JP" altLang="en-US" smtClean="0"/>
              <a:t>2015/6/25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2295231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57E1FCD-6730-43C7-984F-58B282A21E09}" type="datetime1">
              <a:rPr kumimoji="1" lang="ja-JP" altLang="en-US" smtClean="0"/>
              <a:t>2015/6/25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1911782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339C7-D699-4174-B74F-A02B264A2DB2}" type="datetime1">
              <a:rPr kumimoji="1" lang="ja-JP" altLang="en-US" smtClean="0"/>
              <a:t>2015/6/25</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259665610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152718"/>
            <a:ext cx="8003232" cy="900018"/>
          </a:xfrm>
        </p:spPr>
        <p:txBody>
          <a:bodyPr>
            <a:normAutofit/>
          </a:bodyPr>
          <a:lstStyle/>
          <a:p>
            <a:pPr algn="ctr"/>
            <a:r>
              <a:rPr kumimoji="1" lang="ja-JP" altLang="en-US" sz="2400" b="1" dirty="0" smtClean="0">
                <a:latin typeface="HGP創英角ﾎﾟｯﾌﾟ体" pitchFamily="50" charset="-128"/>
                <a:ea typeface="HGP創英角ﾎﾟｯﾌﾟ体" pitchFamily="50" charset="-128"/>
              </a:rPr>
              <a:t>平成</a:t>
            </a:r>
            <a:r>
              <a:rPr kumimoji="1" lang="en-US" altLang="ja-JP" sz="2400" b="1" dirty="0" smtClean="0">
                <a:latin typeface="HGP創英角ﾎﾟｯﾌﾟ体" pitchFamily="50" charset="-128"/>
                <a:ea typeface="HGP創英角ﾎﾟｯﾌﾟ体" pitchFamily="50" charset="-128"/>
              </a:rPr>
              <a:t>26</a:t>
            </a:r>
            <a:r>
              <a:rPr kumimoji="1" lang="ja-JP" altLang="en-US" sz="2400" b="1" dirty="0" smtClean="0">
                <a:latin typeface="HGP創英角ﾎﾟｯﾌﾟ体" pitchFamily="50" charset="-128"/>
                <a:ea typeface="HGP創英角ﾎﾟｯﾌﾟ体" pitchFamily="50" charset="-128"/>
              </a:rPr>
              <a:t>年度　</a:t>
            </a:r>
            <a:r>
              <a:rPr lang="ja-JP" altLang="en-US" sz="2400" b="1" dirty="0" err="1" smtClean="0">
                <a:latin typeface="HGP創英角ﾎﾟｯﾌﾟ体" pitchFamily="50" charset="-128"/>
                <a:ea typeface="HGP創英角ﾎﾟｯﾌﾟ体" pitchFamily="50" charset="-128"/>
              </a:rPr>
              <a:t>障がい</a:t>
            </a:r>
            <a:r>
              <a:rPr lang="ja-JP" altLang="en-US" sz="2400" b="1" dirty="0" smtClean="0">
                <a:latin typeface="HGP創英角ﾎﾟｯﾌﾟ体" pitchFamily="50" charset="-128"/>
                <a:ea typeface="HGP創英角ﾎﾟｯﾌﾟ体" pitchFamily="50" charset="-128"/>
              </a:rPr>
              <a:t>者虐待の現状について</a:t>
            </a:r>
            <a:endParaRPr kumimoji="1" lang="ja-JP" altLang="en-US" sz="2400" b="1" dirty="0">
              <a:latin typeface="HGP創英角ﾎﾟｯﾌﾟ体" pitchFamily="50" charset="-128"/>
              <a:ea typeface="HGP創英角ﾎﾟｯﾌﾟ体" pitchFamily="50" charset="-128"/>
            </a:endParaRPr>
          </a:p>
        </p:txBody>
      </p:sp>
      <p:sp>
        <p:nvSpPr>
          <p:cNvPr id="4" name="コンテンツ プレースホルダー 3"/>
          <p:cNvSpPr>
            <a:spLocks noGrp="1"/>
          </p:cNvSpPr>
          <p:nvPr>
            <p:ph idx="1"/>
          </p:nvPr>
        </p:nvSpPr>
        <p:spPr>
          <a:xfrm>
            <a:off x="457200" y="1268760"/>
            <a:ext cx="8291264" cy="4857403"/>
          </a:xfrm>
        </p:spPr>
        <p:txBody>
          <a:bodyPr>
            <a:normAutofit fontScale="85000" lnSpcReduction="20000"/>
          </a:bodyPr>
          <a:lstStyle/>
          <a:p>
            <a:pPr marL="0" indent="0">
              <a:buNone/>
            </a:pPr>
            <a:r>
              <a:rPr kumimoji="1" lang="ja-JP" altLang="en-US" sz="2400" b="1" dirty="0" smtClean="0"/>
              <a:t>１　障害者虐待防止対策支援事業</a:t>
            </a:r>
          </a:p>
          <a:p>
            <a:pPr marL="0" indent="0">
              <a:lnSpc>
                <a:spcPct val="120000"/>
              </a:lnSpc>
              <a:buNone/>
            </a:pPr>
            <a:r>
              <a:rPr lang="ja-JP" altLang="en-US" sz="2100" dirty="0">
                <a:latin typeface="+mj-ea"/>
                <a:ea typeface="+mj-ea"/>
              </a:rPr>
              <a:t>　</a:t>
            </a:r>
            <a:r>
              <a:rPr lang="ja-JP" altLang="en-US" sz="2100" dirty="0" smtClean="0">
                <a:latin typeface="+mj-ea"/>
                <a:ea typeface="+mj-ea"/>
              </a:rPr>
              <a:t>「障害者虐待の防止、障害者の養護者に対する支援等に関する法律」</a:t>
            </a:r>
            <a:r>
              <a:rPr lang="en-US" altLang="ja-JP" sz="2100" dirty="0" smtClean="0">
                <a:latin typeface="+mj-ea"/>
                <a:ea typeface="+mj-ea"/>
              </a:rPr>
              <a:t>(</a:t>
            </a:r>
            <a:r>
              <a:rPr lang="ja-JP" altLang="en-US" sz="2100" dirty="0" smtClean="0">
                <a:latin typeface="+mj-ea"/>
                <a:ea typeface="+mj-ea"/>
              </a:rPr>
              <a:t>通称「障害者虐待防止法」</a:t>
            </a:r>
            <a:r>
              <a:rPr lang="en-US" altLang="ja-JP" sz="2100" dirty="0" smtClean="0">
                <a:latin typeface="+mj-ea"/>
                <a:ea typeface="+mj-ea"/>
              </a:rPr>
              <a:t>)</a:t>
            </a:r>
            <a:r>
              <a:rPr lang="ja-JP" altLang="en-US" sz="2100" dirty="0" smtClean="0">
                <a:latin typeface="+mj-ea"/>
                <a:ea typeface="+mj-ea"/>
              </a:rPr>
              <a:t>に基づき、障害者虐待の未然防止、早期発見と</a:t>
            </a:r>
            <a:r>
              <a:rPr lang="ja-JP" altLang="en-US" sz="2100" dirty="0">
                <a:latin typeface="+mj-ea"/>
                <a:ea typeface="+mj-ea"/>
              </a:rPr>
              <a:t>迅速</a:t>
            </a:r>
            <a:r>
              <a:rPr lang="ja-JP" altLang="en-US" sz="2100" dirty="0" smtClean="0">
                <a:latin typeface="+mj-ea"/>
                <a:ea typeface="+mj-ea"/>
              </a:rPr>
              <a:t>な対応、適切な支援、地域における関係機関の支援体制の強化等を図るため、以下の事業等を実施した。</a:t>
            </a:r>
          </a:p>
          <a:p>
            <a:pPr marL="0" indent="0">
              <a:buNone/>
            </a:pPr>
            <a:endParaRPr kumimoji="1" lang="ja-JP" altLang="en-US" sz="2100" dirty="0" smtClean="0"/>
          </a:p>
          <a:p>
            <a:pPr marL="0" indent="0">
              <a:buNone/>
            </a:pPr>
            <a:r>
              <a:rPr kumimoji="1" lang="en-US" altLang="ja-JP" sz="2100" b="1" dirty="0" smtClean="0">
                <a:latin typeface="+mn-ea"/>
              </a:rPr>
              <a:t>(1)</a:t>
            </a:r>
            <a:r>
              <a:rPr kumimoji="1" lang="ja-JP" altLang="en-US" sz="2100" b="1" dirty="0" smtClean="0">
                <a:latin typeface="+mn-ea"/>
              </a:rPr>
              <a:t>平成</a:t>
            </a:r>
            <a:r>
              <a:rPr kumimoji="1" lang="en-US" altLang="ja-JP" sz="2100" b="1" dirty="0" smtClean="0">
                <a:latin typeface="+mn-ea"/>
              </a:rPr>
              <a:t>26</a:t>
            </a:r>
            <a:r>
              <a:rPr kumimoji="1" lang="ja-JP" altLang="en-US" sz="2100" b="1" dirty="0" smtClean="0">
                <a:latin typeface="+mn-ea"/>
              </a:rPr>
              <a:t>年度　障害者虐待に関する通報・届出・相談件数</a:t>
            </a:r>
          </a:p>
          <a:p>
            <a:pPr marL="0" indent="0">
              <a:buNone/>
            </a:pPr>
            <a:endParaRPr kumimoji="1" lang="ja-JP" altLang="en-US" sz="1800" b="1" dirty="0" smtClean="0">
              <a:latin typeface="+mn-ea"/>
            </a:endParaRPr>
          </a:p>
          <a:p>
            <a:endParaRPr lang="ja-JP" altLang="en-US" dirty="0"/>
          </a:p>
          <a:p>
            <a:pPr marL="0" indent="0">
              <a:buNone/>
            </a:pPr>
            <a:r>
              <a:rPr lang="ja-JP" altLang="en-US" dirty="0"/>
              <a:t>　</a:t>
            </a:r>
            <a:endParaRPr lang="ja-JP" altLang="en-US" dirty="0" smtClean="0"/>
          </a:p>
          <a:p>
            <a:pPr marL="0" indent="0">
              <a:buNone/>
            </a:pPr>
            <a:endParaRPr kumimoji="1" lang="ja-JP" altLang="en-US" sz="1400" dirty="0"/>
          </a:p>
          <a:p>
            <a:pPr marL="0" indent="0">
              <a:buNone/>
            </a:pPr>
            <a:endParaRPr lang="ja-JP" altLang="en-US" sz="1400" dirty="0" smtClean="0"/>
          </a:p>
          <a:p>
            <a:pPr marL="0" indent="0">
              <a:buNone/>
            </a:pPr>
            <a:endParaRPr kumimoji="1" lang="ja-JP" altLang="en-US" sz="1400" dirty="0"/>
          </a:p>
          <a:p>
            <a:pPr marL="0" indent="0">
              <a:buNone/>
            </a:pPr>
            <a:endParaRPr kumimoji="1" lang="en-US" altLang="ja-JP" sz="1400" dirty="0" smtClean="0"/>
          </a:p>
          <a:p>
            <a:pPr marL="0" indent="0">
              <a:buNone/>
            </a:pPr>
            <a:endParaRPr lang="en-US" altLang="ja-JP" sz="1400" dirty="0"/>
          </a:p>
          <a:p>
            <a:pPr marL="0" indent="0">
              <a:buNone/>
            </a:pPr>
            <a:endParaRPr kumimoji="1" lang="en-US" altLang="ja-JP" sz="1400" dirty="0" smtClean="0"/>
          </a:p>
          <a:p>
            <a:pPr marL="0" indent="0">
              <a:buNone/>
            </a:pPr>
            <a:endParaRPr kumimoji="1" lang="en-US" altLang="ja-JP" sz="1400" dirty="0" smtClean="0"/>
          </a:p>
          <a:p>
            <a:pPr marL="0" indent="0">
              <a:buNone/>
            </a:pPr>
            <a:endParaRPr lang="en-US" altLang="ja-JP" sz="1400" dirty="0"/>
          </a:p>
          <a:p>
            <a:pPr marL="0" indent="0" algn="ctr">
              <a:buNone/>
            </a:pPr>
            <a:r>
              <a:rPr kumimoji="1" lang="en-US" altLang="ja-JP" sz="1400" dirty="0" smtClean="0"/>
              <a:t>※</a:t>
            </a:r>
            <a:r>
              <a:rPr kumimoji="1" lang="ja-JP" altLang="en-US" sz="1400" dirty="0" smtClean="0"/>
              <a:t>虐待対応件数とは、通報・届出・相談の</a:t>
            </a:r>
            <a:r>
              <a:rPr lang="ja-JP" altLang="en-US" sz="1400" dirty="0" smtClean="0"/>
              <a:t>うち、関係機関によるコア会議において「障害者虐待あり」と判断された件数</a:t>
            </a:r>
            <a:endParaRPr kumimoji="1" lang="ja-JP" altLang="en-US" sz="1800" dirty="0" smtClean="0"/>
          </a:p>
        </p:txBody>
      </p:sp>
      <p:sp>
        <p:nvSpPr>
          <p:cNvPr id="2" name="右矢印吹き出し 1"/>
          <p:cNvSpPr/>
          <p:nvPr/>
        </p:nvSpPr>
        <p:spPr>
          <a:xfrm>
            <a:off x="475398" y="3420264"/>
            <a:ext cx="2664296" cy="1653200"/>
          </a:xfrm>
          <a:prstGeom prst="right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smtClean="0"/>
              <a:t>＜</a:t>
            </a:r>
            <a:r>
              <a:rPr kumimoji="1" lang="en-US" altLang="ja-JP" sz="1600" b="1" dirty="0" smtClean="0"/>
              <a:t>H24</a:t>
            </a:r>
            <a:r>
              <a:rPr kumimoji="1" lang="ja-JP" altLang="en-US" sz="1600" b="1" dirty="0" smtClean="0"/>
              <a:t>年度＞</a:t>
            </a:r>
          </a:p>
          <a:p>
            <a:pPr algn="ctr"/>
            <a:endParaRPr kumimoji="1" lang="en-US" altLang="ja-JP" sz="1400" dirty="0" smtClean="0"/>
          </a:p>
          <a:p>
            <a:pPr algn="ctr"/>
            <a:r>
              <a:rPr lang="ja-JP" altLang="en-US" sz="1400" dirty="0" smtClean="0"/>
              <a:t>通報・届出・相談</a:t>
            </a:r>
            <a:endParaRPr lang="en-US" altLang="ja-JP" sz="1400" dirty="0" smtClean="0"/>
          </a:p>
          <a:p>
            <a:pPr algn="ctr"/>
            <a:r>
              <a:rPr lang="ja-JP" altLang="en-US" sz="1400" dirty="0" smtClean="0"/>
              <a:t>３４件</a:t>
            </a:r>
            <a:endParaRPr lang="en-US" altLang="ja-JP" sz="1400" dirty="0" smtClean="0"/>
          </a:p>
          <a:p>
            <a:pPr algn="ctr"/>
            <a:endParaRPr lang="ja-JP" altLang="en-US" sz="1400" dirty="0" smtClean="0"/>
          </a:p>
          <a:p>
            <a:pPr algn="ctr"/>
            <a:r>
              <a:rPr lang="ja-JP" altLang="en-US" sz="1400" dirty="0" smtClean="0"/>
              <a:t>うち虐待対応</a:t>
            </a:r>
          </a:p>
          <a:p>
            <a:pPr algn="ctr"/>
            <a:r>
              <a:rPr lang="ja-JP" altLang="en-US" sz="1400" dirty="0" smtClean="0"/>
              <a:t>１１件</a:t>
            </a:r>
            <a:endParaRPr kumimoji="1" lang="ja-JP" altLang="en-US" sz="1400" dirty="0"/>
          </a:p>
        </p:txBody>
      </p:sp>
      <p:sp>
        <p:nvSpPr>
          <p:cNvPr id="6" name="右矢印吹き出し 5"/>
          <p:cNvSpPr/>
          <p:nvPr/>
        </p:nvSpPr>
        <p:spPr>
          <a:xfrm>
            <a:off x="3300406" y="3418772"/>
            <a:ext cx="2567738" cy="1654692"/>
          </a:xfrm>
          <a:prstGeom prst="right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a:t>
            </a:r>
            <a:r>
              <a:rPr lang="en-US" altLang="ja-JP" sz="1600" b="1" dirty="0" smtClean="0"/>
              <a:t>H25</a:t>
            </a:r>
            <a:r>
              <a:rPr lang="ja-JP" altLang="en-US" sz="1600" b="1" dirty="0" smtClean="0"/>
              <a:t>年度＞</a:t>
            </a:r>
          </a:p>
          <a:p>
            <a:pPr algn="ctr"/>
            <a:endParaRPr lang="en-US" altLang="ja-JP" sz="1400" dirty="0"/>
          </a:p>
          <a:p>
            <a:pPr algn="ctr"/>
            <a:r>
              <a:rPr lang="ja-JP" altLang="en-US" sz="1400" dirty="0"/>
              <a:t>通報・届出・相談</a:t>
            </a:r>
            <a:endParaRPr lang="en-US" altLang="ja-JP" sz="1400" dirty="0"/>
          </a:p>
          <a:p>
            <a:pPr algn="ctr"/>
            <a:r>
              <a:rPr lang="ja-JP" altLang="en-US" sz="1400" dirty="0" smtClean="0"/>
              <a:t>７３件</a:t>
            </a:r>
            <a:endParaRPr lang="en-US" altLang="ja-JP" sz="1400" dirty="0" smtClean="0"/>
          </a:p>
          <a:p>
            <a:pPr algn="ctr"/>
            <a:endParaRPr lang="ja-JP" altLang="en-US" sz="1400" dirty="0"/>
          </a:p>
          <a:p>
            <a:pPr algn="ctr"/>
            <a:r>
              <a:rPr lang="ja-JP" altLang="en-US" sz="1400" dirty="0"/>
              <a:t>うち虐待対応</a:t>
            </a:r>
          </a:p>
          <a:p>
            <a:pPr algn="ctr"/>
            <a:r>
              <a:rPr lang="ja-JP" altLang="en-US" sz="1400" dirty="0" smtClean="0"/>
              <a:t>３５件</a:t>
            </a:r>
            <a:endParaRPr lang="ja-JP" altLang="en-US" sz="1400" dirty="0"/>
          </a:p>
        </p:txBody>
      </p:sp>
      <p:sp>
        <p:nvSpPr>
          <p:cNvPr id="8" name="爆発 1 7"/>
          <p:cNvSpPr/>
          <p:nvPr/>
        </p:nvSpPr>
        <p:spPr>
          <a:xfrm>
            <a:off x="5725580" y="2913970"/>
            <a:ext cx="3240360" cy="2664296"/>
          </a:xfrm>
          <a:prstGeom prst="irregularSeal1">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dirty="0">
              <a:ln>
                <a:solidFill>
                  <a:schemeClr val="tx1"/>
                </a:solidFill>
              </a:ln>
              <a:solidFill>
                <a:schemeClr val="tx1"/>
              </a:solidFill>
              <a:latin typeface="+mn-ea"/>
            </a:endParaRPr>
          </a:p>
          <a:p>
            <a:pPr algn="ctr"/>
            <a:r>
              <a:rPr lang="ja-JP" altLang="en-US" sz="1400" dirty="0">
                <a:ln>
                  <a:solidFill>
                    <a:schemeClr val="tx1"/>
                  </a:solidFill>
                </a:ln>
                <a:solidFill>
                  <a:schemeClr val="tx1"/>
                </a:solidFill>
                <a:latin typeface="+mn-ea"/>
              </a:rPr>
              <a:t>通報・届出・相談</a:t>
            </a:r>
            <a:endParaRPr lang="en-US" altLang="ja-JP" sz="1400" dirty="0">
              <a:ln>
                <a:solidFill>
                  <a:schemeClr val="tx1"/>
                </a:solidFill>
              </a:ln>
              <a:solidFill>
                <a:schemeClr val="tx1"/>
              </a:solidFill>
              <a:latin typeface="+mn-ea"/>
            </a:endParaRPr>
          </a:p>
          <a:p>
            <a:pPr algn="ctr"/>
            <a:r>
              <a:rPr lang="ja-JP" altLang="en-US" sz="1400" dirty="0" smtClean="0">
                <a:ln>
                  <a:solidFill>
                    <a:schemeClr val="tx1"/>
                  </a:solidFill>
                </a:ln>
                <a:solidFill>
                  <a:schemeClr val="tx1"/>
                </a:solidFill>
                <a:latin typeface="+mn-ea"/>
              </a:rPr>
              <a:t>５４件</a:t>
            </a:r>
            <a:endParaRPr lang="en-US" altLang="ja-JP" sz="1400" dirty="0">
              <a:ln>
                <a:solidFill>
                  <a:schemeClr val="tx1"/>
                </a:solidFill>
              </a:ln>
              <a:solidFill>
                <a:schemeClr val="tx1"/>
              </a:solidFill>
              <a:latin typeface="+mn-ea"/>
            </a:endParaRPr>
          </a:p>
          <a:p>
            <a:pPr algn="ctr"/>
            <a:endParaRPr lang="ja-JP" altLang="en-US" sz="1400" dirty="0">
              <a:ln>
                <a:solidFill>
                  <a:schemeClr val="tx1"/>
                </a:solidFill>
              </a:ln>
              <a:solidFill>
                <a:schemeClr val="tx1"/>
              </a:solidFill>
              <a:latin typeface="+mn-ea"/>
            </a:endParaRPr>
          </a:p>
          <a:p>
            <a:pPr algn="ctr"/>
            <a:r>
              <a:rPr lang="ja-JP" altLang="en-US" sz="1400" dirty="0">
                <a:ln>
                  <a:solidFill>
                    <a:schemeClr val="tx1"/>
                  </a:solidFill>
                </a:ln>
                <a:solidFill>
                  <a:schemeClr val="tx1"/>
                </a:solidFill>
                <a:latin typeface="+mn-ea"/>
              </a:rPr>
              <a:t>うち虐待対応</a:t>
            </a:r>
          </a:p>
          <a:p>
            <a:pPr algn="ctr"/>
            <a:r>
              <a:rPr lang="ja-JP" altLang="en-US" sz="1400" dirty="0">
                <a:ln>
                  <a:solidFill>
                    <a:schemeClr val="tx1"/>
                  </a:solidFill>
                </a:ln>
                <a:solidFill>
                  <a:schemeClr val="tx1"/>
                </a:solidFill>
                <a:latin typeface="+mn-ea"/>
              </a:rPr>
              <a:t>２４件</a:t>
            </a: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a:t>
            </a:fld>
            <a:endParaRPr kumimoji="1" lang="ja-JP" altLang="en-US" dirty="0"/>
          </a:p>
        </p:txBody>
      </p:sp>
      <p:sp>
        <p:nvSpPr>
          <p:cNvPr id="9" name="正方形/長方形 8"/>
          <p:cNvSpPr/>
          <p:nvPr/>
        </p:nvSpPr>
        <p:spPr>
          <a:xfrm>
            <a:off x="6552220" y="3274010"/>
            <a:ext cx="1584176" cy="28952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ln>
                  <a:solidFill>
                    <a:schemeClr val="tx1"/>
                  </a:solidFill>
                </a:ln>
              </a:rPr>
              <a:t>＜</a:t>
            </a:r>
            <a:r>
              <a:rPr lang="en-US" altLang="ja-JP" sz="1600" b="1" dirty="0" smtClean="0">
                <a:ln>
                  <a:solidFill>
                    <a:schemeClr val="tx1"/>
                  </a:solidFill>
                </a:ln>
              </a:rPr>
              <a:t>H26</a:t>
            </a:r>
            <a:r>
              <a:rPr lang="ja-JP" altLang="en-US" sz="1600" b="1" dirty="0" smtClean="0">
                <a:ln>
                  <a:solidFill>
                    <a:schemeClr val="tx1"/>
                  </a:solidFill>
                </a:ln>
              </a:rPr>
              <a:t>年度</a:t>
            </a:r>
            <a:r>
              <a:rPr lang="ja-JP" altLang="en-US" sz="1600" b="1" dirty="0">
                <a:ln>
                  <a:solidFill>
                    <a:schemeClr val="tx1"/>
                  </a:solidFill>
                </a:ln>
              </a:rPr>
              <a:t>＞</a:t>
            </a:r>
          </a:p>
        </p:txBody>
      </p:sp>
      <p:sp>
        <p:nvSpPr>
          <p:cNvPr id="10" name="正方形/長方形 9"/>
          <p:cNvSpPr/>
          <p:nvPr/>
        </p:nvSpPr>
        <p:spPr>
          <a:xfrm>
            <a:off x="7717008" y="188640"/>
            <a:ext cx="1224136" cy="36004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kumimoji="1" lang="ja-JP" altLang="en-US" dirty="0" smtClean="0"/>
              <a:t>資料　２</a:t>
            </a:r>
            <a:endParaRPr kumimoji="1" lang="ja-JP" altLang="en-US" dirty="0"/>
          </a:p>
        </p:txBody>
      </p:sp>
    </p:spTree>
    <p:extLst>
      <p:ext uri="{BB962C8B-B14F-4D97-AF65-F5344CB8AC3E}">
        <p14:creationId xmlns:p14="http://schemas.microsoft.com/office/powerpoint/2010/main" val="2150527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0691" y="188640"/>
            <a:ext cx="8229600" cy="706090"/>
          </a:xfrm>
        </p:spPr>
        <p:txBody>
          <a:bodyPr/>
          <a:lstStyle/>
          <a:p>
            <a:pPr algn="l"/>
            <a:r>
              <a:rPr lang="ja-JP" altLang="en-US" sz="2000" b="1" dirty="0"/>
              <a:t>６　虐待案件の推移</a:t>
            </a:r>
            <a:endParaRPr kumimoji="1" lang="ja-JP" altLang="en-US" sz="2000"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624606844"/>
              </p:ext>
            </p:extLst>
          </p:nvPr>
        </p:nvGraphicFramePr>
        <p:xfrm>
          <a:off x="566250" y="836712"/>
          <a:ext cx="8136905" cy="1417320"/>
        </p:xfrm>
        <a:graphic>
          <a:graphicData uri="http://schemas.openxmlformats.org/drawingml/2006/table">
            <a:tbl>
              <a:tblPr firstRow="1" bandRow="1">
                <a:tableStyleId>{5C22544A-7EE6-4342-B048-85BDC9FD1C3A}</a:tableStyleId>
              </a:tblPr>
              <a:tblGrid>
                <a:gridCol w="1627381"/>
                <a:gridCol w="1627381"/>
                <a:gridCol w="1627381"/>
                <a:gridCol w="1627381"/>
                <a:gridCol w="1627381"/>
              </a:tblGrid>
              <a:tr h="232792">
                <a:tc>
                  <a:txBody>
                    <a:bodyPr/>
                    <a:lstStyle/>
                    <a:p>
                      <a:pPr algn="ctr"/>
                      <a:endParaRPr kumimoji="1" lang="ja-JP" altLang="en-US" sz="1400" dirty="0"/>
                    </a:p>
                  </a:txBody>
                  <a:tcPr/>
                </a:tc>
                <a:tc>
                  <a:txBody>
                    <a:bodyPr/>
                    <a:lstStyle/>
                    <a:p>
                      <a:pPr algn="ctr"/>
                      <a:r>
                        <a:rPr kumimoji="1" lang="ja-JP" altLang="en-US" sz="1400" dirty="0" smtClean="0"/>
                        <a:t>平成</a:t>
                      </a:r>
                      <a:r>
                        <a:rPr kumimoji="1" lang="en-US" altLang="ja-JP" sz="1400" dirty="0" smtClean="0"/>
                        <a:t>24</a:t>
                      </a:r>
                      <a:r>
                        <a:rPr kumimoji="1" lang="ja-JP" altLang="en-US" sz="1400" dirty="0" smtClean="0"/>
                        <a:t>年度</a:t>
                      </a:r>
                      <a:endParaRPr kumimoji="1" lang="ja-JP" altLang="en-US" sz="1400" dirty="0"/>
                    </a:p>
                  </a:txBody>
                  <a:tcPr/>
                </a:tc>
                <a:tc>
                  <a:txBody>
                    <a:bodyPr/>
                    <a:lstStyle/>
                    <a:p>
                      <a:pPr algn="ctr"/>
                      <a:r>
                        <a:rPr kumimoji="1" lang="ja-JP" altLang="en-US" sz="1400" dirty="0" smtClean="0"/>
                        <a:t>平成</a:t>
                      </a:r>
                      <a:r>
                        <a:rPr kumimoji="1" lang="en-US" altLang="ja-JP" sz="1400" dirty="0" smtClean="0"/>
                        <a:t>25</a:t>
                      </a:r>
                      <a:r>
                        <a:rPr kumimoji="1" lang="ja-JP" altLang="en-US" sz="1400" dirty="0" smtClean="0"/>
                        <a:t>年度</a:t>
                      </a:r>
                      <a:endParaRPr kumimoji="1" lang="ja-JP" altLang="en-US" sz="1400" dirty="0"/>
                    </a:p>
                  </a:txBody>
                  <a:tcPr/>
                </a:tc>
                <a:tc>
                  <a:txBody>
                    <a:bodyPr/>
                    <a:lstStyle/>
                    <a:p>
                      <a:pPr algn="ctr"/>
                      <a:r>
                        <a:rPr kumimoji="1" lang="ja-JP" altLang="en-US" sz="1400" dirty="0" smtClean="0"/>
                        <a:t>平成</a:t>
                      </a:r>
                      <a:r>
                        <a:rPr kumimoji="1" lang="en-US" altLang="ja-JP" sz="1400" dirty="0" smtClean="0"/>
                        <a:t>26</a:t>
                      </a:r>
                      <a:r>
                        <a:rPr kumimoji="1" lang="ja-JP" altLang="en-US" sz="1400" dirty="0" smtClean="0"/>
                        <a:t>年度</a:t>
                      </a:r>
                      <a:endParaRPr kumimoji="1" lang="ja-JP" altLang="en-US" sz="1400" dirty="0"/>
                    </a:p>
                  </a:txBody>
                  <a:tcPr/>
                </a:tc>
                <a:tc>
                  <a:txBody>
                    <a:bodyPr/>
                    <a:lstStyle/>
                    <a:p>
                      <a:pPr algn="ctr"/>
                      <a:r>
                        <a:rPr kumimoji="1" lang="ja-JP" altLang="en-US" sz="1400" dirty="0" smtClean="0"/>
                        <a:t>合計</a:t>
                      </a:r>
                      <a:endParaRPr kumimoji="1" lang="ja-JP" altLang="en-US" sz="1400" dirty="0"/>
                    </a:p>
                  </a:txBody>
                  <a:tcPr/>
                </a:tc>
              </a:tr>
              <a:tr h="370840">
                <a:tc>
                  <a:txBody>
                    <a:bodyPr/>
                    <a:lstStyle/>
                    <a:p>
                      <a:pPr algn="ctr"/>
                      <a:r>
                        <a:rPr kumimoji="1" lang="ja-JP" altLang="en-US" sz="1400" dirty="0" smtClean="0"/>
                        <a:t>虐待件数</a:t>
                      </a:r>
                      <a:endParaRPr kumimoji="1" lang="ja-JP" altLang="en-US" sz="1400" dirty="0"/>
                    </a:p>
                  </a:txBody>
                  <a:tcPr/>
                </a:tc>
                <a:tc>
                  <a:txBody>
                    <a:bodyPr/>
                    <a:lstStyle/>
                    <a:p>
                      <a:pPr algn="ctr"/>
                      <a:r>
                        <a:rPr kumimoji="1" lang="en-US" altLang="ja-JP" sz="1600" dirty="0" smtClean="0"/>
                        <a:t>11</a:t>
                      </a:r>
                      <a:endParaRPr kumimoji="1" lang="ja-JP" altLang="en-US" sz="1600" dirty="0"/>
                    </a:p>
                  </a:txBody>
                  <a:tcPr/>
                </a:tc>
                <a:tc>
                  <a:txBody>
                    <a:bodyPr/>
                    <a:lstStyle/>
                    <a:p>
                      <a:pPr algn="ctr"/>
                      <a:r>
                        <a:rPr kumimoji="1" lang="en-US" altLang="ja-JP" sz="1600" dirty="0" smtClean="0"/>
                        <a:t>35</a:t>
                      </a:r>
                      <a:endParaRPr kumimoji="1" lang="ja-JP" altLang="en-US" sz="1600" dirty="0"/>
                    </a:p>
                  </a:txBody>
                  <a:tcPr/>
                </a:tc>
                <a:tc>
                  <a:txBody>
                    <a:bodyPr/>
                    <a:lstStyle/>
                    <a:p>
                      <a:pPr algn="ctr"/>
                      <a:r>
                        <a:rPr kumimoji="1" lang="en-US" altLang="ja-JP" sz="1600" dirty="0" smtClean="0"/>
                        <a:t>24</a:t>
                      </a:r>
                      <a:endParaRPr kumimoji="1" lang="ja-JP" altLang="en-US" sz="1600" dirty="0"/>
                    </a:p>
                  </a:txBody>
                  <a:tcPr/>
                </a:tc>
                <a:tc>
                  <a:txBody>
                    <a:bodyPr/>
                    <a:lstStyle/>
                    <a:p>
                      <a:pPr algn="ctr"/>
                      <a:r>
                        <a:rPr kumimoji="1" lang="en-US" altLang="ja-JP" sz="1600" dirty="0" smtClean="0"/>
                        <a:t>70</a:t>
                      </a:r>
                      <a:endParaRPr kumimoji="1" lang="ja-JP" altLang="en-US" sz="1600" dirty="0"/>
                    </a:p>
                  </a:txBody>
                  <a:tcPr/>
                </a:tc>
              </a:tr>
              <a:tr h="370840">
                <a:tc>
                  <a:txBody>
                    <a:bodyPr/>
                    <a:lstStyle/>
                    <a:p>
                      <a:pPr algn="ctr"/>
                      <a:r>
                        <a:rPr kumimoji="1" lang="ja-JP" altLang="en-US" sz="1400" dirty="0" smtClean="0"/>
                        <a:t>終結件数</a:t>
                      </a:r>
                      <a:endParaRPr kumimoji="1" lang="ja-JP" altLang="en-US" sz="1400" dirty="0"/>
                    </a:p>
                  </a:txBody>
                  <a:tcPr/>
                </a:tc>
                <a:tc>
                  <a:txBody>
                    <a:bodyPr/>
                    <a:lstStyle/>
                    <a:p>
                      <a:pPr algn="ctr"/>
                      <a:r>
                        <a:rPr kumimoji="1" lang="en-US" altLang="ja-JP" sz="1600" dirty="0" smtClean="0"/>
                        <a:t>9</a:t>
                      </a:r>
                      <a:endParaRPr kumimoji="1" lang="ja-JP" altLang="en-US" sz="1600" dirty="0"/>
                    </a:p>
                  </a:txBody>
                  <a:tcPr/>
                </a:tc>
                <a:tc>
                  <a:txBody>
                    <a:bodyPr/>
                    <a:lstStyle/>
                    <a:p>
                      <a:pPr algn="ctr"/>
                      <a:r>
                        <a:rPr kumimoji="1" lang="en-US" altLang="ja-JP" sz="1600" dirty="0" smtClean="0"/>
                        <a:t>30</a:t>
                      </a:r>
                      <a:endParaRPr kumimoji="1" lang="ja-JP" altLang="en-US" sz="1600" dirty="0"/>
                    </a:p>
                  </a:txBody>
                  <a:tcPr/>
                </a:tc>
                <a:tc>
                  <a:txBody>
                    <a:bodyPr/>
                    <a:lstStyle/>
                    <a:p>
                      <a:pPr algn="ctr"/>
                      <a:r>
                        <a:rPr kumimoji="1" lang="en-US" altLang="ja-JP" sz="1600" dirty="0" smtClean="0"/>
                        <a:t>16</a:t>
                      </a:r>
                      <a:endParaRPr kumimoji="1" lang="ja-JP" altLang="en-US" sz="1600" dirty="0"/>
                    </a:p>
                  </a:txBody>
                  <a:tcPr/>
                </a:tc>
                <a:tc>
                  <a:txBody>
                    <a:bodyPr/>
                    <a:lstStyle/>
                    <a:p>
                      <a:pPr algn="ctr"/>
                      <a:r>
                        <a:rPr kumimoji="1" lang="en-US" altLang="ja-JP" sz="1600" dirty="0" smtClean="0"/>
                        <a:t>55</a:t>
                      </a:r>
                      <a:endParaRPr kumimoji="1" lang="ja-JP" altLang="en-US" sz="1600" dirty="0"/>
                    </a:p>
                  </a:txBody>
                  <a:tcPr/>
                </a:tc>
              </a:tr>
              <a:tr h="370840">
                <a:tc>
                  <a:txBody>
                    <a:bodyPr/>
                    <a:lstStyle/>
                    <a:p>
                      <a:pPr algn="ctr"/>
                      <a:r>
                        <a:rPr kumimoji="1" lang="ja-JP" altLang="en-US" sz="1400" dirty="0" smtClean="0"/>
                        <a:t>継続件数</a:t>
                      </a:r>
                      <a:endParaRPr kumimoji="1" lang="ja-JP" altLang="en-US" sz="1400" dirty="0"/>
                    </a:p>
                  </a:txBody>
                  <a:tcPr/>
                </a:tc>
                <a:tc>
                  <a:txBody>
                    <a:bodyPr/>
                    <a:lstStyle/>
                    <a:p>
                      <a:pPr algn="ctr"/>
                      <a:r>
                        <a:rPr kumimoji="1" lang="en-US" altLang="ja-JP" sz="1600" dirty="0" smtClean="0"/>
                        <a:t>2</a:t>
                      </a:r>
                      <a:endParaRPr kumimoji="1" lang="ja-JP" altLang="en-US" sz="1600" dirty="0"/>
                    </a:p>
                  </a:txBody>
                  <a:tcPr/>
                </a:tc>
                <a:tc>
                  <a:txBody>
                    <a:bodyPr/>
                    <a:lstStyle/>
                    <a:p>
                      <a:pPr algn="ctr"/>
                      <a:r>
                        <a:rPr kumimoji="1" lang="en-US" altLang="ja-JP" sz="1600" dirty="0" smtClean="0"/>
                        <a:t>5</a:t>
                      </a:r>
                      <a:endParaRPr kumimoji="1" lang="ja-JP" altLang="en-US" sz="1600" dirty="0"/>
                    </a:p>
                  </a:txBody>
                  <a:tcPr/>
                </a:tc>
                <a:tc>
                  <a:txBody>
                    <a:bodyPr/>
                    <a:lstStyle/>
                    <a:p>
                      <a:pPr algn="ctr"/>
                      <a:r>
                        <a:rPr kumimoji="1" lang="en-US" altLang="ja-JP" sz="1600" dirty="0" smtClean="0"/>
                        <a:t>8</a:t>
                      </a:r>
                      <a:endParaRPr kumimoji="1" lang="ja-JP" altLang="en-US" sz="1600" dirty="0"/>
                    </a:p>
                  </a:txBody>
                  <a:tcPr/>
                </a:tc>
                <a:tc>
                  <a:txBody>
                    <a:bodyPr/>
                    <a:lstStyle/>
                    <a:p>
                      <a:pPr algn="ctr"/>
                      <a:r>
                        <a:rPr kumimoji="1" lang="en-US" altLang="ja-JP" sz="1600" dirty="0" smtClean="0"/>
                        <a:t>15</a:t>
                      </a:r>
                      <a:endParaRPr kumimoji="1" lang="ja-JP" altLang="en-US" sz="1600" dirty="0"/>
                    </a:p>
                  </a:txBody>
                  <a:tcPr/>
                </a:tc>
              </a:tr>
            </a:tbl>
          </a:graphicData>
        </a:graphic>
      </p:graphicFrame>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10</a:t>
            </a:fld>
            <a:endParaRPr kumimoji="1" lang="ja-JP" altLang="en-US" dirty="0"/>
          </a:p>
        </p:txBody>
      </p:sp>
      <p:sp>
        <p:nvSpPr>
          <p:cNvPr id="12" name="角丸四角形 11"/>
          <p:cNvSpPr/>
          <p:nvPr/>
        </p:nvSpPr>
        <p:spPr>
          <a:xfrm>
            <a:off x="350227" y="2420888"/>
            <a:ext cx="8568952" cy="1656184"/>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b="1" dirty="0" smtClean="0">
                <a:latin typeface="+mn-ea"/>
              </a:rPr>
              <a:t>　</a:t>
            </a:r>
            <a:r>
              <a:rPr lang="en-US" altLang="ja-JP" b="1" dirty="0" smtClean="0">
                <a:latin typeface="+mn-ea"/>
              </a:rPr>
              <a:t>(1) </a:t>
            </a:r>
            <a:r>
              <a:rPr lang="ja-JP" altLang="en-US" b="1" dirty="0" smtClean="0">
                <a:latin typeface="+mn-ea"/>
              </a:rPr>
              <a:t>終結のパターン　</a:t>
            </a:r>
          </a:p>
          <a:p>
            <a:r>
              <a:rPr lang="ja-JP" altLang="en-US" dirty="0" smtClean="0">
                <a:latin typeface="+mn-ea"/>
              </a:rPr>
              <a:t>　</a:t>
            </a:r>
          </a:p>
          <a:p>
            <a:r>
              <a:rPr lang="ja-JP" altLang="en-US" dirty="0" smtClean="0">
                <a:latin typeface="+mn-ea"/>
              </a:rPr>
              <a:t>　</a:t>
            </a:r>
            <a:r>
              <a:rPr lang="ja-JP" altLang="en-US" sz="1600" dirty="0" err="1" smtClean="0">
                <a:latin typeface="+mn-ea"/>
              </a:rPr>
              <a:t>障がい</a:t>
            </a:r>
            <a:r>
              <a:rPr lang="ja-JP" altLang="en-US" sz="1600" dirty="0" smtClean="0">
                <a:latin typeface="+mn-ea"/>
              </a:rPr>
              <a:t>者</a:t>
            </a:r>
            <a:r>
              <a:rPr lang="ja-JP" altLang="en-US" sz="1600" dirty="0">
                <a:latin typeface="+mn-ea"/>
              </a:rPr>
              <a:t>虐待届出・通報後、被虐待者の処遇検討を繰り返し、サービス等に</a:t>
            </a:r>
            <a:r>
              <a:rPr lang="ja-JP" altLang="en-US" sz="1600" dirty="0" smtClean="0">
                <a:latin typeface="+mn-ea"/>
              </a:rPr>
              <a:t>結びつける</a:t>
            </a:r>
            <a:r>
              <a:rPr lang="ja-JP" altLang="en-US" sz="1600" dirty="0">
                <a:latin typeface="+mn-ea"/>
              </a:rPr>
              <a:t>というプロセスを経て、一定</a:t>
            </a:r>
            <a:r>
              <a:rPr lang="ja-JP" altLang="en-US" sz="1600" dirty="0" smtClean="0">
                <a:latin typeface="+mn-ea"/>
              </a:rPr>
              <a:t>期間経過後、発生要因が除かれた事案については、関係者による「終結会議」を開催し、虐待が発生しないと判断した上で障害者虐待防止法に関わる対応を終了</a:t>
            </a:r>
            <a:r>
              <a:rPr lang="ja-JP" altLang="en-US" sz="1600" dirty="0">
                <a:latin typeface="+mn-ea"/>
              </a:rPr>
              <a:t>している</a:t>
            </a:r>
            <a:r>
              <a:rPr lang="ja-JP" altLang="en-US" sz="1600" dirty="0" smtClean="0">
                <a:latin typeface="+mn-ea"/>
              </a:rPr>
              <a:t>。主な終結パターンは下記のとおりである。</a:t>
            </a:r>
            <a:endParaRPr lang="ja-JP" altLang="en-US" sz="1600" dirty="0"/>
          </a:p>
        </p:txBody>
      </p:sp>
      <p:sp>
        <p:nvSpPr>
          <p:cNvPr id="3" name="角丸四角形 2"/>
          <p:cNvSpPr/>
          <p:nvPr/>
        </p:nvSpPr>
        <p:spPr>
          <a:xfrm>
            <a:off x="350691" y="4221088"/>
            <a:ext cx="4284011" cy="172819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ja-JP" altLang="en-US" b="1" dirty="0" smtClean="0"/>
              <a:t>＜養護者</a:t>
            </a:r>
            <a:r>
              <a:rPr lang="ja-JP" altLang="en-US" b="1" dirty="0"/>
              <a:t>虐待の</a:t>
            </a:r>
            <a:r>
              <a:rPr lang="ja-JP" altLang="en-US" b="1" dirty="0" smtClean="0"/>
              <a:t>場合＞</a:t>
            </a:r>
            <a:endParaRPr lang="en-US" altLang="ja-JP" b="1" dirty="0" smtClean="0"/>
          </a:p>
          <a:p>
            <a:r>
              <a:rPr lang="ja-JP" altLang="en-US" sz="1600" dirty="0"/>
              <a:t>・</a:t>
            </a:r>
            <a:r>
              <a:rPr lang="ja-JP" altLang="en-US" sz="1600" dirty="0" smtClean="0"/>
              <a:t>施設</a:t>
            </a:r>
            <a:r>
              <a:rPr lang="ja-JP" altLang="en-US" sz="1600" dirty="0"/>
              <a:t>入所やグループホーム入居等による虐待者との</a:t>
            </a:r>
            <a:r>
              <a:rPr lang="ja-JP" altLang="en-US" sz="1600" dirty="0" smtClean="0"/>
              <a:t>分離</a:t>
            </a:r>
          </a:p>
          <a:p>
            <a:r>
              <a:rPr lang="ja-JP" altLang="en-US" sz="1600" dirty="0" smtClean="0"/>
              <a:t>・成年</a:t>
            </a:r>
            <a:r>
              <a:rPr lang="ja-JP" altLang="en-US" sz="1600" dirty="0"/>
              <a:t>後見人等の選任により、経済的搾取が</a:t>
            </a:r>
            <a:r>
              <a:rPr lang="ja-JP" altLang="en-US" sz="1600" dirty="0" smtClean="0"/>
              <a:t>なくなった</a:t>
            </a:r>
            <a:r>
              <a:rPr lang="ja-JP" altLang="en-US" sz="1600" dirty="0"/>
              <a:t>等</a:t>
            </a:r>
          </a:p>
        </p:txBody>
      </p:sp>
      <p:sp>
        <p:nvSpPr>
          <p:cNvPr id="7" name="角丸四角形 6"/>
          <p:cNvSpPr/>
          <p:nvPr/>
        </p:nvSpPr>
        <p:spPr>
          <a:xfrm>
            <a:off x="4634703" y="4221088"/>
            <a:ext cx="4185769" cy="172819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ja-JP" altLang="en-US" b="1" dirty="0" smtClean="0"/>
              <a:t>＜施設</a:t>
            </a:r>
            <a:r>
              <a:rPr lang="ja-JP" altLang="en-US" b="1" dirty="0"/>
              <a:t>従事者虐待の</a:t>
            </a:r>
            <a:r>
              <a:rPr lang="ja-JP" altLang="en-US" b="1" dirty="0" smtClean="0"/>
              <a:t>場合＞</a:t>
            </a:r>
            <a:endParaRPr lang="en-US" altLang="ja-JP" b="1" dirty="0" smtClean="0"/>
          </a:p>
          <a:p>
            <a:r>
              <a:rPr lang="ja-JP" altLang="en-US" dirty="0" smtClean="0"/>
              <a:t>・</a:t>
            </a:r>
            <a:r>
              <a:rPr lang="ja-JP" altLang="en-US" sz="1600" dirty="0" smtClean="0"/>
              <a:t>口頭</a:t>
            </a:r>
            <a:r>
              <a:rPr lang="ja-JP" altLang="en-US" sz="1600" dirty="0"/>
              <a:t>・文書における改善指導　</a:t>
            </a:r>
            <a:endParaRPr lang="ja-JP" altLang="en-US" sz="1600" dirty="0" smtClean="0"/>
          </a:p>
          <a:p>
            <a:r>
              <a:rPr lang="ja-JP" altLang="en-US" sz="1600" dirty="0" smtClean="0"/>
              <a:t>・事業所</a:t>
            </a:r>
            <a:r>
              <a:rPr lang="ja-JP" altLang="en-US" sz="1600" dirty="0"/>
              <a:t>実地調査における指導の</a:t>
            </a:r>
            <a:r>
              <a:rPr lang="ja-JP" altLang="en-US" sz="1600" dirty="0" smtClean="0"/>
              <a:t>強化</a:t>
            </a:r>
          </a:p>
          <a:p>
            <a:r>
              <a:rPr lang="ja-JP" altLang="en-US" sz="1600" dirty="0" smtClean="0"/>
              <a:t>・虐待</a:t>
            </a:r>
            <a:r>
              <a:rPr lang="ja-JP" altLang="en-US" sz="1600" dirty="0"/>
              <a:t>職員の処遇も含めた事業所改善報告書の提出</a:t>
            </a:r>
            <a:r>
              <a:rPr lang="ja-JP" altLang="en-US" sz="1600" dirty="0" smtClean="0"/>
              <a:t>等</a:t>
            </a:r>
            <a:endParaRPr lang="ja-JP" altLang="en-US" sz="1600" dirty="0"/>
          </a:p>
        </p:txBody>
      </p:sp>
      <p:sp>
        <p:nvSpPr>
          <p:cNvPr id="6" name="角丸四角形 5"/>
          <p:cNvSpPr/>
          <p:nvPr/>
        </p:nvSpPr>
        <p:spPr>
          <a:xfrm>
            <a:off x="350690" y="6165304"/>
            <a:ext cx="7821709" cy="576064"/>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sz="1600" b="1" u="sng" dirty="0" smtClean="0">
                <a:latin typeface="+mn-ea"/>
              </a:rPr>
              <a:t>※</a:t>
            </a:r>
            <a:r>
              <a:rPr lang="ja-JP" altLang="en-US" sz="1600" b="1" u="sng" dirty="0" smtClean="0">
                <a:latin typeface="+mn-ea"/>
              </a:rPr>
              <a:t>　虐待</a:t>
            </a:r>
            <a:r>
              <a:rPr lang="ja-JP" altLang="en-US" sz="1600" b="1" u="sng" dirty="0">
                <a:latin typeface="+mn-ea"/>
              </a:rPr>
              <a:t>案件として終結しても、</a:t>
            </a:r>
            <a:r>
              <a:rPr lang="ja-JP" altLang="en-US" sz="1600" b="1" u="sng" dirty="0"/>
              <a:t>本人の生活支援や定期的見守りを関係機関が継続して行っている事案がほとんどである。</a:t>
            </a:r>
            <a:r>
              <a:rPr lang="ja-JP" altLang="en-US" sz="1600" dirty="0">
                <a:latin typeface="+mn-ea"/>
              </a:rPr>
              <a:t>　</a:t>
            </a:r>
          </a:p>
        </p:txBody>
      </p:sp>
    </p:spTree>
    <p:extLst>
      <p:ext uri="{BB962C8B-B14F-4D97-AF65-F5344CB8AC3E}">
        <p14:creationId xmlns:p14="http://schemas.microsoft.com/office/powerpoint/2010/main" val="3707497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274042"/>
          </a:xfrm>
        </p:spPr>
        <p:txBody>
          <a:bodyPr>
            <a:normAutofit fontScale="90000"/>
          </a:bodyPr>
          <a:lstStyle/>
          <a:p>
            <a:endParaRPr kumimoji="1" lang="ja-JP" altLang="en-US" dirty="0"/>
          </a:p>
        </p:txBody>
      </p:sp>
      <p:sp>
        <p:nvSpPr>
          <p:cNvPr id="3" name="コンテンツ プレースホルダー 2"/>
          <p:cNvSpPr>
            <a:spLocks noGrp="1"/>
          </p:cNvSpPr>
          <p:nvPr>
            <p:ph idx="1"/>
          </p:nvPr>
        </p:nvSpPr>
        <p:spPr>
          <a:xfrm>
            <a:off x="457200" y="692696"/>
            <a:ext cx="8229600" cy="5616623"/>
          </a:xfrm>
        </p:spPr>
        <p:txBody>
          <a:bodyPr>
            <a:normAutofit/>
          </a:bodyPr>
          <a:lstStyle/>
          <a:p>
            <a:pPr marL="0" indent="0">
              <a:buNone/>
            </a:pPr>
            <a:r>
              <a:rPr lang="en-US" altLang="ja-JP" sz="1800" b="1" dirty="0" smtClean="0">
                <a:latin typeface="+mn-ea"/>
              </a:rPr>
              <a:t>(</a:t>
            </a:r>
            <a:r>
              <a:rPr lang="en-US" altLang="ja-JP" sz="1800" b="1" dirty="0">
                <a:latin typeface="+mn-ea"/>
              </a:rPr>
              <a:t>2)</a:t>
            </a:r>
            <a:r>
              <a:rPr lang="ja-JP" altLang="en-US" sz="1800" b="1" dirty="0">
                <a:latin typeface="+mn-ea"/>
              </a:rPr>
              <a:t>　</a:t>
            </a:r>
            <a:r>
              <a:rPr lang="ja-JP" altLang="en-US" sz="1800" b="1" dirty="0" smtClean="0">
                <a:latin typeface="+mn-ea"/>
              </a:rPr>
              <a:t>対応が長期化する要因</a:t>
            </a:r>
            <a:endParaRPr lang="ja-JP" altLang="en-US" sz="1800" b="1" dirty="0">
              <a:latin typeface="+mn-ea"/>
            </a:endParaRPr>
          </a:p>
          <a:p>
            <a:pPr marL="0" indent="0">
              <a:buNone/>
            </a:pPr>
            <a:r>
              <a:rPr lang="ja-JP" altLang="en-US" sz="1800" dirty="0">
                <a:latin typeface="+mn-ea"/>
              </a:rPr>
              <a:t>　前ページの表のとおり、平成</a:t>
            </a:r>
            <a:r>
              <a:rPr lang="en-US" altLang="ja-JP" sz="1800" dirty="0">
                <a:latin typeface="+mn-ea"/>
              </a:rPr>
              <a:t>24</a:t>
            </a:r>
            <a:r>
              <a:rPr lang="ja-JP" altLang="en-US" sz="1800" dirty="0">
                <a:latin typeface="+mn-ea"/>
              </a:rPr>
              <a:t>年</a:t>
            </a:r>
            <a:r>
              <a:rPr lang="en-US" altLang="ja-JP" sz="1800" dirty="0">
                <a:latin typeface="+mn-ea"/>
              </a:rPr>
              <a:t>10</a:t>
            </a:r>
            <a:r>
              <a:rPr lang="ja-JP" altLang="en-US" sz="1800" dirty="0">
                <a:latin typeface="+mn-ea"/>
              </a:rPr>
              <a:t>月の障害者虐待防止法施行後、平成</a:t>
            </a:r>
            <a:r>
              <a:rPr lang="en-US" altLang="ja-JP" sz="1800" dirty="0">
                <a:latin typeface="+mn-ea"/>
              </a:rPr>
              <a:t>26</a:t>
            </a:r>
            <a:r>
              <a:rPr lang="ja-JP" altLang="en-US" sz="1800" dirty="0">
                <a:latin typeface="+mn-ea"/>
              </a:rPr>
              <a:t>年度末までに</a:t>
            </a:r>
            <a:r>
              <a:rPr lang="en-US" altLang="ja-JP" sz="1800" dirty="0">
                <a:latin typeface="+mn-ea"/>
              </a:rPr>
              <a:t>70</a:t>
            </a:r>
            <a:r>
              <a:rPr lang="ja-JP" altLang="en-US" sz="1800" dirty="0">
                <a:latin typeface="+mn-ea"/>
              </a:rPr>
              <a:t>件の虐待案件に対応し、そのうちの</a:t>
            </a:r>
            <a:r>
              <a:rPr lang="ja-JP" altLang="en-US" sz="1800" dirty="0" smtClean="0">
                <a:latin typeface="+mn-ea"/>
              </a:rPr>
              <a:t>約</a:t>
            </a:r>
            <a:r>
              <a:rPr lang="en-US" altLang="ja-JP" sz="1800" dirty="0" smtClean="0">
                <a:latin typeface="+mn-ea"/>
              </a:rPr>
              <a:t>78</a:t>
            </a:r>
            <a:r>
              <a:rPr lang="ja-JP" altLang="en-US" sz="1800" dirty="0" smtClean="0">
                <a:latin typeface="+mn-ea"/>
              </a:rPr>
              <a:t>％</a:t>
            </a:r>
            <a:r>
              <a:rPr lang="ja-JP" altLang="en-US" sz="1800" dirty="0">
                <a:latin typeface="+mn-ea"/>
              </a:rPr>
              <a:t>は終結しているが</a:t>
            </a:r>
            <a:r>
              <a:rPr lang="ja-JP" altLang="en-US" sz="1800" dirty="0" smtClean="0">
                <a:latin typeface="+mn-ea"/>
              </a:rPr>
              <a:t>、</a:t>
            </a:r>
            <a:r>
              <a:rPr lang="en-US" altLang="ja-JP" sz="1800" dirty="0" smtClean="0">
                <a:latin typeface="+mn-ea"/>
              </a:rPr>
              <a:t>15</a:t>
            </a:r>
            <a:r>
              <a:rPr lang="ja-JP" altLang="en-US" sz="1800" dirty="0" smtClean="0">
                <a:latin typeface="+mn-ea"/>
              </a:rPr>
              <a:t>件の</a:t>
            </a:r>
            <a:r>
              <a:rPr lang="ja-JP" altLang="en-US" sz="1800" dirty="0">
                <a:latin typeface="+mn-ea"/>
              </a:rPr>
              <a:t>事案については、対応が継続している</a:t>
            </a:r>
            <a:r>
              <a:rPr lang="ja-JP" altLang="en-US" sz="1800" dirty="0" smtClean="0">
                <a:latin typeface="+mn-ea"/>
              </a:rPr>
              <a:t>。</a:t>
            </a:r>
          </a:p>
          <a:p>
            <a:pPr marL="0" indent="0">
              <a:buNone/>
            </a:pPr>
            <a:r>
              <a:rPr lang="ja-JP" altLang="en-US" sz="1800" dirty="0" smtClean="0">
                <a:latin typeface="+mn-ea"/>
              </a:rPr>
              <a:t>　対応が長期化する要因として、下記のようなことが考えられる。</a:t>
            </a:r>
            <a:endParaRPr lang="ja-JP" altLang="en-US" sz="1800" dirty="0">
              <a:latin typeface="+mn-ea"/>
            </a:endParaRPr>
          </a:p>
          <a:p>
            <a:pPr marL="0" indent="0">
              <a:buNone/>
            </a:pPr>
            <a:endParaRPr lang="ja-JP" altLang="en-US" sz="1800" dirty="0">
              <a:latin typeface="+mn-ea"/>
            </a:endParaRPr>
          </a:p>
          <a:p>
            <a:pPr marL="0" indent="0">
              <a:buNone/>
            </a:pPr>
            <a:endParaRPr lang="ja-JP" altLang="en-US" sz="1800" dirty="0" smtClean="0">
              <a:latin typeface="+mn-ea"/>
            </a:endParaRPr>
          </a:p>
          <a:p>
            <a:pPr marL="0" indent="0">
              <a:buNone/>
            </a:pPr>
            <a:endParaRPr lang="ja-JP" altLang="en-US" sz="1800" dirty="0">
              <a:latin typeface="+mn-ea"/>
            </a:endParaRPr>
          </a:p>
          <a:p>
            <a:pPr marL="0" indent="0">
              <a:buNone/>
            </a:pPr>
            <a:endParaRPr lang="ja-JP" altLang="en-US" sz="1800" dirty="0" smtClean="0">
              <a:latin typeface="+mn-ea"/>
            </a:endParaRPr>
          </a:p>
          <a:p>
            <a:pPr marL="0" indent="0">
              <a:buNone/>
            </a:pPr>
            <a:endParaRPr lang="ja-JP" altLang="en-US" sz="1800" dirty="0">
              <a:latin typeface="+mn-ea"/>
            </a:endParaRPr>
          </a:p>
          <a:p>
            <a:pPr marL="0" indent="0">
              <a:buNone/>
            </a:pPr>
            <a:endParaRPr lang="ja-JP" altLang="en-US" sz="1800" dirty="0" smtClean="0">
              <a:latin typeface="+mn-ea"/>
            </a:endParaRPr>
          </a:p>
          <a:p>
            <a:pPr marL="0" indent="0">
              <a:buNone/>
            </a:pPr>
            <a:endParaRPr lang="ja-JP" altLang="en-US" sz="1800" dirty="0">
              <a:latin typeface="+mn-ea"/>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11</a:t>
            </a:fld>
            <a:endParaRPr kumimoji="1" lang="ja-JP" altLang="en-US" dirty="0"/>
          </a:p>
        </p:txBody>
      </p:sp>
      <p:sp>
        <p:nvSpPr>
          <p:cNvPr id="5" name="角丸四角形 4"/>
          <p:cNvSpPr/>
          <p:nvPr/>
        </p:nvSpPr>
        <p:spPr>
          <a:xfrm>
            <a:off x="367695" y="2276872"/>
            <a:ext cx="4176464" cy="302433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ja-JP" altLang="en-US" b="1" dirty="0">
                <a:latin typeface="+mn-ea"/>
              </a:rPr>
              <a:t>＜養護者虐待の場合</a:t>
            </a:r>
            <a:r>
              <a:rPr lang="ja-JP" altLang="en-US" b="1" dirty="0" smtClean="0">
                <a:latin typeface="+mn-ea"/>
              </a:rPr>
              <a:t>＞</a:t>
            </a:r>
          </a:p>
          <a:p>
            <a:endParaRPr lang="ja-JP" altLang="en-US" b="1" dirty="0" smtClean="0">
              <a:latin typeface="+mn-ea"/>
            </a:endParaRPr>
          </a:p>
          <a:p>
            <a:r>
              <a:rPr lang="ja-JP" altLang="en-US" sz="1600" smtClean="0">
                <a:latin typeface="+mn-ea"/>
              </a:rPr>
              <a:t>・虐待</a:t>
            </a:r>
            <a:r>
              <a:rPr lang="ja-JP" altLang="en-US" sz="1600" dirty="0" smtClean="0">
                <a:latin typeface="+mn-ea"/>
              </a:rPr>
              <a:t>を認めない、</a:t>
            </a:r>
            <a:r>
              <a:rPr lang="ja-JP" altLang="en-US" sz="1600" dirty="0" err="1" smtClean="0">
                <a:latin typeface="+mn-ea"/>
              </a:rPr>
              <a:t>障がい</a:t>
            </a:r>
            <a:r>
              <a:rPr lang="ja-JP" altLang="en-US" sz="1600" dirty="0" smtClean="0">
                <a:latin typeface="+mn-ea"/>
              </a:rPr>
              <a:t>特性に対して理解がない。</a:t>
            </a:r>
            <a:endParaRPr lang="ja-JP" altLang="en-US" sz="1600" dirty="0">
              <a:latin typeface="+mn-ea"/>
            </a:endParaRPr>
          </a:p>
          <a:p>
            <a:r>
              <a:rPr lang="ja-JP" altLang="en-US" sz="1600" dirty="0" smtClean="0">
                <a:latin typeface="+mn-ea"/>
              </a:rPr>
              <a:t>・支援者</a:t>
            </a:r>
            <a:r>
              <a:rPr lang="ja-JP" altLang="en-US" sz="1600" dirty="0" smtClean="0">
                <a:latin typeface="+mn-ea"/>
              </a:rPr>
              <a:t>の介入、</a:t>
            </a:r>
            <a:r>
              <a:rPr lang="ja-JP" altLang="en-US" sz="1600" dirty="0" smtClean="0"/>
              <a:t>福祉ｻｰﾋﾞｽ、成年</a:t>
            </a:r>
            <a:r>
              <a:rPr lang="ja-JP" altLang="en-US" sz="1600" dirty="0"/>
              <a:t>後見制度等の</a:t>
            </a:r>
            <a:r>
              <a:rPr lang="ja-JP" altLang="en-US" sz="1600" dirty="0" smtClean="0"/>
              <a:t>利用を拒む。</a:t>
            </a:r>
            <a:endParaRPr lang="ja-JP" altLang="en-US" sz="1600" dirty="0"/>
          </a:p>
          <a:p>
            <a:r>
              <a:rPr lang="ja-JP" altLang="en-US" sz="1600" dirty="0" smtClean="0"/>
              <a:t>・虐待者自身へ</a:t>
            </a:r>
            <a:r>
              <a:rPr lang="ja-JP" altLang="en-US" sz="1600" dirty="0"/>
              <a:t>の支援が必要な多問題</a:t>
            </a:r>
            <a:r>
              <a:rPr lang="ja-JP" altLang="en-US" sz="1600" dirty="0" smtClean="0"/>
              <a:t>家族である。</a:t>
            </a:r>
            <a:endParaRPr lang="ja-JP" altLang="en-US" sz="1600" dirty="0"/>
          </a:p>
          <a:p>
            <a:r>
              <a:rPr lang="ja-JP" altLang="en-US" sz="1600" dirty="0" smtClean="0"/>
              <a:t>・重度の</a:t>
            </a:r>
            <a:r>
              <a:rPr lang="ja-JP" altLang="en-US" sz="1600" dirty="0" err="1" smtClean="0"/>
              <a:t>障がい</a:t>
            </a:r>
            <a:r>
              <a:rPr lang="ja-JP" altLang="en-US" sz="1600" dirty="0" smtClean="0"/>
              <a:t>者が利用できる短期</a:t>
            </a:r>
            <a:r>
              <a:rPr lang="ja-JP" altLang="en-US" sz="1600" dirty="0"/>
              <a:t>入所も含めた入所</a:t>
            </a:r>
            <a:r>
              <a:rPr lang="ja-JP" altLang="en-US" sz="1600" dirty="0" smtClean="0"/>
              <a:t>施設がないため分離ができない。</a:t>
            </a:r>
            <a:endParaRPr lang="ja-JP" altLang="en-US" dirty="0" smtClean="0"/>
          </a:p>
        </p:txBody>
      </p:sp>
      <p:sp>
        <p:nvSpPr>
          <p:cNvPr id="6" name="角丸四角形 5"/>
          <p:cNvSpPr/>
          <p:nvPr/>
        </p:nvSpPr>
        <p:spPr>
          <a:xfrm>
            <a:off x="4551084" y="2276872"/>
            <a:ext cx="4266373" cy="302433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ja-JP" altLang="en-US" b="1" dirty="0"/>
              <a:t>＜施設従事者虐待の場合＞</a:t>
            </a:r>
            <a:endParaRPr lang="en-US" altLang="ja-JP" b="1" dirty="0"/>
          </a:p>
          <a:p>
            <a:endParaRPr lang="ja-JP" altLang="en-US" dirty="0" smtClean="0"/>
          </a:p>
          <a:p>
            <a:r>
              <a:rPr lang="ja-JP" altLang="en-US" sz="1600" dirty="0" smtClean="0"/>
              <a:t>・通報内容が苦情か、虚偽の通報か、過失による事故か、正確な事実確認に時間を要する。</a:t>
            </a:r>
            <a:endParaRPr lang="ja-JP" altLang="en-US" sz="1600" dirty="0"/>
          </a:p>
          <a:p>
            <a:endParaRPr lang="ja-JP" altLang="en-US" sz="1600" dirty="0" smtClean="0"/>
          </a:p>
          <a:p>
            <a:r>
              <a:rPr lang="ja-JP" altLang="en-US" sz="1600" dirty="0" smtClean="0"/>
              <a:t>・障害者虐待防止法、公益通報者保護法に</a:t>
            </a:r>
            <a:r>
              <a:rPr lang="ja-JP" altLang="en-US" sz="1600" dirty="0"/>
              <a:t>より</a:t>
            </a:r>
            <a:r>
              <a:rPr lang="ja-JP" altLang="en-US" sz="1600" dirty="0" smtClean="0"/>
              <a:t>、通報者は守られるが、現実には匿名や内部告発等による通報が多いため、通報者保護の点で慎重を期さざるを得ず、事実確認に</a:t>
            </a:r>
            <a:r>
              <a:rPr lang="ja-JP" altLang="en-US" sz="1600" dirty="0"/>
              <a:t>時間を</a:t>
            </a:r>
            <a:r>
              <a:rPr lang="ja-JP" altLang="en-US" sz="1600" dirty="0" smtClean="0"/>
              <a:t>要する。</a:t>
            </a:r>
            <a:r>
              <a:rPr lang="ja-JP" altLang="en-US" sz="1600" dirty="0"/>
              <a:t>　</a:t>
            </a:r>
          </a:p>
        </p:txBody>
      </p:sp>
      <p:sp>
        <p:nvSpPr>
          <p:cNvPr id="7" name="正方形/長方形 6"/>
          <p:cNvSpPr/>
          <p:nvPr/>
        </p:nvSpPr>
        <p:spPr>
          <a:xfrm>
            <a:off x="1331640" y="5625244"/>
            <a:ext cx="6192688" cy="61206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smtClean="0"/>
              <a:t>　</a:t>
            </a:r>
            <a:r>
              <a:rPr lang="ja-JP" altLang="en-US" sz="1600" dirty="0" smtClean="0"/>
              <a:t>早期発見・早期支援を目標に関係機関と一丸となった取組みの継続</a:t>
            </a:r>
            <a:endParaRPr kumimoji="1" lang="ja-JP" altLang="en-US" sz="1600" dirty="0"/>
          </a:p>
        </p:txBody>
      </p:sp>
      <p:sp>
        <p:nvSpPr>
          <p:cNvPr id="9" name="右カーブ矢印 8"/>
          <p:cNvSpPr/>
          <p:nvPr/>
        </p:nvSpPr>
        <p:spPr>
          <a:xfrm rot="19137926">
            <a:off x="683568" y="5445224"/>
            <a:ext cx="360040" cy="57606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033948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152718"/>
            <a:ext cx="8003232" cy="683994"/>
          </a:xfrm>
        </p:spPr>
        <p:txBody>
          <a:bodyPr>
            <a:normAutofit/>
          </a:bodyPr>
          <a:lstStyle/>
          <a:p>
            <a:pPr algn="ctr"/>
            <a:endParaRPr kumimoji="1" lang="ja-JP" altLang="en-US" sz="2400" dirty="0"/>
          </a:p>
        </p:txBody>
      </p:sp>
      <p:sp>
        <p:nvSpPr>
          <p:cNvPr id="4" name="コンテンツ プレースホルダー 3"/>
          <p:cNvSpPr>
            <a:spLocks noGrp="1"/>
          </p:cNvSpPr>
          <p:nvPr>
            <p:ph idx="1"/>
          </p:nvPr>
        </p:nvSpPr>
        <p:spPr>
          <a:xfrm>
            <a:off x="457200" y="1052736"/>
            <a:ext cx="8219256" cy="5073427"/>
          </a:xfrm>
        </p:spPr>
        <p:txBody>
          <a:bodyPr>
            <a:normAutofit lnSpcReduction="10000"/>
          </a:bodyPr>
          <a:lstStyle/>
          <a:p>
            <a:pPr marL="0" indent="0">
              <a:buNone/>
            </a:pPr>
            <a:r>
              <a:rPr lang="ja-JP" altLang="en-US" sz="1800" dirty="0" smtClean="0">
                <a:latin typeface="+mn-ea"/>
              </a:rPr>
              <a:t>　養護者虐待により、生命又は身体に重大な危険が生じている、または生じる恐れがあるとして養護者から「分離」し、一時的に保護をした事案は</a:t>
            </a:r>
            <a:r>
              <a:rPr lang="en-US" altLang="ja-JP" sz="1800" dirty="0" smtClean="0">
                <a:latin typeface="+mn-ea"/>
              </a:rPr>
              <a:t>5</a:t>
            </a:r>
            <a:r>
              <a:rPr lang="ja-JP" altLang="en-US" sz="1800" dirty="0" smtClean="0">
                <a:latin typeface="+mn-ea"/>
              </a:rPr>
              <a:t>件あった。</a:t>
            </a:r>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ja-JP" altLang="en-US" sz="1800" dirty="0" smtClean="0"/>
          </a:p>
          <a:p>
            <a:endParaRPr lang="ja-JP" altLang="en-US" sz="1800" dirty="0"/>
          </a:p>
          <a:p>
            <a:endParaRPr lang="ja-JP" altLang="en-US" sz="1800" dirty="0" smtClean="0"/>
          </a:p>
          <a:p>
            <a:pPr marL="0" indent="0">
              <a:buNone/>
            </a:pPr>
            <a:r>
              <a:rPr lang="ja-JP" altLang="en-US" sz="1800" dirty="0" smtClean="0">
                <a:latin typeface="+mn-ea"/>
              </a:rPr>
              <a:t>　</a:t>
            </a:r>
            <a:endParaRPr lang="en-US" altLang="ja-JP" sz="1800" dirty="0" smtClean="0">
              <a:latin typeface="+mn-ea"/>
            </a:endParaRPr>
          </a:p>
          <a:p>
            <a:pPr marL="0" indent="0">
              <a:buNone/>
            </a:pPr>
            <a:endParaRPr lang="en-US" altLang="ja-JP" sz="1800" dirty="0">
              <a:latin typeface="+mn-ea"/>
            </a:endParaRPr>
          </a:p>
          <a:p>
            <a:pPr marL="0" indent="0">
              <a:buNone/>
            </a:pPr>
            <a:endParaRPr lang="en-US" altLang="ja-JP" sz="1800" dirty="0" smtClean="0">
              <a:latin typeface="+mn-ea"/>
            </a:endParaRPr>
          </a:p>
          <a:p>
            <a:pPr marL="0" indent="0">
              <a:buNone/>
            </a:pPr>
            <a:r>
              <a:rPr lang="ja-JP" altLang="en-US" sz="1800" dirty="0" smtClean="0">
                <a:latin typeface="+mn-ea"/>
              </a:rPr>
              <a:t>　</a:t>
            </a:r>
            <a:r>
              <a:rPr lang="en-US" altLang="ja-JP" sz="1800" dirty="0" smtClean="0">
                <a:latin typeface="+mn-ea"/>
              </a:rPr>
              <a:t>(1)</a:t>
            </a:r>
            <a:r>
              <a:rPr lang="ja-JP" altLang="en-US" sz="1800" dirty="0" smtClean="0">
                <a:latin typeface="+mn-ea"/>
              </a:rPr>
              <a:t>の障害者</a:t>
            </a:r>
            <a:r>
              <a:rPr lang="ja-JP" altLang="en-US" sz="1800" dirty="0">
                <a:latin typeface="+mn-ea"/>
              </a:rPr>
              <a:t>支援施設へ</a:t>
            </a:r>
            <a:r>
              <a:rPr lang="ja-JP" altLang="en-US" sz="1800" dirty="0" smtClean="0">
                <a:latin typeface="+mn-ea"/>
              </a:rPr>
              <a:t>措置した事案については</a:t>
            </a:r>
            <a:r>
              <a:rPr lang="ja-JP" altLang="en-US" sz="1800" dirty="0">
                <a:latin typeface="+mn-ea"/>
              </a:rPr>
              <a:t>、平成</a:t>
            </a:r>
            <a:r>
              <a:rPr lang="en-US" altLang="ja-JP" sz="1800" dirty="0">
                <a:latin typeface="+mn-ea"/>
              </a:rPr>
              <a:t>25</a:t>
            </a:r>
            <a:r>
              <a:rPr lang="ja-JP" altLang="en-US" sz="1800" dirty="0">
                <a:latin typeface="+mn-ea"/>
              </a:rPr>
              <a:t>年度にも一時保護を実施</a:t>
            </a:r>
            <a:r>
              <a:rPr lang="ja-JP" altLang="en-US" sz="1800" dirty="0" smtClean="0">
                <a:latin typeface="+mn-ea"/>
              </a:rPr>
              <a:t>した事案で</a:t>
            </a:r>
            <a:r>
              <a:rPr lang="ja-JP" altLang="en-US" sz="1800" dirty="0">
                <a:latin typeface="+mn-ea"/>
              </a:rPr>
              <a:t>ある</a:t>
            </a:r>
            <a:r>
              <a:rPr lang="ja-JP" altLang="en-US" sz="1800" dirty="0" smtClean="0">
                <a:latin typeface="+mn-ea"/>
              </a:rPr>
              <a:t>。本人へのｻｰﾋﾞｽ量を増加し、身の回りの介護について養護者と約束事を交わした上で家庭に戻し、本人・家族に対して支援を続けてきたが、改善されず、再度、一時保護を実施した。支援</a:t>
            </a:r>
            <a:r>
              <a:rPr lang="ja-JP" altLang="en-US" sz="1800" dirty="0">
                <a:latin typeface="+mn-ea"/>
              </a:rPr>
              <a:t>の難しさ</a:t>
            </a:r>
            <a:r>
              <a:rPr lang="ja-JP" altLang="en-US" sz="1800" dirty="0" smtClean="0">
                <a:latin typeface="+mn-ea"/>
              </a:rPr>
              <a:t>を痛感した事案であった。</a:t>
            </a:r>
            <a:endParaRPr kumimoji="1" lang="ja-JP" altLang="en-US" sz="1800" dirty="0" smtClean="0">
              <a:latin typeface="+mn-ea"/>
            </a:endParaRPr>
          </a:p>
        </p:txBody>
      </p:sp>
      <p:sp>
        <p:nvSpPr>
          <p:cNvPr id="6" name="テキスト プレースホルダー 2"/>
          <p:cNvSpPr txBox="1">
            <a:spLocks/>
          </p:cNvSpPr>
          <p:nvPr/>
        </p:nvSpPr>
        <p:spPr>
          <a:xfrm>
            <a:off x="457200" y="228601"/>
            <a:ext cx="7772400" cy="608111"/>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kumimoji="1"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kumimoji="1"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kumimoji="1"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kumimoji="1"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kumimoji="1"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9pPr>
          </a:lstStyle>
          <a:p>
            <a:r>
              <a:rPr lang="en-US" altLang="ja-JP" dirty="0" smtClean="0">
                <a:latin typeface="+mn-ea"/>
              </a:rPr>
              <a:t>(2)</a:t>
            </a:r>
            <a:r>
              <a:rPr lang="ja-JP" altLang="en-US" dirty="0" smtClean="0">
                <a:latin typeface="+mn-ea"/>
              </a:rPr>
              <a:t>被虐待者の一時保護</a:t>
            </a:r>
          </a:p>
          <a:p>
            <a:endParaRPr lang="ja-JP" altLang="en-US" dirty="0"/>
          </a:p>
        </p:txBody>
      </p:sp>
      <p:sp>
        <p:nvSpPr>
          <p:cNvPr id="7" name="スマイル 6"/>
          <p:cNvSpPr/>
          <p:nvPr/>
        </p:nvSpPr>
        <p:spPr>
          <a:xfrm>
            <a:off x="1061610" y="2817362"/>
            <a:ext cx="630070" cy="625528"/>
          </a:xfrm>
          <a:prstGeom prst="smileyFac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8" name="正方形/長方形 7"/>
          <p:cNvSpPr/>
          <p:nvPr/>
        </p:nvSpPr>
        <p:spPr>
          <a:xfrm>
            <a:off x="2222538" y="2047818"/>
            <a:ext cx="6007061" cy="5040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ja-JP" sz="1600" dirty="0" smtClean="0"/>
              <a:t>(1) </a:t>
            </a:r>
            <a:r>
              <a:rPr lang="ja-JP" altLang="en-US" sz="1600" dirty="0" smtClean="0"/>
              <a:t>障害者支援施設へ一時保護</a:t>
            </a:r>
            <a:r>
              <a:rPr lang="en-US" altLang="ja-JP" sz="1600" dirty="0" smtClean="0"/>
              <a:t>(</a:t>
            </a:r>
            <a:r>
              <a:rPr lang="ja-JP" altLang="en-US" sz="1600" dirty="0" smtClean="0"/>
              <a:t>身体障害者福祉法による「やむを得ない事由による措置」</a:t>
            </a:r>
            <a:r>
              <a:rPr lang="en-US" altLang="ja-JP" sz="1600" dirty="0" smtClean="0"/>
              <a:t>)</a:t>
            </a:r>
            <a:endParaRPr kumimoji="1" lang="ja-JP" altLang="en-US" sz="1600" dirty="0"/>
          </a:p>
        </p:txBody>
      </p:sp>
      <p:sp>
        <p:nvSpPr>
          <p:cNvPr id="9" name="正方形/長方形 8"/>
          <p:cNvSpPr/>
          <p:nvPr/>
        </p:nvSpPr>
        <p:spPr>
          <a:xfrm>
            <a:off x="2225097" y="2734250"/>
            <a:ext cx="6004502" cy="5040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ja-JP" sz="1600" dirty="0" smtClean="0"/>
              <a:t>(2) </a:t>
            </a:r>
            <a:r>
              <a:rPr lang="ja-JP" altLang="en-US" sz="1600" dirty="0" smtClean="0"/>
              <a:t>老人福祉施設へ一時保護</a:t>
            </a:r>
            <a:r>
              <a:rPr lang="en-US" altLang="ja-JP" sz="1600" dirty="0" smtClean="0"/>
              <a:t>(</a:t>
            </a:r>
            <a:r>
              <a:rPr lang="ja-JP" altLang="en-US" sz="1600" dirty="0" smtClean="0"/>
              <a:t>老人福祉法による「やむを得ない事由による措置」</a:t>
            </a:r>
            <a:r>
              <a:rPr lang="en-US" altLang="ja-JP" sz="1600" dirty="0" smtClean="0"/>
              <a:t>)</a:t>
            </a:r>
            <a:endParaRPr kumimoji="1" lang="ja-JP" altLang="en-US" sz="1600" dirty="0"/>
          </a:p>
        </p:txBody>
      </p:sp>
      <p:sp>
        <p:nvSpPr>
          <p:cNvPr id="10" name="正方形/長方形 9"/>
          <p:cNvSpPr/>
          <p:nvPr/>
        </p:nvSpPr>
        <p:spPr>
          <a:xfrm>
            <a:off x="2250150" y="3438466"/>
            <a:ext cx="2465866" cy="5040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600" dirty="0" smtClean="0"/>
              <a:t>(3) </a:t>
            </a:r>
            <a:r>
              <a:rPr kumimoji="1" lang="ja-JP" altLang="en-US" sz="1600" dirty="0" smtClean="0"/>
              <a:t>福祉ホームへ一時保護</a:t>
            </a:r>
            <a:endParaRPr kumimoji="1" lang="ja-JP" altLang="en-US" sz="1600" dirty="0"/>
          </a:p>
        </p:txBody>
      </p:sp>
      <p:sp>
        <p:nvSpPr>
          <p:cNvPr id="11" name="正方形/長方形 10"/>
          <p:cNvSpPr/>
          <p:nvPr/>
        </p:nvSpPr>
        <p:spPr>
          <a:xfrm>
            <a:off x="2273485" y="4074513"/>
            <a:ext cx="5956114" cy="5040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600" dirty="0" smtClean="0"/>
              <a:t>(5) </a:t>
            </a:r>
            <a:r>
              <a:rPr kumimoji="1" lang="ja-JP" altLang="en-US" sz="1600" dirty="0" smtClean="0"/>
              <a:t>民間アパートへ</a:t>
            </a:r>
            <a:r>
              <a:rPr kumimoji="1" lang="ja-JP" altLang="en-US" sz="1600" dirty="0" smtClean="0"/>
              <a:t>一時保護</a:t>
            </a:r>
            <a:r>
              <a:rPr kumimoji="1" lang="ja-JP" altLang="en-US" sz="1600" dirty="0" smtClean="0"/>
              <a:t>　</a:t>
            </a:r>
            <a:r>
              <a:rPr kumimoji="1" lang="en-US" altLang="ja-JP" sz="1600" dirty="0" smtClean="0"/>
              <a:t>(</a:t>
            </a:r>
            <a:r>
              <a:rPr kumimoji="1" lang="ja-JP" altLang="en-US" sz="1600" dirty="0" smtClean="0"/>
              <a:t>本人が利用している通所事業所が借りている部屋</a:t>
            </a:r>
            <a:r>
              <a:rPr kumimoji="1" lang="en-US" altLang="ja-JP" sz="1600" dirty="0" smtClean="0"/>
              <a:t>)</a:t>
            </a:r>
            <a:endParaRPr kumimoji="1" lang="ja-JP" altLang="en-US" sz="1600" dirty="0"/>
          </a:p>
        </p:txBody>
      </p:sp>
      <p:sp>
        <p:nvSpPr>
          <p:cNvPr id="24" name="二等辺三角形 23"/>
          <p:cNvSpPr/>
          <p:nvPr/>
        </p:nvSpPr>
        <p:spPr>
          <a:xfrm>
            <a:off x="1061610" y="3471949"/>
            <a:ext cx="630070" cy="47499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正方形/長方形 1"/>
          <p:cNvSpPr/>
          <p:nvPr/>
        </p:nvSpPr>
        <p:spPr>
          <a:xfrm>
            <a:off x="971600" y="3737582"/>
            <a:ext cx="792088" cy="237499"/>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smtClean="0">
                <a:latin typeface="+mn-ea"/>
              </a:rPr>
              <a:t>被虐待者</a:t>
            </a:r>
            <a:endParaRPr kumimoji="1" lang="ja-JP" altLang="en-US" sz="1000" dirty="0">
              <a:latin typeface="+mn-ea"/>
            </a:endParaRPr>
          </a:p>
        </p:txBody>
      </p:sp>
      <p:cxnSp>
        <p:nvCxnSpPr>
          <p:cNvPr id="12" name="直線矢印コネクタ 11"/>
          <p:cNvCxnSpPr/>
          <p:nvPr/>
        </p:nvCxnSpPr>
        <p:spPr>
          <a:xfrm flipV="1">
            <a:off x="1763688" y="2299846"/>
            <a:ext cx="458850" cy="783004"/>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1763688" y="3082850"/>
            <a:ext cx="458851" cy="1243691"/>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1763688" y="3082850"/>
            <a:ext cx="458851" cy="0"/>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1763688" y="3082850"/>
            <a:ext cx="458851" cy="607644"/>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a:t>
            </a:fld>
            <a:endParaRPr kumimoji="1" lang="ja-JP" altLang="en-US" dirty="0"/>
          </a:p>
        </p:txBody>
      </p:sp>
      <p:sp>
        <p:nvSpPr>
          <p:cNvPr id="17" name="正方形/長方形 16"/>
          <p:cNvSpPr/>
          <p:nvPr/>
        </p:nvSpPr>
        <p:spPr>
          <a:xfrm>
            <a:off x="4932040" y="3452667"/>
            <a:ext cx="3297560" cy="5040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ja-JP" sz="1600" dirty="0" smtClean="0"/>
              <a:t>(4) </a:t>
            </a:r>
            <a:r>
              <a:rPr lang="ja-JP" altLang="en-US" sz="1600" dirty="0" smtClean="0"/>
              <a:t>母子生活支援施設</a:t>
            </a:r>
            <a:r>
              <a:rPr kumimoji="1" lang="ja-JP" altLang="en-US" sz="1600" dirty="0" smtClean="0"/>
              <a:t>へ一時保護</a:t>
            </a:r>
            <a:endParaRPr kumimoji="1" lang="ja-JP" altLang="en-US" sz="1600" dirty="0"/>
          </a:p>
        </p:txBody>
      </p:sp>
    </p:spTree>
    <p:extLst>
      <p:ext uri="{BB962C8B-B14F-4D97-AF65-F5344CB8AC3E}">
        <p14:creationId xmlns:p14="http://schemas.microsoft.com/office/powerpoint/2010/main" val="1391765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00000" y="1124744"/>
            <a:ext cx="8204448" cy="5256583"/>
          </a:xfrm>
        </p:spPr>
        <p:txBody>
          <a:bodyPr>
            <a:normAutofit fontScale="90000"/>
          </a:bodyPr>
          <a:lstStyle/>
          <a:p>
            <a:r>
              <a:rPr kumimoji="1" lang="ja-JP" altLang="en-US" sz="1800" dirty="0" smtClean="0"/>
              <a:t>　</a:t>
            </a:r>
            <a:r>
              <a:rPr kumimoji="1" lang="ja-JP" altLang="en-US" sz="2000" b="0" dirty="0" smtClean="0"/>
              <a:t>虐待防止センター、障害者自立支援協議会地域課題プロジェクトとの協働により、強度</a:t>
            </a:r>
            <a:r>
              <a:rPr kumimoji="1" lang="ja-JP" altLang="en-US" sz="2000" b="0" dirty="0" err="1" smtClean="0"/>
              <a:t>行動障がい</a:t>
            </a:r>
            <a:r>
              <a:rPr kumimoji="1" lang="ja-JP" altLang="en-US" sz="2000" b="0" dirty="0" smtClean="0"/>
              <a:t>者をテーマに障がい者虐待との関連</a:t>
            </a:r>
            <a:r>
              <a:rPr lang="ja-JP" altLang="en-US" sz="2000" b="0" dirty="0" smtClean="0"/>
              <a:t>性及び</a:t>
            </a:r>
            <a:r>
              <a:rPr kumimoji="1" lang="ja-JP" altLang="en-US" sz="2000" b="0" dirty="0" smtClean="0"/>
              <a:t>支援方法等について研修会を開催した。障害福祉サービス事業所、相談支援事業所、行政機関から</a:t>
            </a:r>
            <a:r>
              <a:rPr lang="ja-JP" altLang="en-US" sz="2000" b="0" dirty="0" smtClean="0"/>
              <a:t>８０名</a:t>
            </a:r>
            <a:r>
              <a:rPr kumimoji="1" lang="ja-JP" altLang="en-US" sz="2000" b="0" dirty="0" smtClean="0"/>
              <a:t>が参加した。</a:t>
            </a:r>
            <a:br>
              <a:rPr kumimoji="1" lang="ja-JP" altLang="en-US" sz="2000" b="0" dirty="0" smtClean="0"/>
            </a:br>
            <a:r>
              <a:rPr lang="ja-JP" altLang="en-US" sz="1800" dirty="0"/>
              <a:t/>
            </a:r>
            <a:br>
              <a:rPr lang="ja-JP" altLang="en-US" sz="1800" dirty="0"/>
            </a:br>
            <a:r>
              <a:rPr lang="ja-JP" altLang="en-US" sz="1800" dirty="0" smtClean="0"/>
              <a:t/>
            </a:r>
            <a:br>
              <a:rPr lang="ja-JP" altLang="en-US" sz="1800" dirty="0" smtClean="0"/>
            </a:br>
            <a:r>
              <a:rPr lang="ja-JP" altLang="en-US" sz="1800" dirty="0" smtClean="0"/>
              <a:t>■　日時　</a:t>
            </a:r>
            <a:r>
              <a:rPr lang="ja-JP" altLang="en-US" sz="1800" dirty="0" smtClean="0">
                <a:latin typeface="+mn-ea"/>
                <a:ea typeface="+mn-ea"/>
              </a:rPr>
              <a:t>平成</a:t>
            </a:r>
            <a:r>
              <a:rPr lang="en-US" altLang="ja-JP" sz="1800" dirty="0" smtClean="0">
                <a:latin typeface="+mn-ea"/>
                <a:ea typeface="+mn-ea"/>
              </a:rPr>
              <a:t>27</a:t>
            </a:r>
            <a:r>
              <a:rPr lang="ja-JP" altLang="en-US" sz="1800" dirty="0" smtClean="0">
                <a:latin typeface="+mn-ea"/>
                <a:ea typeface="+mn-ea"/>
              </a:rPr>
              <a:t>年</a:t>
            </a:r>
            <a:r>
              <a:rPr lang="en-US" altLang="ja-JP" sz="1800" dirty="0" smtClean="0">
                <a:latin typeface="+mn-ea"/>
                <a:ea typeface="+mn-ea"/>
              </a:rPr>
              <a:t>2</a:t>
            </a:r>
            <a:r>
              <a:rPr lang="ja-JP" altLang="en-US" sz="1800" dirty="0" smtClean="0">
                <a:latin typeface="+mn-ea"/>
                <a:ea typeface="+mn-ea"/>
              </a:rPr>
              <a:t>月</a:t>
            </a:r>
            <a:r>
              <a:rPr lang="en-US" altLang="ja-JP" sz="1800" dirty="0" smtClean="0">
                <a:latin typeface="+mn-ea"/>
                <a:ea typeface="+mn-ea"/>
              </a:rPr>
              <a:t>13</a:t>
            </a:r>
            <a:r>
              <a:rPr lang="ja-JP" altLang="en-US" sz="1800" dirty="0" smtClean="0">
                <a:latin typeface="+mn-ea"/>
                <a:ea typeface="+mn-ea"/>
              </a:rPr>
              <a:t>日</a:t>
            </a:r>
            <a:r>
              <a:rPr lang="en-US" altLang="ja-JP" sz="1800" dirty="0" smtClean="0">
                <a:latin typeface="+mn-ea"/>
                <a:ea typeface="+mn-ea"/>
              </a:rPr>
              <a:t>(</a:t>
            </a:r>
            <a:r>
              <a:rPr lang="ja-JP" altLang="en-US" sz="1800" dirty="0" smtClean="0">
                <a:latin typeface="+mn-ea"/>
                <a:ea typeface="+mn-ea"/>
              </a:rPr>
              <a:t>金</a:t>
            </a:r>
            <a:r>
              <a:rPr lang="en-US" altLang="ja-JP" sz="1800" dirty="0" smtClean="0">
                <a:latin typeface="+mn-ea"/>
                <a:ea typeface="+mn-ea"/>
              </a:rPr>
              <a:t>)</a:t>
            </a:r>
            <a:r>
              <a:rPr lang="ja-JP" altLang="en-US" sz="1800" dirty="0" smtClean="0">
                <a:latin typeface="+mn-ea"/>
                <a:ea typeface="+mn-ea"/>
              </a:rPr>
              <a:t>　</a:t>
            </a:r>
            <a:r>
              <a:rPr lang="en-US" altLang="ja-JP" sz="1800" dirty="0" smtClean="0">
                <a:latin typeface="+mn-ea"/>
                <a:ea typeface="+mn-ea"/>
              </a:rPr>
              <a:t>9:30</a:t>
            </a:r>
            <a:r>
              <a:rPr lang="ja-JP" altLang="en-US" sz="1800" dirty="0" smtClean="0">
                <a:latin typeface="+mn-ea"/>
                <a:ea typeface="+mn-ea"/>
              </a:rPr>
              <a:t>～</a:t>
            </a:r>
            <a:r>
              <a:rPr lang="en-US" altLang="ja-JP" sz="1800" dirty="0" smtClean="0">
                <a:latin typeface="+mn-ea"/>
                <a:ea typeface="+mn-ea"/>
              </a:rPr>
              <a:t>16:30</a:t>
            </a:r>
            <a:r>
              <a:rPr lang="ja-JP" altLang="en-US" sz="1800" dirty="0" smtClean="0">
                <a:latin typeface="+mn-ea"/>
                <a:ea typeface="+mn-ea"/>
              </a:rPr>
              <a:t/>
            </a:r>
            <a:br>
              <a:rPr lang="ja-JP" altLang="en-US" sz="1800" dirty="0" smtClean="0">
                <a:latin typeface="+mn-ea"/>
                <a:ea typeface="+mn-ea"/>
              </a:rPr>
            </a:br>
            <a:r>
              <a:rPr lang="ja-JP" altLang="en-US" sz="1800" dirty="0" smtClean="0"/>
              <a:t/>
            </a:r>
            <a:br>
              <a:rPr lang="ja-JP" altLang="en-US" sz="1800" dirty="0" smtClean="0"/>
            </a:br>
            <a:r>
              <a:rPr lang="ja-JP" altLang="en-US" sz="1800" dirty="0" smtClean="0"/>
              <a:t>■　場所    城東保健福祉ｴﾘｱ </a:t>
            </a:r>
            <a:br>
              <a:rPr lang="ja-JP" altLang="en-US" sz="1800" dirty="0" smtClean="0"/>
            </a:br>
            <a:r>
              <a:rPr lang="ja-JP" altLang="en-US" sz="1800" dirty="0" smtClean="0"/>
              <a:t/>
            </a:r>
            <a:br>
              <a:rPr lang="ja-JP" altLang="en-US" sz="1800" dirty="0" smtClean="0"/>
            </a:br>
            <a:r>
              <a:rPr lang="ja-JP" altLang="en-US" sz="1800" dirty="0" smtClean="0"/>
              <a:t>■　内容　　</a:t>
            </a:r>
            <a:r>
              <a:rPr lang="ja-JP" altLang="en-US" sz="1800" b="0" dirty="0" smtClean="0"/>
              <a:t/>
            </a:r>
            <a:br>
              <a:rPr lang="ja-JP" altLang="en-US" sz="1800" b="0" dirty="0" smtClean="0"/>
            </a:br>
            <a:r>
              <a:rPr lang="ja-JP" altLang="en-US" sz="1800" b="0" dirty="0" smtClean="0"/>
              <a:t>　「強度行動障がいと</a:t>
            </a:r>
            <a:r>
              <a:rPr lang="ja-JP" altLang="en-US" sz="1800" b="0" dirty="0" err="1" smtClean="0"/>
              <a:t>障がい</a:t>
            </a:r>
            <a:r>
              <a:rPr lang="ja-JP" altLang="en-US" sz="1800" b="0" dirty="0" smtClean="0"/>
              <a:t>者虐待について」</a:t>
            </a:r>
            <a:br>
              <a:rPr lang="ja-JP" altLang="en-US" sz="1800" b="0" dirty="0" smtClean="0"/>
            </a:br>
            <a:r>
              <a:rPr lang="ja-JP" altLang="en-US" sz="1800" b="0" dirty="0" smtClean="0"/>
              <a:t>　　社会福祉法人ひかりの園　浜松協働学舎</a:t>
            </a:r>
            <a:br>
              <a:rPr lang="ja-JP" altLang="en-US" sz="1800" b="0" dirty="0" smtClean="0"/>
            </a:br>
            <a:r>
              <a:rPr lang="ja-JP" altLang="en-US" sz="1800" b="0" dirty="0" smtClean="0"/>
              <a:t>　　講師：　根洗寮　施設長　高木誠一氏</a:t>
            </a:r>
            <a:br>
              <a:rPr lang="ja-JP" altLang="en-US" sz="1800" b="0" dirty="0" smtClean="0"/>
            </a:br>
            <a:r>
              <a:rPr lang="ja-JP" altLang="en-US" sz="1800" b="0" dirty="0"/>
              <a:t/>
            </a:r>
            <a:br>
              <a:rPr lang="ja-JP" altLang="en-US" sz="1800" b="0" dirty="0"/>
            </a:br>
            <a:r>
              <a:rPr lang="ja-JP" altLang="en-US" sz="1800" b="0" dirty="0" smtClean="0"/>
              <a:t>　「強度行動障がいとは」</a:t>
            </a:r>
            <a:br>
              <a:rPr lang="ja-JP" altLang="en-US" sz="1800" b="0" dirty="0" smtClean="0"/>
            </a:br>
            <a:r>
              <a:rPr lang="ja-JP" altLang="en-US" sz="1800" b="0" dirty="0" smtClean="0"/>
              <a:t>　　社会福祉法人横浜やまびこの里</a:t>
            </a:r>
            <a:br>
              <a:rPr lang="ja-JP" altLang="en-US" sz="1800" b="0" dirty="0" smtClean="0"/>
            </a:br>
            <a:r>
              <a:rPr lang="ja-JP" altLang="en-US" sz="1800" b="0" dirty="0" smtClean="0"/>
              <a:t>　　講師：　東やまたﾚｼﾞﾃﾞﾝｽ　施設長　中村公昭氏</a:t>
            </a:r>
            <a:br>
              <a:rPr lang="ja-JP" altLang="en-US" sz="1800" b="0" dirty="0" smtClean="0"/>
            </a:br>
            <a:r>
              <a:rPr lang="ja-JP" altLang="en-US" sz="1800" dirty="0"/>
              <a:t/>
            </a:r>
            <a:br>
              <a:rPr lang="ja-JP" altLang="en-US" sz="1800" dirty="0"/>
            </a:br>
            <a:r>
              <a:rPr lang="ja-JP" altLang="en-US" sz="1800" dirty="0" smtClean="0"/>
              <a:t/>
            </a:r>
            <a:br>
              <a:rPr lang="ja-JP" altLang="en-US" sz="1800" dirty="0" smtClean="0"/>
            </a:br>
            <a:r>
              <a:rPr kumimoji="1" lang="ja-JP" altLang="en-US" sz="1800" dirty="0" smtClean="0"/>
              <a:t/>
            </a:r>
            <a:br>
              <a:rPr kumimoji="1" lang="ja-JP" altLang="en-US" sz="1800" dirty="0" smtClean="0"/>
            </a:br>
            <a:r>
              <a:rPr lang="ja-JP" altLang="en-US" sz="1800" dirty="0"/>
              <a:t>　</a:t>
            </a:r>
            <a:endParaRPr kumimoji="1" lang="ja-JP" altLang="en-US" sz="1800" dirty="0"/>
          </a:p>
        </p:txBody>
      </p:sp>
      <p:sp>
        <p:nvSpPr>
          <p:cNvPr id="7" name="テキスト プレースホルダー 6"/>
          <p:cNvSpPr>
            <a:spLocks noGrp="1"/>
          </p:cNvSpPr>
          <p:nvPr>
            <p:ph type="body" idx="1"/>
          </p:nvPr>
        </p:nvSpPr>
        <p:spPr>
          <a:xfrm>
            <a:off x="611560" y="188640"/>
            <a:ext cx="7916416" cy="792088"/>
          </a:xfrm>
        </p:spPr>
        <p:txBody>
          <a:bodyPr>
            <a:normAutofit/>
          </a:bodyPr>
          <a:lstStyle/>
          <a:p>
            <a:r>
              <a:rPr kumimoji="1" lang="en-US" altLang="ja-JP" b="1" dirty="0" smtClean="0">
                <a:solidFill>
                  <a:schemeClr val="tx1"/>
                </a:solidFill>
                <a:latin typeface="+mn-ea"/>
              </a:rPr>
              <a:t>(3)</a:t>
            </a:r>
            <a:r>
              <a:rPr lang="ja-JP" altLang="en-US" b="1" dirty="0" smtClean="0">
                <a:solidFill>
                  <a:schemeClr val="tx1"/>
                </a:solidFill>
                <a:latin typeface="+mn-ea"/>
              </a:rPr>
              <a:t>虐待防止研修</a:t>
            </a:r>
            <a:endParaRPr kumimoji="1" lang="ja-JP" altLang="en-US" b="1" dirty="0">
              <a:solidFill>
                <a:schemeClr val="tx1"/>
              </a:solidFill>
              <a:latin typeface="+mn-ea"/>
            </a:endParaRPr>
          </a:p>
        </p:txBody>
      </p:sp>
      <p:sp>
        <p:nvSpPr>
          <p:cNvPr id="3" name="メモ 2"/>
          <p:cNvSpPr/>
          <p:nvPr/>
        </p:nvSpPr>
        <p:spPr>
          <a:xfrm rot="477436">
            <a:off x="5257919" y="2562907"/>
            <a:ext cx="3175693" cy="4094994"/>
          </a:xfrm>
          <a:prstGeom prst="foldedCorner">
            <a:avLst>
              <a:gd name="adj" fmla="val 25541"/>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ja-JP" altLang="en-US" sz="1600" b="1" i="1" dirty="0" smtClean="0"/>
              <a:t>　　＜参加者アンケートから＞</a:t>
            </a:r>
          </a:p>
          <a:p>
            <a:endParaRPr kumimoji="1" lang="ja-JP" altLang="en-US" sz="1600" i="1" dirty="0" smtClean="0"/>
          </a:p>
          <a:p>
            <a:r>
              <a:rPr kumimoji="1" lang="ja-JP" altLang="en-US" sz="1400" b="1" i="1" dirty="0" smtClean="0">
                <a:latin typeface="HG丸ｺﾞｼｯｸM-PRO" pitchFamily="50" charset="-128"/>
                <a:ea typeface="HG丸ｺﾞｼｯｸM-PRO" pitchFamily="50" charset="-128"/>
              </a:rPr>
              <a:t>・事業所に持ち帰り、情報共有し、より有効なものにしていきたい</a:t>
            </a:r>
          </a:p>
          <a:p>
            <a:endParaRPr kumimoji="1" lang="ja-JP" altLang="en-US" sz="1400" b="1" i="1" dirty="0">
              <a:latin typeface="HG丸ｺﾞｼｯｸM-PRO" pitchFamily="50" charset="-128"/>
              <a:ea typeface="HG丸ｺﾞｼｯｸM-PRO" pitchFamily="50" charset="-128"/>
            </a:endParaRPr>
          </a:p>
          <a:p>
            <a:r>
              <a:rPr lang="ja-JP" altLang="en-US" sz="1400" b="1" i="1" dirty="0" smtClean="0">
                <a:latin typeface="HG丸ｺﾞｼｯｸM-PRO" pitchFamily="50" charset="-128"/>
                <a:ea typeface="HG丸ｺﾞｼｯｸM-PRO" pitchFamily="50" charset="-128"/>
              </a:rPr>
              <a:t>・「虐待」は日常とかけ離れていると思っていたが、現実を痛感した</a:t>
            </a:r>
          </a:p>
          <a:p>
            <a:endParaRPr kumimoji="1" lang="ja-JP" altLang="en-US" sz="1400" b="1" i="1" dirty="0" smtClean="0">
              <a:latin typeface="HG丸ｺﾞｼｯｸM-PRO" pitchFamily="50" charset="-128"/>
              <a:ea typeface="HG丸ｺﾞｼｯｸM-PRO" pitchFamily="50" charset="-128"/>
            </a:endParaRPr>
          </a:p>
          <a:p>
            <a:r>
              <a:rPr kumimoji="1" lang="ja-JP" altLang="en-US" sz="1400" b="1" i="1" dirty="0" smtClean="0">
                <a:latin typeface="HG丸ｺﾞｼｯｸM-PRO" pitchFamily="50" charset="-128"/>
                <a:ea typeface="HG丸ｺﾞｼｯｸM-PRO" pitchFamily="50" charset="-128"/>
              </a:rPr>
              <a:t>・支援スキルの向上が虐待防止につながることがわかった</a:t>
            </a:r>
            <a:endParaRPr kumimoji="1" lang="ja-JP" altLang="en-US" sz="1400" b="1" i="1" dirty="0">
              <a:latin typeface="HG丸ｺﾞｼｯｸM-PRO" pitchFamily="50" charset="-128"/>
              <a:ea typeface="HG丸ｺﾞｼｯｸM-PRO" pitchFamily="50" charset="-128"/>
            </a:endParaRPr>
          </a:p>
          <a:p>
            <a:endParaRPr lang="ja-JP" altLang="en-US" sz="1400" b="1" i="1" dirty="0" smtClean="0">
              <a:latin typeface="HG丸ｺﾞｼｯｸM-PRO" pitchFamily="50" charset="-128"/>
              <a:ea typeface="HG丸ｺﾞｼｯｸM-PRO" pitchFamily="50" charset="-128"/>
            </a:endParaRPr>
          </a:p>
          <a:p>
            <a:r>
              <a:rPr lang="ja-JP" altLang="en-US" sz="1400" b="1" i="1" dirty="0" smtClean="0">
                <a:latin typeface="HG丸ｺﾞｼｯｸM-PRO" pitchFamily="50" charset="-128"/>
                <a:ea typeface="HG丸ｺﾞｼｯｸM-PRO" pitchFamily="50" charset="-128"/>
              </a:rPr>
              <a:t>・今日はどうだったかの</a:t>
            </a:r>
            <a:r>
              <a:rPr lang="ja-JP" altLang="en-US" sz="1400" b="1" i="1" dirty="0" err="1" smtClean="0">
                <a:latin typeface="HG丸ｺﾞｼｯｸM-PRO" pitchFamily="50" charset="-128"/>
                <a:ea typeface="HG丸ｺﾞｼｯｸM-PRO" pitchFamily="50" charset="-128"/>
              </a:rPr>
              <a:t>か</a:t>
            </a:r>
            <a:r>
              <a:rPr lang="en-US" altLang="ja-JP" sz="1400" b="1" i="1" dirty="0" smtClean="0">
                <a:latin typeface="HG丸ｺﾞｼｯｸM-PRO" pitchFamily="50" charset="-128"/>
                <a:ea typeface="HG丸ｺﾞｼｯｸM-PRO" pitchFamily="50" charset="-128"/>
              </a:rPr>
              <a:t>? </a:t>
            </a:r>
            <a:endParaRPr lang="ja-JP" altLang="en-US" sz="1400" b="1" i="1" dirty="0" smtClean="0">
              <a:latin typeface="HG丸ｺﾞｼｯｸM-PRO" pitchFamily="50" charset="-128"/>
              <a:ea typeface="HG丸ｺﾞｼｯｸM-PRO" pitchFamily="50" charset="-128"/>
            </a:endParaRPr>
          </a:p>
          <a:p>
            <a:r>
              <a:rPr lang="ja-JP" altLang="en-US" sz="1400" b="1" i="1" dirty="0" smtClean="0">
                <a:latin typeface="HG丸ｺﾞｼｯｸM-PRO" pitchFamily="50" charset="-128"/>
                <a:ea typeface="HG丸ｺﾞｼｯｸM-PRO" pitchFamily="50" charset="-128"/>
              </a:rPr>
              <a:t>一日を振り返る時間を持つようにしたい</a:t>
            </a:r>
            <a:endParaRPr kumimoji="1" lang="ja-JP" altLang="en-US" sz="1400" b="1" i="1" dirty="0">
              <a:latin typeface="HG丸ｺﾞｼｯｸM-PRO" pitchFamily="50" charset="-128"/>
              <a:ea typeface="HG丸ｺﾞｼｯｸM-PRO" pitchFamily="50" charset="-128"/>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3</a:t>
            </a:fld>
            <a:endParaRPr kumimoji="1" lang="ja-JP" altLang="en-US" dirty="0"/>
          </a:p>
        </p:txBody>
      </p:sp>
    </p:spTree>
    <p:extLst>
      <p:ext uri="{BB962C8B-B14F-4D97-AF65-F5344CB8AC3E}">
        <p14:creationId xmlns:p14="http://schemas.microsoft.com/office/powerpoint/2010/main" val="1274044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a:spLocks noGrp="1"/>
          </p:cNvSpPr>
          <p:nvPr>
            <p:ph type="title"/>
          </p:nvPr>
        </p:nvSpPr>
        <p:spPr>
          <a:xfrm>
            <a:off x="400000" y="1124744"/>
            <a:ext cx="8204448" cy="5328591"/>
          </a:xfrm>
        </p:spPr>
        <p:txBody>
          <a:bodyPr>
            <a:normAutofit/>
          </a:bodyPr>
          <a:lstStyle/>
          <a:p>
            <a:r>
              <a:rPr lang="ja-JP" altLang="en-US" sz="1800" b="0" dirty="0" smtClean="0"/>
              <a:t>　</a:t>
            </a:r>
            <a:r>
              <a:rPr lang="ja-JP" altLang="en-US" sz="1800" b="0" dirty="0" err="1" smtClean="0"/>
              <a:t>障がい</a:t>
            </a:r>
            <a:r>
              <a:rPr lang="ja-JP" altLang="en-US" sz="1800" b="0" dirty="0" smtClean="0"/>
              <a:t>者の権利擁護、虐待防止を推進するため、平成２６年度から障害者自立支援協議会の専門部会として新たに</a:t>
            </a:r>
            <a:r>
              <a:rPr lang="ja-JP" altLang="en-US" sz="1800" b="0" dirty="0"/>
              <a:t>権利擁護・虐待防止部会</a:t>
            </a:r>
            <a:r>
              <a:rPr lang="ja-JP" altLang="en-US" sz="1800" b="0" dirty="0" smtClean="0"/>
              <a:t>を設置した。</a:t>
            </a:r>
            <a:br>
              <a:rPr lang="ja-JP" altLang="en-US" sz="1800" b="0" dirty="0" smtClean="0"/>
            </a:br>
            <a:r>
              <a:rPr lang="ja-JP" altLang="en-US" sz="1800" b="0" dirty="0" smtClean="0"/>
              <a:t>　　　　　　　　　　　　　　　　　　　　　　　　　　　</a:t>
            </a:r>
            <a:r>
              <a:rPr lang="ja-JP" altLang="en-US" sz="1800" b="0" dirty="0"/>
              <a:t/>
            </a:r>
            <a:br>
              <a:rPr lang="ja-JP" altLang="en-US" sz="1800" b="0" dirty="0"/>
            </a:br>
            <a:r>
              <a:rPr lang="ja-JP" altLang="en-US" sz="1800" b="0" dirty="0" smtClean="0"/>
              <a:t>　　＜</a:t>
            </a:r>
            <a:r>
              <a:rPr lang="ja-JP" altLang="en-US" sz="1800" dirty="0" smtClean="0"/>
              <a:t>権利</a:t>
            </a:r>
            <a:r>
              <a:rPr lang="ja-JP" altLang="en-US" sz="1800" dirty="0"/>
              <a:t>擁護・虐待防止</a:t>
            </a:r>
            <a:r>
              <a:rPr lang="ja-JP" altLang="en-US" sz="1800" dirty="0" smtClean="0"/>
              <a:t>部会＞</a:t>
            </a:r>
            <a:r>
              <a:rPr lang="ja-JP" altLang="en-US" sz="1800" dirty="0"/>
              <a:t/>
            </a:r>
            <a:br>
              <a:rPr lang="ja-JP" altLang="en-US" sz="1800" dirty="0"/>
            </a:br>
            <a:r>
              <a:rPr lang="ja-JP" altLang="en-US" sz="1800" b="0" dirty="0" smtClean="0"/>
              <a:t/>
            </a:r>
            <a:br>
              <a:rPr lang="ja-JP" altLang="en-US" sz="1800" b="0" dirty="0" smtClean="0"/>
            </a:br>
            <a:r>
              <a:rPr lang="ja-JP" altLang="en-US" sz="1800" b="0" dirty="0"/>
              <a:t/>
            </a:r>
            <a:br>
              <a:rPr lang="ja-JP" altLang="en-US" sz="1800" b="0" dirty="0"/>
            </a:br>
            <a:r>
              <a:rPr lang="ja-JP" altLang="en-US" sz="1800" b="0" dirty="0" smtClean="0"/>
              <a:t/>
            </a:r>
            <a:br>
              <a:rPr lang="ja-JP" altLang="en-US" sz="1800" b="0" dirty="0" smtClean="0"/>
            </a:br>
            <a:r>
              <a:rPr lang="ja-JP" altLang="en-US" sz="1800" b="0" dirty="0"/>
              <a:t/>
            </a:r>
            <a:br>
              <a:rPr lang="ja-JP" altLang="en-US" sz="1800" b="0" dirty="0"/>
            </a:br>
            <a:r>
              <a:rPr lang="ja-JP" altLang="en-US" sz="1800" b="0" dirty="0" smtClean="0"/>
              <a:t/>
            </a:r>
            <a:br>
              <a:rPr lang="ja-JP" altLang="en-US" sz="1800" b="0" dirty="0" smtClean="0"/>
            </a:br>
            <a:endParaRPr kumimoji="1" lang="ja-JP" altLang="en-US" sz="1800" dirty="0"/>
          </a:p>
        </p:txBody>
      </p:sp>
      <p:sp>
        <p:nvSpPr>
          <p:cNvPr id="7" name="テキスト プレースホルダー 6"/>
          <p:cNvSpPr>
            <a:spLocks noGrp="1"/>
          </p:cNvSpPr>
          <p:nvPr>
            <p:ph type="body" idx="1"/>
          </p:nvPr>
        </p:nvSpPr>
        <p:spPr>
          <a:xfrm>
            <a:off x="457200" y="228601"/>
            <a:ext cx="7772400" cy="752127"/>
          </a:xfrm>
        </p:spPr>
        <p:txBody>
          <a:bodyPr>
            <a:normAutofit/>
          </a:bodyPr>
          <a:lstStyle/>
          <a:p>
            <a:r>
              <a:rPr kumimoji="1" lang="en-US" altLang="ja-JP" dirty="0" smtClean="0">
                <a:solidFill>
                  <a:schemeClr val="tx1"/>
                </a:solidFill>
                <a:latin typeface="+mn-ea"/>
              </a:rPr>
              <a:t>(4)</a:t>
            </a:r>
            <a:r>
              <a:rPr lang="ja-JP" altLang="en-US" b="1" dirty="0" smtClean="0">
                <a:solidFill>
                  <a:schemeClr val="tx1"/>
                </a:solidFill>
                <a:latin typeface="+mn-ea"/>
              </a:rPr>
              <a:t>部会の設置及び事例検証会議の開催</a:t>
            </a:r>
            <a:endParaRPr kumimoji="1" lang="ja-JP" altLang="en-US" b="1" dirty="0">
              <a:solidFill>
                <a:schemeClr val="tx1"/>
              </a:solidFill>
              <a:latin typeface="+mn-ea"/>
            </a:endParaRPr>
          </a:p>
        </p:txBody>
      </p:sp>
      <p:sp>
        <p:nvSpPr>
          <p:cNvPr id="5" name="角丸四角形 4"/>
          <p:cNvSpPr/>
          <p:nvPr/>
        </p:nvSpPr>
        <p:spPr>
          <a:xfrm>
            <a:off x="611560" y="2348880"/>
            <a:ext cx="3312368" cy="172819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b="1" dirty="0" smtClean="0"/>
              <a:t>役割</a:t>
            </a:r>
            <a:endParaRPr kumimoji="1" lang="en-US" altLang="ja-JP" b="1" dirty="0" smtClean="0"/>
          </a:p>
          <a:p>
            <a:endParaRPr lang="en-US" altLang="ja-JP" sz="1600" dirty="0"/>
          </a:p>
          <a:p>
            <a:r>
              <a:rPr kumimoji="1" lang="ja-JP" altLang="en-US" sz="1600" dirty="0" smtClean="0"/>
              <a:t>①権利擁護、虐待防止に関する啓発・普及策の検討</a:t>
            </a:r>
          </a:p>
          <a:p>
            <a:r>
              <a:rPr lang="ja-JP" altLang="en-US" sz="1600" dirty="0" smtClean="0"/>
              <a:t>②虐待事例の情報共有及び検証</a:t>
            </a:r>
            <a:endParaRPr lang="en-US" altLang="ja-JP" sz="1600" dirty="0" smtClean="0"/>
          </a:p>
          <a:p>
            <a:r>
              <a:rPr kumimoji="1" lang="ja-JP" altLang="en-US" sz="1600" dirty="0" smtClean="0"/>
              <a:t>③早期発見、再発防止策の検討</a:t>
            </a:r>
            <a:endParaRPr kumimoji="1" lang="ja-JP" altLang="en-US" dirty="0"/>
          </a:p>
        </p:txBody>
      </p:sp>
      <p:sp>
        <p:nvSpPr>
          <p:cNvPr id="6" name="角丸四角形 5"/>
          <p:cNvSpPr/>
          <p:nvPr/>
        </p:nvSpPr>
        <p:spPr>
          <a:xfrm>
            <a:off x="638737" y="4221088"/>
            <a:ext cx="3312368" cy="205810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b="1" dirty="0" smtClean="0"/>
              <a:t>平成</a:t>
            </a:r>
            <a:r>
              <a:rPr kumimoji="1" lang="en-US" altLang="ja-JP" b="1" dirty="0" smtClean="0"/>
              <a:t>26</a:t>
            </a:r>
            <a:r>
              <a:rPr kumimoji="1" lang="ja-JP" altLang="en-US" b="1" dirty="0" smtClean="0"/>
              <a:t>年度の協議事項</a:t>
            </a:r>
            <a:endParaRPr kumimoji="1" lang="en-US" altLang="ja-JP" b="1" dirty="0" smtClean="0"/>
          </a:p>
          <a:p>
            <a:endParaRPr lang="en-US" altLang="ja-JP" sz="1600" dirty="0"/>
          </a:p>
          <a:p>
            <a:r>
              <a:rPr kumimoji="1" lang="ja-JP" altLang="en-US" sz="1600" dirty="0" smtClean="0"/>
              <a:t>①</a:t>
            </a:r>
            <a:r>
              <a:rPr lang="ja-JP" altLang="en-US" sz="1600" dirty="0" smtClean="0"/>
              <a:t>成年</a:t>
            </a:r>
            <a:r>
              <a:rPr lang="ja-JP" altLang="en-US" sz="1600" dirty="0"/>
              <a:t>後見</a:t>
            </a:r>
            <a:r>
              <a:rPr lang="ja-JP" altLang="en-US" sz="1600" dirty="0" smtClean="0"/>
              <a:t>制度、日常生活自立支援事業の利活用に向けた連携</a:t>
            </a:r>
          </a:p>
          <a:p>
            <a:r>
              <a:rPr lang="ja-JP" altLang="en-US" sz="1600" dirty="0" smtClean="0"/>
              <a:t>②長期化している案件の個別対応について</a:t>
            </a:r>
            <a:endParaRPr lang="en-US" altLang="ja-JP" sz="1600" dirty="0" smtClean="0"/>
          </a:p>
          <a:p>
            <a:r>
              <a:rPr kumimoji="1" lang="ja-JP" altLang="en-US" sz="1600" dirty="0" smtClean="0"/>
              <a:t>③終結した案件の検証</a:t>
            </a:r>
            <a:endParaRPr kumimoji="1" lang="ja-JP" altLang="en-US" dirty="0"/>
          </a:p>
        </p:txBody>
      </p:sp>
      <p:sp>
        <p:nvSpPr>
          <p:cNvPr id="2" name="正方形/長方形 1"/>
          <p:cNvSpPr/>
          <p:nvPr/>
        </p:nvSpPr>
        <p:spPr>
          <a:xfrm>
            <a:off x="4355976" y="1700808"/>
            <a:ext cx="4536504" cy="4578386"/>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b="1" dirty="0" smtClean="0"/>
              <a:t>　　　　＜</a:t>
            </a:r>
            <a:r>
              <a:rPr kumimoji="1" lang="ja-JP" altLang="en-US" b="1" dirty="0" err="1" smtClean="0"/>
              <a:t>障がい</a:t>
            </a:r>
            <a:r>
              <a:rPr kumimoji="1" lang="ja-JP" altLang="en-US" b="1" dirty="0" smtClean="0"/>
              <a:t>者虐待事例検証会議＞</a:t>
            </a:r>
          </a:p>
          <a:p>
            <a:endParaRPr lang="ja-JP" altLang="en-US" dirty="0"/>
          </a:p>
          <a:p>
            <a:r>
              <a:rPr kumimoji="1" lang="ja-JP" altLang="en-US" dirty="0" smtClean="0"/>
              <a:t>　権利擁護・虐待防止部会が主体となり、事例検証会議を開催した。</a:t>
            </a:r>
          </a:p>
          <a:p>
            <a:r>
              <a:rPr lang="ja-JP" altLang="en-US" dirty="0"/>
              <a:t>　</a:t>
            </a:r>
            <a:r>
              <a:rPr lang="ja-JP" altLang="en-US" dirty="0" smtClean="0"/>
              <a:t>相談支援推進ｾﾝﾀｰを初めとする１１箇所の虐待防止センター、行政の虐待対応窓口職員の参加により、身体的虐待、心理的虐待、ネグレクトの４つの事例について、弁護士、社会福祉士から専門的アドバイスを受けるなど虐待対応力の向上に努めた。</a:t>
            </a:r>
            <a:endParaRPr lang="ja-JP" altLang="en-US" dirty="0"/>
          </a:p>
          <a:p>
            <a:r>
              <a:rPr kumimoji="1" lang="ja-JP" altLang="en-US" dirty="0" smtClean="0"/>
              <a:t>　</a:t>
            </a:r>
          </a:p>
          <a:p>
            <a:r>
              <a:rPr lang="ja-JP" altLang="en-US" dirty="0" smtClean="0"/>
              <a:t>　■　日　時　　平成２７年２月２０日</a:t>
            </a:r>
            <a:r>
              <a:rPr lang="en-US" altLang="ja-JP" dirty="0" smtClean="0"/>
              <a:t>(</a:t>
            </a:r>
            <a:r>
              <a:rPr lang="ja-JP" altLang="en-US" dirty="0" smtClean="0"/>
              <a:t>金</a:t>
            </a:r>
            <a:r>
              <a:rPr lang="en-US" altLang="ja-JP" dirty="0" smtClean="0"/>
              <a:t>)</a:t>
            </a:r>
            <a:endParaRPr lang="ja-JP" altLang="en-US" dirty="0" smtClean="0"/>
          </a:p>
          <a:p>
            <a:r>
              <a:rPr lang="ja-JP" altLang="en-US" dirty="0"/>
              <a:t>　</a:t>
            </a:r>
            <a:r>
              <a:rPr lang="ja-JP" altLang="en-US" dirty="0" smtClean="0"/>
              <a:t>　　　　　　　　　１３</a:t>
            </a:r>
            <a:r>
              <a:rPr lang="en-US" altLang="ja-JP" dirty="0" smtClean="0"/>
              <a:t>:</a:t>
            </a:r>
            <a:r>
              <a:rPr lang="ja-JP" altLang="en-US" dirty="0" smtClean="0"/>
              <a:t>３０～１５</a:t>
            </a:r>
            <a:r>
              <a:rPr lang="en-US" altLang="ja-JP" dirty="0" smtClean="0"/>
              <a:t>:</a:t>
            </a:r>
            <a:r>
              <a:rPr lang="ja-JP" altLang="en-US" dirty="0" smtClean="0"/>
              <a:t>３０</a:t>
            </a:r>
          </a:p>
          <a:p>
            <a:r>
              <a:rPr lang="ja-JP" altLang="en-US" dirty="0"/>
              <a:t>　</a:t>
            </a:r>
            <a:r>
              <a:rPr lang="ja-JP" altLang="en-US" dirty="0" smtClean="0"/>
              <a:t>■　場　所　　駿河区役所大会議室</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4</a:t>
            </a:fld>
            <a:endParaRPr kumimoji="1" lang="ja-JP" altLang="en-US" dirty="0"/>
          </a:p>
        </p:txBody>
      </p:sp>
    </p:spTree>
    <p:extLst>
      <p:ext uri="{BB962C8B-B14F-4D97-AF65-F5344CB8AC3E}">
        <p14:creationId xmlns:p14="http://schemas.microsoft.com/office/powerpoint/2010/main" val="4229362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518864" y="260648"/>
            <a:ext cx="8229600" cy="432048"/>
          </a:xfrm>
        </p:spPr>
        <p:txBody>
          <a:bodyPr>
            <a:normAutofit/>
          </a:bodyPr>
          <a:lstStyle/>
          <a:p>
            <a:pPr algn="l"/>
            <a:r>
              <a:rPr lang="ja-JP" altLang="en-US" sz="2000" b="1" dirty="0"/>
              <a:t>２　虐待件数の</a:t>
            </a:r>
            <a:r>
              <a:rPr lang="ja-JP" altLang="en-US" sz="2000" b="1" dirty="0" smtClean="0"/>
              <a:t>詳細</a:t>
            </a:r>
            <a:endParaRPr kumimoji="1" lang="ja-JP" altLang="en-US" sz="2000" b="1" dirty="0"/>
          </a:p>
        </p:txBody>
      </p:sp>
      <p:sp>
        <p:nvSpPr>
          <p:cNvPr id="5" name="コンテンツ プレースホルダー 4"/>
          <p:cNvSpPr>
            <a:spLocks noGrp="1"/>
          </p:cNvSpPr>
          <p:nvPr>
            <p:ph idx="1"/>
          </p:nvPr>
        </p:nvSpPr>
        <p:spPr>
          <a:xfrm>
            <a:off x="518864" y="836712"/>
            <a:ext cx="8229600" cy="5289451"/>
          </a:xfrm>
        </p:spPr>
        <p:txBody>
          <a:bodyPr>
            <a:normAutofit/>
          </a:bodyPr>
          <a:lstStyle/>
          <a:p>
            <a:pPr marL="0" indent="0">
              <a:buNone/>
            </a:pPr>
            <a:r>
              <a:rPr kumimoji="1" lang="ja-JP" altLang="en-US" sz="1800" b="1" dirty="0" smtClean="0"/>
              <a:t>（</a:t>
            </a:r>
            <a:r>
              <a:rPr lang="ja-JP" altLang="en-US" sz="1800" b="1" dirty="0" smtClean="0"/>
              <a:t>１</a:t>
            </a:r>
            <a:r>
              <a:rPr kumimoji="1" lang="ja-JP" altLang="en-US" sz="1800" b="1" dirty="0" smtClean="0"/>
              <a:t>）</a:t>
            </a:r>
            <a:r>
              <a:rPr kumimoji="1" lang="ja-JP" altLang="en-US" sz="1800" b="1" dirty="0" smtClean="0">
                <a:latin typeface="+mn-ea"/>
              </a:rPr>
              <a:t>平成</a:t>
            </a:r>
            <a:r>
              <a:rPr kumimoji="1" lang="en-US" altLang="ja-JP" sz="1800" b="1" dirty="0" smtClean="0">
                <a:latin typeface="+mn-ea"/>
              </a:rPr>
              <a:t>26</a:t>
            </a:r>
            <a:r>
              <a:rPr kumimoji="1" lang="ja-JP" altLang="en-US" sz="1800" b="1" dirty="0" smtClean="0">
                <a:latin typeface="+mn-ea"/>
              </a:rPr>
              <a:t>年度　</a:t>
            </a:r>
            <a:r>
              <a:rPr kumimoji="1" lang="ja-JP" altLang="en-US" sz="1800" b="1" dirty="0" smtClean="0">
                <a:latin typeface="+mn-ea"/>
              </a:rPr>
              <a:t>虐待者別件数</a:t>
            </a:r>
            <a:r>
              <a:rPr kumimoji="1" lang="ja-JP" altLang="en-US" sz="1800" b="1" dirty="0" smtClean="0">
                <a:latin typeface="+mn-ea"/>
              </a:rPr>
              <a:t>の内訳</a:t>
            </a:r>
          </a:p>
          <a:p>
            <a:pPr marL="0" indent="0">
              <a:buNone/>
            </a:pPr>
            <a:endParaRPr kumimoji="1" lang="ja-JP" altLang="en-US" sz="1800" dirty="0"/>
          </a:p>
        </p:txBody>
      </p:sp>
      <p:graphicFrame>
        <p:nvGraphicFramePr>
          <p:cNvPr id="6" name="表 5"/>
          <p:cNvGraphicFramePr>
            <a:graphicFrameLocks noGrp="1"/>
          </p:cNvGraphicFramePr>
          <p:nvPr>
            <p:extLst>
              <p:ext uri="{D42A27DB-BD31-4B8C-83A1-F6EECF244321}">
                <p14:modId xmlns:p14="http://schemas.microsoft.com/office/powerpoint/2010/main" val="1314369444"/>
              </p:ext>
            </p:extLst>
          </p:nvPr>
        </p:nvGraphicFramePr>
        <p:xfrm>
          <a:off x="590320" y="1340768"/>
          <a:ext cx="4968552" cy="2397760"/>
        </p:xfrm>
        <a:graphic>
          <a:graphicData uri="http://schemas.openxmlformats.org/drawingml/2006/table">
            <a:tbl>
              <a:tblPr firstRow="1" bandRow="1">
                <a:tableStyleId>{5C22544A-7EE6-4342-B048-85BDC9FD1C3A}</a:tableStyleId>
              </a:tblPr>
              <a:tblGrid>
                <a:gridCol w="1368152"/>
                <a:gridCol w="1656184"/>
                <a:gridCol w="1944216"/>
              </a:tblGrid>
              <a:tr h="370840">
                <a:tc>
                  <a:txBody>
                    <a:bodyPr/>
                    <a:lstStyle/>
                    <a:p>
                      <a:pPr algn="ctr"/>
                      <a:r>
                        <a:rPr kumimoji="1" lang="ja-JP" altLang="en-US" sz="1200" dirty="0" smtClean="0"/>
                        <a:t>虐待者別</a:t>
                      </a:r>
                      <a:endParaRPr kumimoji="1" lang="ja-JP" altLang="en-US" sz="1200" dirty="0"/>
                    </a:p>
                  </a:txBody>
                  <a:tcPr/>
                </a:tc>
                <a:tc>
                  <a:txBody>
                    <a:bodyPr/>
                    <a:lstStyle/>
                    <a:p>
                      <a:pPr algn="ctr"/>
                      <a:r>
                        <a:rPr kumimoji="1" lang="ja-JP" altLang="en-US" sz="1200" dirty="0" smtClean="0"/>
                        <a:t>通報・届出・相談件数</a:t>
                      </a:r>
                      <a:endParaRPr kumimoji="1" lang="ja-JP" altLang="en-US" sz="1200" dirty="0"/>
                    </a:p>
                  </a:txBody>
                  <a:tcPr/>
                </a:tc>
                <a:tc>
                  <a:txBody>
                    <a:bodyPr/>
                    <a:lstStyle/>
                    <a:p>
                      <a:pPr algn="ctr"/>
                      <a:r>
                        <a:rPr kumimoji="1" lang="ja-JP" altLang="en-US" sz="1200" dirty="0" smtClean="0"/>
                        <a:t>うち虐待案件として</a:t>
                      </a:r>
                    </a:p>
                    <a:p>
                      <a:pPr algn="ctr"/>
                      <a:r>
                        <a:rPr kumimoji="1" lang="ja-JP" altLang="en-US" sz="1200" dirty="0" smtClean="0"/>
                        <a:t>対応した件数</a:t>
                      </a:r>
                      <a:endParaRPr kumimoji="1" lang="ja-JP" altLang="en-US" sz="1200" dirty="0"/>
                    </a:p>
                  </a:txBody>
                  <a:tcPr/>
                </a:tc>
              </a:tr>
              <a:tr h="370840">
                <a:tc>
                  <a:txBody>
                    <a:bodyPr/>
                    <a:lstStyle/>
                    <a:p>
                      <a:r>
                        <a:rPr kumimoji="1" lang="ja-JP" altLang="en-US" sz="1200" dirty="0" smtClean="0"/>
                        <a:t>養護者による虐待</a:t>
                      </a:r>
                      <a:endParaRPr kumimoji="1" lang="ja-JP" altLang="en-US" sz="1200" dirty="0"/>
                    </a:p>
                  </a:txBody>
                  <a:tcPr/>
                </a:tc>
                <a:tc>
                  <a:txBody>
                    <a:bodyPr/>
                    <a:lstStyle/>
                    <a:p>
                      <a:pPr algn="ctr"/>
                      <a:r>
                        <a:rPr kumimoji="1" lang="en-US" altLang="ja-JP" sz="1400" dirty="0" smtClean="0"/>
                        <a:t>38</a:t>
                      </a:r>
                      <a:endParaRPr kumimoji="1" lang="ja-JP" altLang="en-US" sz="1400" dirty="0"/>
                    </a:p>
                  </a:txBody>
                  <a:tcPr/>
                </a:tc>
                <a:tc>
                  <a:txBody>
                    <a:bodyPr/>
                    <a:lstStyle/>
                    <a:p>
                      <a:pPr algn="ctr"/>
                      <a:r>
                        <a:rPr kumimoji="1" lang="en-US" altLang="ja-JP" sz="1400" dirty="0" smtClean="0"/>
                        <a:t>16</a:t>
                      </a:r>
                      <a:endParaRPr kumimoji="1" lang="ja-JP" altLang="en-US" sz="1400" dirty="0"/>
                    </a:p>
                  </a:txBody>
                  <a:tcPr/>
                </a:tc>
              </a:tr>
              <a:tr h="370840">
                <a:tc>
                  <a:txBody>
                    <a:bodyPr/>
                    <a:lstStyle/>
                    <a:p>
                      <a:r>
                        <a:rPr kumimoji="1" lang="ja-JP" altLang="en-US" sz="1200" dirty="0" smtClean="0"/>
                        <a:t>施設従事者による虐待</a:t>
                      </a:r>
                      <a:endParaRPr kumimoji="1" lang="ja-JP" altLang="en-US" sz="1200" dirty="0"/>
                    </a:p>
                  </a:txBody>
                  <a:tcPr/>
                </a:tc>
                <a:tc>
                  <a:txBody>
                    <a:bodyPr/>
                    <a:lstStyle/>
                    <a:p>
                      <a:pPr algn="ctr"/>
                      <a:r>
                        <a:rPr kumimoji="1" lang="en-US" altLang="ja-JP" sz="1400" dirty="0" smtClean="0"/>
                        <a:t>10</a:t>
                      </a:r>
                      <a:endParaRPr kumimoji="1" lang="ja-JP" altLang="en-US" sz="1400" dirty="0"/>
                    </a:p>
                  </a:txBody>
                  <a:tcPr/>
                </a:tc>
                <a:tc>
                  <a:txBody>
                    <a:bodyPr/>
                    <a:lstStyle/>
                    <a:p>
                      <a:pPr algn="ctr"/>
                      <a:r>
                        <a:rPr kumimoji="1" lang="en-US" altLang="ja-JP" sz="1400" dirty="0" smtClean="0"/>
                        <a:t>4</a:t>
                      </a:r>
                      <a:endParaRPr kumimoji="1" lang="ja-JP" altLang="en-US" sz="1400" dirty="0"/>
                    </a:p>
                  </a:txBody>
                  <a:tcPr/>
                </a:tc>
              </a:tr>
              <a:tr h="370840">
                <a:tc>
                  <a:txBody>
                    <a:bodyPr/>
                    <a:lstStyle/>
                    <a:p>
                      <a:r>
                        <a:rPr kumimoji="1" lang="ja-JP" altLang="en-US" sz="1200" dirty="0" smtClean="0"/>
                        <a:t>使用者による虐待</a:t>
                      </a:r>
                      <a:endParaRPr kumimoji="1" lang="ja-JP" altLang="en-US" sz="1200" dirty="0"/>
                    </a:p>
                  </a:txBody>
                  <a:tcPr/>
                </a:tc>
                <a:tc>
                  <a:txBody>
                    <a:bodyPr/>
                    <a:lstStyle/>
                    <a:p>
                      <a:pPr algn="ctr"/>
                      <a:r>
                        <a:rPr kumimoji="1" lang="en-US" altLang="ja-JP" sz="1400" dirty="0" smtClean="0"/>
                        <a:t>1</a:t>
                      </a:r>
                      <a:endParaRPr kumimoji="1" lang="ja-JP" altLang="en-US" sz="1400" dirty="0"/>
                    </a:p>
                  </a:txBody>
                  <a:tcPr/>
                </a:tc>
                <a:tc>
                  <a:txBody>
                    <a:bodyPr/>
                    <a:lstStyle/>
                    <a:p>
                      <a:pPr algn="ctr"/>
                      <a:r>
                        <a:rPr kumimoji="1" lang="en-US" altLang="ja-JP" sz="1400" dirty="0" smtClean="0"/>
                        <a:t>1</a:t>
                      </a:r>
                      <a:endParaRPr kumimoji="1" lang="ja-JP" altLang="en-US" sz="1400" dirty="0"/>
                    </a:p>
                  </a:txBody>
                  <a:tcPr/>
                </a:tc>
              </a:tr>
              <a:tr h="370840">
                <a:tc>
                  <a:txBody>
                    <a:bodyPr/>
                    <a:lstStyle/>
                    <a:p>
                      <a:r>
                        <a:rPr kumimoji="1" lang="ja-JP" altLang="en-US" sz="1200" dirty="0" smtClean="0"/>
                        <a:t>その他</a:t>
                      </a:r>
                      <a:r>
                        <a:rPr kumimoji="1" lang="en-US" altLang="ja-JP" sz="1200" dirty="0" smtClean="0"/>
                        <a:t>※</a:t>
                      </a:r>
                      <a:endParaRPr kumimoji="1" lang="ja-JP" altLang="en-US" sz="1200" dirty="0"/>
                    </a:p>
                  </a:txBody>
                  <a:tcPr/>
                </a:tc>
                <a:tc>
                  <a:txBody>
                    <a:bodyPr/>
                    <a:lstStyle/>
                    <a:p>
                      <a:pPr algn="ctr"/>
                      <a:r>
                        <a:rPr kumimoji="1" lang="en-US" altLang="ja-JP" sz="1400" dirty="0" smtClean="0"/>
                        <a:t>5</a:t>
                      </a:r>
                      <a:endParaRPr kumimoji="1" lang="ja-JP" altLang="en-US" sz="1400" dirty="0"/>
                    </a:p>
                  </a:txBody>
                  <a:tcPr/>
                </a:tc>
                <a:tc>
                  <a:txBody>
                    <a:bodyPr/>
                    <a:lstStyle/>
                    <a:p>
                      <a:pPr algn="ctr"/>
                      <a:r>
                        <a:rPr kumimoji="1" lang="en-US" altLang="ja-JP" sz="1400" dirty="0" smtClean="0"/>
                        <a:t>3</a:t>
                      </a:r>
                      <a:endParaRPr kumimoji="1" lang="ja-JP" altLang="en-US" sz="1400" dirty="0"/>
                    </a:p>
                  </a:txBody>
                  <a:tcPr/>
                </a:tc>
              </a:tr>
              <a:tr h="370840">
                <a:tc>
                  <a:txBody>
                    <a:bodyPr/>
                    <a:lstStyle/>
                    <a:p>
                      <a:pPr algn="ctr"/>
                      <a:r>
                        <a:rPr kumimoji="1" lang="ja-JP" altLang="en-US" sz="1200" dirty="0" smtClean="0"/>
                        <a:t>計</a:t>
                      </a:r>
                      <a:endParaRPr kumimoji="1" lang="ja-JP" altLang="en-US" sz="1200" dirty="0"/>
                    </a:p>
                  </a:txBody>
                  <a:tcPr/>
                </a:tc>
                <a:tc>
                  <a:txBody>
                    <a:bodyPr/>
                    <a:lstStyle/>
                    <a:p>
                      <a:pPr algn="ctr"/>
                      <a:r>
                        <a:rPr kumimoji="1" lang="en-US" altLang="ja-JP" sz="1400" dirty="0" smtClean="0"/>
                        <a:t>54</a:t>
                      </a:r>
                      <a:endParaRPr kumimoji="1" lang="ja-JP" altLang="en-US" sz="1400" dirty="0"/>
                    </a:p>
                  </a:txBody>
                  <a:tcPr/>
                </a:tc>
                <a:tc>
                  <a:txBody>
                    <a:bodyPr/>
                    <a:lstStyle/>
                    <a:p>
                      <a:pPr algn="ctr"/>
                      <a:r>
                        <a:rPr kumimoji="1" lang="en-US" altLang="ja-JP" sz="1400" dirty="0" smtClean="0"/>
                        <a:t>24</a:t>
                      </a:r>
                      <a:endParaRPr kumimoji="1" lang="ja-JP" altLang="en-US" sz="1400" dirty="0"/>
                    </a:p>
                  </a:txBody>
                  <a:tcPr/>
                </a:tc>
              </a:tr>
            </a:tbl>
          </a:graphicData>
        </a:graphic>
      </p:graphicFrame>
      <p:sp>
        <p:nvSpPr>
          <p:cNvPr id="7" name="正方形/長方形 6"/>
          <p:cNvSpPr/>
          <p:nvPr/>
        </p:nvSpPr>
        <p:spPr>
          <a:xfrm>
            <a:off x="6012160" y="836712"/>
            <a:ext cx="2736304" cy="338437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2" name="角丸四角形 1"/>
          <p:cNvSpPr/>
          <p:nvPr/>
        </p:nvSpPr>
        <p:spPr>
          <a:xfrm>
            <a:off x="5988323" y="4373111"/>
            <a:ext cx="2904158" cy="1898693"/>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sz="1600" dirty="0" smtClean="0"/>
          </a:p>
          <a:p>
            <a:endParaRPr lang="ja-JP" altLang="en-US" sz="1600" dirty="0"/>
          </a:p>
          <a:p>
            <a:r>
              <a:rPr kumimoji="1" lang="ja-JP" altLang="en-US" sz="1600" dirty="0" smtClean="0"/>
              <a:t>　</a:t>
            </a:r>
            <a:r>
              <a:rPr kumimoji="1" lang="ja-JP" altLang="en-US" dirty="0" smtClean="0">
                <a:latin typeface="+mn-ea"/>
              </a:rPr>
              <a:t>虐待者別内訳では、グラフのとおり養護者が全体の</a:t>
            </a:r>
            <a:r>
              <a:rPr kumimoji="1" lang="en-US" altLang="ja-JP" dirty="0" smtClean="0">
                <a:latin typeface="+mn-ea"/>
              </a:rPr>
              <a:t>70%</a:t>
            </a:r>
            <a:r>
              <a:rPr kumimoji="1" lang="ja-JP" altLang="en-US" dirty="0" smtClean="0">
                <a:latin typeface="+mn-ea"/>
              </a:rPr>
              <a:t>を占めており、圧倒的に多い。</a:t>
            </a:r>
          </a:p>
          <a:p>
            <a:r>
              <a:rPr lang="ja-JP" altLang="en-US" dirty="0">
                <a:latin typeface="+mn-ea"/>
              </a:rPr>
              <a:t>　</a:t>
            </a:r>
            <a:endParaRPr lang="ja-JP" altLang="en-US" sz="1600" dirty="0"/>
          </a:p>
          <a:p>
            <a:endParaRPr kumimoji="1" lang="ja-JP" altLang="en-US" sz="1600" dirty="0" smtClean="0"/>
          </a:p>
          <a:p>
            <a:endParaRPr kumimoji="1" lang="ja-JP" altLang="en-US" sz="1600" dirty="0"/>
          </a:p>
        </p:txBody>
      </p:sp>
      <p:sp>
        <p:nvSpPr>
          <p:cNvPr id="9" name="ホームベース 8"/>
          <p:cNvSpPr/>
          <p:nvPr/>
        </p:nvSpPr>
        <p:spPr>
          <a:xfrm>
            <a:off x="683568" y="3941063"/>
            <a:ext cx="1944216" cy="43204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rPr>
              <a:t>養護者による虐待</a:t>
            </a:r>
            <a:endParaRPr kumimoji="1" lang="ja-JP" altLang="en-US" sz="1400" b="1" dirty="0">
              <a:solidFill>
                <a:schemeClr val="bg1"/>
              </a:solidFill>
            </a:endParaRPr>
          </a:p>
        </p:txBody>
      </p:sp>
      <p:sp>
        <p:nvSpPr>
          <p:cNvPr id="10" name="ホームベース 9"/>
          <p:cNvSpPr/>
          <p:nvPr/>
        </p:nvSpPr>
        <p:spPr>
          <a:xfrm>
            <a:off x="704532" y="4713689"/>
            <a:ext cx="1944216" cy="43204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rPr>
              <a:t>施設従事者による</a:t>
            </a:r>
          </a:p>
          <a:p>
            <a:pPr algn="ctr"/>
            <a:r>
              <a:rPr kumimoji="1" lang="ja-JP" altLang="en-US" sz="1400" b="1" dirty="0" smtClean="0">
                <a:solidFill>
                  <a:schemeClr val="bg1"/>
                </a:solidFill>
              </a:rPr>
              <a:t>虐待</a:t>
            </a:r>
            <a:endParaRPr kumimoji="1" lang="ja-JP" altLang="en-US" sz="1400" b="1" dirty="0">
              <a:solidFill>
                <a:schemeClr val="bg1"/>
              </a:solidFill>
            </a:endParaRPr>
          </a:p>
        </p:txBody>
      </p:sp>
      <p:sp>
        <p:nvSpPr>
          <p:cNvPr id="11" name="ホームベース 10"/>
          <p:cNvSpPr/>
          <p:nvPr/>
        </p:nvSpPr>
        <p:spPr>
          <a:xfrm>
            <a:off x="683568" y="5418322"/>
            <a:ext cx="1944216" cy="43204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lumMod val="95000"/>
                  </a:schemeClr>
                </a:solidFill>
              </a:rPr>
              <a:t>使用者による虐待</a:t>
            </a:r>
            <a:endParaRPr kumimoji="1" lang="ja-JP" altLang="en-US" sz="1400" b="1" dirty="0">
              <a:solidFill>
                <a:schemeClr val="bg1">
                  <a:lumMod val="95000"/>
                </a:schemeClr>
              </a:solidFill>
            </a:endParaRPr>
          </a:p>
        </p:txBody>
      </p:sp>
      <p:sp>
        <p:nvSpPr>
          <p:cNvPr id="13" name="正方形/長方形 12"/>
          <p:cNvSpPr/>
          <p:nvPr/>
        </p:nvSpPr>
        <p:spPr>
          <a:xfrm>
            <a:off x="2648748" y="3901055"/>
            <a:ext cx="3155772" cy="64006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rPr>
              <a:t>身辺の世話、身体介助、金銭の管理等を行っている者</a:t>
            </a:r>
            <a:endParaRPr kumimoji="1" lang="ja-JP" altLang="en-US" sz="1400" dirty="0">
              <a:solidFill>
                <a:schemeClr val="tx1"/>
              </a:solidFill>
            </a:endParaRPr>
          </a:p>
        </p:txBody>
      </p:sp>
      <p:sp>
        <p:nvSpPr>
          <p:cNvPr id="14" name="正方形/長方形 13"/>
          <p:cNvSpPr/>
          <p:nvPr/>
        </p:nvSpPr>
        <p:spPr>
          <a:xfrm>
            <a:off x="2648748" y="4609681"/>
            <a:ext cx="3155772" cy="64006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rPr>
              <a:t>障害者福祉施設又は障害福祉サービス事業等に従事する者</a:t>
            </a:r>
            <a:endParaRPr kumimoji="1" lang="ja-JP" altLang="en-US" sz="1400" dirty="0">
              <a:solidFill>
                <a:schemeClr val="tx1"/>
              </a:solidFill>
            </a:endParaRPr>
          </a:p>
        </p:txBody>
      </p:sp>
      <p:sp>
        <p:nvSpPr>
          <p:cNvPr id="15" name="正方形/長方形 14"/>
          <p:cNvSpPr/>
          <p:nvPr/>
        </p:nvSpPr>
        <p:spPr>
          <a:xfrm>
            <a:off x="2648748" y="5314313"/>
            <a:ext cx="3155772" cy="64006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err="1" smtClean="0">
                <a:solidFill>
                  <a:schemeClr val="tx1"/>
                </a:solidFill>
              </a:rPr>
              <a:t>障がい</a:t>
            </a:r>
            <a:r>
              <a:rPr kumimoji="1" lang="ja-JP" altLang="en-US" sz="1400" dirty="0" smtClean="0">
                <a:solidFill>
                  <a:schemeClr val="tx1"/>
                </a:solidFill>
              </a:rPr>
              <a:t>者を雇用する事業主等</a:t>
            </a:r>
            <a:endParaRPr kumimoji="1" lang="ja-JP" altLang="en-US" sz="1400" dirty="0">
              <a:solidFill>
                <a:schemeClr val="tx1"/>
              </a:solidFill>
            </a:endParaRPr>
          </a:p>
        </p:txBody>
      </p:sp>
      <p:sp>
        <p:nvSpPr>
          <p:cNvPr id="16" name="角丸四角形 15"/>
          <p:cNvSpPr/>
          <p:nvPr/>
        </p:nvSpPr>
        <p:spPr>
          <a:xfrm>
            <a:off x="683568" y="6093296"/>
            <a:ext cx="5120952" cy="357017"/>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200" dirty="0" smtClean="0">
                <a:solidFill>
                  <a:schemeClr val="tx1"/>
                </a:solidFill>
              </a:rPr>
              <a:t>※</a:t>
            </a:r>
            <a:r>
              <a:rPr kumimoji="1" lang="ja-JP" altLang="en-US" sz="1200" dirty="0" smtClean="0">
                <a:solidFill>
                  <a:schemeClr val="tx1"/>
                </a:solidFill>
              </a:rPr>
              <a:t>　同居していない親族、母の恋人など、本人の身辺の世話等を行っておらず、養護者に分類できないものは「その他」に分類</a:t>
            </a:r>
            <a:endParaRPr kumimoji="1" lang="ja-JP" altLang="en-US" sz="1200" dirty="0">
              <a:solidFill>
                <a:schemeClr val="tx1"/>
              </a:solidFill>
            </a:endParaRPr>
          </a:p>
        </p:txBody>
      </p:sp>
      <p:sp>
        <p:nvSpPr>
          <p:cNvPr id="17" name="スライド番号プレースホルダー 16"/>
          <p:cNvSpPr>
            <a:spLocks noGrp="1"/>
          </p:cNvSpPr>
          <p:nvPr>
            <p:ph type="sldNum" sz="quarter" idx="12"/>
          </p:nvPr>
        </p:nvSpPr>
        <p:spPr/>
        <p:txBody>
          <a:bodyPr/>
          <a:lstStyle/>
          <a:p>
            <a:fld id="{D2D8002D-B5B0-4BAC-B1F6-782DDCCE6D9C}" type="slidenum">
              <a:rPr kumimoji="1" lang="ja-JP" altLang="en-US" smtClean="0"/>
              <a:t>5</a:t>
            </a:fld>
            <a:endParaRPr kumimoji="1" lang="ja-JP" altLang="en-US" dirty="0"/>
          </a:p>
        </p:txBody>
      </p:sp>
      <p:graphicFrame>
        <p:nvGraphicFramePr>
          <p:cNvPr id="18" name="グラフ 17"/>
          <p:cNvGraphicFramePr>
            <a:graphicFrameLocks/>
          </p:cNvGraphicFramePr>
          <p:nvPr>
            <p:extLst>
              <p:ext uri="{D42A27DB-BD31-4B8C-83A1-F6EECF244321}">
                <p14:modId xmlns:p14="http://schemas.microsoft.com/office/powerpoint/2010/main" val="2315278446"/>
              </p:ext>
            </p:extLst>
          </p:nvPr>
        </p:nvGraphicFramePr>
        <p:xfrm>
          <a:off x="6012160" y="836712"/>
          <a:ext cx="2736304" cy="33203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31555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p:cNvSpPr>
            <a:spLocks noGrp="1"/>
          </p:cNvSpPr>
          <p:nvPr>
            <p:ph idx="1"/>
          </p:nvPr>
        </p:nvSpPr>
        <p:spPr>
          <a:xfrm>
            <a:off x="467544" y="476672"/>
            <a:ext cx="8229600" cy="6109476"/>
          </a:xfrm>
        </p:spPr>
        <p:txBody>
          <a:bodyPr>
            <a:normAutofit/>
          </a:bodyPr>
          <a:lstStyle/>
          <a:p>
            <a:pPr marL="0" indent="0">
              <a:buNone/>
            </a:pPr>
            <a:endParaRPr kumimoji="1" lang="ja-JP" altLang="en-US" sz="1000" b="1" dirty="0" smtClean="0"/>
          </a:p>
          <a:p>
            <a:pPr marL="0" indent="0">
              <a:buNone/>
            </a:pPr>
            <a:r>
              <a:rPr kumimoji="1" lang="ja-JP" altLang="en-US" sz="1800" b="1" dirty="0" smtClean="0"/>
              <a:t>（２）</a:t>
            </a:r>
            <a:r>
              <a:rPr kumimoji="1" lang="ja-JP" altLang="en-US" sz="1800" b="1" dirty="0" smtClean="0">
                <a:latin typeface="+mn-ea"/>
              </a:rPr>
              <a:t>平成</a:t>
            </a:r>
            <a:r>
              <a:rPr kumimoji="1" lang="en-US" altLang="ja-JP" sz="1800" b="1" dirty="0" smtClean="0">
                <a:latin typeface="+mn-ea"/>
              </a:rPr>
              <a:t>26</a:t>
            </a:r>
            <a:r>
              <a:rPr kumimoji="1" lang="ja-JP" altLang="en-US" sz="1800" b="1" dirty="0" smtClean="0">
                <a:latin typeface="+mn-ea"/>
              </a:rPr>
              <a:t>年度　</a:t>
            </a:r>
            <a:r>
              <a:rPr kumimoji="1" lang="ja-JP" altLang="en-US" sz="1800" b="1" dirty="0" smtClean="0">
                <a:latin typeface="+mn-ea"/>
              </a:rPr>
              <a:t>虐待類型別件数</a:t>
            </a:r>
            <a:r>
              <a:rPr kumimoji="1" lang="ja-JP" altLang="en-US" sz="1800" b="1" dirty="0" smtClean="0">
                <a:latin typeface="+mn-ea"/>
              </a:rPr>
              <a:t>の内訳</a:t>
            </a:r>
            <a:r>
              <a:rPr lang="ja-JP" altLang="en-US" sz="1400" dirty="0" smtClean="0"/>
              <a:t>　</a:t>
            </a:r>
            <a:r>
              <a:rPr kumimoji="1" lang="en-US" altLang="ja-JP" sz="1400" dirty="0" smtClean="0"/>
              <a:t>(</a:t>
            </a:r>
            <a:r>
              <a:rPr kumimoji="1" lang="ja-JP" altLang="en-US" sz="1400" dirty="0" smtClean="0"/>
              <a:t>重複あり</a:t>
            </a:r>
            <a:r>
              <a:rPr kumimoji="1" lang="en-US" altLang="ja-JP" sz="1400" dirty="0" smtClean="0"/>
              <a:t>)</a:t>
            </a:r>
          </a:p>
          <a:p>
            <a:pPr marL="0" indent="0">
              <a:buNone/>
            </a:pPr>
            <a:endParaRPr lang="en-US" altLang="ja-JP" sz="1800" dirty="0"/>
          </a:p>
          <a:p>
            <a:pPr marL="0" indent="0">
              <a:buNone/>
            </a:pPr>
            <a:endParaRPr kumimoji="1" lang="ja-JP" altLang="en-US" sz="1800" dirty="0" smtClean="0"/>
          </a:p>
          <a:p>
            <a:pPr marL="0" indent="0">
              <a:buNone/>
            </a:pPr>
            <a:endParaRPr kumimoji="1" lang="ja-JP" altLang="en-US" sz="1800" dirty="0"/>
          </a:p>
        </p:txBody>
      </p:sp>
      <p:graphicFrame>
        <p:nvGraphicFramePr>
          <p:cNvPr id="6" name="表 5"/>
          <p:cNvGraphicFramePr>
            <a:graphicFrameLocks noGrp="1"/>
          </p:cNvGraphicFramePr>
          <p:nvPr>
            <p:extLst>
              <p:ext uri="{D42A27DB-BD31-4B8C-83A1-F6EECF244321}">
                <p14:modId xmlns:p14="http://schemas.microsoft.com/office/powerpoint/2010/main" val="2739320281"/>
              </p:ext>
            </p:extLst>
          </p:nvPr>
        </p:nvGraphicFramePr>
        <p:xfrm>
          <a:off x="395536" y="1484784"/>
          <a:ext cx="5040560" cy="2829560"/>
        </p:xfrm>
        <a:graphic>
          <a:graphicData uri="http://schemas.openxmlformats.org/drawingml/2006/table">
            <a:tbl>
              <a:tblPr firstRow="1" bandRow="1">
                <a:tableStyleId>{5C22544A-7EE6-4342-B048-85BDC9FD1C3A}</a:tableStyleId>
              </a:tblPr>
              <a:tblGrid>
                <a:gridCol w="1368152"/>
                <a:gridCol w="1656184"/>
                <a:gridCol w="2016224"/>
              </a:tblGrid>
              <a:tr h="370840">
                <a:tc>
                  <a:txBody>
                    <a:bodyPr/>
                    <a:lstStyle/>
                    <a:p>
                      <a:pPr algn="ctr"/>
                      <a:r>
                        <a:rPr kumimoji="1" lang="ja-JP" altLang="en-US" sz="1200" dirty="0" smtClean="0"/>
                        <a:t>虐待類型別</a:t>
                      </a:r>
                      <a:endParaRPr kumimoji="1" lang="ja-JP" altLang="en-US" sz="1200" dirty="0"/>
                    </a:p>
                  </a:txBody>
                  <a:tcPr/>
                </a:tc>
                <a:tc>
                  <a:txBody>
                    <a:bodyPr/>
                    <a:lstStyle/>
                    <a:p>
                      <a:pPr algn="ctr"/>
                      <a:r>
                        <a:rPr kumimoji="1" lang="ja-JP" altLang="en-US" sz="1200" dirty="0" smtClean="0"/>
                        <a:t>通報・届出・相談件数</a:t>
                      </a:r>
                      <a:endParaRPr kumimoji="1" lang="ja-JP" altLang="en-US" sz="1200" dirty="0"/>
                    </a:p>
                  </a:txBody>
                  <a:tcPr/>
                </a:tc>
                <a:tc>
                  <a:txBody>
                    <a:bodyPr/>
                    <a:lstStyle/>
                    <a:p>
                      <a:pPr algn="ctr"/>
                      <a:r>
                        <a:rPr kumimoji="1" lang="ja-JP" altLang="en-US" sz="1200" dirty="0" smtClean="0"/>
                        <a:t>うち虐待案件として対応した件数</a:t>
                      </a:r>
                      <a:endParaRPr kumimoji="1" lang="ja-JP" altLang="en-US" sz="1200" dirty="0"/>
                    </a:p>
                  </a:txBody>
                  <a:tcPr/>
                </a:tc>
              </a:tr>
              <a:tr h="370840">
                <a:tc>
                  <a:txBody>
                    <a:bodyPr/>
                    <a:lstStyle/>
                    <a:p>
                      <a:r>
                        <a:rPr kumimoji="1" lang="ja-JP" altLang="en-US" sz="1200" dirty="0" smtClean="0"/>
                        <a:t>身体的虐待</a:t>
                      </a:r>
                      <a:endParaRPr kumimoji="1" lang="ja-JP" altLang="en-US" sz="1200" dirty="0"/>
                    </a:p>
                  </a:txBody>
                  <a:tcPr/>
                </a:tc>
                <a:tc>
                  <a:txBody>
                    <a:bodyPr/>
                    <a:lstStyle/>
                    <a:p>
                      <a:pPr algn="ctr"/>
                      <a:r>
                        <a:rPr kumimoji="1" lang="en-US" altLang="ja-JP" sz="1400" dirty="0" smtClean="0"/>
                        <a:t>20</a:t>
                      </a:r>
                      <a:endParaRPr kumimoji="1" lang="ja-JP" altLang="en-US" sz="1400" dirty="0"/>
                    </a:p>
                  </a:txBody>
                  <a:tcPr/>
                </a:tc>
                <a:tc>
                  <a:txBody>
                    <a:bodyPr/>
                    <a:lstStyle/>
                    <a:p>
                      <a:pPr algn="ctr"/>
                      <a:r>
                        <a:rPr kumimoji="1" lang="en-US" altLang="ja-JP" sz="1400" dirty="0" smtClean="0"/>
                        <a:t>11</a:t>
                      </a:r>
                      <a:endParaRPr kumimoji="1" lang="ja-JP" altLang="en-US" sz="1400" dirty="0"/>
                    </a:p>
                  </a:txBody>
                  <a:tcPr/>
                </a:tc>
              </a:tr>
              <a:tr h="370840">
                <a:tc>
                  <a:txBody>
                    <a:bodyPr/>
                    <a:lstStyle/>
                    <a:p>
                      <a:r>
                        <a:rPr kumimoji="1" lang="ja-JP" altLang="en-US" sz="1200" dirty="0" smtClean="0"/>
                        <a:t>性的虐待</a:t>
                      </a:r>
                      <a:endParaRPr kumimoji="1" lang="ja-JP" altLang="en-US" sz="1200" dirty="0"/>
                    </a:p>
                  </a:txBody>
                  <a:tcPr/>
                </a:tc>
                <a:tc>
                  <a:txBody>
                    <a:bodyPr/>
                    <a:lstStyle/>
                    <a:p>
                      <a:pPr algn="ctr"/>
                      <a:r>
                        <a:rPr kumimoji="1" lang="en-US" altLang="ja-JP" sz="1400" dirty="0" smtClean="0"/>
                        <a:t>2</a:t>
                      </a:r>
                      <a:endParaRPr kumimoji="1" lang="ja-JP" altLang="en-US" sz="1400" dirty="0"/>
                    </a:p>
                  </a:txBody>
                  <a:tcPr/>
                </a:tc>
                <a:tc>
                  <a:txBody>
                    <a:bodyPr/>
                    <a:lstStyle/>
                    <a:p>
                      <a:pPr algn="ctr"/>
                      <a:r>
                        <a:rPr kumimoji="1" lang="en-US" altLang="ja-JP" sz="1400" dirty="0" smtClean="0"/>
                        <a:t>0</a:t>
                      </a:r>
                      <a:endParaRPr kumimoji="1" lang="ja-JP" altLang="en-US" sz="1400" dirty="0"/>
                    </a:p>
                  </a:txBody>
                  <a:tcPr/>
                </a:tc>
              </a:tr>
              <a:tr h="370840">
                <a:tc>
                  <a:txBody>
                    <a:bodyPr/>
                    <a:lstStyle/>
                    <a:p>
                      <a:r>
                        <a:rPr kumimoji="1" lang="ja-JP" altLang="en-US" sz="1200" dirty="0" smtClean="0"/>
                        <a:t>心理的虐待</a:t>
                      </a:r>
                      <a:endParaRPr kumimoji="1" lang="ja-JP" altLang="en-US" sz="1200" dirty="0"/>
                    </a:p>
                  </a:txBody>
                  <a:tcPr/>
                </a:tc>
                <a:tc>
                  <a:txBody>
                    <a:bodyPr/>
                    <a:lstStyle/>
                    <a:p>
                      <a:pPr algn="ctr"/>
                      <a:r>
                        <a:rPr kumimoji="1" lang="en-US" altLang="ja-JP" sz="1400" dirty="0" smtClean="0"/>
                        <a:t>21</a:t>
                      </a:r>
                      <a:endParaRPr kumimoji="1" lang="ja-JP" altLang="en-US" sz="1400" dirty="0"/>
                    </a:p>
                  </a:txBody>
                  <a:tcPr/>
                </a:tc>
                <a:tc>
                  <a:txBody>
                    <a:bodyPr/>
                    <a:lstStyle/>
                    <a:p>
                      <a:pPr algn="ctr"/>
                      <a:r>
                        <a:rPr kumimoji="1" lang="en-US" altLang="ja-JP" sz="1400" dirty="0" smtClean="0"/>
                        <a:t>9</a:t>
                      </a:r>
                      <a:endParaRPr kumimoji="1" lang="ja-JP" altLang="en-US" sz="1400" dirty="0"/>
                    </a:p>
                  </a:txBody>
                  <a:tcPr/>
                </a:tc>
              </a:tr>
              <a:tr h="370840">
                <a:tc>
                  <a:txBody>
                    <a:bodyPr/>
                    <a:lstStyle/>
                    <a:p>
                      <a:r>
                        <a:rPr kumimoji="1" lang="ja-JP" altLang="en-US" sz="1200" dirty="0" smtClean="0"/>
                        <a:t>ネグレクト</a:t>
                      </a:r>
                      <a:endParaRPr kumimoji="1" lang="ja-JP" altLang="en-US" sz="1200" dirty="0"/>
                    </a:p>
                  </a:txBody>
                  <a:tcPr/>
                </a:tc>
                <a:tc>
                  <a:txBody>
                    <a:bodyPr/>
                    <a:lstStyle/>
                    <a:p>
                      <a:pPr algn="ctr"/>
                      <a:r>
                        <a:rPr kumimoji="1" lang="en-US" altLang="ja-JP" sz="1400" dirty="0" smtClean="0"/>
                        <a:t>17</a:t>
                      </a:r>
                      <a:endParaRPr kumimoji="1" lang="ja-JP" altLang="en-US" sz="1400" dirty="0"/>
                    </a:p>
                  </a:txBody>
                  <a:tcPr/>
                </a:tc>
                <a:tc>
                  <a:txBody>
                    <a:bodyPr/>
                    <a:lstStyle/>
                    <a:p>
                      <a:pPr algn="ctr"/>
                      <a:r>
                        <a:rPr kumimoji="1" lang="en-US" altLang="ja-JP" sz="1400" dirty="0" smtClean="0"/>
                        <a:t>5</a:t>
                      </a:r>
                      <a:endParaRPr kumimoji="1" lang="ja-JP" altLang="en-US" sz="1400" dirty="0"/>
                    </a:p>
                  </a:txBody>
                  <a:tcPr/>
                </a:tc>
              </a:tr>
              <a:tr h="370840">
                <a:tc>
                  <a:txBody>
                    <a:bodyPr/>
                    <a:lstStyle/>
                    <a:p>
                      <a:r>
                        <a:rPr kumimoji="1" lang="ja-JP" altLang="en-US" sz="1200" dirty="0" smtClean="0"/>
                        <a:t>経済的虐待</a:t>
                      </a:r>
                      <a:endParaRPr kumimoji="1" lang="ja-JP" altLang="en-US" sz="1200" dirty="0"/>
                    </a:p>
                  </a:txBody>
                  <a:tcPr/>
                </a:tc>
                <a:tc>
                  <a:txBody>
                    <a:bodyPr/>
                    <a:lstStyle/>
                    <a:p>
                      <a:pPr algn="ctr"/>
                      <a:r>
                        <a:rPr kumimoji="1" lang="en-US" altLang="ja-JP" sz="1400" dirty="0" smtClean="0"/>
                        <a:t>8</a:t>
                      </a:r>
                      <a:endParaRPr kumimoji="1" lang="ja-JP" altLang="en-US" sz="1400" dirty="0"/>
                    </a:p>
                  </a:txBody>
                  <a:tcPr/>
                </a:tc>
                <a:tc>
                  <a:txBody>
                    <a:bodyPr/>
                    <a:lstStyle/>
                    <a:p>
                      <a:pPr algn="ctr"/>
                      <a:r>
                        <a:rPr kumimoji="1" lang="en-US" altLang="ja-JP" sz="1400" dirty="0" smtClean="0"/>
                        <a:t>6</a:t>
                      </a:r>
                      <a:endParaRPr kumimoji="1" lang="ja-JP" altLang="en-US" sz="1400" dirty="0"/>
                    </a:p>
                  </a:txBody>
                  <a:tcPr/>
                </a:tc>
              </a:tr>
              <a:tr h="370840">
                <a:tc>
                  <a:txBody>
                    <a:bodyPr/>
                    <a:lstStyle/>
                    <a:p>
                      <a:pPr algn="ctr"/>
                      <a:r>
                        <a:rPr kumimoji="1" lang="ja-JP" altLang="en-US" sz="1200" dirty="0" smtClean="0"/>
                        <a:t>計</a:t>
                      </a:r>
                      <a:endParaRPr kumimoji="1" lang="ja-JP" altLang="en-US" sz="1200" dirty="0"/>
                    </a:p>
                  </a:txBody>
                  <a:tcPr/>
                </a:tc>
                <a:tc>
                  <a:txBody>
                    <a:bodyPr/>
                    <a:lstStyle/>
                    <a:p>
                      <a:pPr algn="ctr"/>
                      <a:r>
                        <a:rPr kumimoji="1" lang="en-US" altLang="ja-JP" sz="1400" dirty="0" smtClean="0"/>
                        <a:t>68</a:t>
                      </a:r>
                    </a:p>
                    <a:p>
                      <a:pPr algn="ctr"/>
                      <a:endParaRPr kumimoji="1" lang="ja-JP" altLang="en-US" sz="1400" dirty="0"/>
                    </a:p>
                  </a:txBody>
                  <a:tcPr/>
                </a:tc>
                <a:tc>
                  <a:txBody>
                    <a:bodyPr/>
                    <a:lstStyle/>
                    <a:p>
                      <a:pPr algn="ctr"/>
                      <a:r>
                        <a:rPr kumimoji="1" lang="en-US" altLang="ja-JP" sz="1400" dirty="0" smtClean="0"/>
                        <a:t>31</a:t>
                      </a:r>
                      <a:endParaRPr kumimoji="1" lang="ja-JP" altLang="en-US" sz="1400" dirty="0"/>
                    </a:p>
                  </a:txBody>
                  <a:tcPr/>
                </a:tc>
              </a:tr>
            </a:tbl>
          </a:graphicData>
        </a:graphic>
      </p:graphicFrame>
      <p:sp>
        <p:nvSpPr>
          <p:cNvPr id="2" name="正方形/長方形 1"/>
          <p:cNvSpPr/>
          <p:nvPr/>
        </p:nvSpPr>
        <p:spPr>
          <a:xfrm>
            <a:off x="5868144" y="764704"/>
            <a:ext cx="2982162" cy="331236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8" name="角丸四角形 7"/>
          <p:cNvSpPr/>
          <p:nvPr/>
        </p:nvSpPr>
        <p:spPr>
          <a:xfrm>
            <a:off x="6084168" y="4221088"/>
            <a:ext cx="2851256" cy="172819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smtClean="0"/>
              <a:t>　</a:t>
            </a:r>
            <a:r>
              <a:rPr kumimoji="1" lang="ja-JP" altLang="en-US" dirty="0" smtClean="0"/>
              <a:t>虐待類型別内訳では、グラフのとおり心理的虐待、身体的虐待、</a:t>
            </a:r>
            <a:r>
              <a:rPr lang="ja-JP" altLang="en-US" dirty="0" smtClean="0"/>
              <a:t>ネグレクトの順に多いが差は余りなく、いずれも</a:t>
            </a:r>
            <a:r>
              <a:rPr lang="ja-JP" altLang="en-US" dirty="0"/>
              <a:t>全体</a:t>
            </a:r>
            <a:r>
              <a:rPr lang="ja-JP" altLang="en-US" dirty="0" smtClean="0"/>
              <a:t>の</a:t>
            </a:r>
            <a:r>
              <a:rPr lang="en-US" altLang="ja-JP" dirty="0" smtClean="0"/>
              <a:t>30%</a:t>
            </a:r>
            <a:r>
              <a:rPr lang="ja-JP" altLang="en-US" dirty="0" smtClean="0"/>
              <a:t>前後を占めている。</a:t>
            </a:r>
            <a:endParaRPr kumimoji="1" lang="ja-JP" altLang="en-US" dirty="0"/>
          </a:p>
        </p:txBody>
      </p:sp>
      <p:sp>
        <p:nvSpPr>
          <p:cNvPr id="3" name="ホームベース 2"/>
          <p:cNvSpPr/>
          <p:nvPr/>
        </p:nvSpPr>
        <p:spPr>
          <a:xfrm>
            <a:off x="395536" y="4509120"/>
            <a:ext cx="1440160" cy="43204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lumMod val="95000"/>
                  </a:schemeClr>
                </a:solidFill>
              </a:rPr>
              <a:t>身体的</a:t>
            </a:r>
            <a:r>
              <a:rPr kumimoji="1" lang="ja-JP" altLang="en-US" sz="1400" dirty="0" smtClean="0">
                <a:solidFill>
                  <a:schemeClr val="bg1">
                    <a:lumMod val="95000"/>
                  </a:schemeClr>
                </a:solidFill>
              </a:rPr>
              <a:t>虐待</a:t>
            </a:r>
            <a:endParaRPr kumimoji="1" lang="ja-JP" altLang="en-US" sz="1400" dirty="0">
              <a:solidFill>
                <a:schemeClr val="bg1">
                  <a:lumMod val="95000"/>
                </a:schemeClr>
              </a:solidFill>
            </a:endParaRPr>
          </a:p>
        </p:txBody>
      </p:sp>
      <p:sp>
        <p:nvSpPr>
          <p:cNvPr id="9" name="ホームベース 8"/>
          <p:cNvSpPr/>
          <p:nvPr/>
        </p:nvSpPr>
        <p:spPr>
          <a:xfrm>
            <a:off x="403143" y="6154100"/>
            <a:ext cx="1440160" cy="43204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lumMod val="95000"/>
                  </a:schemeClr>
                </a:solidFill>
              </a:rPr>
              <a:t>ﾈｸﾞﾚｸﾄ</a:t>
            </a:r>
            <a:endParaRPr kumimoji="1" lang="ja-JP" altLang="en-US" b="1" dirty="0">
              <a:solidFill>
                <a:schemeClr val="bg1">
                  <a:lumMod val="95000"/>
                </a:schemeClr>
              </a:solidFill>
            </a:endParaRPr>
          </a:p>
        </p:txBody>
      </p:sp>
      <p:sp>
        <p:nvSpPr>
          <p:cNvPr id="10" name="ホームベース 9"/>
          <p:cNvSpPr/>
          <p:nvPr/>
        </p:nvSpPr>
        <p:spPr>
          <a:xfrm>
            <a:off x="4427984" y="6112292"/>
            <a:ext cx="1440160" cy="43204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lumMod val="95000"/>
                  </a:schemeClr>
                </a:solidFill>
              </a:rPr>
              <a:t>経済的虐待</a:t>
            </a:r>
            <a:endParaRPr kumimoji="1" lang="ja-JP" altLang="en-US" sz="1400" b="1" dirty="0">
              <a:solidFill>
                <a:schemeClr val="bg1">
                  <a:lumMod val="95000"/>
                </a:schemeClr>
              </a:solidFill>
            </a:endParaRPr>
          </a:p>
        </p:txBody>
      </p:sp>
      <p:sp>
        <p:nvSpPr>
          <p:cNvPr id="11" name="ホームベース 10"/>
          <p:cNvSpPr/>
          <p:nvPr/>
        </p:nvSpPr>
        <p:spPr>
          <a:xfrm>
            <a:off x="395536" y="5085184"/>
            <a:ext cx="1440160" cy="43204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lumMod val="95000"/>
                  </a:schemeClr>
                </a:solidFill>
              </a:rPr>
              <a:t>性的虐待</a:t>
            </a:r>
            <a:endParaRPr kumimoji="1" lang="ja-JP" altLang="en-US" sz="1400" b="1" dirty="0">
              <a:solidFill>
                <a:schemeClr val="bg1">
                  <a:lumMod val="95000"/>
                </a:schemeClr>
              </a:solidFill>
            </a:endParaRPr>
          </a:p>
        </p:txBody>
      </p:sp>
      <p:sp>
        <p:nvSpPr>
          <p:cNvPr id="12" name="ホームベース 11"/>
          <p:cNvSpPr/>
          <p:nvPr/>
        </p:nvSpPr>
        <p:spPr>
          <a:xfrm>
            <a:off x="395536" y="5588681"/>
            <a:ext cx="1440160" cy="43204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lumMod val="95000"/>
                  </a:schemeClr>
                </a:solidFill>
              </a:rPr>
              <a:t>心理的虐待</a:t>
            </a:r>
            <a:endParaRPr kumimoji="1" lang="ja-JP" altLang="en-US" sz="1400" b="1" dirty="0">
              <a:solidFill>
                <a:schemeClr val="bg1">
                  <a:lumMod val="95000"/>
                </a:schemeClr>
              </a:solidFill>
            </a:endParaRPr>
          </a:p>
        </p:txBody>
      </p:sp>
      <p:sp>
        <p:nvSpPr>
          <p:cNvPr id="4" name="正方形/長方形 3"/>
          <p:cNvSpPr/>
          <p:nvPr/>
        </p:nvSpPr>
        <p:spPr>
          <a:xfrm>
            <a:off x="1843303" y="4509120"/>
            <a:ext cx="4024841" cy="4320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100" dirty="0" err="1" smtClean="0"/>
              <a:t>障がい</a:t>
            </a:r>
            <a:r>
              <a:rPr kumimoji="1" lang="ja-JP" altLang="en-US" sz="1100" dirty="0" smtClean="0"/>
              <a:t>者の身体に外傷が生じ、若しくは外傷が生じる恐れのある暴行を加え、また正当な理由なく身体を拘束すること</a:t>
            </a:r>
            <a:endParaRPr kumimoji="1" lang="ja-JP" altLang="en-US" sz="1100" dirty="0"/>
          </a:p>
        </p:txBody>
      </p:sp>
      <p:sp>
        <p:nvSpPr>
          <p:cNvPr id="14" name="正方形/長方形 13"/>
          <p:cNvSpPr/>
          <p:nvPr/>
        </p:nvSpPr>
        <p:spPr>
          <a:xfrm>
            <a:off x="1843304" y="5085184"/>
            <a:ext cx="4024841" cy="4320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100" dirty="0" err="1" smtClean="0"/>
              <a:t>障がい</a:t>
            </a:r>
            <a:r>
              <a:rPr kumimoji="1" lang="ja-JP" altLang="en-US" sz="1100" dirty="0" smtClean="0"/>
              <a:t>者にわいせつな行為をすること又は障害者をしてわいせつな行為をさせること</a:t>
            </a:r>
            <a:endParaRPr kumimoji="1" lang="ja-JP" altLang="en-US" sz="1100" dirty="0"/>
          </a:p>
        </p:txBody>
      </p:sp>
      <p:sp>
        <p:nvSpPr>
          <p:cNvPr id="15" name="正方形/長方形 14"/>
          <p:cNvSpPr/>
          <p:nvPr/>
        </p:nvSpPr>
        <p:spPr>
          <a:xfrm>
            <a:off x="1843304" y="5588681"/>
            <a:ext cx="4024841" cy="4320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100" dirty="0" err="1" smtClean="0"/>
              <a:t>障がい</a:t>
            </a:r>
            <a:r>
              <a:rPr kumimoji="1" lang="ja-JP" altLang="en-US" sz="1100" dirty="0" smtClean="0"/>
              <a:t>者に対する著しい暴言又は著しく拒絶的な対応、その他著しい心理的外傷を与える言動を行うこと</a:t>
            </a:r>
            <a:endParaRPr kumimoji="1" lang="ja-JP" altLang="en-US" sz="1100" dirty="0"/>
          </a:p>
        </p:txBody>
      </p:sp>
      <p:sp>
        <p:nvSpPr>
          <p:cNvPr id="16" name="正方形/長方形 15"/>
          <p:cNvSpPr/>
          <p:nvPr/>
        </p:nvSpPr>
        <p:spPr>
          <a:xfrm>
            <a:off x="1843304" y="6154100"/>
            <a:ext cx="2317219" cy="4320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100" dirty="0" err="1" smtClean="0"/>
              <a:t>障がい</a:t>
            </a:r>
            <a:r>
              <a:rPr kumimoji="1" lang="ja-JP" altLang="en-US" sz="1100" dirty="0" smtClean="0"/>
              <a:t>者を衰弱させるような著しい減食、放置等養護を著しく怠ること</a:t>
            </a:r>
            <a:endParaRPr kumimoji="1" lang="ja-JP" altLang="en-US" sz="1100" dirty="0"/>
          </a:p>
        </p:txBody>
      </p:sp>
      <p:sp>
        <p:nvSpPr>
          <p:cNvPr id="17" name="正方形/長方形 16"/>
          <p:cNvSpPr/>
          <p:nvPr/>
        </p:nvSpPr>
        <p:spPr>
          <a:xfrm>
            <a:off x="5868145" y="6084705"/>
            <a:ext cx="2982162" cy="4320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100" dirty="0" err="1" smtClean="0"/>
              <a:t>障がい</a:t>
            </a:r>
            <a:r>
              <a:rPr kumimoji="1" lang="ja-JP" altLang="en-US" sz="1100" dirty="0" smtClean="0"/>
              <a:t>者の財産を不当に処分すること、不当に財産上の利益を得ること</a:t>
            </a:r>
            <a:endParaRPr kumimoji="1" lang="ja-JP" altLang="en-US" sz="1100" dirty="0"/>
          </a:p>
        </p:txBody>
      </p:sp>
      <p:sp>
        <p:nvSpPr>
          <p:cNvPr id="13" name="スライド番号プレースホルダー 12"/>
          <p:cNvSpPr>
            <a:spLocks noGrp="1"/>
          </p:cNvSpPr>
          <p:nvPr>
            <p:ph type="sldNum" sz="quarter" idx="12"/>
          </p:nvPr>
        </p:nvSpPr>
        <p:spPr/>
        <p:txBody>
          <a:bodyPr/>
          <a:lstStyle/>
          <a:p>
            <a:fld id="{D2D8002D-B5B0-4BAC-B1F6-782DDCCE6D9C}" type="slidenum">
              <a:rPr kumimoji="1" lang="ja-JP" altLang="en-US" smtClean="0"/>
              <a:t>6</a:t>
            </a:fld>
            <a:endParaRPr kumimoji="1" lang="ja-JP" altLang="en-US" dirty="0"/>
          </a:p>
        </p:txBody>
      </p:sp>
      <p:graphicFrame>
        <p:nvGraphicFramePr>
          <p:cNvPr id="18" name="グラフ 17"/>
          <p:cNvGraphicFramePr>
            <a:graphicFrameLocks/>
          </p:cNvGraphicFramePr>
          <p:nvPr>
            <p:extLst>
              <p:ext uri="{D42A27DB-BD31-4B8C-83A1-F6EECF244321}">
                <p14:modId xmlns:p14="http://schemas.microsoft.com/office/powerpoint/2010/main" val="3411964389"/>
              </p:ext>
            </p:extLst>
          </p:nvPr>
        </p:nvGraphicFramePr>
        <p:xfrm>
          <a:off x="5868144" y="776678"/>
          <a:ext cx="2982161" cy="33003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37498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94122"/>
          </a:xfrm>
        </p:spPr>
        <p:txBody>
          <a:bodyPr>
            <a:normAutofit/>
          </a:bodyPr>
          <a:lstStyle/>
          <a:p>
            <a:pPr algn="l"/>
            <a:r>
              <a:rPr lang="ja-JP" altLang="en-US" sz="2000" b="1" dirty="0" smtClean="0"/>
              <a:t>３　虐待対応案件に見る養護者虐待の状況</a:t>
            </a:r>
            <a:endParaRPr kumimoji="1" lang="ja-JP" altLang="en-US" sz="2000" b="1" dirty="0"/>
          </a:p>
        </p:txBody>
      </p:sp>
      <p:sp>
        <p:nvSpPr>
          <p:cNvPr id="3" name="コンテンツ プレースホルダー 2"/>
          <p:cNvSpPr>
            <a:spLocks noGrp="1"/>
          </p:cNvSpPr>
          <p:nvPr>
            <p:ph idx="1"/>
          </p:nvPr>
        </p:nvSpPr>
        <p:spPr>
          <a:xfrm>
            <a:off x="337625" y="1196752"/>
            <a:ext cx="8410839" cy="5328592"/>
          </a:xfrm>
        </p:spPr>
        <p:txBody>
          <a:bodyPr>
            <a:normAutofit/>
          </a:bodyPr>
          <a:lstStyle/>
          <a:p>
            <a:pPr marL="0" indent="0">
              <a:buNone/>
            </a:pPr>
            <a:r>
              <a:rPr kumimoji="1" lang="ja-JP" altLang="en-US" sz="1800" dirty="0" smtClean="0"/>
              <a:t>　平成</a:t>
            </a:r>
            <a:r>
              <a:rPr lang="ja-JP" altLang="en-US" sz="1800" dirty="0" smtClean="0"/>
              <a:t>２６年度に養護者による虐待案件として対応した事案は１６件であった。</a:t>
            </a:r>
          </a:p>
          <a:p>
            <a:pPr marL="0" indent="0">
              <a:buNone/>
            </a:pPr>
            <a:r>
              <a:rPr kumimoji="1" lang="ja-JP" altLang="en-US" sz="1800" dirty="0" smtClean="0"/>
              <a:t>　養護者虐待の半数は、本人にとって一番身近な介護者である父母によるものである。</a:t>
            </a:r>
          </a:p>
          <a:p>
            <a:pPr marL="0" indent="0">
              <a:buNone/>
            </a:pPr>
            <a:r>
              <a:rPr lang="ja-JP" altLang="en-US" sz="1800" dirty="0"/>
              <a:t>　</a:t>
            </a:r>
            <a:r>
              <a:rPr lang="ja-JP" altLang="en-US" sz="1800" dirty="0" smtClean="0"/>
              <a:t>頭を叩かれる、腹を蹴られる等の</a:t>
            </a:r>
            <a:r>
              <a:rPr lang="ja-JP" altLang="en-US" sz="1800" b="1" dirty="0" smtClean="0"/>
              <a:t>身体的虐待</a:t>
            </a:r>
            <a:r>
              <a:rPr lang="ja-JP" altLang="en-US" sz="1800" dirty="0" smtClean="0"/>
              <a:t>、暴言による</a:t>
            </a:r>
            <a:r>
              <a:rPr lang="ja-JP" altLang="en-US" sz="1800" b="1" dirty="0" smtClean="0"/>
              <a:t>心理的虐待</a:t>
            </a:r>
            <a:r>
              <a:rPr lang="ja-JP" altLang="en-US" sz="1800" dirty="0" smtClean="0"/>
              <a:t>、</a:t>
            </a:r>
            <a:r>
              <a:rPr kumimoji="1" lang="ja-JP" altLang="en-US" sz="1800" dirty="0" smtClean="0"/>
              <a:t>食事を十分に与えない、必要なサービスを受けさせない等による</a:t>
            </a:r>
            <a:r>
              <a:rPr kumimoji="1" lang="ja-JP" altLang="en-US" sz="1800" b="1" dirty="0" smtClean="0"/>
              <a:t>ネグレクト</a:t>
            </a:r>
            <a:r>
              <a:rPr kumimoji="1" lang="ja-JP" altLang="en-US" sz="1800" dirty="0" smtClean="0"/>
              <a:t>、本人の年金や工賃を使い込んだ</a:t>
            </a:r>
            <a:r>
              <a:rPr kumimoji="1" lang="ja-JP" altLang="en-US" sz="1800" b="1" dirty="0" smtClean="0"/>
              <a:t>経済的虐待</a:t>
            </a:r>
            <a:r>
              <a:rPr kumimoji="1" lang="ja-JP" altLang="en-US" sz="1800" dirty="0" smtClean="0"/>
              <a:t>が主な内容である。</a:t>
            </a:r>
          </a:p>
          <a:p>
            <a:pPr marL="0" indent="0">
              <a:buNone/>
            </a:pPr>
            <a:r>
              <a:rPr lang="ja-JP" altLang="en-US" sz="1800" dirty="0" smtClean="0"/>
              <a:t>　また、障害福祉サービス従事者からの通報が全体の</a:t>
            </a:r>
            <a:r>
              <a:rPr lang="en-US" altLang="ja-JP" sz="1800" dirty="0" smtClean="0"/>
              <a:t>44%</a:t>
            </a:r>
            <a:r>
              <a:rPr lang="ja-JP" altLang="en-US" sz="1800" dirty="0" smtClean="0"/>
              <a:t>を占めており、事業所職員による日常</a:t>
            </a:r>
            <a:r>
              <a:rPr lang="ja-JP" altLang="en-US" sz="1800" dirty="0" smtClean="0"/>
              <a:t>的な見守りによって</a:t>
            </a:r>
            <a:r>
              <a:rPr lang="ja-JP" altLang="en-US" sz="1800" dirty="0" smtClean="0"/>
              <a:t>発覚する事案が多いことが伺える</a:t>
            </a:r>
            <a:r>
              <a:rPr lang="ja-JP" altLang="en-US" sz="1800" dirty="0" smtClean="0"/>
              <a:t>。</a:t>
            </a:r>
            <a:endParaRPr kumimoji="1" lang="ja-JP" altLang="en-US" sz="1800" dirty="0"/>
          </a:p>
        </p:txBody>
      </p:sp>
      <p:sp>
        <p:nvSpPr>
          <p:cNvPr id="5" name="正方形/長方形 4"/>
          <p:cNvSpPr/>
          <p:nvPr/>
        </p:nvSpPr>
        <p:spPr>
          <a:xfrm>
            <a:off x="592948" y="3645024"/>
            <a:ext cx="2592288" cy="258912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dirty="0" smtClean="0">
              <a:latin typeface="HG丸ｺﾞｼｯｸM-PRO" pitchFamily="50" charset="-128"/>
              <a:ea typeface="HG丸ｺﾞｼｯｸM-PRO" pitchFamily="50" charset="-128"/>
            </a:endParaRPr>
          </a:p>
          <a:p>
            <a:endParaRPr lang="ja-JP" altLang="en-US" dirty="0">
              <a:latin typeface="HG丸ｺﾞｼｯｸM-PRO" pitchFamily="50" charset="-128"/>
              <a:ea typeface="HG丸ｺﾞｼｯｸM-PRO" pitchFamily="50" charset="-128"/>
            </a:endParaRPr>
          </a:p>
          <a:p>
            <a:endParaRPr kumimoji="1" lang="ja-JP" altLang="en-US" dirty="0" smtClean="0">
              <a:latin typeface="HG丸ｺﾞｼｯｸM-PRO" pitchFamily="50" charset="-128"/>
              <a:ea typeface="HG丸ｺﾞｼｯｸM-PRO" pitchFamily="50" charset="-128"/>
            </a:endParaRPr>
          </a:p>
          <a:p>
            <a:endParaRPr lang="ja-JP" altLang="en-US" dirty="0">
              <a:latin typeface="HG丸ｺﾞｼｯｸM-PRO" pitchFamily="50" charset="-128"/>
              <a:ea typeface="HG丸ｺﾞｼｯｸM-PRO" pitchFamily="50" charset="-128"/>
            </a:endParaRPr>
          </a:p>
          <a:p>
            <a:endParaRPr kumimoji="1" lang="ja-JP" altLang="en-US" dirty="0" smtClean="0">
              <a:latin typeface="HG丸ｺﾞｼｯｸM-PRO" pitchFamily="50" charset="-128"/>
              <a:ea typeface="HG丸ｺﾞｼｯｸM-PRO" pitchFamily="50" charset="-128"/>
            </a:endParaRPr>
          </a:p>
          <a:p>
            <a:endParaRPr lang="ja-JP" altLang="en-US" dirty="0">
              <a:latin typeface="HG丸ｺﾞｼｯｸM-PRO" pitchFamily="50" charset="-128"/>
              <a:ea typeface="HG丸ｺﾞｼｯｸM-PRO" pitchFamily="50" charset="-128"/>
            </a:endParaRPr>
          </a:p>
          <a:p>
            <a:endParaRPr kumimoji="1" lang="ja-JP" altLang="en-US" dirty="0" smtClean="0">
              <a:latin typeface="HG丸ｺﾞｼｯｸM-PRO" pitchFamily="50" charset="-128"/>
              <a:ea typeface="HG丸ｺﾞｼｯｸM-PRO" pitchFamily="50" charset="-128"/>
            </a:endParaRPr>
          </a:p>
          <a:p>
            <a:endParaRPr lang="ja-JP" altLang="en-US" dirty="0">
              <a:latin typeface="HG丸ｺﾞｼｯｸM-PRO" pitchFamily="50" charset="-128"/>
              <a:ea typeface="HG丸ｺﾞｼｯｸM-PRO" pitchFamily="50" charset="-128"/>
            </a:endParaRPr>
          </a:p>
          <a:p>
            <a:endParaRPr kumimoji="1" lang="ja-JP" altLang="en-US" dirty="0" smtClean="0">
              <a:latin typeface="HG丸ｺﾞｼｯｸM-PRO" pitchFamily="50" charset="-128"/>
              <a:ea typeface="HG丸ｺﾞｼｯｸM-PRO" pitchFamily="50" charset="-128"/>
            </a:endParaRPr>
          </a:p>
          <a:p>
            <a:endParaRPr lang="ja-JP" altLang="en-US" dirty="0">
              <a:latin typeface="HG丸ｺﾞｼｯｸM-PRO" pitchFamily="50" charset="-128"/>
              <a:ea typeface="HG丸ｺﾞｼｯｸM-PRO" pitchFamily="50" charset="-128"/>
            </a:endParaRPr>
          </a:p>
          <a:p>
            <a:pPr algn="ctr"/>
            <a:endParaRPr kumimoji="1" lang="ja-JP" altLang="en-US" dirty="0">
              <a:latin typeface="HG丸ｺﾞｼｯｸM-PRO" pitchFamily="50" charset="-128"/>
              <a:ea typeface="HG丸ｺﾞｼｯｸM-PRO" pitchFamily="50" charset="-128"/>
            </a:endParaRPr>
          </a:p>
        </p:txBody>
      </p:sp>
      <p:sp>
        <p:nvSpPr>
          <p:cNvPr id="7" name="正方形/長方形 6"/>
          <p:cNvSpPr/>
          <p:nvPr/>
        </p:nvSpPr>
        <p:spPr>
          <a:xfrm>
            <a:off x="3402944" y="3645024"/>
            <a:ext cx="2609216" cy="258912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8" name="正方形/長方形 7"/>
          <p:cNvSpPr/>
          <p:nvPr/>
        </p:nvSpPr>
        <p:spPr>
          <a:xfrm>
            <a:off x="6228184" y="3626224"/>
            <a:ext cx="2520280" cy="258614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aphicFrame>
        <p:nvGraphicFramePr>
          <p:cNvPr id="9" name="グラフ 8"/>
          <p:cNvGraphicFramePr>
            <a:graphicFrameLocks/>
          </p:cNvGraphicFramePr>
          <p:nvPr>
            <p:extLst>
              <p:ext uri="{D42A27DB-BD31-4B8C-83A1-F6EECF244321}">
                <p14:modId xmlns:p14="http://schemas.microsoft.com/office/powerpoint/2010/main" val="3414488103"/>
              </p:ext>
            </p:extLst>
          </p:nvPr>
        </p:nvGraphicFramePr>
        <p:xfrm>
          <a:off x="592948" y="3629109"/>
          <a:ext cx="2592288" cy="258614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グラフ 9"/>
          <p:cNvGraphicFramePr>
            <a:graphicFrameLocks/>
          </p:cNvGraphicFramePr>
          <p:nvPr>
            <p:extLst>
              <p:ext uri="{D42A27DB-BD31-4B8C-83A1-F6EECF244321}">
                <p14:modId xmlns:p14="http://schemas.microsoft.com/office/powerpoint/2010/main" val="3784360414"/>
              </p:ext>
            </p:extLst>
          </p:nvPr>
        </p:nvGraphicFramePr>
        <p:xfrm>
          <a:off x="3429657" y="3645025"/>
          <a:ext cx="2582503" cy="25891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p:cNvGraphicFramePr>
            <a:graphicFrameLocks/>
          </p:cNvGraphicFramePr>
          <p:nvPr>
            <p:extLst>
              <p:ext uri="{D42A27DB-BD31-4B8C-83A1-F6EECF244321}">
                <p14:modId xmlns:p14="http://schemas.microsoft.com/office/powerpoint/2010/main" val="3996360617"/>
              </p:ext>
            </p:extLst>
          </p:nvPr>
        </p:nvGraphicFramePr>
        <p:xfrm>
          <a:off x="6228184" y="3641507"/>
          <a:ext cx="2520280" cy="2586143"/>
        </p:xfrm>
        <a:graphic>
          <a:graphicData uri="http://schemas.openxmlformats.org/drawingml/2006/chart">
            <c:chart xmlns:c="http://schemas.openxmlformats.org/drawingml/2006/chart" xmlns:r="http://schemas.openxmlformats.org/officeDocument/2006/relationships" r:id="rId4"/>
          </a:graphicData>
        </a:graphic>
      </p:graphicFrame>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7</a:t>
            </a:fld>
            <a:endParaRPr kumimoji="1" lang="ja-JP" altLang="en-US" dirty="0"/>
          </a:p>
        </p:txBody>
      </p:sp>
    </p:spTree>
    <p:extLst>
      <p:ext uri="{BB962C8B-B14F-4D97-AF65-F5344CB8AC3E}">
        <p14:creationId xmlns:p14="http://schemas.microsoft.com/office/powerpoint/2010/main" val="2747053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a:bodyPr>
          <a:lstStyle/>
          <a:p>
            <a:pPr algn="l"/>
            <a:r>
              <a:rPr lang="ja-JP" altLang="en-US" sz="2000" b="1" dirty="0" smtClean="0"/>
              <a:t>４　虐待対応案件に見る施設従事者虐待の状況</a:t>
            </a:r>
            <a:endParaRPr kumimoji="1" lang="ja-JP" altLang="en-US" sz="2000" b="1" dirty="0"/>
          </a:p>
        </p:txBody>
      </p:sp>
      <p:sp>
        <p:nvSpPr>
          <p:cNvPr id="3" name="コンテンツ プレースホルダー 2"/>
          <p:cNvSpPr>
            <a:spLocks noGrp="1"/>
          </p:cNvSpPr>
          <p:nvPr>
            <p:ph idx="1"/>
          </p:nvPr>
        </p:nvSpPr>
        <p:spPr>
          <a:xfrm>
            <a:off x="457200" y="1124744"/>
            <a:ext cx="8229600" cy="5001419"/>
          </a:xfrm>
        </p:spPr>
        <p:txBody>
          <a:bodyPr>
            <a:normAutofit/>
          </a:bodyPr>
          <a:lstStyle/>
          <a:p>
            <a:pPr marL="0" indent="0">
              <a:buNone/>
            </a:pPr>
            <a:r>
              <a:rPr kumimoji="1" lang="ja-JP" altLang="en-US" sz="1800" dirty="0" smtClean="0"/>
              <a:t>　平成２６年度に施設従事者による虐待案件として対応した事案は</a:t>
            </a:r>
            <a:r>
              <a:rPr lang="ja-JP" altLang="en-US" sz="1800" dirty="0" smtClean="0"/>
              <a:t>４件であり、概要は下記のとおりである。</a:t>
            </a:r>
          </a:p>
          <a:p>
            <a:pPr marL="0" indent="0">
              <a:buNone/>
            </a:pPr>
            <a:endParaRPr lang="ja-JP" altLang="en-US" sz="1800" dirty="0" smtClean="0"/>
          </a:p>
          <a:p>
            <a:pPr marL="0" indent="0">
              <a:buNone/>
            </a:pPr>
            <a:r>
              <a:rPr kumimoji="1" lang="ja-JP" altLang="en-US" sz="1800" dirty="0"/>
              <a:t>　</a:t>
            </a:r>
          </a:p>
        </p:txBody>
      </p:sp>
      <p:graphicFrame>
        <p:nvGraphicFramePr>
          <p:cNvPr id="4" name="表 3"/>
          <p:cNvGraphicFramePr>
            <a:graphicFrameLocks noGrp="1"/>
          </p:cNvGraphicFramePr>
          <p:nvPr>
            <p:extLst>
              <p:ext uri="{D42A27DB-BD31-4B8C-83A1-F6EECF244321}">
                <p14:modId xmlns:p14="http://schemas.microsoft.com/office/powerpoint/2010/main" val="3182255507"/>
              </p:ext>
            </p:extLst>
          </p:nvPr>
        </p:nvGraphicFramePr>
        <p:xfrm>
          <a:off x="611560" y="1916832"/>
          <a:ext cx="7992888" cy="4047931"/>
        </p:xfrm>
        <a:graphic>
          <a:graphicData uri="http://schemas.openxmlformats.org/drawingml/2006/table">
            <a:tbl>
              <a:tblPr firstRow="1" bandRow="1">
                <a:tableStyleId>{7DF18680-E054-41AD-8BC1-D1AEF772440D}</a:tableStyleId>
              </a:tblPr>
              <a:tblGrid>
                <a:gridCol w="423865"/>
                <a:gridCol w="4976735"/>
                <a:gridCol w="1080120"/>
                <a:gridCol w="1512168"/>
              </a:tblGrid>
              <a:tr h="504056">
                <a:tc>
                  <a:txBody>
                    <a:bodyPr/>
                    <a:lstStyle/>
                    <a:p>
                      <a:endParaRPr kumimoji="1" lang="ja-JP" altLang="en-US" dirty="0"/>
                    </a:p>
                  </a:txBody>
                  <a:tcPr/>
                </a:tc>
                <a:tc>
                  <a:txBody>
                    <a:bodyPr/>
                    <a:lstStyle/>
                    <a:p>
                      <a:pPr algn="ctr"/>
                      <a:r>
                        <a:rPr kumimoji="1" lang="ja-JP" altLang="en-US" dirty="0" smtClean="0">
                          <a:ln>
                            <a:noFill/>
                          </a:ln>
                          <a:solidFill>
                            <a:schemeClr val="tx1"/>
                          </a:solidFill>
                        </a:rPr>
                        <a:t>概要</a:t>
                      </a:r>
                      <a:endParaRPr kumimoji="1" lang="ja-JP" altLang="en-US" dirty="0">
                        <a:ln>
                          <a:noFill/>
                        </a:ln>
                        <a:solidFill>
                          <a:schemeClr val="tx1"/>
                        </a:solidFill>
                      </a:endParaRPr>
                    </a:p>
                  </a:txBody>
                  <a:tcPr/>
                </a:tc>
                <a:tc>
                  <a:txBody>
                    <a:bodyPr/>
                    <a:lstStyle/>
                    <a:p>
                      <a:pPr algn="ctr"/>
                      <a:r>
                        <a:rPr kumimoji="1" lang="ja-JP" altLang="en-US" dirty="0" smtClean="0">
                          <a:ln>
                            <a:noFill/>
                          </a:ln>
                          <a:solidFill>
                            <a:schemeClr val="tx1"/>
                          </a:solidFill>
                        </a:rPr>
                        <a:t>通報者</a:t>
                      </a:r>
                      <a:endParaRPr kumimoji="1" lang="ja-JP" altLang="en-US" dirty="0">
                        <a:ln>
                          <a:noFill/>
                        </a:ln>
                        <a:solidFill>
                          <a:schemeClr val="tx1"/>
                        </a:solidFill>
                      </a:endParaRPr>
                    </a:p>
                  </a:txBody>
                  <a:tcPr/>
                </a:tc>
                <a:tc>
                  <a:txBody>
                    <a:bodyPr/>
                    <a:lstStyle/>
                    <a:p>
                      <a:pPr algn="ctr"/>
                      <a:r>
                        <a:rPr kumimoji="1" lang="ja-JP" altLang="en-US" dirty="0" smtClean="0">
                          <a:ln>
                            <a:noFill/>
                          </a:ln>
                          <a:solidFill>
                            <a:schemeClr val="tx1"/>
                          </a:solidFill>
                        </a:rPr>
                        <a:t>ｻｰﾋﾞｽ種別</a:t>
                      </a:r>
                      <a:endParaRPr kumimoji="1" lang="ja-JP" altLang="en-US" dirty="0">
                        <a:ln>
                          <a:noFill/>
                        </a:ln>
                        <a:solidFill>
                          <a:schemeClr val="tx1"/>
                        </a:solidFill>
                      </a:endParaRPr>
                    </a:p>
                  </a:txBody>
                  <a:tcPr/>
                </a:tc>
              </a:tr>
              <a:tr h="604867">
                <a:tc>
                  <a:txBody>
                    <a:bodyPr/>
                    <a:lstStyle/>
                    <a:p>
                      <a:r>
                        <a:rPr kumimoji="1" lang="ja-JP" altLang="en-US" dirty="0" smtClean="0"/>
                        <a:t>①</a:t>
                      </a:r>
                      <a:endParaRPr kumimoji="1" lang="ja-JP" altLang="en-US" dirty="0"/>
                    </a:p>
                  </a:txBody>
                  <a:tcPr/>
                </a:tc>
                <a:tc>
                  <a:txBody>
                    <a:bodyPr/>
                    <a:lstStyle/>
                    <a:p>
                      <a:r>
                        <a:rPr kumimoji="1" lang="ja-JP" altLang="en-US" sz="1600" dirty="0" smtClean="0"/>
                        <a:t>作業ペースが遅いことへの叱責、土曜出勤の強要による</a:t>
                      </a:r>
                      <a:r>
                        <a:rPr kumimoji="1" lang="ja-JP" altLang="en-US" sz="1600" b="1" dirty="0" smtClean="0"/>
                        <a:t>心理的虐待     </a:t>
                      </a:r>
                      <a:endParaRPr kumimoji="1" lang="ja-JP" altLang="en-US" sz="1600" b="1" dirty="0" smtClean="0">
                        <a:solidFill>
                          <a:srgbClr val="FF0000"/>
                        </a:solidFill>
                      </a:endParaRPr>
                    </a:p>
                    <a:p>
                      <a:r>
                        <a:rPr kumimoji="1" lang="ja-JP" altLang="en-US" sz="1600" b="0" dirty="0" smtClean="0"/>
                        <a:t>⇒　当該事業所に対し口頭指導</a:t>
                      </a:r>
                      <a:endParaRPr kumimoji="1" lang="ja-JP" altLang="en-US" sz="1600" b="0" dirty="0"/>
                    </a:p>
                  </a:txBody>
                  <a:tcPr/>
                </a:tc>
                <a:tc>
                  <a:txBody>
                    <a:bodyPr/>
                    <a:lstStyle/>
                    <a:p>
                      <a:r>
                        <a:rPr kumimoji="1" lang="ja-JP" altLang="en-US" sz="1600" dirty="0" smtClean="0"/>
                        <a:t>本人</a:t>
                      </a:r>
                      <a:endParaRPr kumimoji="1" lang="ja-JP" altLang="en-US" sz="1600" dirty="0"/>
                    </a:p>
                  </a:txBody>
                  <a:tcPr/>
                </a:tc>
                <a:tc>
                  <a:txBody>
                    <a:bodyPr/>
                    <a:lstStyle/>
                    <a:p>
                      <a:r>
                        <a:rPr kumimoji="1" lang="ja-JP" altLang="en-US" sz="1600" dirty="0" smtClean="0"/>
                        <a:t>就労移行支援</a:t>
                      </a:r>
                      <a:endParaRPr kumimoji="1" lang="ja-JP" altLang="en-US" sz="1600" dirty="0"/>
                    </a:p>
                  </a:txBody>
                  <a:tcPr/>
                </a:tc>
              </a:tr>
              <a:tr h="1049248">
                <a:tc>
                  <a:txBody>
                    <a:bodyPr/>
                    <a:lstStyle/>
                    <a:p>
                      <a:r>
                        <a:rPr kumimoji="1" lang="ja-JP" altLang="en-US" dirty="0" smtClean="0"/>
                        <a:t>②</a:t>
                      </a:r>
                      <a:endParaRPr kumimoji="1" lang="ja-JP" altLang="en-US" dirty="0"/>
                    </a:p>
                  </a:txBody>
                  <a:tcPr/>
                </a:tc>
                <a:tc>
                  <a:txBody>
                    <a:bodyPr/>
                    <a:lstStyle/>
                    <a:p>
                      <a:r>
                        <a:rPr kumimoji="1" lang="ja-JP" altLang="en-US" sz="1600" dirty="0" smtClean="0"/>
                        <a:t>耳を引っ張る、引きずる、頭を叩くなどの</a:t>
                      </a:r>
                      <a:r>
                        <a:rPr kumimoji="1" lang="ja-JP" altLang="en-US" sz="1600" b="1" dirty="0" smtClean="0"/>
                        <a:t>身体的虐待</a:t>
                      </a:r>
                      <a:r>
                        <a:rPr kumimoji="1" lang="ja-JP" altLang="en-US" sz="1600" dirty="0" smtClean="0"/>
                        <a:t>及び「心が汚い」との暴言による</a:t>
                      </a:r>
                      <a:r>
                        <a:rPr kumimoji="1" lang="ja-JP" altLang="en-US" sz="1600" b="1" dirty="0" smtClean="0"/>
                        <a:t>心理的虐待</a:t>
                      </a:r>
                      <a:endParaRPr kumimoji="1" lang="ja-JP" altLang="en-US" sz="1600" b="1" dirty="0" smtClean="0">
                        <a:solidFill>
                          <a:srgbClr val="FF0000"/>
                        </a:solidFill>
                      </a:endParaRPr>
                    </a:p>
                    <a:p>
                      <a:r>
                        <a:rPr kumimoji="1" lang="ja-JP" altLang="en-US" sz="1600" b="0" dirty="0" smtClean="0"/>
                        <a:t>⇒　当該事業所に実地指導を行い、口頭指導</a:t>
                      </a:r>
                      <a:endParaRPr kumimoji="1" lang="ja-JP" altLang="en-US" sz="1600" b="0" dirty="0"/>
                    </a:p>
                  </a:txBody>
                  <a:tcPr/>
                </a:tc>
                <a:tc>
                  <a:txBody>
                    <a:bodyPr/>
                    <a:lstStyle/>
                    <a:p>
                      <a:r>
                        <a:rPr kumimoji="1" lang="ja-JP" altLang="en-US" sz="1600" dirty="0" smtClean="0"/>
                        <a:t>元支援員</a:t>
                      </a:r>
                      <a:endParaRPr kumimoji="1" lang="ja-JP" altLang="en-US" sz="1600" dirty="0"/>
                    </a:p>
                  </a:txBody>
                  <a:tcPr/>
                </a:tc>
                <a:tc>
                  <a:txBody>
                    <a:bodyPr/>
                    <a:lstStyle/>
                    <a:p>
                      <a:r>
                        <a:rPr kumimoji="1" lang="ja-JP" altLang="en-US" sz="1600" dirty="0" smtClean="0"/>
                        <a:t>放課後等</a:t>
                      </a:r>
                    </a:p>
                    <a:p>
                      <a:r>
                        <a:rPr kumimoji="1" lang="ja-JP" altLang="en-US" sz="1600" dirty="0" smtClean="0"/>
                        <a:t>デイサービス</a:t>
                      </a:r>
                      <a:endParaRPr kumimoji="1" lang="ja-JP" altLang="en-US" sz="1600" dirty="0"/>
                    </a:p>
                  </a:txBody>
                  <a:tcPr/>
                </a:tc>
              </a:tr>
              <a:tr h="604867">
                <a:tc>
                  <a:txBody>
                    <a:bodyPr/>
                    <a:lstStyle/>
                    <a:p>
                      <a:r>
                        <a:rPr kumimoji="1" lang="ja-JP" altLang="en-US" dirty="0" smtClean="0"/>
                        <a:t>③</a:t>
                      </a:r>
                      <a:endParaRPr kumimoji="1" lang="ja-JP" altLang="en-US" dirty="0"/>
                    </a:p>
                  </a:txBody>
                  <a:tcPr/>
                </a:tc>
                <a:tc>
                  <a:txBody>
                    <a:bodyPr/>
                    <a:lstStyle/>
                    <a:p>
                      <a:r>
                        <a:rPr kumimoji="1" lang="en-US" altLang="ja-JP" sz="1600" dirty="0" smtClean="0"/>
                        <a:t>“</a:t>
                      </a:r>
                      <a:r>
                        <a:rPr kumimoji="1" lang="ja-JP" altLang="en-US" sz="1600" dirty="0" smtClean="0"/>
                        <a:t>うそつき呼ばわり</a:t>
                      </a:r>
                      <a:r>
                        <a:rPr kumimoji="1" lang="en-US" altLang="ja-JP" sz="1600" dirty="0" smtClean="0"/>
                        <a:t>”</a:t>
                      </a:r>
                      <a:r>
                        <a:rPr kumimoji="1" lang="ja-JP" altLang="en-US" sz="1600" dirty="0" smtClean="0"/>
                        <a:t>　をされたことによる</a:t>
                      </a:r>
                      <a:r>
                        <a:rPr kumimoji="1" lang="ja-JP" altLang="en-US" sz="1600" b="1" dirty="0" smtClean="0"/>
                        <a:t>心理的虐待</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t>⇒　当該事業所に実地指導を行い、口頭指導</a:t>
                      </a:r>
                      <a:endParaRPr kumimoji="1" lang="ja-JP" altLang="en-US" sz="1600" b="0" dirty="0">
                        <a:solidFill>
                          <a:srgbClr val="FF0000"/>
                        </a:solidFill>
                      </a:endParaRPr>
                    </a:p>
                  </a:txBody>
                  <a:tcPr/>
                </a:tc>
                <a:tc>
                  <a:txBody>
                    <a:bodyPr/>
                    <a:lstStyle/>
                    <a:p>
                      <a:r>
                        <a:rPr kumimoji="1" lang="ja-JP" altLang="en-US" sz="1600" dirty="0" smtClean="0"/>
                        <a:t>元支援員</a:t>
                      </a:r>
                      <a:endParaRPr kumimoji="1" lang="ja-JP" altLang="en-US" sz="1600" dirty="0"/>
                    </a:p>
                  </a:txBody>
                  <a:tcPr/>
                </a:tc>
                <a:tc>
                  <a:txBody>
                    <a:bodyPr/>
                    <a:lstStyle/>
                    <a:p>
                      <a:r>
                        <a:rPr kumimoji="1" lang="ja-JP" altLang="en-US" sz="1600" dirty="0" smtClean="0"/>
                        <a:t>放課後等</a:t>
                      </a:r>
                    </a:p>
                    <a:p>
                      <a:r>
                        <a:rPr kumimoji="1" lang="ja-JP" altLang="en-US" sz="1600" dirty="0" smtClean="0"/>
                        <a:t>デイサービス</a:t>
                      </a:r>
                      <a:endParaRPr kumimoji="1" lang="ja-JP" altLang="en-US" sz="1600" dirty="0"/>
                    </a:p>
                  </a:txBody>
                  <a:tcPr/>
                </a:tc>
              </a:tr>
              <a:tr h="604867">
                <a:tc>
                  <a:txBody>
                    <a:bodyPr/>
                    <a:lstStyle/>
                    <a:p>
                      <a:r>
                        <a:rPr kumimoji="1" lang="ja-JP" altLang="en-US" dirty="0" smtClean="0"/>
                        <a:t>④</a:t>
                      </a:r>
                      <a:endParaRPr kumimoji="1" lang="ja-JP" altLang="en-US" dirty="0"/>
                    </a:p>
                  </a:txBody>
                  <a:tcPr/>
                </a:tc>
                <a:tc>
                  <a:txBody>
                    <a:bodyPr/>
                    <a:lstStyle/>
                    <a:p>
                      <a:r>
                        <a:rPr kumimoji="1" lang="ja-JP" altLang="en-US" sz="1600" dirty="0" smtClean="0">
                          <a:solidFill>
                            <a:schemeClr val="tx1"/>
                          </a:solidFill>
                        </a:rPr>
                        <a:t>利用者に対する暴言・暴行による</a:t>
                      </a:r>
                      <a:r>
                        <a:rPr kumimoji="1" lang="ja-JP" altLang="en-US" sz="1600" b="1" dirty="0" smtClean="0">
                          <a:solidFill>
                            <a:schemeClr val="tx1"/>
                          </a:solidFill>
                        </a:rPr>
                        <a:t>身体的虐待</a:t>
                      </a:r>
                      <a:r>
                        <a:rPr kumimoji="1" lang="ja-JP" altLang="en-US" sz="1600" dirty="0" smtClean="0">
                          <a:solidFill>
                            <a:schemeClr val="tx1"/>
                          </a:solidFill>
                        </a:rPr>
                        <a:t>及び</a:t>
                      </a:r>
                      <a:r>
                        <a:rPr kumimoji="1" lang="ja-JP" altLang="en-US" sz="1600" b="1" dirty="0" smtClean="0">
                          <a:solidFill>
                            <a:schemeClr val="tx1"/>
                          </a:solidFill>
                        </a:rPr>
                        <a:t>心理的虐待</a:t>
                      </a:r>
                      <a:r>
                        <a:rPr kumimoji="1" lang="ja-JP" altLang="en-US" sz="1600" dirty="0" smtClean="0">
                          <a:solidFill>
                            <a:schemeClr val="tx1"/>
                          </a:solidFill>
                        </a:rPr>
                        <a:t>　</a:t>
                      </a:r>
                    </a:p>
                    <a:p>
                      <a:r>
                        <a:rPr kumimoji="1" lang="ja-JP" altLang="en-US" sz="1600" dirty="0" smtClean="0">
                          <a:solidFill>
                            <a:schemeClr val="tx1"/>
                          </a:solidFill>
                        </a:rPr>
                        <a:t>⇒　当該施設に立入調査、全職員に対し、聞き取り調査中　　</a:t>
                      </a:r>
                      <a:endParaRPr kumimoji="1" lang="ja-JP" altLang="en-US" sz="1600" dirty="0">
                        <a:solidFill>
                          <a:schemeClr val="tx1"/>
                        </a:solidFill>
                      </a:endParaRPr>
                    </a:p>
                  </a:txBody>
                  <a:tcPr/>
                </a:tc>
                <a:tc>
                  <a:txBody>
                    <a:bodyPr/>
                    <a:lstStyle/>
                    <a:p>
                      <a:r>
                        <a:rPr kumimoji="1" lang="ja-JP" altLang="en-US" sz="1600" dirty="0" smtClean="0">
                          <a:solidFill>
                            <a:schemeClr val="tx1"/>
                          </a:solidFill>
                        </a:rPr>
                        <a:t>匿名</a:t>
                      </a:r>
                      <a:endParaRPr kumimoji="1" lang="ja-JP" altLang="en-US" sz="1600" dirty="0">
                        <a:solidFill>
                          <a:schemeClr val="tx1"/>
                        </a:solidFill>
                      </a:endParaRPr>
                    </a:p>
                  </a:txBody>
                  <a:tcPr/>
                </a:tc>
                <a:tc>
                  <a:txBody>
                    <a:bodyPr/>
                    <a:lstStyle/>
                    <a:p>
                      <a:r>
                        <a:rPr kumimoji="1" lang="ja-JP" altLang="en-US" sz="1600" dirty="0" smtClean="0"/>
                        <a:t>障害者支援</a:t>
                      </a:r>
                    </a:p>
                    <a:p>
                      <a:r>
                        <a:rPr kumimoji="1" lang="ja-JP" altLang="en-US" sz="1600" dirty="0" smtClean="0"/>
                        <a:t>施設</a:t>
                      </a:r>
                      <a:endParaRPr kumimoji="1" lang="ja-JP" altLang="en-US" sz="1600" dirty="0"/>
                    </a:p>
                  </a:txBody>
                  <a:tcPr/>
                </a:tc>
              </a:tr>
            </a:tbl>
          </a:graphicData>
        </a:graphic>
      </p:graphicFrame>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8</a:t>
            </a:fld>
            <a:endParaRPr kumimoji="1" lang="ja-JP" altLang="en-US" dirty="0"/>
          </a:p>
        </p:txBody>
      </p:sp>
    </p:spTree>
    <p:extLst>
      <p:ext uri="{BB962C8B-B14F-4D97-AF65-F5344CB8AC3E}">
        <p14:creationId xmlns:p14="http://schemas.microsoft.com/office/powerpoint/2010/main" val="1194708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normAutofit/>
          </a:bodyPr>
          <a:lstStyle/>
          <a:p>
            <a:pPr algn="l"/>
            <a:r>
              <a:rPr lang="ja-JP" altLang="en-US" sz="2000" b="1" dirty="0" smtClean="0"/>
              <a:t>５　虐待対応案件に見る使用者虐待の状況</a:t>
            </a:r>
            <a:endParaRPr kumimoji="1" lang="ja-JP" altLang="en-US" sz="2000" b="1" dirty="0"/>
          </a:p>
        </p:txBody>
      </p:sp>
      <p:sp>
        <p:nvSpPr>
          <p:cNvPr id="3" name="コンテンツ プレースホルダー 2"/>
          <p:cNvSpPr>
            <a:spLocks noGrp="1"/>
          </p:cNvSpPr>
          <p:nvPr>
            <p:ph idx="1"/>
          </p:nvPr>
        </p:nvSpPr>
        <p:spPr>
          <a:xfrm>
            <a:off x="457200" y="980728"/>
            <a:ext cx="8229600" cy="5400600"/>
          </a:xfrm>
        </p:spPr>
        <p:txBody>
          <a:bodyPr>
            <a:normAutofit/>
          </a:bodyPr>
          <a:lstStyle/>
          <a:p>
            <a:pPr marL="0" indent="0">
              <a:buNone/>
            </a:pPr>
            <a:r>
              <a:rPr lang="ja-JP" altLang="en-US" sz="1800" dirty="0" smtClean="0"/>
              <a:t>　平成</a:t>
            </a:r>
            <a:r>
              <a:rPr lang="ja-JP" altLang="en-US" sz="1800" dirty="0"/>
              <a:t>２６年度</a:t>
            </a:r>
            <a:r>
              <a:rPr lang="ja-JP" altLang="en-US" sz="1800" dirty="0" smtClean="0"/>
              <a:t>に使用者に</a:t>
            </a:r>
            <a:r>
              <a:rPr lang="ja-JP" altLang="en-US" sz="1800" dirty="0"/>
              <a:t>よる虐待案件と</a:t>
            </a:r>
            <a:r>
              <a:rPr lang="ja-JP" altLang="en-US" sz="1800" dirty="0" smtClean="0"/>
              <a:t>して通報を受け、対応した</a:t>
            </a:r>
            <a:r>
              <a:rPr lang="ja-JP" altLang="en-US" sz="1800" dirty="0"/>
              <a:t>事案</a:t>
            </a:r>
            <a:r>
              <a:rPr lang="ja-JP" altLang="en-US" sz="1800" dirty="0" smtClean="0"/>
              <a:t>は１件であり、</a:t>
            </a:r>
            <a:r>
              <a:rPr lang="ja-JP" altLang="en-US" sz="1800" dirty="0"/>
              <a:t>概要は下記のとおりである</a:t>
            </a:r>
            <a:r>
              <a:rPr lang="ja-JP" altLang="en-US" sz="1800" dirty="0" smtClean="0"/>
              <a:t>。</a:t>
            </a:r>
          </a:p>
          <a:p>
            <a:pPr marL="0" indent="0">
              <a:buNone/>
            </a:pPr>
            <a:endParaRPr lang="ja-JP" altLang="en-US" sz="1800" dirty="0" smtClean="0"/>
          </a:p>
          <a:p>
            <a:pPr marL="0" indent="0">
              <a:buNone/>
            </a:pPr>
            <a:endParaRPr lang="ja-JP" altLang="en-US" sz="1800" dirty="0" smtClean="0"/>
          </a:p>
          <a:p>
            <a:pPr marL="0" indent="0">
              <a:buNone/>
            </a:pPr>
            <a:endParaRPr lang="ja-JP" altLang="en-US" sz="1800" dirty="0"/>
          </a:p>
          <a:p>
            <a:pPr marL="0" indent="0">
              <a:buNone/>
            </a:pPr>
            <a:endParaRPr lang="ja-JP" altLang="en-US" sz="1800" dirty="0"/>
          </a:p>
          <a:p>
            <a:pPr marL="0" indent="0">
              <a:buNone/>
            </a:pPr>
            <a:endParaRPr lang="en-US" altLang="ja-JP" sz="1800" dirty="0"/>
          </a:p>
          <a:p>
            <a:pPr marL="0" indent="0">
              <a:buNone/>
            </a:pPr>
            <a:endParaRPr lang="ja-JP" altLang="en-US" sz="1800" dirty="0" smtClean="0"/>
          </a:p>
          <a:p>
            <a:pPr marL="0" indent="0">
              <a:buNone/>
            </a:pPr>
            <a:endParaRPr lang="ja-JP" altLang="en-US" sz="1800" dirty="0"/>
          </a:p>
          <a:p>
            <a:pPr marL="0" indent="0">
              <a:buNone/>
            </a:pPr>
            <a:endParaRPr lang="ja-JP" altLang="en-US" sz="1800" dirty="0" smtClean="0"/>
          </a:p>
          <a:p>
            <a:pPr marL="0" indent="0">
              <a:buNone/>
            </a:pPr>
            <a:r>
              <a:rPr lang="ja-JP" altLang="en-US" sz="1800" dirty="0" smtClean="0"/>
              <a:t>　</a:t>
            </a:r>
            <a:endParaRPr lang="ja-JP" altLang="en-US" sz="1800" dirty="0"/>
          </a:p>
          <a:p>
            <a:pPr marL="0" indent="0">
              <a:buNone/>
            </a:pPr>
            <a:r>
              <a:rPr lang="ja-JP" altLang="en-US" sz="1800" dirty="0" smtClean="0"/>
              <a:t>　　</a:t>
            </a:r>
            <a:endParaRPr lang="ja-JP" altLang="en-US" sz="1800" dirty="0"/>
          </a:p>
          <a:p>
            <a:pPr marL="0" indent="0">
              <a:buNone/>
            </a:pPr>
            <a:endParaRPr kumimoji="1" lang="ja-JP" altLang="en-US" sz="1800" dirty="0"/>
          </a:p>
        </p:txBody>
      </p:sp>
      <p:graphicFrame>
        <p:nvGraphicFramePr>
          <p:cNvPr id="4" name="表 3"/>
          <p:cNvGraphicFramePr>
            <a:graphicFrameLocks noGrp="1"/>
          </p:cNvGraphicFramePr>
          <p:nvPr>
            <p:extLst>
              <p:ext uri="{D42A27DB-BD31-4B8C-83A1-F6EECF244321}">
                <p14:modId xmlns:p14="http://schemas.microsoft.com/office/powerpoint/2010/main" val="3702699079"/>
              </p:ext>
            </p:extLst>
          </p:nvPr>
        </p:nvGraphicFramePr>
        <p:xfrm>
          <a:off x="502835" y="4581128"/>
          <a:ext cx="8208912" cy="1872208"/>
        </p:xfrm>
        <a:graphic>
          <a:graphicData uri="http://schemas.openxmlformats.org/drawingml/2006/table">
            <a:tbl>
              <a:tblPr firstRow="1" bandRow="1">
                <a:tableStyleId>{7DF18680-E054-41AD-8BC1-D1AEF772440D}</a:tableStyleId>
              </a:tblPr>
              <a:tblGrid>
                <a:gridCol w="5063441"/>
                <a:gridCol w="3145471"/>
              </a:tblGrid>
              <a:tr h="416529">
                <a:tc>
                  <a:txBody>
                    <a:bodyPr/>
                    <a:lstStyle/>
                    <a:p>
                      <a:pPr algn="ctr"/>
                      <a:r>
                        <a:rPr kumimoji="1" lang="ja-JP" altLang="en-US" dirty="0" smtClean="0">
                          <a:solidFill>
                            <a:schemeClr val="tx1"/>
                          </a:solidFill>
                        </a:rPr>
                        <a:t>概要</a:t>
                      </a:r>
                      <a:endParaRPr kumimoji="1" lang="ja-JP" altLang="en-US" dirty="0">
                        <a:solidFill>
                          <a:schemeClr val="tx1"/>
                        </a:solidFill>
                      </a:endParaRPr>
                    </a:p>
                  </a:txBody>
                  <a:tcPr/>
                </a:tc>
                <a:tc>
                  <a:txBody>
                    <a:bodyPr/>
                    <a:lstStyle/>
                    <a:p>
                      <a:pPr algn="ctr"/>
                      <a:r>
                        <a:rPr kumimoji="1" lang="ja-JP" altLang="en-US" dirty="0" smtClean="0">
                          <a:solidFill>
                            <a:schemeClr val="tx1"/>
                          </a:solidFill>
                        </a:rPr>
                        <a:t>対応結果</a:t>
                      </a:r>
                      <a:r>
                        <a:rPr kumimoji="1" lang="en-US" altLang="ja-JP" dirty="0" smtClean="0">
                          <a:solidFill>
                            <a:schemeClr val="tx1"/>
                          </a:solidFill>
                        </a:rPr>
                        <a:t>(</a:t>
                      </a:r>
                      <a:r>
                        <a:rPr kumimoji="1" lang="ja-JP" altLang="en-US" dirty="0" smtClean="0">
                          <a:solidFill>
                            <a:schemeClr val="tx1"/>
                          </a:solidFill>
                        </a:rPr>
                        <a:t>静岡労働局</a:t>
                      </a:r>
                      <a:r>
                        <a:rPr kumimoji="1" lang="en-US" altLang="ja-JP" dirty="0" smtClean="0">
                          <a:solidFill>
                            <a:schemeClr val="tx1"/>
                          </a:solidFill>
                        </a:rPr>
                        <a:t>)</a:t>
                      </a:r>
                      <a:endParaRPr kumimoji="1" lang="ja-JP" altLang="en-US" dirty="0">
                        <a:solidFill>
                          <a:schemeClr val="tx1"/>
                        </a:solidFill>
                      </a:endParaRPr>
                    </a:p>
                  </a:txBody>
                  <a:tcPr/>
                </a:tc>
              </a:tr>
              <a:tr h="1455679">
                <a:tc>
                  <a:txBody>
                    <a:bodyPr/>
                    <a:lstStyle/>
                    <a:p>
                      <a:r>
                        <a:rPr kumimoji="1" lang="ja-JP" altLang="en-US" dirty="0" smtClean="0"/>
                        <a:t>　雇用先上司から、「障害者だからできるわけない」とか、麻痺している手を見て</a:t>
                      </a:r>
                      <a:r>
                        <a:rPr kumimoji="1" lang="ja-JP" altLang="en-US" dirty="0" smtClean="0"/>
                        <a:t>、「形状</a:t>
                      </a:r>
                      <a:r>
                        <a:rPr kumimoji="1" lang="ja-JP" altLang="en-US" dirty="0" smtClean="0"/>
                        <a:t>が</a:t>
                      </a:r>
                      <a:r>
                        <a:rPr kumimoji="1" lang="ja-JP" altLang="en-US" dirty="0" smtClean="0"/>
                        <a:t>気に入らない」と</a:t>
                      </a:r>
                      <a:r>
                        <a:rPr kumimoji="1" lang="ja-JP" altLang="en-US" dirty="0" smtClean="0"/>
                        <a:t>言われたなどの</a:t>
                      </a:r>
                      <a:r>
                        <a:rPr kumimoji="1" lang="ja-JP" altLang="en-US" b="1" dirty="0" smtClean="0"/>
                        <a:t>心理的虐待</a:t>
                      </a:r>
                      <a:endParaRPr kumimoji="1" lang="ja-JP" altLang="en-US" dirty="0"/>
                    </a:p>
                  </a:txBody>
                  <a:tcPr/>
                </a:tc>
                <a:tc>
                  <a:txBody>
                    <a:bodyPr/>
                    <a:lstStyle/>
                    <a:p>
                      <a:r>
                        <a:rPr kumimoji="1" lang="ja-JP" altLang="en-US" dirty="0" smtClean="0"/>
                        <a:t>　本人に対し事実確認。事業所への立入検査を実施したが、虐待の事実の確認はできなかった。</a:t>
                      </a:r>
                      <a:endParaRPr kumimoji="1" lang="ja-JP" altLang="en-US" dirty="0"/>
                    </a:p>
                  </a:txBody>
                  <a:tcPr/>
                </a:tc>
              </a:tr>
            </a:tbl>
          </a:graphicData>
        </a:graphic>
      </p:graphicFrame>
      <p:sp>
        <p:nvSpPr>
          <p:cNvPr id="5" name="ホームベース 4"/>
          <p:cNvSpPr/>
          <p:nvPr/>
        </p:nvSpPr>
        <p:spPr>
          <a:xfrm>
            <a:off x="611560" y="1916832"/>
            <a:ext cx="3672408" cy="36004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lumMod val="95000"/>
                  </a:schemeClr>
                </a:solidFill>
              </a:rPr>
              <a:t>使用者による</a:t>
            </a:r>
            <a:r>
              <a:rPr kumimoji="1" lang="ja-JP" altLang="en-US" b="1" dirty="0" err="1" smtClean="0">
                <a:solidFill>
                  <a:schemeClr val="bg1">
                    <a:lumMod val="95000"/>
                  </a:schemeClr>
                </a:solidFill>
              </a:rPr>
              <a:t>障がい</a:t>
            </a:r>
            <a:r>
              <a:rPr kumimoji="1" lang="ja-JP" altLang="en-US" b="1" dirty="0" smtClean="0">
                <a:solidFill>
                  <a:schemeClr val="bg1">
                    <a:lumMod val="95000"/>
                  </a:schemeClr>
                </a:solidFill>
              </a:rPr>
              <a:t>者虐待の流れ</a:t>
            </a:r>
            <a:endParaRPr kumimoji="1" lang="ja-JP" altLang="en-US" b="1" dirty="0">
              <a:solidFill>
                <a:schemeClr val="bg1">
                  <a:lumMod val="95000"/>
                </a:schemeClr>
              </a:solidFill>
            </a:endParaRPr>
          </a:p>
        </p:txBody>
      </p:sp>
      <p:sp>
        <p:nvSpPr>
          <p:cNvPr id="6" name="角丸四角形 5"/>
          <p:cNvSpPr/>
          <p:nvPr/>
        </p:nvSpPr>
        <p:spPr>
          <a:xfrm>
            <a:off x="611560" y="2409626"/>
            <a:ext cx="1361967" cy="187220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rPr>
              <a:t>虐待を発見した者からの通報</a:t>
            </a:r>
          </a:p>
          <a:p>
            <a:endParaRPr kumimoji="1" lang="ja-JP" altLang="en-US" sz="1400" dirty="0" smtClean="0">
              <a:solidFill>
                <a:schemeClr val="tx1"/>
              </a:solidFill>
            </a:endParaRPr>
          </a:p>
          <a:p>
            <a:r>
              <a:rPr kumimoji="1" lang="ja-JP" altLang="en-US" sz="1400" dirty="0" smtClean="0">
                <a:solidFill>
                  <a:schemeClr val="tx1"/>
                </a:solidFill>
              </a:rPr>
              <a:t>虐待を受けた者からの届出</a:t>
            </a:r>
            <a:endParaRPr kumimoji="1" lang="ja-JP" altLang="en-US" sz="1400" dirty="0">
              <a:solidFill>
                <a:schemeClr val="tx1"/>
              </a:solidFill>
            </a:endParaRPr>
          </a:p>
        </p:txBody>
      </p:sp>
      <p:sp>
        <p:nvSpPr>
          <p:cNvPr id="7" name="角丸四角形 6"/>
          <p:cNvSpPr/>
          <p:nvPr/>
        </p:nvSpPr>
        <p:spPr>
          <a:xfrm>
            <a:off x="4247964" y="2409626"/>
            <a:ext cx="468052" cy="187220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solidFill>
                  <a:schemeClr val="tx1"/>
                </a:solidFill>
              </a:rPr>
              <a:t>県虐待対応窓口</a:t>
            </a:r>
            <a:endParaRPr kumimoji="1" lang="ja-JP" altLang="en-US" sz="1400" dirty="0">
              <a:solidFill>
                <a:schemeClr val="tx1"/>
              </a:solidFill>
            </a:endParaRPr>
          </a:p>
        </p:txBody>
      </p:sp>
      <p:sp>
        <p:nvSpPr>
          <p:cNvPr id="8" name="角丸四角形 7"/>
          <p:cNvSpPr/>
          <p:nvPr/>
        </p:nvSpPr>
        <p:spPr>
          <a:xfrm>
            <a:off x="2447764" y="2419752"/>
            <a:ext cx="1080120" cy="180133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rPr>
              <a:t>市虐待</a:t>
            </a:r>
          </a:p>
          <a:p>
            <a:r>
              <a:rPr kumimoji="1" lang="ja-JP" altLang="en-US" sz="1400" dirty="0" smtClean="0">
                <a:solidFill>
                  <a:schemeClr val="tx1"/>
                </a:solidFill>
              </a:rPr>
              <a:t>対応窓口</a:t>
            </a:r>
          </a:p>
          <a:p>
            <a:endParaRPr lang="ja-JP" altLang="en-US" sz="1400">
              <a:solidFill>
                <a:schemeClr val="tx1"/>
              </a:solidFill>
            </a:endParaRPr>
          </a:p>
          <a:p>
            <a:endParaRPr kumimoji="1" lang="ja-JP" altLang="en-US" sz="1400" dirty="0" smtClean="0">
              <a:solidFill>
                <a:schemeClr val="tx1"/>
              </a:solidFill>
            </a:endParaRPr>
          </a:p>
          <a:p>
            <a:r>
              <a:rPr lang="ja-JP" altLang="en-US" sz="1400" dirty="0" smtClean="0">
                <a:solidFill>
                  <a:schemeClr val="tx1"/>
                </a:solidFill>
              </a:rPr>
              <a:t>市虐待</a:t>
            </a:r>
            <a:r>
              <a:rPr kumimoji="1" lang="ja-JP" altLang="en-US" sz="1400" dirty="0" smtClean="0">
                <a:solidFill>
                  <a:schemeClr val="tx1"/>
                </a:solidFill>
              </a:rPr>
              <a:t>防止ｾﾝﾀｰ</a:t>
            </a:r>
            <a:endParaRPr kumimoji="1" lang="ja-JP" altLang="en-US" sz="1400" dirty="0">
              <a:solidFill>
                <a:schemeClr val="tx1"/>
              </a:solidFill>
            </a:endParaRPr>
          </a:p>
        </p:txBody>
      </p:sp>
      <p:sp>
        <p:nvSpPr>
          <p:cNvPr id="9" name="角丸四角形 8"/>
          <p:cNvSpPr/>
          <p:nvPr/>
        </p:nvSpPr>
        <p:spPr>
          <a:xfrm>
            <a:off x="5371040" y="2408490"/>
            <a:ext cx="360040" cy="187334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rPr>
              <a:t>県労働局</a:t>
            </a:r>
            <a:endParaRPr kumimoji="1" lang="ja-JP" altLang="en-US" sz="1400" dirty="0">
              <a:solidFill>
                <a:schemeClr val="tx1"/>
              </a:solidFill>
            </a:endParaRPr>
          </a:p>
        </p:txBody>
      </p:sp>
      <p:sp>
        <p:nvSpPr>
          <p:cNvPr id="10" name="角丸四角形 9"/>
          <p:cNvSpPr/>
          <p:nvPr/>
        </p:nvSpPr>
        <p:spPr>
          <a:xfrm>
            <a:off x="6410134" y="2419752"/>
            <a:ext cx="1224136" cy="186208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smtClean="0">
                <a:solidFill>
                  <a:schemeClr val="tx1"/>
                </a:solidFill>
              </a:rPr>
              <a:t>公共職業安定所</a:t>
            </a:r>
          </a:p>
          <a:p>
            <a:endParaRPr lang="ja-JP" altLang="en-US" sz="1400" dirty="0" smtClean="0">
              <a:solidFill>
                <a:schemeClr val="tx1"/>
              </a:solidFill>
            </a:endParaRPr>
          </a:p>
          <a:p>
            <a:r>
              <a:rPr kumimoji="1" lang="ja-JP" altLang="en-US" sz="1400" dirty="0" smtClean="0">
                <a:solidFill>
                  <a:schemeClr val="tx1"/>
                </a:solidFill>
              </a:rPr>
              <a:t>労働基準監督署　等</a:t>
            </a:r>
            <a:endParaRPr kumimoji="1" lang="ja-JP" altLang="en-US" sz="1400" dirty="0">
              <a:solidFill>
                <a:schemeClr val="tx1"/>
              </a:solidFill>
            </a:endParaRPr>
          </a:p>
        </p:txBody>
      </p:sp>
      <p:cxnSp>
        <p:nvCxnSpPr>
          <p:cNvPr id="13" name="直線矢印コネクタ 12"/>
          <p:cNvCxnSpPr/>
          <p:nvPr/>
        </p:nvCxnSpPr>
        <p:spPr>
          <a:xfrm>
            <a:off x="1973527" y="3191276"/>
            <a:ext cx="474237"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3536928" y="3151094"/>
            <a:ext cx="71103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4716016" y="3177071"/>
            <a:ext cx="703163"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5731080" y="3151094"/>
            <a:ext cx="684788" cy="1399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3677850" y="3247448"/>
            <a:ext cx="462102" cy="56394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通知</a:t>
            </a:r>
            <a:endParaRPr kumimoji="1" lang="ja-JP" altLang="en-US" sz="1200" dirty="0"/>
          </a:p>
        </p:txBody>
      </p:sp>
      <p:sp>
        <p:nvSpPr>
          <p:cNvPr id="29" name="正方形/長方形 28"/>
          <p:cNvSpPr/>
          <p:nvPr/>
        </p:nvSpPr>
        <p:spPr>
          <a:xfrm>
            <a:off x="4889854" y="3276469"/>
            <a:ext cx="303299" cy="534919"/>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報</a:t>
            </a:r>
          </a:p>
          <a:p>
            <a:pPr algn="ctr"/>
            <a:r>
              <a:rPr kumimoji="1" lang="ja-JP" altLang="en-US" sz="1200" dirty="0" smtClean="0"/>
              <a:t>告</a:t>
            </a:r>
            <a:endParaRPr kumimoji="1" lang="ja-JP" altLang="en-US" sz="1200" dirty="0"/>
          </a:p>
        </p:txBody>
      </p:sp>
      <p:sp>
        <p:nvSpPr>
          <p:cNvPr id="30" name="正方形/長方形 29"/>
          <p:cNvSpPr/>
          <p:nvPr/>
        </p:nvSpPr>
        <p:spPr>
          <a:xfrm>
            <a:off x="5883061" y="3276914"/>
            <a:ext cx="439000" cy="122413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対応部署決定</a:t>
            </a:r>
            <a:endParaRPr kumimoji="1" lang="ja-JP" altLang="en-US" sz="1200" dirty="0"/>
          </a:p>
        </p:txBody>
      </p:sp>
      <p:sp>
        <p:nvSpPr>
          <p:cNvPr id="35" name="正方形/長方形 34"/>
          <p:cNvSpPr/>
          <p:nvPr/>
        </p:nvSpPr>
        <p:spPr>
          <a:xfrm>
            <a:off x="7740352" y="3153306"/>
            <a:ext cx="890373" cy="95410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t>労働関係法令に基づく権限の適切な行使</a:t>
            </a:r>
            <a:endParaRPr kumimoji="1" lang="ja-JP" altLang="en-US" sz="1200" dirty="0"/>
          </a:p>
        </p:txBody>
      </p:sp>
      <p:sp>
        <p:nvSpPr>
          <p:cNvPr id="40" name="スライド番号プレースホルダー 39"/>
          <p:cNvSpPr>
            <a:spLocks noGrp="1"/>
          </p:cNvSpPr>
          <p:nvPr>
            <p:ph type="sldNum" sz="quarter" idx="12"/>
          </p:nvPr>
        </p:nvSpPr>
        <p:spPr/>
        <p:txBody>
          <a:bodyPr/>
          <a:lstStyle/>
          <a:p>
            <a:fld id="{D2D8002D-B5B0-4BAC-B1F6-782DDCCE6D9C}" type="slidenum">
              <a:rPr kumimoji="1" lang="ja-JP" altLang="en-US" smtClean="0"/>
              <a:t>9</a:t>
            </a:fld>
            <a:endParaRPr kumimoji="1" lang="ja-JP" altLang="en-US" dirty="0"/>
          </a:p>
        </p:txBody>
      </p:sp>
    </p:spTree>
    <p:extLst>
      <p:ext uri="{BB962C8B-B14F-4D97-AF65-F5344CB8AC3E}">
        <p14:creationId xmlns:p14="http://schemas.microsoft.com/office/powerpoint/2010/main" val="300734943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12105</TotalTime>
  <Words>919</Words>
  <Application>Microsoft Office PowerPoint</Application>
  <PresentationFormat>画面に合わせる (4:3)</PresentationFormat>
  <Paragraphs>313</Paragraphs>
  <Slides>11</Slides>
  <Notes>2</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平成26年度　障がい者虐待の現状について</vt:lpstr>
      <vt:lpstr>PowerPoint プレゼンテーション</vt:lpstr>
      <vt:lpstr>　虐待防止センター、障害者自立支援協議会地域課題プロジェクトとの協働により、強度行動障がい者をテーマに障がい者虐待との関連性及び支援方法等について研修会を開催した。障害福祉サービス事業所、相談支援事業所、行政機関から８０名が参加した。   ■　日時　平成27年2月13日(金)　9:30～16:30  ■　場所    城東保健福祉ｴﾘｱ   ■　内容　　 　「強度行動障がいと障がい者虐待について」 　　社会福祉法人ひかりの園　浜松協働学舎 　　講師：　根洗寮　施設長　高木誠一氏  　「強度行動障がいとは」 　　社会福祉法人横浜やまびこの里 　　講師：　東やまたﾚｼﾞﾃﾞﾝｽ　施設長　中村公昭氏    　</vt:lpstr>
      <vt:lpstr>　障がい者の権利擁護、虐待防止を推進するため、平成２６年度から障害者自立支援協議会の専門部会として新たに権利擁護・虐待防止部会を設置した。 　　　　　　　　　　　　　　　　　　　　　　　　　　　 　　＜権利擁護・虐待防止部会＞      </vt:lpstr>
      <vt:lpstr>２　虐待件数の詳細</vt:lpstr>
      <vt:lpstr>PowerPoint プレゼンテーション</vt:lpstr>
      <vt:lpstr>３　虐待対応案件に見る養護者虐待の状況</vt:lpstr>
      <vt:lpstr>４　虐待対応案件に見る施設従事者虐待の状況</vt:lpstr>
      <vt:lpstr>５　虐待対応案件に見る使用者虐待の状況</vt:lpstr>
      <vt:lpstr>６　虐待案件の推移</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行動障害の 　　　基本的対応</dc:title>
  <dc:creator>木村 重之</dc:creator>
  <cp:lastModifiedBy>A-ER</cp:lastModifiedBy>
  <cp:revision>395</cp:revision>
  <cp:lastPrinted>2015-06-18T01:09:14Z</cp:lastPrinted>
  <dcterms:created xsi:type="dcterms:W3CDTF">2013-09-11T00:28:00Z</dcterms:created>
  <dcterms:modified xsi:type="dcterms:W3CDTF">2015-06-25T06:33:13Z</dcterms:modified>
</cp:coreProperties>
</file>