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323" r:id="rId2"/>
    <p:sldId id="324" r:id="rId3"/>
    <p:sldId id="325" r:id="rId4"/>
    <p:sldId id="326" r:id="rId5"/>
    <p:sldId id="334" r:id="rId6"/>
    <p:sldId id="350" r:id="rId7"/>
    <p:sldId id="329" r:id="rId8"/>
    <p:sldId id="331" r:id="rId9"/>
    <p:sldId id="351" r:id="rId10"/>
    <p:sldId id="352" r:id="rId11"/>
    <p:sldId id="353" r:id="rId12"/>
    <p:sldId id="354" r:id="rId13"/>
    <p:sldId id="355" r:id="rId14"/>
    <p:sldId id="356" r:id="rId15"/>
  </p:sldIdLst>
  <p:sldSz cx="9144000" cy="6858000" type="screen4x3"/>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301B821-A1FF-4177-AEE7-76D212191A09}" styleName="中間スタイル 1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47" autoAdjust="0"/>
    <p:restoredTop sz="99820" autoAdjust="0"/>
  </p:normalViewPr>
  <p:slideViewPr>
    <p:cSldViewPr>
      <p:cViewPr>
        <p:scale>
          <a:sx n="100" d="100"/>
          <a:sy n="100" d="100"/>
        </p:scale>
        <p:origin x="-432"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______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______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1641123582956386"/>
          <c:y val="0.145530475357247"/>
          <c:w val="0.84945766836616687"/>
          <c:h val="0.84955540862735668"/>
        </c:manualLayout>
      </c:layout>
      <c:pie3DChart>
        <c:varyColors val="1"/>
        <c:ser>
          <c:idx val="0"/>
          <c:order val="0"/>
          <c:explosion val="25"/>
          <c:dPt>
            <c:idx val="0"/>
            <c:bubble3D val="0"/>
          </c:dPt>
          <c:dPt>
            <c:idx val="1"/>
            <c:bubble3D val="0"/>
          </c:dPt>
          <c:dPt>
            <c:idx val="2"/>
            <c:bubble3D val="0"/>
          </c:dPt>
          <c:dLbls>
            <c:dLbl>
              <c:idx val="0"/>
              <c:layout>
                <c:manualLayout>
                  <c:x val="-0.10778734573071982"/>
                  <c:y val="-0.37978279381743951"/>
                </c:manualLayout>
              </c:layout>
              <c:spPr/>
              <c:txPr>
                <a:bodyPr/>
                <a:lstStyle/>
                <a:p>
                  <a:pPr>
                    <a:defRPr sz="900">
                      <a:latin typeface="ＭＳ Ｐゴシック" pitchFamily="50" charset="-128"/>
                      <a:ea typeface="ＭＳ Ｐゴシック" pitchFamily="50" charset="-128"/>
                    </a:defRPr>
                  </a:pPr>
                  <a:endParaRPr lang="ja-JP"/>
                </a:p>
              </c:txPr>
              <c:showLegendKey val="0"/>
              <c:showVal val="0"/>
              <c:showCatName val="1"/>
              <c:showSerName val="0"/>
              <c:showPercent val="1"/>
              <c:showBubbleSize val="0"/>
            </c:dLbl>
            <c:dLbl>
              <c:idx val="1"/>
              <c:layout>
                <c:manualLayout>
                  <c:x val="8.8056737588652484E-2"/>
                  <c:y val="0.22428043161271508"/>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Sheet2!$A$12:$A$14</c:f>
              <c:strCache>
                <c:ptCount val="3"/>
                <c:pt idx="0">
                  <c:v>基幹＋
１１０番</c:v>
                </c:pt>
                <c:pt idx="1">
                  <c:v>110番</c:v>
                </c:pt>
                <c:pt idx="2">
                  <c:v>虐待防止センター</c:v>
                </c:pt>
              </c:strCache>
            </c:strRef>
          </c:cat>
          <c:val>
            <c:numRef>
              <c:f>Sheet2!$B$12:$B$14</c:f>
              <c:numCache>
                <c:formatCode>General</c:formatCode>
                <c:ptCount val="3"/>
                <c:pt idx="0">
                  <c:v>5</c:v>
                </c:pt>
                <c:pt idx="1">
                  <c:v>3</c:v>
                </c:pt>
                <c:pt idx="2">
                  <c:v>1</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9.7987884594273642E-2"/>
          <c:y val="0.12647299769347015"/>
          <c:w val="0.84965160723730826"/>
          <c:h val="0.86195299451204965"/>
        </c:manualLayout>
      </c:layout>
      <c:pie3DChart>
        <c:varyColors val="1"/>
        <c:ser>
          <c:idx val="0"/>
          <c:order val="0"/>
          <c:explosion val="25"/>
          <c:dPt>
            <c:idx val="0"/>
            <c:bubble3D val="0"/>
          </c:dPt>
          <c:dPt>
            <c:idx val="1"/>
            <c:bubble3D val="0"/>
          </c:dPt>
          <c:dLbls>
            <c:dLbl>
              <c:idx val="1"/>
              <c:layout>
                <c:manualLayout>
                  <c:x val="-0.1269405107631508"/>
                  <c:y val="4.2081444364908932E-2"/>
                </c:manualLayout>
              </c:layout>
              <c:spPr/>
              <c:txPr>
                <a:bodyPr/>
                <a:lstStyle/>
                <a:p>
                  <a:pPr>
                    <a:defRPr/>
                  </a:pPr>
                  <a:endParaRPr lang="ja-JP"/>
                </a:p>
              </c:txPr>
              <c:dLblPos val="bestFit"/>
              <c:showLegendKey val="0"/>
              <c:showVal val="0"/>
              <c:showCatName val="1"/>
              <c:showSerName val="0"/>
              <c:showPercent val="1"/>
              <c:showBubbleSize val="0"/>
            </c:dLbl>
            <c:showLegendKey val="0"/>
            <c:showVal val="0"/>
            <c:showCatName val="1"/>
            <c:showSerName val="0"/>
            <c:showPercent val="1"/>
            <c:showBubbleSize val="0"/>
            <c:showLeaderLines val="1"/>
          </c:dLbls>
          <c:cat>
            <c:strRef>
              <c:f>Sheet2!$A$41:$A$42</c:f>
              <c:strCache>
                <c:ptCount val="2"/>
                <c:pt idx="0">
                  <c:v>はい</c:v>
                </c:pt>
                <c:pt idx="1">
                  <c:v>どちらでもない</c:v>
                </c:pt>
              </c:strCache>
            </c:strRef>
          </c:cat>
          <c:val>
            <c:numRef>
              <c:f>Sheet2!$B$41:$B$42</c:f>
              <c:numCache>
                <c:formatCode>General</c:formatCode>
                <c:ptCount val="2"/>
                <c:pt idx="0">
                  <c:v>8</c:v>
                </c:pt>
                <c:pt idx="1">
                  <c:v>1</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perspective val="30"/>
    </c:view3D>
    <c:floor>
      <c:thickness val="0"/>
    </c:floor>
    <c:sideWall>
      <c:thickness val="0"/>
    </c:sideWall>
    <c:backWall>
      <c:thickness val="0"/>
    </c:backWall>
    <c:plotArea>
      <c:layout>
        <c:manualLayout>
          <c:layoutTarget val="inner"/>
          <c:xMode val="edge"/>
          <c:yMode val="edge"/>
          <c:x val="0.12339647920578965"/>
          <c:y val="0.16031165023291008"/>
          <c:w val="0.8392405547007773"/>
          <c:h val="0.83896472400409394"/>
        </c:manualLayout>
      </c:layout>
      <c:pie3DChart>
        <c:varyColors val="1"/>
        <c:ser>
          <c:idx val="0"/>
          <c:order val="0"/>
          <c:explosion val="25"/>
          <c:dPt>
            <c:idx val="0"/>
            <c:bubble3D val="0"/>
          </c:dPt>
          <c:dPt>
            <c:idx val="1"/>
            <c:bubble3D val="0"/>
          </c:dPt>
          <c:dLbls>
            <c:dLbl>
              <c:idx val="0"/>
              <c:layout>
                <c:manualLayout>
                  <c:x val="-7.5356856543559669E-2"/>
                  <c:y val="-0.58417346480338606"/>
                </c:manualLayout>
              </c:layout>
              <c:spPr/>
              <c:txPr>
                <a:bodyPr/>
                <a:lstStyle/>
                <a:p>
                  <a:pPr>
                    <a:defRPr/>
                  </a:pPr>
                  <a:endParaRPr lang="ja-JP"/>
                </a:p>
              </c:txPr>
              <c:dLblPos val="bestFit"/>
              <c:showLegendKey val="0"/>
              <c:showVal val="0"/>
              <c:showCatName val="1"/>
              <c:showSerName val="0"/>
              <c:showPercent val="1"/>
              <c:showBubbleSize val="0"/>
            </c:dLbl>
            <c:dLbl>
              <c:idx val="1"/>
              <c:layout>
                <c:manualLayout>
                  <c:x val="-7.0165057819655388E-2"/>
                  <c:y val="2.4024024024024024E-2"/>
                </c:manualLayout>
              </c:layout>
              <c:showLegendKey val="0"/>
              <c:showVal val="0"/>
              <c:showCatName val="1"/>
              <c:showSerName val="0"/>
              <c:showPercent val="1"/>
              <c:showBubbleSize val="0"/>
            </c:dLbl>
            <c:showLegendKey val="0"/>
            <c:showVal val="0"/>
            <c:showCatName val="1"/>
            <c:showSerName val="0"/>
            <c:showPercent val="1"/>
            <c:showBubbleSize val="0"/>
            <c:showLeaderLines val="1"/>
          </c:dLbls>
          <c:cat>
            <c:strRef>
              <c:f>Sheet2!$A$51:$A$52</c:f>
              <c:strCache>
                <c:ptCount val="2"/>
                <c:pt idx="0">
                  <c:v>利用したい</c:v>
                </c:pt>
                <c:pt idx="1">
                  <c:v>機会があれば利用したい</c:v>
                </c:pt>
              </c:strCache>
            </c:strRef>
          </c:cat>
          <c:val>
            <c:numRef>
              <c:f>Sheet2!$B$51:$B$52</c:f>
              <c:numCache>
                <c:formatCode>General</c:formatCode>
                <c:ptCount val="2"/>
                <c:pt idx="0">
                  <c:v>7</c:v>
                </c:pt>
                <c:pt idx="1">
                  <c:v>2</c:v>
                </c:pt>
              </c:numCache>
            </c:numRef>
          </c:val>
        </c:ser>
        <c:dLbls>
          <c:showLegendKey val="0"/>
          <c:showVal val="0"/>
          <c:showCatName val="0"/>
          <c:showSerName val="0"/>
          <c:showPercent val="0"/>
          <c:showBubbleSize val="0"/>
          <c:showLeaderLines val="1"/>
        </c:dLbls>
      </c:pie3DChart>
      <c:spPr>
        <a:noFill/>
        <a:ln w="25400">
          <a:noFill/>
        </a:ln>
      </c:spPr>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8B7B568-0873-495A-8842-BF8576F2FF89}" type="doc">
      <dgm:prSet loTypeId="urn:microsoft.com/office/officeart/2005/8/layout/hProcess9" loCatId="process" qsTypeId="urn:microsoft.com/office/officeart/2005/8/quickstyle/simple3" qsCatId="simple" csTypeId="urn:microsoft.com/office/officeart/2005/8/colors/accent1_2" csCatId="accent1" phldr="1"/>
      <dgm:spPr/>
      <dgm:t>
        <a:bodyPr/>
        <a:lstStyle/>
        <a:p>
          <a:endParaRPr kumimoji="1" lang="ja-JP" altLang="en-US"/>
        </a:p>
      </dgm:t>
    </dgm:pt>
    <dgm:pt modelId="{5EB81926-796C-4C29-B1FE-5B70CBA513B4}">
      <dgm:prSet phldrT="[テキスト]" custT="1"/>
      <dgm:spPr/>
      <dgm:t>
        <a:bodyPr/>
        <a:lstStyle/>
        <a:p>
          <a:r>
            <a:rPr kumimoji="1" lang="en-US" altLang="ja-JP" sz="1800" dirty="0" smtClean="0">
              <a:solidFill>
                <a:schemeClr val="tx1"/>
              </a:solidFill>
              <a:latin typeface="HGP創英ﾌﾟﾚｾﾞﾝｽEB" pitchFamily="18" charset="-128"/>
              <a:ea typeface="HGP創英ﾌﾟﾚｾﾞﾝｽEB" pitchFamily="18" charset="-128"/>
            </a:rPr>
            <a:t>A</a:t>
          </a:r>
        </a:p>
        <a:p>
          <a:r>
            <a:rPr kumimoji="1" lang="ja-JP" altLang="en-US" sz="1800" dirty="0" smtClean="0">
              <a:solidFill>
                <a:schemeClr val="tx1"/>
              </a:solidFill>
              <a:latin typeface="HGP創英ﾌﾟﾚｾﾞﾝｽEB" pitchFamily="18" charset="-128"/>
              <a:ea typeface="HGP創英ﾌﾟﾚｾﾞﾝｽEB" pitchFamily="18" charset="-128"/>
            </a:rPr>
            <a:t>相談支援事業計画及び取り組み姿勢に関する評価</a:t>
          </a:r>
          <a:endParaRPr kumimoji="1" lang="ja-JP" altLang="en-US" sz="1800" dirty="0">
            <a:solidFill>
              <a:schemeClr val="tx1"/>
            </a:solidFill>
            <a:latin typeface="HGP創英ﾌﾟﾚｾﾞﾝｽEB" pitchFamily="18" charset="-128"/>
            <a:ea typeface="HGP創英ﾌﾟﾚｾﾞﾝｽEB" pitchFamily="18" charset="-128"/>
          </a:endParaRPr>
        </a:p>
      </dgm:t>
    </dgm:pt>
    <dgm:pt modelId="{FB84F1F6-B6E6-4413-B1D4-6FBF75216077}" type="parTrans" cxnId="{D9E0AE92-70F7-412F-ABC3-567D321DE3B1}">
      <dgm:prSet/>
      <dgm:spPr/>
      <dgm:t>
        <a:bodyPr/>
        <a:lstStyle/>
        <a:p>
          <a:endParaRPr kumimoji="1" lang="ja-JP" altLang="en-US"/>
        </a:p>
      </dgm:t>
    </dgm:pt>
    <dgm:pt modelId="{CA3A6E5E-B96E-48DA-93C1-C81E76AA30B1}" type="sibTrans" cxnId="{D9E0AE92-70F7-412F-ABC3-567D321DE3B1}">
      <dgm:prSet/>
      <dgm:spPr/>
      <dgm:t>
        <a:bodyPr/>
        <a:lstStyle/>
        <a:p>
          <a:endParaRPr kumimoji="1" lang="ja-JP" altLang="en-US"/>
        </a:p>
      </dgm:t>
    </dgm:pt>
    <dgm:pt modelId="{1D55E9D3-E493-42DE-80DB-DA300CAD62B5}">
      <dgm:prSet phldrT="[テキスト]" custT="1"/>
      <dgm:spPr/>
      <dgm:t>
        <a:bodyPr/>
        <a:lstStyle/>
        <a:p>
          <a:r>
            <a:rPr kumimoji="1" lang="en-US" altLang="ja-JP" sz="1800" dirty="0" smtClean="0">
              <a:latin typeface="HGP創英ﾌﾟﾚｾﾞﾝｽEB" pitchFamily="18" charset="-128"/>
              <a:ea typeface="HGP創英ﾌﾟﾚｾﾞﾝｽEB" pitchFamily="18" charset="-128"/>
            </a:rPr>
            <a:t>B</a:t>
          </a:r>
        </a:p>
        <a:p>
          <a:endParaRPr kumimoji="1" lang="en-US" altLang="ja-JP" sz="1800" dirty="0" smtClean="0">
            <a:latin typeface="HGP創英ﾌﾟﾚｾﾞﾝｽEB" pitchFamily="18" charset="-128"/>
            <a:ea typeface="HGP創英ﾌﾟﾚｾﾞﾝｽEB" pitchFamily="18" charset="-128"/>
          </a:endParaRPr>
        </a:p>
        <a:p>
          <a:r>
            <a:rPr kumimoji="1" lang="ja-JP" altLang="en-US" sz="1800" dirty="0" smtClean="0">
              <a:latin typeface="HGP創英ﾌﾟﾚｾﾞﾝｽEB" pitchFamily="18" charset="-128"/>
              <a:ea typeface="HGP創英ﾌﾟﾚｾﾞﾝｽEB" pitchFamily="18" charset="-128"/>
            </a:rPr>
            <a:t>利用者評価</a:t>
          </a:r>
          <a:endParaRPr kumimoji="1" lang="ja-JP" altLang="en-US" sz="1800" dirty="0">
            <a:latin typeface="HGP創英ﾌﾟﾚｾﾞﾝｽEB" pitchFamily="18" charset="-128"/>
            <a:ea typeface="HGP創英ﾌﾟﾚｾﾞﾝｽEB" pitchFamily="18" charset="-128"/>
          </a:endParaRPr>
        </a:p>
      </dgm:t>
    </dgm:pt>
    <dgm:pt modelId="{FDC13B5B-BEF1-4426-A7D4-52E835E24F79}" type="parTrans" cxnId="{01263E6C-C4A7-4EC7-8B6C-4CA642DD2078}">
      <dgm:prSet/>
      <dgm:spPr/>
      <dgm:t>
        <a:bodyPr/>
        <a:lstStyle/>
        <a:p>
          <a:endParaRPr kumimoji="1" lang="ja-JP" altLang="en-US"/>
        </a:p>
      </dgm:t>
    </dgm:pt>
    <dgm:pt modelId="{AC44E6D7-6D7B-435A-A8CA-FCB8273E9422}" type="sibTrans" cxnId="{01263E6C-C4A7-4EC7-8B6C-4CA642DD2078}">
      <dgm:prSet/>
      <dgm:spPr/>
      <dgm:t>
        <a:bodyPr/>
        <a:lstStyle/>
        <a:p>
          <a:endParaRPr kumimoji="1" lang="ja-JP" altLang="en-US"/>
        </a:p>
      </dgm:t>
    </dgm:pt>
    <dgm:pt modelId="{63766BA3-080A-4537-9A4E-585EEC544583}">
      <dgm:prSet phldrT="[テキスト]" custT="1"/>
      <dgm:spPr/>
      <dgm:t>
        <a:bodyPr/>
        <a:lstStyle/>
        <a:p>
          <a:r>
            <a:rPr kumimoji="1" lang="en-US" altLang="ja-JP" sz="1800" dirty="0" smtClean="0">
              <a:latin typeface="HGP創英ﾌﾟﾚｾﾞﾝｽEB" pitchFamily="18" charset="-128"/>
              <a:ea typeface="HGP創英ﾌﾟﾚｾﾞﾝｽEB" pitchFamily="18" charset="-128"/>
            </a:rPr>
            <a:t>D</a:t>
          </a:r>
          <a:br>
            <a:rPr kumimoji="1" lang="en-US" altLang="ja-JP" sz="1800" dirty="0" smtClean="0">
              <a:latin typeface="HGP創英ﾌﾟﾚｾﾞﾝｽEB" pitchFamily="18" charset="-128"/>
              <a:ea typeface="HGP創英ﾌﾟﾚｾﾞﾝｽEB" pitchFamily="18" charset="-128"/>
            </a:rPr>
          </a:br>
          <a:endParaRPr kumimoji="1" lang="en-US" altLang="ja-JP" sz="1800" dirty="0" smtClean="0">
            <a:latin typeface="HGP創英ﾌﾟﾚｾﾞﾝｽEB" pitchFamily="18" charset="-128"/>
            <a:ea typeface="HGP創英ﾌﾟﾚｾﾞﾝｽEB" pitchFamily="18" charset="-128"/>
          </a:endParaRPr>
        </a:p>
        <a:p>
          <a:r>
            <a:rPr kumimoji="1" lang="ja-JP" altLang="en-US" sz="1800" dirty="0" smtClean="0">
              <a:latin typeface="HGP創英ﾌﾟﾚｾﾞﾝｽEB" pitchFamily="18" charset="-128"/>
              <a:ea typeface="HGP創英ﾌﾟﾚｾﾞﾝｽEB" pitchFamily="18" charset="-128"/>
            </a:rPr>
            <a:t>ヒアリング</a:t>
          </a:r>
          <a:endParaRPr kumimoji="1" lang="ja-JP" altLang="en-US" sz="1800" dirty="0">
            <a:latin typeface="HGP創英ﾌﾟﾚｾﾞﾝｽEB" pitchFamily="18" charset="-128"/>
            <a:ea typeface="HGP創英ﾌﾟﾚｾﾞﾝｽEB" pitchFamily="18" charset="-128"/>
          </a:endParaRPr>
        </a:p>
      </dgm:t>
    </dgm:pt>
    <dgm:pt modelId="{9CCB428A-64DE-407F-8993-197DDDCD79EA}" type="parTrans" cxnId="{E16EADB8-489A-43B1-B133-1A10AE1729E7}">
      <dgm:prSet/>
      <dgm:spPr/>
      <dgm:t>
        <a:bodyPr/>
        <a:lstStyle/>
        <a:p>
          <a:endParaRPr kumimoji="1" lang="ja-JP" altLang="en-US"/>
        </a:p>
      </dgm:t>
    </dgm:pt>
    <dgm:pt modelId="{CFC4639A-8E2C-4413-8B19-51C6F5901A51}" type="sibTrans" cxnId="{E16EADB8-489A-43B1-B133-1A10AE1729E7}">
      <dgm:prSet/>
      <dgm:spPr/>
      <dgm:t>
        <a:bodyPr/>
        <a:lstStyle/>
        <a:p>
          <a:endParaRPr kumimoji="1" lang="ja-JP" altLang="en-US"/>
        </a:p>
      </dgm:t>
    </dgm:pt>
    <dgm:pt modelId="{550068CE-90EC-4616-8B0E-D5925C2AB2C4}">
      <dgm:prSet phldrT="[テキスト]" custT="1"/>
      <dgm:spPr/>
      <dgm:t>
        <a:bodyPr/>
        <a:lstStyle/>
        <a:p>
          <a:r>
            <a:rPr kumimoji="1" lang="en-US" altLang="ja-JP" sz="1800" dirty="0" smtClean="0">
              <a:latin typeface="HGP創英ﾌﾟﾚｾﾞﾝｽEB" pitchFamily="18" charset="-128"/>
              <a:ea typeface="HGP創英ﾌﾟﾚｾﾞﾝｽEB" pitchFamily="18" charset="-128"/>
            </a:rPr>
            <a:t>C</a:t>
          </a:r>
        </a:p>
        <a:p>
          <a:endParaRPr kumimoji="1" lang="en-US" altLang="ja-JP" sz="1800" dirty="0" smtClean="0">
            <a:latin typeface="HGP創英ﾌﾟﾚｾﾞﾝｽEB" pitchFamily="18" charset="-128"/>
            <a:ea typeface="HGP創英ﾌﾟﾚｾﾞﾝｽEB" pitchFamily="18" charset="-128"/>
          </a:endParaRPr>
        </a:p>
        <a:p>
          <a:r>
            <a:rPr kumimoji="1" lang="ja-JP" altLang="en-US" sz="1800" dirty="0" smtClean="0">
              <a:latin typeface="HGP創英ﾌﾟﾚｾﾞﾝｽEB" pitchFamily="18" charset="-128"/>
              <a:ea typeface="HGP創英ﾌﾟﾚｾﾞﾝｽEB" pitchFamily="18" charset="-128"/>
            </a:rPr>
            <a:t>自己評価</a:t>
          </a:r>
          <a:endParaRPr kumimoji="1" lang="ja-JP" altLang="en-US" sz="1800" dirty="0">
            <a:latin typeface="HGP創英ﾌﾟﾚｾﾞﾝｽEB" pitchFamily="18" charset="-128"/>
            <a:ea typeface="HGP創英ﾌﾟﾚｾﾞﾝｽEB" pitchFamily="18" charset="-128"/>
          </a:endParaRPr>
        </a:p>
      </dgm:t>
    </dgm:pt>
    <dgm:pt modelId="{3E622B23-AEC4-4D7C-A8A7-25A0B9872396}" type="sibTrans" cxnId="{FE6F86C9-C74E-4D8E-9745-14A60BD958A5}">
      <dgm:prSet/>
      <dgm:spPr/>
      <dgm:t>
        <a:bodyPr/>
        <a:lstStyle/>
        <a:p>
          <a:endParaRPr kumimoji="1" lang="ja-JP" altLang="en-US"/>
        </a:p>
      </dgm:t>
    </dgm:pt>
    <dgm:pt modelId="{3EB7BC8D-6ED0-42E9-A46D-19B0240F030B}" type="parTrans" cxnId="{FE6F86C9-C74E-4D8E-9745-14A60BD958A5}">
      <dgm:prSet/>
      <dgm:spPr/>
      <dgm:t>
        <a:bodyPr/>
        <a:lstStyle/>
        <a:p>
          <a:endParaRPr kumimoji="1" lang="ja-JP" altLang="en-US"/>
        </a:p>
      </dgm:t>
    </dgm:pt>
    <dgm:pt modelId="{680403FF-1FE4-4187-A7E6-5084FBA99A99}" type="pres">
      <dgm:prSet presAssocID="{48B7B568-0873-495A-8842-BF8576F2FF89}" presName="CompostProcess" presStyleCnt="0">
        <dgm:presLayoutVars>
          <dgm:dir/>
          <dgm:resizeHandles val="exact"/>
        </dgm:presLayoutVars>
      </dgm:prSet>
      <dgm:spPr/>
      <dgm:t>
        <a:bodyPr/>
        <a:lstStyle/>
        <a:p>
          <a:endParaRPr kumimoji="1" lang="ja-JP" altLang="en-US"/>
        </a:p>
      </dgm:t>
    </dgm:pt>
    <dgm:pt modelId="{269BFCDF-9FF0-4E4A-B44D-257006A0A4C8}" type="pres">
      <dgm:prSet presAssocID="{48B7B568-0873-495A-8842-BF8576F2FF89}" presName="arrow" presStyleLbl="bgShp" presStyleIdx="0" presStyleCnt="1" custScaleX="79311" custLinFactNeighborX="-541" custLinFactNeighborY="0"/>
      <dgm:spPr/>
    </dgm:pt>
    <dgm:pt modelId="{06D571A3-E97D-4015-8D90-68D02BA364B3}" type="pres">
      <dgm:prSet presAssocID="{48B7B568-0873-495A-8842-BF8576F2FF89}" presName="linearProcess" presStyleCnt="0"/>
      <dgm:spPr/>
    </dgm:pt>
    <dgm:pt modelId="{EF888636-82D6-4004-80DF-A5C4317FFAF1}" type="pres">
      <dgm:prSet presAssocID="{5EB81926-796C-4C29-B1FE-5B70CBA513B4}" presName="textNode" presStyleLbl="node1" presStyleIdx="0" presStyleCnt="4" custLinFactNeighborX="49754" custLinFactNeighborY="-61199">
        <dgm:presLayoutVars>
          <dgm:bulletEnabled val="1"/>
        </dgm:presLayoutVars>
      </dgm:prSet>
      <dgm:spPr/>
      <dgm:t>
        <a:bodyPr/>
        <a:lstStyle/>
        <a:p>
          <a:endParaRPr kumimoji="1" lang="ja-JP" altLang="en-US"/>
        </a:p>
      </dgm:t>
    </dgm:pt>
    <dgm:pt modelId="{821CDCB0-746B-484B-9250-5A9E17A6421A}" type="pres">
      <dgm:prSet presAssocID="{CA3A6E5E-B96E-48DA-93C1-C81E76AA30B1}" presName="sibTrans" presStyleCnt="0"/>
      <dgm:spPr/>
    </dgm:pt>
    <dgm:pt modelId="{B99A8597-511B-4888-AF7C-1E16F0E76C57}" type="pres">
      <dgm:prSet presAssocID="{550068CE-90EC-4616-8B0E-D5925C2AB2C4}" presName="textNode" presStyleLbl="node1" presStyleIdx="1" presStyleCnt="4" custLinFactX="-87767" custLinFactNeighborX="-100000" custLinFactNeighborY="49213">
        <dgm:presLayoutVars>
          <dgm:bulletEnabled val="1"/>
        </dgm:presLayoutVars>
      </dgm:prSet>
      <dgm:spPr/>
      <dgm:t>
        <a:bodyPr/>
        <a:lstStyle/>
        <a:p>
          <a:endParaRPr kumimoji="1" lang="ja-JP" altLang="en-US"/>
        </a:p>
      </dgm:t>
    </dgm:pt>
    <dgm:pt modelId="{8081AE0B-A153-4FDA-BC26-8E25FC3D591B}" type="pres">
      <dgm:prSet presAssocID="{3E622B23-AEC4-4D7C-A8A7-25A0B9872396}" presName="sibTrans" presStyleCnt="0"/>
      <dgm:spPr/>
    </dgm:pt>
    <dgm:pt modelId="{04AB9FC5-9E08-4488-894A-8CFCC8022031}" type="pres">
      <dgm:prSet presAssocID="{1D55E9D3-E493-42DE-80DB-DA300CAD62B5}" presName="textNode" presStyleLbl="node1" presStyleIdx="2" presStyleCnt="4" custLinFactX="-94110" custLinFactNeighborX="-100000" custLinFactNeighborY="-61199">
        <dgm:presLayoutVars>
          <dgm:bulletEnabled val="1"/>
        </dgm:presLayoutVars>
      </dgm:prSet>
      <dgm:spPr/>
      <dgm:t>
        <a:bodyPr/>
        <a:lstStyle/>
        <a:p>
          <a:endParaRPr kumimoji="1" lang="ja-JP" altLang="en-US"/>
        </a:p>
      </dgm:t>
    </dgm:pt>
    <dgm:pt modelId="{85AE7748-67E1-4F66-B0A5-F8281AED374B}" type="pres">
      <dgm:prSet presAssocID="{AC44E6D7-6D7B-435A-A8CA-FCB8273E9422}" presName="sibTrans" presStyleCnt="0"/>
      <dgm:spPr/>
    </dgm:pt>
    <dgm:pt modelId="{39FC26BC-E9C9-4B2C-838C-63324AB95275}" type="pres">
      <dgm:prSet presAssocID="{63766BA3-080A-4537-9A4E-585EEC544583}" presName="textNode" presStyleLbl="node1" presStyleIdx="3" presStyleCnt="4" custLinFactX="-192986" custLinFactNeighborX="-200000" custLinFactNeighborY="48333">
        <dgm:presLayoutVars>
          <dgm:bulletEnabled val="1"/>
        </dgm:presLayoutVars>
      </dgm:prSet>
      <dgm:spPr/>
      <dgm:t>
        <a:bodyPr/>
        <a:lstStyle/>
        <a:p>
          <a:endParaRPr kumimoji="1" lang="ja-JP" altLang="en-US"/>
        </a:p>
      </dgm:t>
    </dgm:pt>
  </dgm:ptLst>
  <dgm:cxnLst>
    <dgm:cxn modelId="{6E682742-D9C8-44EB-96B5-5A1117A135EC}" type="presOf" srcId="{550068CE-90EC-4616-8B0E-D5925C2AB2C4}" destId="{B99A8597-511B-4888-AF7C-1E16F0E76C57}" srcOrd="0" destOrd="0" presId="urn:microsoft.com/office/officeart/2005/8/layout/hProcess9"/>
    <dgm:cxn modelId="{8BCF73A6-6BA4-4128-B338-F080E49F4089}" type="presOf" srcId="{1D55E9D3-E493-42DE-80DB-DA300CAD62B5}" destId="{04AB9FC5-9E08-4488-894A-8CFCC8022031}" srcOrd="0" destOrd="0" presId="urn:microsoft.com/office/officeart/2005/8/layout/hProcess9"/>
    <dgm:cxn modelId="{D12167D6-59C4-4618-A949-8E07D80EB952}" type="presOf" srcId="{63766BA3-080A-4537-9A4E-585EEC544583}" destId="{39FC26BC-E9C9-4B2C-838C-63324AB95275}" srcOrd="0" destOrd="0" presId="urn:microsoft.com/office/officeart/2005/8/layout/hProcess9"/>
    <dgm:cxn modelId="{EAEC52C1-2073-4A65-9D95-4761C88CDDDA}" type="presOf" srcId="{48B7B568-0873-495A-8842-BF8576F2FF89}" destId="{680403FF-1FE4-4187-A7E6-5084FBA99A99}" srcOrd="0" destOrd="0" presId="urn:microsoft.com/office/officeart/2005/8/layout/hProcess9"/>
    <dgm:cxn modelId="{01263E6C-C4A7-4EC7-8B6C-4CA642DD2078}" srcId="{48B7B568-0873-495A-8842-BF8576F2FF89}" destId="{1D55E9D3-E493-42DE-80DB-DA300CAD62B5}" srcOrd="2" destOrd="0" parTransId="{FDC13B5B-BEF1-4426-A7D4-52E835E24F79}" sibTransId="{AC44E6D7-6D7B-435A-A8CA-FCB8273E9422}"/>
    <dgm:cxn modelId="{E16EADB8-489A-43B1-B133-1A10AE1729E7}" srcId="{48B7B568-0873-495A-8842-BF8576F2FF89}" destId="{63766BA3-080A-4537-9A4E-585EEC544583}" srcOrd="3" destOrd="0" parTransId="{9CCB428A-64DE-407F-8993-197DDDCD79EA}" sibTransId="{CFC4639A-8E2C-4413-8B19-51C6F5901A51}"/>
    <dgm:cxn modelId="{FE6F86C9-C74E-4D8E-9745-14A60BD958A5}" srcId="{48B7B568-0873-495A-8842-BF8576F2FF89}" destId="{550068CE-90EC-4616-8B0E-D5925C2AB2C4}" srcOrd="1" destOrd="0" parTransId="{3EB7BC8D-6ED0-42E9-A46D-19B0240F030B}" sibTransId="{3E622B23-AEC4-4D7C-A8A7-25A0B9872396}"/>
    <dgm:cxn modelId="{D9E0AE92-70F7-412F-ABC3-567D321DE3B1}" srcId="{48B7B568-0873-495A-8842-BF8576F2FF89}" destId="{5EB81926-796C-4C29-B1FE-5B70CBA513B4}" srcOrd="0" destOrd="0" parTransId="{FB84F1F6-B6E6-4413-B1D4-6FBF75216077}" sibTransId="{CA3A6E5E-B96E-48DA-93C1-C81E76AA30B1}"/>
    <dgm:cxn modelId="{C3770C39-0154-48BC-B644-26D22903A8DE}" type="presOf" srcId="{5EB81926-796C-4C29-B1FE-5B70CBA513B4}" destId="{EF888636-82D6-4004-80DF-A5C4317FFAF1}" srcOrd="0" destOrd="0" presId="urn:microsoft.com/office/officeart/2005/8/layout/hProcess9"/>
    <dgm:cxn modelId="{F9CB8F32-A39D-493C-A524-73D6798C450D}" type="presParOf" srcId="{680403FF-1FE4-4187-A7E6-5084FBA99A99}" destId="{269BFCDF-9FF0-4E4A-B44D-257006A0A4C8}" srcOrd="0" destOrd="0" presId="urn:microsoft.com/office/officeart/2005/8/layout/hProcess9"/>
    <dgm:cxn modelId="{91A79205-AFC6-416E-A2DE-8A5FFE84E00B}" type="presParOf" srcId="{680403FF-1FE4-4187-A7E6-5084FBA99A99}" destId="{06D571A3-E97D-4015-8D90-68D02BA364B3}" srcOrd="1" destOrd="0" presId="urn:microsoft.com/office/officeart/2005/8/layout/hProcess9"/>
    <dgm:cxn modelId="{E79B3772-0A6B-427F-8B66-05D274ABE6FD}" type="presParOf" srcId="{06D571A3-E97D-4015-8D90-68D02BA364B3}" destId="{EF888636-82D6-4004-80DF-A5C4317FFAF1}" srcOrd="0" destOrd="0" presId="urn:microsoft.com/office/officeart/2005/8/layout/hProcess9"/>
    <dgm:cxn modelId="{377F6FC9-1D86-4A6B-93F5-50DFCCB438EC}" type="presParOf" srcId="{06D571A3-E97D-4015-8D90-68D02BA364B3}" destId="{821CDCB0-746B-484B-9250-5A9E17A6421A}" srcOrd="1" destOrd="0" presId="urn:microsoft.com/office/officeart/2005/8/layout/hProcess9"/>
    <dgm:cxn modelId="{F5E87453-E398-41F8-AAD9-8434FC46712F}" type="presParOf" srcId="{06D571A3-E97D-4015-8D90-68D02BA364B3}" destId="{B99A8597-511B-4888-AF7C-1E16F0E76C57}" srcOrd="2" destOrd="0" presId="urn:microsoft.com/office/officeart/2005/8/layout/hProcess9"/>
    <dgm:cxn modelId="{2C32998B-2E7B-4DA5-800F-E08FA5D1170B}" type="presParOf" srcId="{06D571A3-E97D-4015-8D90-68D02BA364B3}" destId="{8081AE0B-A153-4FDA-BC26-8E25FC3D591B}" srcOrd="3" destOrd="0" presId="urn:microsoft.com/office/officeart/2005/8/layout/hProcess9"/>
    <dgm:cxn modelId="{98534522-FEFE-4A76-A0DC-8268B083B8D6}" type="presParOf" srcId="{06D571A3-E97D-4015-8D90-68D02BA364B3}" destId="{04AB9FC5-9E08-4488-894A-8CFCC8022031}" srcOrd="4" destOrd="0" presId="urn:microsoft.com/office/officeart/2005/8/layout/hProcess9"/>
    <dgm:cxn modelId="{A58E1811-2B57-478E-BBC8-67BB854E9BE4}" type="presParOf" srcId="{06D571A3-E97D-4015-8D90-68D02BA364B3}" destId="{85AE7748-67E1-4F66-B0A5-F8281AED374B}" srcOrd="5" destOrd="0" presId="urn:microsoft.com/office/officeart/2005/8/layout/hProcess9"/>
    <dgm:cxn modelId="{641DE979-3876-4083-8F8E-70BE7B64D275}" type="presParOf" srcId="{06D571A3-E97D-4015-8D90-68D02BA364B3}" destId="{39FC26BC-E9C9-4B2C-838C-63324AB95275}"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EC5FA17-923E-4945-A5CB-5C4AED9BFC6D}" type="doc">
      <dgm:prSet loTypeId="urn:microsoft.com/office/officeart/2005/8/layout/cycle6" loCatId="cycle" qsTypeId="urn:microsoft.com/office/officeart/2005/8/quickstyle/simple1" qsCatId="simple" csTypeId="urn:microsoft.com/office/officeart/2005/8/colors/accent1_2" csCatId="accent1" phldr="1"/>
      <dgm:spPr/>
      <dgm:t>
        <a:bodyPr/>
        <a:lstStyle/>
        <a:p>
          <a:endParaRPr kumimoji="1" lang="ja-JP" altLang="en-US"/>
        </a:p>
      </dgm:t>
    </dgm:pt>
    <dgm:pt modelId="{67CD2ECC-A395-4628-9A6C-85B4BD7405AD}">
      <dgm:prSet phldrT="[テキスト]" custT="1"/>
      <dgm:spPr/>
      <dgm:t>
        <a:bodyPr/>
        <a:lstStyle/>
        <a:p>
          <a:r>
            <a:rPr kumimoji="1" lang="ja-JP" altLang="en-US" sz="1200" b="1" dirty="0" smtClean="0">
              <a:solidFill>
                <a:schemeClr val="tx1"/>
              </a:solidFill>
              <a:latin typeface="HGP創英ﾌﾟﾚｾﾞﾝｽEB" pitchFamily="18" charset="-128"/>
              <a:ea typeface="HGP創英ﾌﾟﾚｾﾞﾝｽEB" pitchFamily="18" charset="-128"/>
            </a:rPr>
            <a:t>設問</a:t>
          </a:r>
          <a:r>
            <a:rPr kumimoji="1" lang="en-US" altLang="ja-JP" sz="1200" b="1" dirty="0" smtClean="0">
              <a:solidFill>
                <a:schemeClr val="tx1"/>
              </a:solidFill>
              <a:latin typeface="HGP創英ﾌﾟﾚｾﾞﾝｽEB" pitchFamily="18" charset="-128"/>
              <a:ea typeface="HGP創英ﾌﾟﾚｾﾞﾝｽEB" pitchFamily="18" charset="-128"/>
            </a:rPr>
            <a:t>1</a:t>
          </a:r>
        </a:p>
        <a:p>
          <a:r>
            <a:rPr lang="ja-JP" altLang="en-US" sz="1200" dirty="0" smtClean="0">
              <a:latin typeface="HGP創英ﾌﾟﾚｾﾞﾝｽEB" pitchFamily="18" charset="-128"/>
              <a:ea typeface="HGP創英ﾌﾟﾚｾﾞﾝｽEB" pitchFamily="18" charset="-128"/>
            </a:rPr>
            <a:t>相談支援を行う場合</a:t>
          </a:r>
          <a:endParaRPr lang="en-US" altLang="ja-JP" sz="1200" dirty="0" smtClean="0">
            <a:latin typeface="HGP創英ﾌﾟﾚｾﾞﾝｽEB" pitchFamily="18" charset="-128"/>
            <a:ea typeface="HGP創英ﾌﾟﾚｾﾞﾝｽEB" pitchFamily="18" charset="-128"/>
          </a:endParaRPr>
        </a:p>
        <a:p>
          <a:r>
            <a:rPr lang="ja-JP" altLang="en-US" sz="1200" dirty="0" smtClean="0">
              <a:latin typeface="HGP創英ﾌﾟﾚｾﾞﾝｽEB" pitchFamily="18" charset="-128"/>
              <a:ea typeface="HGP創英ﾌﾟﾚｾﾞﾝｽEB" pitchFamily="18" charset="-128"/>
            </a:rPr>
            <a:t>の工夫</a:t>
          </a:r>
          <a:endParaRPr kumimoji="1" lang="ja-JP" altLang="en-US" sz="1200" b="1" dirty="0">
            <a:solidFill>
              <a:schemeClr val="tx1"/>
            </a:solidFill>
            <a:latin typeface="HGP創英ﾌﾟﾚｾﾞﾝｽEB" pitchFamily="18" charset="-128"/>
            <a:ea typeface="HGP創英ﾌﾟﾚｾﾞﾝｽEB" pitchFamily="18" charset="-128"/>
          </a:endParaRPr>
        </a:p>
      </dgm:t>
    </dgm:pt>
    <dgm:pt modelId="{ECF8E868-1CA5-4DE6-B93C-245EB87E1C4E}" type="parTrans" cxnId="{AE9A0A2C-786B-4398-A5EB-5480AADB450C}">
      <dgm:prSet/>
      <dgm:spPr/>
      <dgm:t>
        <a:bodyPr/>
        <a:lstStyle/>
        <a:p>
          <a:endParaRPr kumimoji="1" lang="ja-JP" altLang="en-US" b="1"/>
        </a:p>
      </dgm:t>
    </dgm:pt>
    <dgm:pt modelId="{9D082505-18CB-457E-8FDC-C58A297CE357}" type="sibTrans" cxnId="{AE9A0A2C-786B-4398-A5EB-5480AADB450C}">
      <dgm:prSet/>
      <dgm:spPr/>
      <dgm:t>
        <a:bodyPr/>
        <a:lstStyle/>
        <a:p>
          <a:endParaRPr kumimoji="1" lang="ja-JP" altLang="en-US" b="1"/>
        </a:p>
      </dgm:t>
    </dgm:pt>
    <dgm:pt modelId="{846F5AE7-6905-42ED-9E35-E8B7131500B5}">
      <dgm:prSet phldrT="[テキスト]" custT="1"/>
      <dgm:spPr/>
      <dgm:t>
        <a:bodyPr/>
        <a:lstStyle/>
        <a:p>
          <a:r>
            <a:rPr kumimoji="1" lang="ja-JP" altLang="en-US" sz="1200" b="1" dirty="0" smtClean="0">
              <a:solidFill>
                <a:schemeClr val="tx1"/>
              </a:solidFill>
              <a:latin typeface="HGP創英ﾌﾟﾚｾﾞﾝｽEB" pitchFamily="18" charset="-128"/>
              <a:ea typeface="HGP創英ﾌﾟﾚｾﾞﾝｽEB" pitchFamily="18" charset="-128"/>
            </a:rPr>
            <a:t>設問</a:t>
          </a:r>
          <a:r>
            <a:rPr kumimoji="1" lang="en-US" altLang="ja-JP" sz="1200" b="1" dirty="0" smtClean="0">
              <a:solidFill>
                <a:schemeClr val="tx1"/>
              </a:solidFill>
              <a:latin typeface="HGP創英ﾌﾟﾚｾﾞﾝｽEB" pitchFamily="18" charset="-128"/>
              <a:ea typeface="HGP創英ﾌﾟﾚｾﾞﾝｽEB" pitchFamily="18" charset="-128"/>
            </a:rPr>
            <a:t>2</a:t>
          </a:r>
        </a:p>
        <a:p>
          <a:r>
            <a:rPr lang="ja-JP" altLang="en-US" sz="1200" dirty="0" smtClean="0">
              <a:latin typeface="HGP創英ﾌﾟﾚｾﾞﾝｽEB" pitchFamily="18" charset="-128"/>
              <a:ea typeface="HGP創英ﾌﾟﾚｾﾞﾝｽEB" pitchFamily="18" charset="-128"/>
            </a:rPr>
            <a:t>十分に対応が</a:t>
          </a:r>
          <a:endParaRPr lang="en-US" altLang="ja-JP" sz="1200" dirty="0" smtClean="0">
            <a:latin typeface="HGP創英ﾌﾟﾚｾﾞﾝｽEB" pitchFamily="18" charset="-128"/>
            <a:ea typeface="HGP創英ﾌﾟﾚｾﾞﾝｽEB" pitchFamily="18" charset="-128"/>
          </a:endParaRPr>
        </a:p>
        <a:p>
          <a:r>
            <a:rPr lang="ja-JP" altLang="en-US" sz="1200" dirty="0" smtClean="0">
              <a:latin typeface="HGP創英ﾌﾟﾚｾﾞﾝｽEB" pitchFamily="18" charset="-128"/>
              <a:ea typeface="HGP創英ﾌﾟﾚｾﾞﾝｽEB" pitchFamily="18" charset="-128"/>
            </a:rPr>
            <a:t>できなかった事例</a:t>
          </a:r>
          <a:endParaRPr kumimoji="1" lang="ja-JP" altLang="en-US" sz="1200" b="1" dirty="0">
            <a:solidFill>
              <a:schemeClr val="tx1"/>
            </a:solidFill>
            <a:latin typeface="HGP創英ﾌﾟﾚｾﾞﾝｽEB" pitchFamily="18" charset="-128"/>
            <a:ea typeface="HGP創英ﾌﾟﾚｾﾞﾝｽEB" pitchFamily="18" charset="-128"/>
          </a:endParaRPr>
        </a:p>
      </dgm:t>
    </dgm:pt>
    <dgm:pt modelId="{73498CD3-3589-4148-99BC-31F408680484}" type="parTrans" cxnId="{9DFBCE89-A456-4653-8A49-E6439E1428D3}">
      <dgm:prSet/>
      <dgm:spPr/>
      <dgm:t>
        <a:bodyPr/>
        <a:lstStyle/>
        <a:p>
          <a:endParaRPr kumimoji="1" lang="ja-JP" altLang="en-US" b="1"/>
        </a:p>
      </dgm:t>
    </dgm:pt>
    <dgm:pt modelId="{9D36A9F4-FCF7-4209-82BA-BB18A9FDE2FA}" type="sibTrans" cxnId="{9DFBCE89-A456-4653-8A49-E6439E1428D3}">
      <dgm:prSet/>
      <dgm:spPr/>
      <dgm:t>
        <a:bodyPr/>
        <a:lstStyle/>
        <a:p>
          <a:endParaRPr kumimoji="1" lang="ja-JP" altLang="en-US" b="1"/>
        </a:p>
      </dgm:t>
    </dgm:pt>
    <dgm:pt modelId="{2EE09226-C50C-4158-B739-6574A430747D}">
      <dgm:prSet phldrT="[テキスト]" custT="1"/>
      <dgm:spPr/>
      <dgm:t>
        <a:bodyPr/>
        <a:lstStyle/>
        <a:p>
          <a:r>
            <a:rPr kumimoji="1" lang="ja-JP" altLang="en-US" sz="1200" b="1" dirty="0" smtClean="0">
              <a:solidFill>
                <a:schemeClr val="tx1"/>
              </a:solidFill>
              <a:latin typeface="HGP創英ﾌﾟﾚｾﾞﾝｽEB" pitchFamily="18" charset="-128"/>
              <a:ea typeface="HGP創英ﾌﾟﾚｾﾞﾝｽEB" pitchFamily="18" charset="-128"/>
            </a:rPr>
            <a:t>設問</a:t>
          </a:r>
          <a:r>
            <a:rPr kumimoji="1" lang="en-US" altLang="ja-JP" sz="1200" b="1" dirty="0" smtClean="0">
              <a:solidFill>
                <a:schemeClr val="tx1"/>
              </a:solidFill>
              <a:latin typeface="HGP創英ﾌﾟﾚｾﾞﾝｽEB" pitchFamily="18" charset="-128"/>
              <a:ea typeface="HGP創英ﾌﾟﾚｾﾞﾝｽEB" pitchFamily="18" charset="-128"/>
            </a:rPr>
            <a:t>3</a:t>
          </a:r>
        </a:p>
        <a:p>
          <a:r>
            <a:rPr lang="ja-JP" altLang="en-US" sz="1200" dirty="0" smtClean="0">
              <a:latin typeface="HGP創英ﾌﾟﾚｾﾞﾝｽEB" pitchFamily="18" charset="-128"/>
              <a:ea typeface="HGP創英ﾌﾟﾚｾﾞﾝｽEB" pitchFamily="18" charset="-128"/>
            </a:rPr>
            <a:t>相談事例に対する体制</a:t>
          </a:r>
          <a:endParaRPr kumimoji="1" lang="ja-JP" altLang="en-US" sz="1200" b="1" dirty="0">
            <a:solidFill>
              <a:schemeClr val="tx1"/>
            </a:solidFill>
            <a:latin typeface="HGP創英ﾌﾟﾚｾﾞﾝｽEB" pitchFamily="18" charset="-128"/>
            <a:ea typeface="HGP創英ﾌﾟﾚｾﾞﾝｽEB" pitchFamily="18" charset="-128"/>
          </a:endParaRPr>
        </a:p>
      </dgm:t>
    </dgm:pt>
    <dgm:pt modelId="{992DA529-0A14-4782-8C88-70DA8E2F6784}" type="parTrans" cxnId="{5CE2882D-C0B8-4674-B93B-CA4954966E0C}">
      <dgm:prSet/>
      <dgm:spPr/>
      <dgm:t>
        <a:bodyPr/>
        <a:lstStyle/>
        <a:p>
          <a:endParaRPr kumimoji="1" lang="ja-JP" altLang="en-US" b="1"/>
        </a:p>
      </dgm:t>
    </dgm:pt>
    <dgm:pt modelId="{75EB4816-B558-453A-9C1C-9A1EE96F91B5}" type="sibTrans" cxnId="{5CE2882D-C0B8-4674-B93B-CA4954966E0C}">
      <dgm:prSet/>
      <dgm:spPr/>
      <dgm:t>
        <a:bodyPr/>
        <a:lstStyle/>
        <a:p>
          <a:endParaRPr kumimoji="1" lang="ja-JP" altLang="en-US" b="1"/>
        </a:p>
      </dgm:t>
    </dgm:pt>
    <dgm:pt modelId="{BF8D0242-E190-4773-A446-0299D1F2AC03}">
      <dgm:prSet phldrT="[テキスト]" custT="1"/>
      <dgm:spPr/>
      <dgm:t>
        <a:bodyPr/>
        <a:lstStyle/>
        <a:p>
          <a:r>
            <a:rPr kumimoji="1" lang="ja-JP" altLang="en-US" sz="1200" b="1" dirty="0" smtClean="0">
              <a:solidFill>
                <a:schemeClr val="tx1"/>
              </a:solidFill>
              <a:latin typeface="HGP創英ﾌﾟﾚｾﾞﾝｽEB" pitchFamily="18" charset="-128"/>
              <a:ea typeface="HGP創英ﾌﾟﾚｾﾞﾝｽEB" pitchFamily="18" charset="-128"/>
            </a:rPr>
            <a:t>設問</a:t>
          </a:r>
          <a:r>
            <a:rPr kumimoji="1" lang="en-US" altLang="ja-JP" sz="1200" b="1" dirty="0" smtClean="0">
              <a:solidFill>
                <a:schemeClr val="tx1"/>
              </a:solidFill>
              <a:latin typeface="HGP創英ﾌﾟﾚｾﾞﾝｽEB" pitchFamily="18" charset="-128"/>
              <a:ea typeface="HGP創英ﾌﾟﾚｾﾞﾝｽEB" pitchFamily="18" charset="-128"/>
            </a:rPr>
            <a:t>4</a:t>
          </a:r>
        </a:p>
        <a:p>
          <a:r>
            <a:rPr lang="ja-JP" altLang="en-US" sz="1200" dirty="0" smtClean="0">
              <a:latin typeface="HGP創英ﾌﾟﾚｾﾞﾝｽEB" pitchFamily="18" charset="-128"/>
              <a:ea typeface="HGP創英ﾌﾟﾚｾﾞﾝｽEB" pitchFamily="18" charset="-128"/>
            </a:rPr>
            <a:t>計画相談支援事業所との</a:t>
          </a:r>
          <a:endParaRPr lang="en-US" altLang="ja-JP" sz="1200" dirty="0" smtClean="0">
            <a:latin typeface="HGP創英ﾌﾟﾚｾﾞﾝｽEB" pitchFamily="18" charset="-128"/>
            <a:ea typeface="HGP創英ﾌﾟﾚｾﾞﾝｽEB" pitchFamily="18" charset="-128"/>
          </a:endParaRPr>
        </a:p>
        <a:p>
          <a:r>
            <a:rPr lang="ja-JP" altLang="en-US" sz="1200" dirty="0" smtClean="0">
              <a:latin typeface="HGP創英ﾌﾟﾚｾﾞﾝｽEB" pitchFamily="18" charset="-128"/>
              <a:ea typeface="HGP創英ﾌﾟﾚｾﾞﾝｽEB" pitchFamily="18" charset="-128"/>
            </a:rPr>
            <a:t>連携事例</a:t>
          </a:r>
          <a:endParaRPr kumimoji="1" lang="ja-JP" altLang="en-US" sz="1200" b="1" dirty="0">
            <a:solidFill>
              <a:schemeClr val="tx1"/>
            </a:solidFill>
            <a:latin typeface="HGP創英ﾌﾟﾚｾﾞﾝｽEB" pitchFamily="18" charset="-128"/>
            <a:ea typeface="HGP創英ﾌﾟﾚｾﾞﾝｽEB" pitchFamily="18" charset="-128"/>
          </a:endParaRPr>
        </a:p>
      </dgm:t>
    </dgm:pt>
    <dgm:pt modelId="{3A98F67C-4BFE-4DEC-8DC5-5228BB16C078}" type="parTrans" cxnId="{CB09136C-0164-419E-8DF5-5782F7088757}">
      <dgm:prSet/>
      <dgm:spPr/>
      <dgm:t>
        <a:bodyPr/>
        <a:lstStyle/>
        <a:p>
          <a:endParaRPr kumimoji="1" lang="ja-JP" altLang="en-US" b="1"/>
        </a:p>
      </dgm:t>
    </dgm:pt>
    <dgm:pt modelId="{7905A70F-855B-4D99-BDC4-68E4096617D6}" type="sibTrans" cxnId="{CB09136C-0164-419E-8DF5-5782F7088757}">
      <dgm:prSet/>
      <dgm:spPr/>
      <dgm:t>
        <a:bodyPr/>
        <a:lstStyle/>
        <a:p>
          <a:endParaRPr kumimoji="1" lang="ja-JP" altLang="en-US" b="1"/>
        </a:p>
      </dgm:t>
    </dgm:pt>
    <dgm:pt modelId="{71A02BA2-4274-4040-B5DD-25CA643A815F}">
      <dgm:prSet phldrT="[テキスト]" custT="1"/>
      <dgm:spPr/>
      <dgm:t>
        <a:bodyPr/>
        <a:lstStyle/>
        <a:p>
          <a:r>
            <a:rPr kumimoji="1" lang="ja-JP" altLang="en-US" sz="1200" b="1" dirty="0" smtClean="0">
              <a:solidFill>
                <a:schemeClr val="tx1"/>
              </a:solidFill>
              <a:latin typeface="HGP創英ﾌﾟﾚｾﾞﾝｽEB" pitchFamily="18" charset="-128"/>
              <a:ea typeface="HGP創英ﾌﾟﾚｾﾞﾝｽEB" pitchFamily="18" charset="-128"/>
            </a:rPr>
            <a:t>設問</a:t>
          </a:r>
          <a:r>
            <a:rPr kumimoji="1" lang="en-US" altLang="ja-JP" sz="1200" b="1" dirty="0" smtClean="0">
              <a:solidFill>
                <a:schemeClr val="tx1"/>
              </a:solidFill>
              <a:latin typeface="HGP創英ﾌﾟﾚｾﾞﾝｽEB" pitchFamily="18" charset="-128"/>
              <a:ea typeface="HGP創英ﾌﾟﾚｾﾞﾝｽEB" pitchFamily="18" charset="-128"/>
            </a:rPr>
            <a:t>5</a:t>
          </a:r>
        </a:p>
        <a:p>
          <a:r>
            <a:rPr lang="ja-JP" altLang="en-US" sz="1200" dirty="0" smtClean="0">
              <a:latin typeface="HGP創英ﾌﾟﾚｾﾞﾝｽEB" pitchFamily="18" charset="-128"/>
              <a:ea typeface="HGP創英ﾌﾟﾚｾﾞﾝｽEB" pitchFamily="18" charset="-128"/>
            </a:rPr>
            <a:t>長期間に及ぶ支援</a:t>
          </a:r>
          <a:endParaRPr lang="en-US" altLang="ja-JP" sz="1200" dirty="0" smtClean="0">
            <a:latin typeface="HGP創英ﾌﾟﾚｾﾞﾝｽEB" pitchFamily="18" charset="-128"/>
            <a:ea typeface="HGP創英ﾌﾟﾚｾﾞﾝｽEB" pitchFamily="18" charset="-128"/>
          </a:endParaRPr>
        </a:p>
        <a:p>
          <a:r>
            <a:rPr lang="ja-JP" altLang="en-US" sz="1200" dirty="0" smtClean="0">
              <a:latin typeface="HGP創英ﾌﾟﾚｾﾞﾝｽEB" pitchFamily="18" charset="-128"/>
              <a:ea typeface="HGP創英ﾌﾟﾚｾﾞﾝｽEB" pitchFamily="18" charset="-128"/>
            </a:rPr>
            <a:t>事例</a:t>
          </a:r>
          <a:endParaRPr kumimoji="1" lang="ja-JP" altLang="en-US" sz="1200" b="1" dirty="0">
            <a:solidFill>
              <a:schemeClr val="tx1"/>
            </a:solidFill>
            <a:latin typeface="HGP創英ﾌﾟﾚｾﾞﾝｽEB" pitchFamily="18" charset="-128"/>
            <a:ea typeface="HGP創英ﾌﾟﾚｾﾞﾝｽEB" pitchFamily="18" charset="-128"/>
          </a:endParaRPr>
        </a:p>
      </dgm:t>
    </dgm:pt>
    <dgm:pt modelId="{099C3085-9116-4AB3-BBC6-6D487607588E}" type="parTrans" cxnId="{A1737D27-F1B1-4796-87CC-296A98F66FA1}">
      <dgm:prSet/>
      <dgm:spPr/>
      <dgm:t>
        <a:bodyPr/>
        <a:lstStyle/>
        <a:p>
          <a:endParaRPr kumimoji="1" lang="ja-JP" altLang="en-US" b="1"/>
        </a:p>
      </dgm:t>
    </dgm:pt>
    <dgm:pt modelId="{D9C92450-CBAF-4BE0-85B0-CAF3884AC18E}" type="sibTrans" cxnId="{A1737D27-F1B1-4796-87CC-296A98F66FA1}">
      <dgm:prSet/>
      <dgm:spPr/>
      <dgm:t>
        <a:bodyPr/>
        <a:lstStyle/>
        <a:p>
          <a:endParaRPr kumimoji="1" lang="ja-JP" altLang="en-US" b="1"/>
        </a:p>
      </dgm:t>
    </dgm:pt>
    <dgm:pt modelId="{515FFA76-B166-4079-8E78-216D13D5730E}">
      <dgm:prSet phldrT="[テキスト]" custT="1"/>
      <dgm:spPr/>
      <dgm:t>
        <a:bodyPr/>
        <a:lstStyle/>
        <a:p>
          <a:r>
            <a:rPr kumimoji="1" lang="ja-JP" altLang="en-US" sz="1200" b="1" dirty="0" smtClean="0">
              <a:solidFill>
                <a:schemeClr val="tx1"/>
              </a:solidFill>
              <a:latin typeface="HGP創英ﾌﾟﾚｾﾞﾝｽEB" pitchFamily="18" charset="-128"/>
              <a:ea typeface="HGP創英ﾌﾟﾚｾﾞﾝｽEB" pitchFamily="18" charset="-128"/>
            </a:rPr>
            <a:t>設問</a:t>
          </a:r>
          <a:r>
            <a:rPr kumimoji="1" lang="en-US" altLang="ja-JP" sz="1200" b="1" dirty="0" smtClean="0">
              <a:solidFill>
                <a:schemeClr val="tx1"/>
              </a:solidFill>
              <a:latin typeface="HGP創英ﾌﾟﾚｾﾞﾝｽEB" pitchFamily="18" charset="-128"/>
              <a:ea typeface="HGP創英ﾌﾟﾚｾﾞﾝｽEB" pitchFamily="18" charset="-128"/>
            </a:rPr>
            <a:t>6</a:t>
          </a:r>
        </a:p>
        <a:p>
          <a:r>
            <a:rPr lang="ja-JP" altLang="en-US" sz="1200" dirty="0" smtClean="0">
              <a:latin typeface="HGP創英ﾌﾟﾚｾﾞﾝｽEB" pitchFamily="18" charset="-128"/>
              <a:ea typeface="HGP創英ﾌﾟﾚｾﾞﾝｽEB" pitchFamily="18" charset="-128"/>
            </a:rPr>
            <a:t>虐待防止センター</a:t>
          </a:r>
          <a:endParaRPr lang="en-US" altLang="ja-JP" sz="1200" dirty="0" smtClean="0">
            <a:latin typeface="HGP創英ﾌﾟﾚｾﾞﾝｽEB" pitchFamily="18" charset="-128"/>
            <a:ea typeface="HGP創英ﾌﾟﾚｾﾞﾝｽEB" pitchFamily="18" charset="-128"/>
          </a:endParaRPr>
        </a:p>
        <a:p>
          <a:r>
            <a:rPr lang="ja-JP" altLang="en-US" sz="1200" dirty="0" smtClean="0">
              <a:latin typeface="HGP創英ﾌﾟﾚｾﾞﾝｽEB" pitchFamily="18" charset="-128"/>
              <a:ea typeface="HGP創英ﾌﾟﾚｾﾞﾝｽEB" pitchFamily="18" charset="-128"/>
            </a:rPr>
            <a:t>としての困難さ</a:t>
          </a:r>
          <a:endParaRPr kumimoji="1" lang="ja-JP" altLang="en-US" sz="1200" b="1" dirty="0">
            <a:solidFill>
              <a:schemeClr val="tx1"/>
            </a:solidFill>
            <a:latin typeface="HGP創英ﾌﾟﾚｾﾞﾝｽEB" pitchFamily="18" charset="-128"/>
            <a:ea typeface="HGP創英ﾌﾟﾚｾﾞﾝｽEB" pitchFamily="18" charset="-128"/>
          </a:endParaRPr>
        </a:p>
      </dgm:t>
    </dgm:pt>
    <dgm:pt modelId="{F3A9E5CA-1D99-4609-95BC-721667EEB27A}" type="parTrans" cxnId="{969D5340-9745-4BE6-9E64-F6B4CE549050}">
      <dgm:prSet/>
      <dgm:spPr/>
      <dgm:t>
        <a:bodyPr/>
        <a:lstStyle/>
        <a:p>
          <a:endParaRPr kumimoji="1" lang="ja-JP" altLang="en-US" b="1"/>
        </a:p>
      </dgm:t>
    </dgm:pt>
    <dgm:pt modelId="{7E23DCDF-89C6-4633-859C-007EC0B0F991}" type="sibTrans" cxnId="{969D5340-9745-4BE6-9E64-F6B4CE549050}">
      <dgm:prSet/>
      <dgm:spPr/>
      <dgm:t>
        <a:bodyPr/>
        <a:lstStyle/>
        <a:p>
          <a:endParaRPr kumimoji="1" lang="ja-JP" altLang="en-US" b="1"/>
        </a:p>
      </dgm:t>
    </dgm:pt>
    <dgm:pt modelId="{E39E67C5-8C06-4B8B-917E-DB5760BADA4B}" type="pres">
      <dgm:prSet presAssocID="{1EC5FA17-923E-4945-A5CB-5C4AED9BFC6D}" presName="cycle" presStyleCnt="0">
        <dgm:presLayoutVars>
          <dgm:dir/>
          <dgm:resizeHandles val="exact"/>
        </dgm:presLayoutVars>
      </dgm:prSet>
      <dgm:spPr/>
      <dgm:t>
        <a:bodyPr/>
        <a:lstStyle/>
        <a:p>
          <a:endParaRPr kumimoji="1" lang="ja-JP" altLang="en-US"/>
        </a:p>
      </dgm:t>
    </dgm:pt>
    <dgm:pt modelId="{9A618AFA-C506-4A80-B538-C219ABDC3BB5}" type="pres">
      <dgm:prSet presAssocID="{67CD2ECC-A395-4628-9A6C-85B4BD7405AD}" presName="node" presStyleLbl="node1" presStyleIdx="0" presStyleCnt="6" custScaleX="139749">
        <dgm:presLayoutVars>
          <dgm:bulletEnabled val="1"/>
        </dgm:presLayoutVars>
      </dgm:prSet>
      <dgm:spPr/>
      <dgm:t>
        <a:bodyPr/>
        <a:lstStyle/>
        <a:p>
          <a:endParaRPr kumimoji="1" lang="ja-JP" altLang="en-US"/>
        </a:p>
      </dgm:t>
    </dgm:pt>
    <dgm:pt modelId="{CE266515-A96E-4B59-A55F-3AA737DC9668}" type="pres">
      <dgm:prSet presAssocID="{67CD2ECC-A395-4628-9A6C-85B4BD7405AD}" presName="spNode" presStyleCnt="0"/>
      <dgm:spPr/>
    </dgm:pt>
    <dgm:pt modelId="{F0C7AA3F-178A-4930-B556-DD0269596CB3}" type="pres">
      <dgm:prSet presAssocID="{9D082505-18CB-457E-8FDC-C58A297CE357}" presName="sibTrans" presStyleLbl="sibTrans1D1" presStyleIdx="0" presStyleCnt="6"/>
      <dgm:spPr/>
      <dgm:t>
        <a:bodyPr/>
        <a:lstStyle/>
        <a:p>
          <a:endParaRPr kumimoji="1" lang="ja-JP" altLang="en-US"/>
        </a:p>
      </dgm:t>
    </dgm:pt>
    <dgm:pt modelId="{84907B4C-76D2-4D04-A1B6-73A07F25E596}" type="pres">
      <dgm:prSet presAssocID="{846F5AE7-6905-42ED-9E35-E8B7131500B5}" presName="node" presStyleLbl="node1" presStyleIdx="1" presStyleCnt="6" custScaleX="154593" custRadScaleRad="97408" custRadScaleInc="18934">
        <dgm:presLayoutVars>
          <dgm:bulletEnabled val="1"/>
        </dgm:presLayoutVars>
      </dgm:prSet>
      <dgm:spPr/>
      <dgm:t>
        <a:bodyPr/>
        <a:lstStyle/>
        <a:p>
          <a:endParaRPr kumimoji="1" lang="ja-JP" altLang="en-US"/>
        </a:p>
      </dgm:t>
    </dgm:pt>
    <dgm:pt modelId="{EE080C75-BB59-4B18-BBDE-7442B4B3F1BD}" type="pres">
      <dgm:prSet presAssocID="{846F5AE7-6905-42ED-9E35-E8B7131500B5}" presName="spNode" presStyleCnt="0"/>
      <dgm:spPr/>
    </dgm:pt>
    <dgm:pt modelId="{817E6E4E-CEFE-4349-83FF-6C45C8194C5A}" type="pres">
      <dgm:prSet presAssocID="{9D36A9F4-FCF7-4209-82BA-BB18A9FDE2FA}" presName="sibTrans" presStyleLbl="sibTrans1D1" presStyleIdx="1" presStyleCnt="6"/>
      <dgm:spPr/>
      <dgm:t>
        <a:bodyPr/>
        <a:lstStyle/>
        <a:p>
          <a:endParaRPr kumimoji="1" lang="ja-JP" altLang="en-US"/>
        </a:p>
      </dgm:t>
    </dgm:pt>
    <dgm:pt modelId="{6E843599-A871-400E-AB0E-57FF53C6F935}" type="pres">
      <dgm:prSet presAssocID="{2EE09226-C50C-4158-B739-6574A430747D}" presName="node" presStyleLbl="node1" presStyleIdx="2" presStyleCnt="6" custScaleX="153670" custRadScaleRad="96422" custRadScaleInc="-22914">
        <dgm:presLayoutVars>
          <dgm:bulletEnabled val="1"/>
        </dgm:presLayoutVars>
      </dgm:prSet>
      <dgm:spPr/>
      <dgm:t>
        <a:bodyPr/>
        <a:lstStyle/>
        <a:p>
          <a:endParaRPr kumimoji="1" lang="ja-JP" altLang="en-US"/>
        </a:p>
      </dgm:t>
    </dgm:pt>
    <dgm:pt modelId="{EF9B91DE-AFB8-4804-9186-F703CBF8EE5D}" type="pres">
      <dgm:prSet presAssocID="{2EE09226-C50C-4158-B739-6574A430747D}" presName="spNode" presStyleCnt="0"/>
      <dgm:spPr/>
    </dgm:pt>
    <dgm:pt modelId="{1D4F2B35-73B1-49C6-92FA-AF65817560D8}" type="pres">
      <dgm:prSet presAssocID="{75EB4816-B558-453A-9C1C-9A1EE96F91B5}" presName="sibTrans" presStyleLbl="sibTrans1D1" presStyleIdx="2" presStyleCnt="6"/>
      <dgm:spPr/>
      <dgm:t>
        <a:bodyPr/>
        <a:lstStyle/>
        <a:p>
          <a:endParaRPr kumimoji="1" lang="ja-JP" altLang="en-US"/>
        </a:p>
      </dgm:t>
    </dgm:pt>
    <dgm:pt modelId="{42C7DE45-2672-4880-AB09-B6C99EA47109}" type="pres">
      <dgm:prSet presAssocID="{BF8D0242-E190-4773-A446-0299D1F2AC03}" presName="node" presStyleLbl="node1" presStyleIdx="3" presStyleCnt="6" custScaleX="153980" custRadScaleRad="102582" custRadScaleInc="-1484">
        <dgm:presLayoutVars>
          <dgm:bulletEnabled val="1"/>
        </dgm:presLayoutVars>
      </dgm:prSet>
      <dgm:spPr/>
      <dgm:t>
        <a:bodyPr/>
        <a:lstStyle/>
        <a:p>
          <a:endParaRPr kumimoji="1" lang="ja-JP" altLang="en-US"/>
        </a:p>
      </dgm:t>
    </dgm:pt>
    <dgm:pt modelId="{421FB017-C174-4CB0-84E4-FB82AC327181}" type="pres">
      <dgm:prSet presAssocID="{BF8D0242-E190-4773-A446-0299D1F2AC03}" presName="spNode" presStyleCnt="0"/>
      <dgm:spPr/>
    </dgm:pt>
    <dgm:pt modelId="{9203DBBA-33E2-4242-BC46-1C49CB430696}" type="pres">
      <dgm:prSet presAssocID="{7905A70F-855B-4D99-BDC4-68E4096617D6}" presName="sibTrans" presStyleLbl="sibTrans1D1" presStyleIdx="3" presStyleCnt="6"/>
      <dgm:spPr/>
      <dgm:t>
        <a:bodyPr/>
        <a:lstStyle/>
        <a:p>
          <a:endParaRPr kumimoji="1" lang="ja-JP" altLang="en-US"/>
        </a:p>
      </dgm:t>
    </dgm:pt>
    <dgm:pt modelId="{69D8A688-E0C1-4C7D-B351-320DB98A389D}" type="pres">
      <dgm:prSet presAssocID="{71A02BA2-4274-4040-B5DD-25CA643A815F}" presName="node" presStyleLbl="node1" presStyleIdx="4" presStyleCnt="6" custScaleX="138734" custRadScaleRad="96248" custRadScaleInc="22669">
        <dgm:presLayoutVars>
          <dgm:bulletEnabled val="1"/>
        </dgm:presLayoutVars>
      </dgm:prSet>
      <dgm:spPr/>
      <dgm:t>
        <a:bodyPr/>
        <a:lstStyle/>
        <a:p>
          <a:endParaRPr kumimoji="1" lang="ja-JP" altLang="en-US"/>
        </a:p>
      </dgm:t>
    </dgm:pt>
    <dgm:pt modelId="{01E2F9CE-1EDF-45A5-8710-D3A3562655A2}" type="pres">
      <dgm:prSet presAssocID="{71A02BA2-4274-4040-B5DD-25CA643A815F}" presName="spNode" presStyleCnt="0"/>
      <dgm:spPr/>
    </dgm:pt>
    <dgm:pt modelId="{5598C84A-3BB3-404F-A3BD-222942C5824C}" type="pres">
      <dgm:prSet presAssocID="{D9C92450-CBAF-4BE0-85B0-CAF3884AC18E}" presName="sibTrans" presStyleLbl="sibTrans1D1" presStyleIdx="4" presStyleCnt="6"/>
      <dgm:spPr/>
      <dgm:t>
        <a:bodyPr/>
        <a:lstStyle/>
        <a:p>
          <a:endParaRPr kumimoji="1" lang="ja-JP" altLang="en-US"/>
        </a:p>
      </dgm:t>
    </dgm:pt>
    <dgm:pt modelId="{10BE2182-D78B-4935-9FAC-EC1F939973CF}" type="pres">
      <dgm:prSet presAssocID="{515FFA76-B166-4079-8E78-216D13D5730E}" presName="node" presStyleLbl="node1" presStyleIdx="5" presStyleCnt="6" custScaleX="141688" custRadScaleRad="97462" custRadScaleInc="-19012">
        <dgm:presLayoutVars>
          <dgm:bulletEnabled val="1"/>
        </dgm:presLayoutVars>
      </dgm:prSet>
      <dgm:spPr/>
      <dgm:t>
        <a:bodyPr/>
        <a:lstStyle/>
        <a:p>
          <a:endParaRPr kumimoji="1" lang="ja-JP" altLang="en-US"/>
        </a:p>
      </dgm:t>
    </dgm:pt>
    <dgm:pt modelId="{A520CFF3-EDF2-467C-BBC4-301A294B46ED}" type="pres">
      <dgm:prSet presAssocID="{515FFA76-B166-4079-8E78-216D13D5730E}" presName="spNode" presStyleCnt="0"/>
      <dgm:spPr/>
    </dgm:pt>
    <dgm:pt modelId="{F063515C-8282-435C-BD5B-1529E7EE2695}" type="pres">
      <dgm:prSet presAssocID="{7E23DCDF-89C6-4633-859C-007EC0B0F991}" presName="sibTrans" presStyleLbl="sibTrans1D1" presStyleIdx="5" presStyleCnt="6"/>
      <dgm:spPr/>
      <dgm:t>
        <a:bodyPr/>
        <a:lstStyle/>
        <a:p>
          <a:endParaRPr kumimoji="1" lang="ja-JP" altLang="en-US"/>
        </a:p>
      </dgm:t>
    </dgm:pt>
  </dgm:ptLst>
  <dgm:cxnLst>
    <dgm:cxn modelId="{A821A42A-D155-4751-A9E9-9D7473B78CE7}" type="presOf" srcId="{BF8D0242-E190-4773-A446-0299D1F2AC03}" destId="{42C7DE45-2672-4880-AB09-B6C99EA47109}" srcOrd="0" destOrd="0" presId="urn:microsoft.com/office/officeart/2005/8/layout/cycle6"/>
    <dgm:cxn modelId="{BAC7B51F-15C2-430D-BD5E-9A4C28AFF09C}" type="presOf" srcId="{1EC5FA17-923E-4945-A5CB-5C4AED9BFC6D}" destId="{E39E67C5-8C06-4B8B-917E-DB5760BADA4B}" srcOrd="0" destOrd="0" presId="urn:microsoft.com/office/officeart/2005/8/layout/cycle6"/>
    <dgm:cxn modelId="{3DD6C070-0F7C-42B7-B582-FB4405097C39}" type="presOf" srcId="{71A02BA2-4274-4040-B5DD-25CA643A815F}" destId="{69D8A688-E0C1-4C7D-B351-320DB98A389D}" srcOrd="0" destOrd="0" presId="urn:microsoft.com/office/officeart/2005/8/layout/cycle6"/>
    <dgm:cxn modelId="{70EC1BE7-C0A8-4F6E-A692-47E8E62F40A4}" type="presOf" srcId="{9D36A9F4-FCF7-4209-82BA-BB18A9FDE2FA}" destId="{817E6E4E-CEFE-4349-83FF-6C45C8194C5A}" srcOrd="0" destOrd="0" presId="urn:microsoft.com/office/officeart/2005/8/layout/cycle6"/>
    <dgm:cxn modelId="{969D5340-9745-4BE6-9E64-F6B4CE549050}" srcId="{1EC5FA17-923E-4945-A5CB-5C4AED9BFC6D}" destId="{515FFA76-B166-4079-8E78-216D13D5730E}" srcOrd="5" destOrd="0" parTransId="{F3A9E5CA-1D99-4609-95BC-721667EEB27A}" sibTransId="{7E23DCDF-89C6-4633-859C-007EC0B0F991}"/>
    <dgm:cxn modelId="{3B4FFE7D-EC78-4348-A7B2-45DC729E12D0}" type="presOf" srcId="{7E23DCDF-89C6-4633-859C-007EC0B0F991}" destId="{F063515C-8282-435C-BD5B-1529E7EE2695}" srcOrd="0" destOrd="0" presId="urn:microsoft.com/office/officeart/2005/8/layout/cycle6"/>
    <dgm:cxn modelId="{F255798C-017B-4CDE-A7BD-0A2E7CB78742}" type="presOf" srcId="{D9C92450-CBAF-4BE0-85B0-CAF3884AC18E}" destId="{5598C84A-3BB3-404F-A3BD-222942C5824C}" srcOrd="0" destOrd="0" presId="urn:microsoft.com/office/officeart/2005/8/layout/cycle6"/>
    <dgm:cxn modelId="{AE9A0A2C-786B-4398-A5EB-5480AADB450C}" srcId="{1EC5FA17-923E-4945-A5CB-5C4AED9BFC6D}" destId="{67CD2ECC-A395-4628-9A6C-85B4BD7405AD}" srcOrd="0" destOrd="0" parTransId="{ECF8E868-1CA5-4DE6-B93C-245EB87E1C4E}" sibTransId="{9D082505-18CB-457E-8FDC-C58A297CE357}"/>
    <dgm:cxn modelId="{84EF7869-0475-4821-8278-6C0ABDB76883}" type="presOf" srcId="{2EE09226-C50C-4158-B739-6574A430747D}" destId="{6E843599-A871-400E-AB0E-57FF53C6F935}" srcOrd="0" destOrd="0" presId="urn:microsoft.com/office/officeart/2005/8/layout/cycle6"/>
    <dgm:cxn modelId="{74E9DE22-1B79-4A5C-9C97-9719B9B90890}" type="presOf" srcId="{846F5AE7-6905-42ED-9E35-E8B7131500B5}" destId="{84907B4C-76D2-4D04-A1B6-73A07F25E596}" srcOrd="0" destOrd="0" presId="urn:microsoft.com/office/officeart/2005/8/layout/cycle6"/>
    <dgm:cxn modelId="{EF05FAB7-94F2-4948-BF0A-9B4FD32A7893}" type="presOf" srcId="{9D082505-18CB-457E-8FDC-C58A297CE357}" destId="{F0C7AA3F-178A-4930-B556-DD0269596CB3}" srcOrd="0" destOrd="0" presId="urn:microsoft.com/office/officeart/2005/8/layout/cycle6"/>
    <dgm:cxn modelId="{5CE2882D-C0B8-4674-B93B-CA4954966E0C}" srcId="{1EC5FA17-923E-4945-A5CB-5C4AED9BFC6D}" destId="{2EE09226-C50C-4158-B739-6574A430747D}" srcOrd="2" destOrd="0" parTransId="{992DA529-0A14-4782-8C88-70DA8E2F6784}" sibTransId="{75EB4816-B558-453A-9C1C-9A1EE96F91B5}"/>
    <dgm:cxn modelId="{CB09136C-0164-419E-8DF5-5782F7088757}" srcId="{1EC5FA17-923E-4945-A5CB-5C4AED9BFC6D}" destId="{BF8D0242-E190-4773-A446-0299D1F2AC03}" srcOrd="3" destOrd="0" parTransId="{3A98F67C-4BFE-4DEC-8DC5-5228BB16C078}" sibTransId="{7905A70F-855B-4D99-BDC4-68E4096617D6}"/>
    <dgm:cxn modelId="{9DFBCE89-A456-4653-8A49-E6439E1428D3}" srcId="{1EC5FA17-923E-4945-A5CB-5C4AED9BFC6D}" destId="{846F5AE7-6905-42ED-9E35-E8B7131500B5}" srcOrd="1" destOrd="0" parTransId="{73498CD3-3589-4148-99BC-31F408680484}" sibTransId="{9D36A9F4-FCF7-4209-82BA-BB18A9FDE2FA}"/>
    <dgm:cxn modelId="{131E48FC-E08D-4063-8C56-FFC051687B81}" type="presOf" srcId="{7905A70F-855B-4D99-BDC4-68E4096617D6}" destId="{9203DBBA-33E2-4242-BC46-1C49CB430696}" srcOrd="0" destOrd="0" presId="urn:microsoft.com/office/officeart/2005/8/layout/cycle6"/>
    <dgm:cxn modelId="{12F73240-3B18-463F-A938-4FDB5D9CD972}" type="presOf" srcId="{67CD2ECC-A395-4628-9A6C-85B4BD7405AD}" destId="{9A618AFA-C506-4A80-B538-C219ABDC3BB5}" srcOrd="0" destOrd="0" presId="urn:microsoft.com/office/officeart/2005/8/layout/cycle6"/>
    <dgm:cxn modelId="{A1737D27-F1B1-4796-87CC-296A98F66FA1}" srcId="{1EC5FA17-923E-4945-A5CB-5C4AED9BFC6D}" destId="{71A02BA2-4274-4040-B5DD-25CA643A815F}" srcOrd="4" destOrd="0" parTransId="{099C3085-9116-4AB3-BBC6-6D487607588E}" sibTransId="{D9C92450-CBAF-4BE0-85B0-CAF3884AC18E}"/>
    <dgm:cxn modelId="{FAFCFD49-B4AB-4DC2-BA78-F626CDFB6A45}" type="presOf" srcId="{515FFA76-B166-4079-8E78-216D13D5730E}" destId="{10BE2182-D78B-4935-9FAC-EC1F939973CF}" srcOrd="0" destOrd="0" presId="urn:microsoft.com/office/officeart/2005/8/layout/cycle6"/>
    <dgm:cxn modelId="{477C6E4B-69A5-4CB1-9512-7EC1F59BC924}" type="presOf" srcId="{75EB4816-B558-453A-9C1C-9A1EE96F91B5}" destId="{1D4F2B35-73B1-49C6-92FA-AF65817560D8}" srcOrd="0" destOrd="0" presId="urn:microsoft.com/office/officeart/2005/8/layout/cycle6"/>
    <dgm:cxn modelId="{2E811DD2-9C3F-4AF5-A0C7-6CFE65E7F0DD}" type="presParOf" srcId="{E39E67C5-8C06-4B8B-917E-DB5760BADA4B}" destId="{9A618AFA-C506-4A80-B538-C219ABDC3BB5}" srcOrd="0" destOrd="0" presId="urn:microsoft.com/office/officeart/2005/8/layout/cycle6"/>
    <dgm:cxn modelId="{2D5BE233-418F-4CC2-9919-15B7D85D4A1F}" type="presParOf" srcId="{E39E67C5-8C06-4B8B-917E-DB5760BADA4B}" destId="{CE266515-A96E-4B59-A55F-3AA737DC9668}" srcOrd="1" destOrd="0" presId="urn:microsoft.com/office/officeart/2005/8/layout/cycle6"/>
    <dgm:cxn modelId="{405EBC09-BC17-4953-977F-1EE3F405E132}" type="presParOf" srcId="{E39E67C5-8C06-4B8B-917E-DB5760BADA4B}" destId="{F0C7AA3F-178A-4930-B556-DD0269596CB3}" srcOrd="2" destOrd="0" presId="urn:microsoft.com/office/officeart/2005/8/layout/cycle6"/>
    <dgm:cxn modelId="{16BE53A1-B13E-42F8-B414-C15EDAAE99A1}" type="presParOf" srcId="{E39E67C5-8C06-4B8B-917E-DB5760BADA4B}" destId="{84907B4C-76D2-4D04-A1B6-73A07F25E596}" srcOrd="3" destOrd="0" presId="urn:microsoft.com/office/officeart/2005/8/layout/cycle6"/>
    <dgm:cxn modelId="{89A0F13C-CDF8-4299-A9E8-50BFDB46DE93}" type="presParOf" srcId="{E39E67C5-8C06-4B8B-917E-DB5760BADA4B}" destId="{EE080C75-BB59-4B18-BBDE-7442B4B3F1BD}" srcOrd="4" destOrd="0" presId="urn:microsoft.com/office/officeart/2005/8/layout/cycle6"/>
    <dgm:cxn modelId="{8C874C1B-266A-4771-BF4F-3FFADD63AF4F}" type="presParOf" srcId="{E39E67C5-8C06-4B8B-917E-DB5760BADA4B}" destId="{817E6E4E-CEFE-4349-83FF-6C45C8194C5A}" srcOrd="5" destOrd="0" presId="urn:microsoft.com/office/officeart/2005/8/layout/cycle6"/>
    <dgm:cxn modelId="{A46C2847-839A-48DD-B5F7-7738BF7E0CB1}" type="presParOf" srcId="{E39E67C5-8C06-4B8B-917E-DB5760BADA4B}" destId="{6E843599-A871-400E-AB0E-57FF53C6F935}" srcOrd="6" destOrd="0" presId="urn:microsoft.com/office/officeart/2005/8/layout/cycle6"/>
    <dgm:cxn modelId="{CE4D301B-BFCE-45E8-B188-312F2FF6436F}" type="presParOf" srcId="{E39E67C5-8C06-4B8B-917E-DB5760BADA4B}" destId="{EF9B91DE-AFB8-4804-9186-F703CBF8EE5D}" srcOrd="7" destOrd="0" presId="urn:microsoft.com/office/officeart/2005/8/layout/cycle6"/>
    <dgm:cxn modelId="{280AFD2C-FC1E-4D51-80AF-BF46E9E89D6B}" type="presParOf" srcId="{E39E67C5-8C06-4B8B-917E-DB5760BADA4B}" destId="{1D4F2B35-73B1-49C6-92FA-AF65817560D8}" srcOrd="8" destOrd="0" presId="urn:microsoft.com/office/officeart/2005/8/layout/cycle6"/>
    <dgm:cxn modelId="{B094A64F-EC5D-4515-9525-38BB9E962E29}" type="presParOf" srcId="{E39E67C5-8C06-4B8B-917E-DB5760BADA4B}" destId="{42C7DE45-2672-4880-AB09-B6C99EA47109}" srcOrd="9" destOrd="0" presId="urn:microsoft.com/office/officeart/2005/8/layout/cycle6"/>
    <dgm:cxn modelId="{6FD2B73A-DF13-4A7D-BE76-973EE7560BCB}" type="presParOf" srcId="{E39E67C5-8C06-4B8B-917E-DB5760BADA4B}" destId="{421FB017-C174-4CB0-84E4-FB82AC327181}" srcOrd="10" destOrd="0" presId="urn:microsoft.com/office/officeart/2005/8/layout/cycle6"/>
    <dgm:cxn modelId="{B67D0E50-660F-4F77-9517-3251ED39A565}" type="presParOf" srcId="{E39E67C5-8C06-4B8B-917E-DB5760BADA4B}" destId="{9203DBBA-33E2-4242-BC46-1C49CB430696}" srcOrd="11" destOrd="0" presId="urn:microsoft.com/office/officeart/2005/8/layout/cycle6"/>
    <dgm:cxn modelId="{8BA896CC-3480-4FAF-B895-E33157C911BF}" type="presParOf" srcId="{E39E67C5-8C06-4B8B-917E-DB5760BADA4B}" destId="{69D8A688-E0C1-4C7D-B351-320DB98A389D}" srcOrd="12" destOrd="0" presId="urn:microsoft.com/office/officeart/2005/8/layout/cycle6"/>
    <dgm:cxn modelId="{95E1C94F-5A8C-4A20-959B-EB35966E55C2}" type="presParOf" srcId="{E39E67C5-8C06-4B8B-917E-DB5760BADA4B}" destId="{01E2F9CE-1EDF-45A5-8710-D3A3562655A2}" srcOrd="13" destOrd="0" presId="urn:microsoft.com/office/officeart/2005/8/layout/cycle6"/>
    <dgm:cxn modelId="{8AC1EB6B-8497-4533-B8BD-AC4DD1B70BC2}" type="presParOf" srcId="{E39E67C5-8C06-4B8B-917E-DB5760BADA4B}" destId="{5598C84A-3BB3-404F-A3BD-222942C5824C}" srcOrd="14" destOrd="0" presId="urn:microsoft.com/office/officeart/2005/8/layout/cycle6"/>
    <dgm:cxn modelId="{3BBDF4BB-198E-4F5B-87C7-0E01BD150A17}" type="presParOf" srcId="{E39E67C5-8C06-4B8B-917E-DB5760BADA4B}" destId="{10BE2182-D78B-4935-9FAC-EC1F939973CF}" srcOrd="15" destOrd="0" presId="urn:microsoft.com/office/officeart/2005/8/layout/cycle6"/>
    <dgm:cxn modelId="{878ED435-7C2D-439B-ABA0-31E28B91A59A}" type="presParOf" srcId="{E39E67C5-8C06-4B8B-917E-DB5760BADA4B}" destId="{A520CFF3-EDF2-467C-BBC4-301A294B46ED}" srcOrd="16" destOrd="0" presId="urn:microsoft.com/office/officeart/2005/8/layout/cycle6"/>
    <dgm:cxn modelId="{E0B8186B-B74C-40B7-A598-1F8FDF6CFE4D}" type="presParOf" srcId="{E39E67C5-8C06-4B8B-917E-DB5760BADA4B}" destId="{F063515C-8282-435C-BD5B-1529E7EE2695}" srcOrd="17"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2D8D124-9543-44ED-8EB5-3DC2989751AD}" type="doc">
      <dgm:prSet loTypeId="urn:microsoft.com/office/officeart/2005/8/layout/vList5" loCatId="list" qsTypeId="urn:microsoft.com/office/officeart/2005/8/quickstyle/simple1" qsCatId="simple" csTypeId="urn:microsoft.com/office/officeart/2005/8/colors/accent1_2" csCatId="accent1" phldr="1"/>
      <dgm:spPr/>
      <dgm:t>
        <a:bodyPr/>
        <a:lstStyle/>
        <a:p>
          <a:endParaRPr kumimoji="1" lang="ja-JP" altLang="en-US"/>
        </a:p>
      </dgm:t>
    </dgm:pt>
    <dgm:pt modelId="{E208566F-956D-4D23-BCAD-89CBDE1A1C41}">
      <dgm:prSet phldrT="[テキスト]" custT="1"/>
      <dgm:spPr/>
      <dgm:t>
        <a:bodyPr/>
        <a:lstStyle/>
        <a:p>
          <a:pPr algn="l"/>
          <a:r>
            <a:rPr kumimoji="1" lang="ja-JP" altLang="en-US" sz="1400" dirty="0" smtClean="0">
              <a:latin typeface="HGP創英ﾌﾟﾚｾﾞﾝｽEB" pitchFamily="18" charset="-128"/>
              <a:ea typeface="HGP創英ﾌﾟﾚｾﾞﾝｽEB" pitchFamily="18" charset="-128"/>
            </a:rPr>
            <a:t>地域移行・地域定着の促進に関し、医療機関との連携の現状について聞きたい。</a:t>
          </a:r>
          <a:endParaRPr kumimoji="1" lang="ja-JP" altLang="en-US" sz="1400" dirty="0">
            <a:latin typeface="HGP創英ﾌﾟﾚｾﾞﾝｽEB" pitchFamily="18" charset="-128"/>
            <a:ea typeface="HGP創英ﾌﾟﾚｾﾞﾝｽEB" pitchFamily="18" charset="-128"/>
          </a:endParaRPr>
        </a:p>
      </dgm:t>
    </dgm:pt>
    <dgm:pt modelId="{2C7535B3-42F6-424A-BB39-06AFCFCCD485}" type="parTrans" cxnId="{FF891E11-4928-4F9D-88FE-9A71D89E62A6}">
      <dgm:prSet/>
      <dgm:spPr/>
      <dgm:t>
        <a:bodyPr/>
        <a:lstStyle/>
        <a:p>
          <a:endParaRPr kumimoji="1" lang="ja-JP" altLang="en-US" sz="1400"/>
        </a:p>
      </dgm:t>
    </dgm:pt>
    <dgm:pt modelId="{8E7D729D-A348-40AB-82E5-6A2CAD18B314}" type="sibTrans" cxnId="{FF891E11-4928-4F9D-88FE-9A71D89E62A6}">
      <dgm:prSet/>
      <dgm:spPr/>
      <dgm:t>
        <a:bodyPr/>
        <a:lstStyle/>
        <a:p>
          <a:endParaRPr kumimoji="1" lang="ja-JP" altLang="en-US" sz="1400"/>
        </a:p>
      </dgm:t>
    </dgm:pt>
    <dgm:pt modelId="{89BC4D66-2A9E-4AA8-B3C2-6030850ED4F2}">
      <dgm:prSet phldrT="[テキスト]" custT="1"/>
      <dgm:spPr/>
      <dgm:t>
        <a:bodyPr/>
        <a:lstStyle/>
        <a:p>
          <a:r>
            <a:rPr kumimoji="1" lang="ja-JP" altLang="en-US" sz="1100" dirty="0" smtClean="0">
              <a:solidFill>
                <a:schemeClr val="tx1"/>
              </a:solidFill>
              <a:latin typeface="HGP創英ﾌﾟﾚｾﾞﾝｽEB" pitchFamily="18" charset="-128"/>
              <a:ea typeface="HGP創英ﾌﾟﾚｾﾞﾝｽEB" pitchFamily="18" charset="-128"/>
            </a:rPr>
            <a:t>個別ケースとしては、医療ソーシャルワーカーと連携し、対応している。特に、病院への同行支援を行う際には、医師と直接話ができる機会もある。また、本年度より「精神障害者退院促進連絡会」に毎月参加し、医療機関との連携により入院が長期化する恐れのある人に対する退院促進を行っている。</a:t>
          </a:r>
          <a:endParaRPr kumimoji="1" lang="ja-JP" altLang="en-US" sz="1100" dirty="0"/>
        </a:p>
      </dgm:t>
    </dgm:pt>
    <dgm:pt modelId="{791287BA-1BA6-47FF-88D0-81AE851D7C3D}" type="parTrans" cxnId="{39AD31DA-6466-4B53-A9B2-CB08A2B2BC2F}">
      <dgm:prSet/>
      <dgm:spPr/>
      <dgm:t>
        <a:bodyPr/>
        <a:lstStyle/>
        <a:p>
          <a:endParaRPr kumimoji="1" lang="ja-JP" altLang="en-US" sz="1400"/>
        </a:p>
      </dgm:t>
    </dgm:pt>
    <dgm:pt modelId="{F17A2F53-1AC5-4AA0-B827-882AB98D5E1D}" type="sibTrans" cxnId="{39AD31DA-6466-4B53-A9B2-CB08A2B2BC2F}">
      <dgm:prSet/>
      <dgm:spPr/>
      <dgm:t>
        <a:bodyPr/>
        <a:lstStyle/>
        <a:p>
          <a:endParaRPr kumimoji="1" lang="ja-JP" altLang="en-US" sz="1400"/>
        </a:p>
      </dgm:t>
    </dgm:pt>
    <dgm:pt modelId="{648DA464-27BA-411E-8592-29F14182C09D}">
      <dgm:prSet phldrT="[テキスト]" custT="1"/>
      <dgm:spPr/>
      <dgm:t>
        <a:bodyPr/>
        <a:lstStyle/>
        <a:p>
          <a:pPr algn="l"/>
          <a:r>
            <a:rPr kumimoji="1" lang="ja-JP" altLang="en-US" sz="1400" dirty="0" smtClean="0">
              <a:latin typeface="HGP創英ﾌﾟﾚｾﾞﾝｽEB" pitchFamily="18" charset="-128"/>
              <a:ea typeface="HGP創英ﾌﾟﾚｾﾞﾝｽEB" pitchFamily="18" charset="-128"/>
            </a:rPr>
            <a:t>サービス等利用計画作成の新規利用者の受入れが困難な特定相談支援事業所の現状を踏まえ、推進センターとして計画相談に参入する意思はないか。</a:t>
          </a:r>
          <a:endParaRPr kumimoji="1" lang="ja-JP" altLang="en-US" sz="1400" dirty="0">
            <a:latin typeface="HGP創英ﾌﾟﾚｾﾞﾝｽEB" pitchFamily="18" charset="-128"/>
            <a:ea typeface="HGP創英ﾌﾟﾚｾﾞﾝｽEB" pitchFamily="18" charset="-128"/>
          </a:endParaRPr>
        </a:p>
      </dgm:t>
    </dgm:pt>
    <dgm:pt modelId="{E7650B01-4620-432B-949B-D461988990E6}" type="parTrans" cxnId="{F26654D5-FAEF-471D-B104-ADA6D31FB974}">
      <dgm:prSet/>
      <dgm:spPr/>
      <dgm:t>
        <a:bodyPr/>
        <a:lstStyle/>
        <a:p>
          <a:endParaRPr kumimoji="1" lang="ja-JP" altLang="en-US" sz="1400"/>
        </a:p>
      </dgm:t>
    </dgm:pt>
    <dgm:pt modelId="{54B56960-075F-4383-9321-984D4030DD4A}" type="sibTrans" cxnId="{F26654D5-FAEF-471D-B104-ADA6D31FB974}">
      <dgm:prSet/>
      <dgm:spPr/>
      <dgm:t>
        <a:bodyPr/>
        <a:lstStyle/>
        <a:p>
          <a:endParaRPr kumimoji="1" lang="ja-JP" altLang="en-US" sz="1400"/>
        </a:p>
      </dgm:t>
    </dgm:pt>
    <dgm:pt modelId="{5EA909F0-B0BF-443B-9F71-6F9D33C09988}">
      <dgm:prSet phldrT="[テキスト]" custT="1"/>
      <dgm:spPr/>
      <dgm:t>
        <a:bodyPr/>
        <a:lstStyle/>
        <a:p>
          <a:r>
            <a:rPr kumimoji="1" lang="ja-JP" altLang="en-US" sz="1100" dirty="0" smtClean="0">
              <a:solidFill>
                <a:schemeClr val="tx1"/>
              </a:solidFill>
              <a:latin typeface="HGP創英ﾌﾟﾚｾﾞﾝｽEB" pitchFamily="18" charset="-128"/>
              <a:ea typeface="HGP創英ﾌﾟﾚｾﾞﾝｽEB" pitchFamily="18" charset="-128"/>
            </a:rPr>
            <a:t>特定相談支援事業所として指定を受け、サービス</a:t>
          </a:r>
          <a:r>
            <a:rPr kumimoji="1" lang="ja-JP" altLang="en-US" sz="1100" dirty="0" smtClean="0">
              <a:solidFill>
                <a:schemeClr val="tx1"/>
              </a:solidFill>
              <a:latin typeface="HGP創英ﾌﾟﾚｾﾞﾝｽEB" pitchFamily="18" charset="-128"/>
              <a:ea typeface="HGP創英ﾌﾟﾚｾﾞﾝｽEB" pitchFamily="18" charset="-128"/>
            </a:rPr>
            <a:t>等利用計画の作成を行う場合の相談員等の増員、事務所の問題等があり、基盤整備が必要である。現状としては、スピード感が求められるような困難ケースについて、相談支援事業所が見つからない場合等において、セルフプランの作成面で支援していきたいと考えている。</a:t>
          </a:r>
          <a:endParaRPr kumimoji="1" lang="ja-JP" altLang="en-US" sz="1100" dirty="0"/>
        </a:p>
      </dgm:t>
    </dgm:pt>
    <dgm:pt modelId="{78C53642-FA4D-4624-AC3B-98465599DAB3}" type="parTrans" cxnId="{E2314B2B-5297-430C-9E31-05C61CE87D60}">
      <dgm:prSet/>
      <dgm:spPr/>
      <dgm:t>
        <a:bodyPr/>
        <a:lstStyle/>
        <a:p>
          <a:endParaRPr kumimoji="1" lang="ja-JP" altLang="en-US" sz="1400"/>
        </a:p>
      </dgm:t>
    </dgm:pt>
    <dgm:pt modelId="{B392D4C5-5526-4A66-A696-E661B018096D}" type="sibTrans" cxnId="{E2314B2B-5297-430C-9E31-05C61CE87D60}">
      <dgm:prSet/>
      <dgm:spPr/>
      <dgm:t>
        <a:bodyPr/>
        <a:lstStyle/>
        <a:p>
          <a:endParaRPr kumimoji="1" lang="ja-JP" altLang="en-US" sz="1400"/>
        </a:p>
      </dgm:t>
    </dgm:pt>
    <dgm:pt modelId="{9A58C001-45D4-4A0F-92B2-6D93372C76E3}">
      <dgm:prSet phldrT="[テキスト]" custT="1"/>
      <dgm:spPr/>
      <dgm:t>
        <a:bodyPr/>
        <a:lstStyle/>
        <a:p>
          <a:pPr algn="l"/>
          <a:r>
            <a:rPr kumimoji="1" lang="ja-JP" altLang="en-US" sz="1400" dirty="0" smtClean="0">
              <a:latin typeface="HGP創英ﾌﾟﾚｾﾞﾝｽEB" pitchFamily="18" charset="-128"/>
              <a:ea typeface="HGP創英ﾌﾟﾚｾﾞﾝｽEB" pitchFamily="18" charset="-128"/>
            </a:rPr>
            <a:t>相談事例に対し管理者からスーパーバイスを受ける体制であるが、同事業所内のスーパーバイズは限界があるのではないか。</a:t>
          </a:r>
          <a:endParaRPr kumimoji="1" lang="ja-JP" altLang="en-US" sz="1400" dirty="0">
            <a:latin typeface="HGP創英ﾌﾟﾚｾﾞﾝｽEB" pitchFamily="18" charset="-128"/>
            <a:ea typeface="HGP創英ﾌﾟﾚｾﾞﾝｽEB" pitchFamily="18" charset="-128"/>
          </a:endParaRPr>
        </a:p>
      </dgm:t>
    </dgm:pt>
    <dgm:pt modelId="{1FA9CA26-248B-429A-AD88-CBD5E76AE589}" type="parTrans" cxnId="{942C213D-7641-41B2-A815-EFE6CAA91B98}">
      <dgm:prSet/>
      <dgm:spPr/>
      <dgm:t>
        <a:bodyPr/>
        <a:lstStyle/>
        <a:p>
          <a:endParaRPr kumimoji="1" lang="ja-JP" altLang="en-US" sz="1400"/>
        </a:p>
      </dgm:t>
    </dgm:pt>
    <dgm:pt modelId="{436029EE-A46F-48F0-A526-BB9ACA70DF2C}" type="sibTrans" cxnId="{942C213D-7641-41B2-A815-EFE6CAA91B98}">
      <dgm:prSet/>
      <dgm:spPr/>
      <dgm:t>
        <a:bodyPr/>
        <a:lstStyle/>
        <a:p>
          <a:endParaRPr kumimoji="1" lang="ja-JP" altLang="en-US" sz="1400"/>
        </a:p>
      </dgm:t>
    </dgm:pt>
    <dgm:pt modelId="{55C32C4B-92D3-490E-B1FD-A19B5155F8CD}">
      <dgm:prSet phldrT="[テキスト]" custT="1"/>
      <dgm:spPr/>
      <dgm:t>
        <a:bodyPr/>
        <a:lstStyle/>
        <a:p>
          <a:r>
            <a:rPr kumimoji="1" lang="ja-JP" altLang="en-US" sz="1100" dirty="0" smtClean="0">
              <a:solidFill>
                <a:schemeClr val="tx1"/>
              </a:solidFill>
              <a:latin typeface="HGP創英ﾌﾟﾚｾﾞﾝｽEB" pitchFamily="18" charset="-128"/>
              <a:ea typeface="HGP創英ﾌﾟﾚｾﾞﾝｽEB" pitchFamily="18" charset="-128"/>
            </a:rPr>
            <a:t>難しい事例、解決できない事例について、満足感が得られないことにより、職員が疲労するため、スーパーバイズについては、外部の専門家に依頼するなどの方法を今後検討していきたい。また、推進センターから委託相談支援事業所に対しては、相談員を受け入れ、相談支援に同行してもらうなどの方法による相互研修によりスーパーバイズは可能であると考えている。</a:t>
          </a:r>
          <a:endParaRPr kumimoji="1" lang="ja-JP" altLang="en-US" sz="1100" dirty="0"/>
        </a:p>
      </dgm:t>
    </dgm:pt>
    <dgm:pt modelId="{7168BA47-7BFE-4070-B739-FEF6B0FC2A08}" type="parTrans" cxnId="{311C8633-1E62-428C-B55B-16AAB6964333}">
      <dgm:prSet/>
      <dgm:spPr/>
      <dgm:t>
        <a:bodyPr/>
        <a:lstStyle/>
        <a:p>
          <a:endParaRPr kumimoji="1" lang="ja-JP" altLang="en-US" sz="1400"/>
        </a:p>
      </dgm:t>
    </dgm:pt>
    <dgm:pt modelId="{044704CF-59F5-4D68-8FD7-DF2F48F60DB8}" type="sibTrans" cxnId="{311C8633-1E62-428C-B55B-16AAB6964333}">
      <dgm:prSet/>
      <dgm:spPr/>
      <dgm:t>
        <a:bodyPr/>
        <a:lstStyle/>
        <a:p>
          <a:endParaRPr kumimoji="1" lang="ja-JP" altLang="en-US" sz="1400"/>
        </a:p>
      </dgm:t>
    </dgm:pt>
    <dgm:pt modelId="{35D77557-7DFB-4251-A43C-93861688B108}" type="pres">
      <dgm:prSet presAssocID="{02D8D124-9543-44ED-8EB5-3DC2989751AD}" presName="Name0" presStyleCnt="0">
        <dgm:presLayoutVars>
          <dgm:dir/>
          <dgm:animLvl val="lvl"/>
          <dgm:resizeHandles val="exact"/>
        </dgm:presLayoutVars>
      </dgm:prSet>
      <dgm:spPr/>
      <dgm:t>
        <a:bodyPr/>
        <a:lstStyle/>
        <a:p>
          <a:endParaRPr kumimoji="1" lang="ja-JP" altLang="en-US"/>
        </a:p>
      </dgm:t>
    </dgm:pt>
    <dgm:pt modelId="{740DD991-3832-4C79-8476-41107A0EB015}" type="pres">
      <dgm:prSet presAssocID="{E208566F-956D-4D23-BCAD-89CBDE1A1C41}" presName="linNode" presStyleCnt="0"/>
      <dgm:spPr/>
    </dgm:pt>
    <dgm:pt modelId="{760CFF95-9E2E-4CBA-8B41-A93ABBC80DCE}" type="pres">
      <dgm:prSet presAssocID="{E208566F-956D-4D23-BCAD-89CBDE1A1C41}" presName="parentText" presStyleLbl="node1" presStyleIdx="0" presStyleCnt="3">
        <dgm:presLayoutVars>
          <dgm:chMax val="1"/>
          <dgm:bulletEnabled val="1"/>
        </dgm:presLayoutVars>
      </dgm:prSet>
      <dgm:spPr/>
      <dgm:t>
        <a:bodyPr/>
        <a:lstStyle/>
        <a:p>
          <a:endParaRPr kumimoji="1" lang="ja-JP" altLang="en-US"/>
        </a:p>
      </dgm:t>
    </dgm:pt>
    <dgm:pt modelId="{8FE40CA6-2EFB-4645-B23B-F71BD4F93CC5}" type="pres">
      <dgm:prSet presAssocID="{E208566F-956D-4D23-BCAD-89CBDE1A1C41}" presName="descendantText" presStyleLbl="alignAccFollowNode1" presStyleIdx="0" presStyleCnt="3" custLinFactNeighborX="787" custLinFactNeighborY="2758">
        <dgm:presLayoutVars>
          <dgm:bulletEnabled val="1"/>
        </dgm:presLayoutVars>
      </dgm:prSet>
      <dgm:spPr/>
      <dgm:t>
        <a:bodyPr/>
        <a:lstStyle/>
        <a:p>
          <a:endParaRPr kumimoji="1" lang="ja-JP" altLang="en-US"/>
        </a:p>
      </dgm:t>
    </dgm:pt>
    <dgm:pt modelId="{7F7708C6-182C-46DF-8B82-AD5A9D96BAB6}" type="pres">
      <dgm:prSet presAssocID="{8E7D729D-A348-40AB-82E5-6A2CAD18B314}" presName="sp" presStyleCnt="0"/>
      <dgm:spPr/>
    </dgm:pt>
    <dgm:pt modelId="{9F7DE049-0302-4ACD-95CD-25AB52BEDA93}" type="pres">
      <dgm:prSet presAssocID="{648DA464-27BA-411E-8592-29F14182C09D}" presName="linNode" presStyleCnt="0"/>
      <dgm:spPr/>
    </dgm:pt>
    <dgm:pt modelId="{A8295B11-5BC0-4848-B69B-DCC40A8D6FBD}" type="pres">
      <dgm:prSet presAssocID="{648DA464-27BA-411E-8592-29F14182C09D}" presName="parentText" presStyleLbl="node1" presStyleIdx="1" presStyleCnt="3">
        <dgm:presLayoutVars>
          <dgm:chMax val="1"/>
          <dgm:bulletEnabled val="1"/>
        </dgm:presLayoutVars>
      </dgm:prSet>
      <dgm:spPr/>
      <dgm:t>
        <a:bodyPr/>
        <a:lstStyle/>
        <a:p>
          <a:endParaRPr kumimoji="1" lang="ja-JP" altLang="en-US"/>
        </a:p>
      </dgm:t>
    </dgm:pt>
    <dgm:pt modelId="{15130839-5607-4053-BD5A-379374767386}" type="pres">
      <dgm:prSet presAssocID="{648DA464-27BA-411E-8592-29F14182C09D}" presName="descendantText" presStyleLbl="alignAccFollowNode1" presStyleIdx="1" presStyleCnt="3" custLinFactNeighborX="1700" custLinFactNeighborY="2812">
        <dgm:presLayoutVars>
          <dgm:bulletEnabled val="1"/>
        </dgm:presLayoutVars>
      </dgm:prSet>
      <dgm:spPr/>
      <dgm:t>
        <a:bodyPr/>
        <a:lstStyle/>
        <a:p>
          <a:endParaRPr kumimoji="1" lang="ja-JP" altLang="en-US"/>
        </a:p>
      </dgm:t>
    </dgm:pt>
    <dgm:pt modelId="{B6D1686D-92AB-4B9F-9AAF-865A3F2A7062}" type="pres">
      <dgm:prSet presAssocID="{54B56960-075F-4383-9321-984D4030DD4A}" presName="sp" presStyleCnt="0"/>
      <dgm:spPr/>
    </dgm:pt>
    <dgm:pt modelId="{4CDB6E28-9453-4E19-B2C3-1A526D24335A}" type="pres">
      <dgm:prSet presAssocID="{9A58C001-45D4-4A0F-92B2-6D93372C76E3}" presName="linNode" presStyleCnt="0"/>
      <dgm:spPr/>
    </dgm:pt>
    <dgm:pt modelId="{8FC34B4B-B77E-470D-B247-5E5F84B87194}" type="pres">
      <dgm:prSet presAssocID="{9A58C001-45D4-4A0F-92B2-6D93372C76E3}" presName="parentText" presStyleLbl="node1" presStyleIdx="2" presStyleCnt="3">
        <dgm:presLayoutVars>
          <dgm:chMax val="1"/>
          <dgm:bulletEnabled val="1"/>
        </dgm:presLayoutVars>
      </dgm:prSet>
      <dgm:spPr/>
      <dgm:t>
        <a:bodyPr/>
        <a:lstStyle/>
        <a:p>
          <a:endParaRPr kumimoji="1" lang="ja-JP" altLang="en-US"/>
        </a:p>
      </dgm:t>
    </dgm:pt>
    <dgm:pt modelId="{039445A3-4791-4CC6-A72A-D673A42724F7}" type="pres">
      <dgm:prSet presAssocID="{9A58C001-45D4-4A0F-92B2-6D93372C76E3}" presName="descendantText" presStyleLbl="alignAccFollowNode1" presStyleIdx="2" presStyleCnt="3">
        <dgm:presLayoutVars>
          <dgm:bulletEnabled val="1"/>
        </dgm:presLayoutVars>
      </dgm:prSet>
      <dgm:spPr/>
      <dgm:t>
        <a:bodyPr/>
        <a:lstStyle/>
        <a:p>
          <a:endParaRPr kumimoji="1" lang="ja-JP" altLang="en-US"/>
        </a:p>
      </dgm:t>
    </dgm:pt>
  </dgm:ptLst>
  <dgm:cxnLst>
    <dgm:cxn modelId="{AE6A1973-7845-458A-B5B6-717A571557E9}" type="presOf" srcId="{9A58C001-45D4-4A0F-92B2-6D93372C76E3}" destId="{8FC34B4B-B77E-470D-B247-5E5F84B87194}" srcOrd="0" destOrd="0" presId="urn:microsoft.com/office/officeart/2005/8/layout/vList5"/>
    <dgm:cxn modelId="{E2314B2B-5297-430C-9E31-05C61CE87D60}" srcId="{648DA464-27BA-411E-8592-29F14182C09D}" destId="{5EA909F0-B0BF-443B-9F71-6F9D33C09988}" srcOrd="0" destOrd="0" parTransId="{78C53642-FA4D-4624-AC3B-98465599DAB3}" sibTransId="{B392D4C5-5526-4A66-A696-E661B018096D}"/>
    <dgm:cxn modelId="{B3F47EC5-11CB-45A1-B35E-C41399011DE4}" type="presOf" srcId="{E208566F-956D-4D23-BCAD-89CBDE1A1C41}" destId="{760CFF95-9E2E-4CBA-8B41-A93ABBC80DCE}" srcOrd="0" destOrd="0" presId="urn:microsoft.com/office/officeart/2005/8/layout/vList5"/>
    <dgm:cxn modelId="{B7B9A97A-F07E-4562-B069-71C87F62349B}" type="presOf" srcId="{5EA909F0-B0BF-443B-9F71-6F9D33C09988}" destId="{15130839-5607-4053-BD5A-379374767386}" srcOrd="0" destOrd="0" presId="urn:microsoft.com/office/officeart/2005/8/layout/vList5"/>
    <dgm:cxn modelId="{B79E4D5D-8CF9-4204-8992-63A8453D0633}" type="presOf" srcId="{02D8D124-9543-44ED-8EB5-3DC2989751AD}" destId="{35D77557-7DFB-4251-A43C-93861688B108}" srcOrd="0" destOrd="0" presId="urn:microsoft.com/office/officeart/2005/8/layout/vList5"/>
    <dgm:cxn modelId="{1EB7FA12-35B6-4AB2-A9EA-9E8B06D32A2E}" type="presOf" srcId="{648DA464-27BA-411E-8592-29F14182C09D}" destId="{A8295B11-5BC0-4848-B69B-DCC40A8D6FBD}" srcOrd="0" destOrd="0" presId="urn:microsoft.com/office/officeart/2005/8/layout/vList5"/>
    <dgm:cxn modelId="{39AD31DA-6466-4B53-A9B2-CB08A2B2BC2F}" srcId="{E208566F-956D-4D23-BCAD-89CBDE1A1C41}" destId="{89BC4D66-2A9E-4AA8-B3C2-6030850ED4F2}" srcOrd="0" destOrd="0" parTransId="{791287BA-1BA6-47FF-88D0-81AE851D7C3D}" sibTransId="{F17A2F53-1AC5-4AA0-B827-882AB98D5E1D}"/>
    <dgm:cxn modelId="{FF891E11-4928-4F9D-88FE-9A71D89E62A6}" srcId="{02D8D124-9543-44ED-8EB5-3DC2989751AD}" destId="{E208566F-956D-4D23-BCAD-89CBDE1A1C41}" srcOrd="0" destOrd="0" parTransId="{2C7535B3-42F6-424A-BB39-06AFCFCCD485}" sibTransId="{8E7D729D-A348-40AB-82E5-6A2CAD18B314}"/>
    <dgm:cxn modelId="{942C213D-7641-41B2-A815-EFE6CAA91B98}" srcId="{02D8D124-9543-44ED-8EB5-3DC2989751AD}" destId="{9A58C001-45D4-4A0F-92B2-6D93372C76E3}" srcOrd="2" destOrd="0" parTransId="{1FA9CA26-248B-429A-AD88-CBD5E76AE589}" sibTransId="{436029EE-A46F-48F0-A526-BB9ACA70DF2C}"/>
    <dgm:cxn modelId="{311C8633-1E62-428C-B55B-16AAB6964333}" srcId="{9A58C001-45D4-4A0F-92B2-6D93372C76E3}" destId="{55C32C4B-92D3-490E-B1FD-A19B5155F8CD}" srcOrd="0" destOrd="0" parTransId="{7168BA47-7BFE-4070-B739-FEF6B0FC2A08}" sibTransId="{044704CF-59F5-4D68-8FD7-DF2F48F60DB8}"/>
    <dgm:cxn modelId="{48CC080C-B7F9-4878-818D-6CC6289261A6}" type="presOf" srcId="{89BC4D66-2A9E-4AA8-B3C2-6030850ED4F2}" destId="{8FE40CA6-2EFB-4645-B23B-F71BD4F93CC5}" srcOrd="0" destOrd="0" presId="urn:microsoft.com/office/officeart/2005/8/layout/vList5"/>
    <dgm:cxn modelId="{F26654D5-FAEF-471D-B104-ADA6D31FB974}" srcId="{02D8D124-9543-44ED-8EB5-3DC2989751AD}" destId="{648DA464-27BA-411E-8592-29F14182C09D}" srcOrd="1" destOrd="0" parTransId="{E7650B01-4620-432B-949B-D461988990E6}" sibTransId="{54B56960-075F-4383-9321-984D4030DD4A}"/>
    <dgm:cxn modelId="{6AF40EB9-57FE-4DC3-888F-C2AEBF6F280F}" type="presOf" srcId="{55C32C4B-92D3-490E-B1FD-A19B5155F8CD}" destId="{039445A3-4791-4CC6-A72A-D673A42724F7}" srcOrd="0" destOrd="0" presId="urn:microsoft.com/office/officeart/2005/8/layout/vList5"/>
    <dgm:cxn modelId="{11927EE1-035F-4187-BFEE-BB35F940B27B}" type="presParOf" srcId="{35D77557-7DFB-4251-A43C-93861688B108}" destId="{740DD991-3832-4C79-8476-41107A0EB015}" srcOrd="0" destOrd="0" presId="urn:microsoft.com/office/officeart/2005/8/layout/vList5"/>
    <dgm:cxn modelId="{96D5FD8C-786D-41E9-A8AD-0C2030B8B664}" type="presParOf" srcId="{740DD991-3832-4C79-8476-41107A0EB015}" destId="{760CFF95-9E2E-4CBA-8B41-A93ABBC80DCE}" srcOrd="0" destOrd="0" presId="urn:microsoft.com/office/officeart/2005/8/layout/vList5"/>
    <dgm:cxn modelId="{34292732-4299-4E41-8183-3FBAC3A2A33C}" type="presParOf" srcId="{740DD991-3832-4C79-8476-41107A0EB015}" destId="{8FE40CA6-2EFB-4645-B23B-F71BD4F93CC5}" srcOrd="1" destOrd="0" presId="urn:microsoft.com/office/officeart/2005/8/layout/vList5"/>
    <dgm:cxn modelId="{2727A6F6-2A4A-493B-96EF-D4C4209E5D90}" type="presParOf" srcId="{35D77557-7DFB-4251-A43C-93861688B108}" destId="{7F7708C6-182C-46DF-8B82-AD5A9D96BAB6}" srcOrd="1" destOrd="0" presId="urn:microsoft.com/office/officeart/2005/8/layout/vList5"/>
    <dgm:cxn modelId="{D6A578F6-3C4E-4875-8AB0-0FC0E0E4EDA4}" type="presParOf" srcId="{35D77557-7DFB-4251-A43C-93861688B108}" destId="{9F7DE049-0302-4ACD-95CD-25AB52BEDA93}" srcOrd="2" destOrd="0" presId="urn:microsoft.com/office/officeart/2005/8/layout/vList5"/>
    <dgm:cxn modelId="{B13AF730-98C7-41F8-941D-D54E71E30C92}" type="presParOf" srcId="{9F7DE049-0302-4ACD-95CD-25AB52BEDA93}" destId="{A8295B11-5BC0-4848-B69B-DCC40A8D6FBD}" srcOrd="0" destOrd="0" presId="urn:microsoft.com/office/officeart/2005/8/layout/vList5"/>
    <dgm:cxn modelId="{AD9722FD-8DC5-4200-A590-C60CC1F1C32C}" type="presParOf" srcId="{9F7DE049-0302-4ACD-95CD-25AB52BEDA93}" destId="{15130839-5607-4053-BD5A-379374767386}" srcOrd="1" destOrd="0" presId="urn:microsoft.com/office/officeart/2005/8/layout/vList5"/>
    <dgm:cxn modelId="{97B3F59B-753A-4497-B2D0-0802BD6CB059}" type="presParOf" srcId="{35D77557-7DFB-4251-A43C-93861688B108}" destId="{B6D1686D-92AB-4B9F-9AAF-865A3F2A7062}" srcOrd="3" destOrd="0" presId="urn:microsoft.com/office/officeart/2005/8/layout/vList5"/>
    <dgm:cxn modelId="{DB7C1B7D-CD0C-4EBD-8ECA-13E1754D9346}" type="presParOf" srcId="{35D77557-7DFB-4251-A43C-93861688B108}" destId="{4CDB6E28-9453-4E19-B2C3-1A526D24335A}" srcOrd="4" destOrd="0" presId="urn:microsoft.com/office/officeart/2005/8/layout/vList5"/>
    <dgm:cxn modelId="{11DFE29A-EEA5-43EA-8FC1-A737ADB29643}" type="presParOf" srcId="{4CDB6E28-9453-4E19-B2C3-1A526D24335A}" destId="{8FC34B4B-B77E-470D-B247-5E5F84B87194}" srcOrd="0" destOrd="0" presId="urn:microsoft.com/office/officeart/2005/8/layout/vList5"/>
    <dgm:cxn modelId="{35DA634B-AE4F-4088-A63F-AB81D5BB7504}" type="presParOf" srcId="{4CDB6E28-9453-4E19-B2C3-1A526D24335A}" destId="{039445A3-4791-4CC6-A72A-D673A42724F7}"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9BFCDF-9FF0-4E4A-B44D-257006A0A4C8}">
      <dsp:nvSpPr>
        <dsp:cNvPr id="0" name=""/>
        <dsp:cNvSpPr/>
      </dsp:nvSpPr>
      <dsp:spPr>
        <a:xfrm>
          <a:off x="1368121" y="0"/>
          <a:ext cx="5825247" cy="5112567"/>
        </a:xfrm>
        <a:prstGeom prst="rightArrow">
          <a:avLst/>
        </a:prstGeom>
        <a:solidFill>
          <a:schemeClr val="accent1">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EF888636-82D6-4004-80DF-A5C4317FFAF1}">
      <dsp:nvSpPr>
        <dsp:cNvPr id="0" name=""/>
        <dsp:cNvSpPr/>
      </dsp:nvSpPr>
      <dsp:spPr>
        <a:xfrm>
          <a:off x="162075" y="282234"/>
          <a:ext cx="1918900" cy="204502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kern="1200" dirty="0" smtClean="0">
              <a:solidFill>
                <a:schemeClr val="tx1"/>
              </a:solidFill>
              <a:latin typeface="HGP創英ﾌﾟﾚｾﾞﾝｽEB" pitchFamily="18" charset="-128"/>
              <a:ea typeface="HGP創英ﾌﾟﾚｾﾞﾝｽEB" pitchFamily="18" charset="-128"/>
            </a:rPr>
            <a:t>A</a:t>
          </a:r>
        </a:p>
        <a:p>
          <a:pPr lvl="0" algn="ctr" defTabSz="800100">
            <a:lnSpc>
              <a:spcPct val="90000"/>
            </a:lnSpc>
            <a:spcBef>
              <a:spcPct val="0"/>
            </a:spcBef>
            <a:spcAft>
              <a:spcPct val="35000"/>
            </a:spcAft>
          </a:pPr>
          <a:r>
            <a:rPr kumimoji="1" lang="ja-JP" altLang="en-US" sz="1800" kern="1200" dirty="0" smtClean="0">
              <a:solidFill>
                <a:schemeClr val="tx1"/>
              </a:solidFill>
              <a:latin typeface="HGP創英ﾌﾟﾚｾﾞﾝｽEB" pitchFamily="18" charset="-128"/>
              <a:ea typeface="HGP創英ﾌﾟﾚｾﾞﾝｽEB" pitchFamily="18" charset="-128"/>
            </a:rPr>
            <a:t>相談支援事業計画及び取り組み姿勢に関する評価</a:t>
          </a:r>
          <a:endParaRPr kumimoji="1" lang="ja-JP" altLang="en-US" sz="1800" kern="1200" dirty="0">
            <a:solidFill>
              <a:schemeClr val="tx1"/>
            </a:solidFill>
            <a:latin typeface="HGP創英ﾌﾟﾚｾﾞﾝｽEB" pitchFamily="18" charset="-128"/>
            <a:ea typeface="HGP創英ﾌﾟﾚｾﾞﾝｽEB" pitchFamily="18" charset="-128"/>
          </a:endParaRPr>
        </a:p>
      </dsp:txBody>
      <dsp:txXfrm>
        <a:off x="255748" y="375907"/>
        <a:ext cx="1731554" cy="1857680"/>
      </dsp:txXfrm>
    </dsp:sp>
    <dsp:sp modelId="{B99A8597-511B-4888-AF7C-1E16F0E76C57}">
      <dsp:nvSpPr>
        <dsp:cNvPr id="0" name=""/>
        <dsp:cNvSpPr/>
      </dsp:nvSpPr>
      <dsp:spPr>
        <a:xfrm>
          <a:off x="237692" y="2540189"/>
          <a:ext cx="1918900" cy="204502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kern="1200" dirty="0" smtClean="0">
              <a:latin typeface="HGP創英ﾌﾟﾚｾﾞﾝｽEB" pitchFamily="18" charset="-128"/>
              <a:ea typeface="HGP創英ﾌﾟﾚｾﾞﾝｽEB" pitchFamily="18" charset="-128"/>
            </a:rPr>
            <a:t>C</a:t>
          </a:r>
        </a:p>
        <a:p>
          <a:pPr lvl="0" algn="ctr" defTabSz="800100">
            <a:lnSpc>
              <a:spcPct val="90000"/>
            </a:lnSpc>
            <a:spcBef>
              <a:spcPct val="0"/>
            </a:spcBef>
            <a:spcAft>
              <a:spcPct val="35000"/>
            </a:spcAft>
          </a:pPr>
          <a:endParaRPr kumimoji="1" lang="en-US" altLang="ja-JP" sz="1800" kern="1200" dirty="0" smtClean="0">
            <a:latin typeface="HGP創英ﾌﾟﾚｾﾞﾝｽEB" pitchFamily="18" charset="-128"/>
            <a:ea typeface="HGP創英ﾌﾟﾚｾﾞﾝｽEB" pitchFamily="18" charset="-128"/>
          </a:endParaRPr>
        </a:p>
        <a:p>
          <a:pPr lvl="0" algn="ctr" defTabSz="800100">
            <a:lnSpc>
              <a:spcPct val="90000"/>
            </a:lnSpc>
            <a:spcBef>
              <a:spcPct val="0"/>
            </a:spcBef>
            <a:spcAft>
              <a:spcPct val="35000"/>
            </a:spcAft>
          </a:pPr>
          <a:r>
            <a:rPr kumimoji="1" lang="ja-JP" altLang="en-US" sz="1800" kern="1200" dirty="0" smtClean="0">
              <a:latin typeface="HGP創英ﾌﾟﾚｾﾞﾝｽEB" pitchFamily="18" charset="-128"/>
              <a:ea typeface="HGP創英ﾌﾟﾚｾﾞﾝｽEB" pitchFamily="18" charset="-128"/>
            </a:rPr>
            <a:t>自己評価</a:t>
          </a:r>
          <a:endParaRPr kumimoji="1" lang="ja-JP" altLang="en-US" sz="1800" kern="1200" dirty="0">
            <a:latin typeface="HGP創英ﾌﾟﾚｾﾞﾝｽEB" pitchFamily="18" charset="-128"/>
            <a:ea typeface="HGP創英ﾌﾟﾚｾﾞﾝｽEB" pitchFamily="18" charset="-128"/>
          </a:endParaRPr>
        </a:p>
      </dsp:txBody>
      <dsp:txXfrm>
        <a:off x="331365" y="2633862"/>
        <a:ext cx="1731554" cy="1857680"/>
      </dsp:txXfrm>
    </dsp:sp>
    <dsp:sp modelId="{04AB9FC5-9E08-4488-894A-8CFCC8022031}">
      <dsp:nvSpPr>
        <dsp:cNvPr id="0" name=""/>
        <dsp:cNvSpPr/>
      </dsp:nvSpPr>
      <dsp:spPr>
        <a:xfrm>
          <a:off x="2354694" y="282234"/>
          <a:ext cx="1918900" cy="204502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kern="1200" dirty="0" smtClean="0">
              <a:latin typeface="HGP創英ﾌﾟﾚｾﾞﾝｽEB" pitchFamily="18" charset="-128"/>
              <a:ea typeface="HGP創英ﾌﾟﾚｾﾞﾝｽEB" pitchFamily="18" charset="-128"/>
            </a:rPr>
            <a:t>B</a:t>
          </a:r>
        </a:p>
        <a:p>
          <a:pPr lvl="0" algn="ctr" defTabSz="800100">
            <a:lnSpc>
              <a:spcPct val="90000"/>
            </a:lnSpc>
            <a:spcBef>
              <a:spcPct val="0"/>
            </a:spcBef>
            <a:spcAft>
              <a:spcPct val="35000"/>
            </a:spcAft>
          </a:pPr>
          <a:endParaRPr kumimoji="1" lang="en-US" altLang="ja-JP" sz="1800" kern="1200" dirty="0" smtClean="0">
            <a:latin typeface="HGP創英ﾌﾟﾚｾﾞﾝｽEB" pitchFamily="18" charset="-128"/>
            <a:ea typeface="HGP創英ﾌﾟﾚｾﾞﾝｽEB" pitchFamily="18" charset="-128"/>
          </a:endParaRPr>
        </a:p>
        <a:p>
          <a:pPr lvl="0" algn="ctr" defTabSz="800100">
            <a:lnSpc>
              <a:spcPct val="90000"/>
            </a:lnSpc>
            <a:spcBef>
              <a:spcPct val="0"/>
            </a:spcBef>
            <a:spcAft>
              <a:spcPct val="35000"/>
            </a:spcAft>
          </a:pPr>
          <a:r>
            <a:rPr kumimoji="1" lang="ja-JP" altLang="en-US" sz="1800" kern="1200" dirty="0" smtClean="0">
              <a:latin typeface="HGP創英ﾌﾟﾚｾﾞﾝｽEB" pitchFamily="18" charset="-128"/>
              <a:ea typeface="HGP創英ﾌﾟﾚｾﾞﾝｽEB" pitchFamily="18" charset="-128"/>
            </a:rPr>
            <a:t>利用者評価</a:t>
          </a:r>
          <a:endParaRPr kumimoji="1" lang="ja-JP" altLang="en-US" sz="1800" kern="1200" dirty="0">
            <a:latin typeface="HGP創英ﾌﾟﾚｾﾞﾝｽEB" pitchFamily="18" charset="-128"/>
            <a:ea typeface="HGP創英ﾌﾟﾚｾﾞﾝｽEB" pitchFamily="18" charset="-128"/>
          </a:endParaRPr>
        </a:p>
      </dsp:txBody>
      <dsp:txXfrm>
        <a:off x="2448367" y="375907"/>
        <a:ext cx="1731554" cy="1857680"/>
      </dsp:txXfrm>
    </dsp:sp>
    <dsp:sp modelId="{39FC26BC-E9C9-4B2C-838C-63324AB95275}">
      <dsp:nvSpPr>
        <dsp:cNvPr id="0" name=""/>
        <dsp:cNvSpPr/>
      </dsp:nvSpPr>
      <dsp:spPr>
        <a:xfrm>
          <a:off x="2376262" y="2522192"/>
          <a:ext cx="1918900" cy="2045026"/>
        </a:xfrm>
        <a:prstGeom prst="roundRect">
          <a:avLst/>
        </a:prstGeom>
        <a:gradFill rotWithShape="0">
          <a:gsLst>
            <a:gs pos="0">
              <a:schemeClr val="accent1">
                <a:hueOff val="0"/>
                <a:satOff val="0"/>
                <a:lumOff val="0"/>
                <a:alphaOff val="0"/>
                <a:tint val="50000"/>
                <a:satMod val="300000"/>
              </a:schemeClr>
            </a:gs>
            <a:gs pos="35000">
              <a:schemeClr val="accent1">
                <a:hueOff val="0"/>
                <a:satOff val="0"/>
                <a:lumOff val="0"/>
                <a:alphaOff val="0"/>
                <a:tint val="37000"/>
                <a:satMod val="300000"/>
              </a:schemeClr>
            </a:gs>
            <a:gs pos="100000">
              <a:schemeClr val="accent1">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kumimoji="1" lang="en-US" altLang="ja-JP" sz="1800" kern="1200" dirty="0" smtClean="0">
              <a:latin typeface="HGP創英ﾌﾟﾚｾﾞﾝｽEB" pitchFamily="18" charset="-128"/>
              <a:ea typeface="HGP創英ﾌﾟﾚｾﾞﾝｽEB" pitchFamily="18" charset="-128"/>
            </a:rPr>
            <a:t>D</a:t>
          </a:r>
          <a:br>
            <a:rPr kumimoji="1" lang="en-US" altLang="ja-JP" sz="1800" kern="1200" dirty="0" smtClean="0">
              <a:latin typeface="HGP創英ﾌﾟﾚｾﾞﾝｽEB" pitchFamily="18" charset="-128"/>
              <a:ea typeface="HGP創英ﾌﾟﾚｾﾞﾝｽEB" pitchFamily="18" charset="-128"/>
            </a:rPr>
          </a:br>
          <a:endParaRPr kumimoji="1" lang="en-US" altLang="ja-JP" sz="1800" kern="1200" dirty="0" smtClean="0">
            <a:latin typeface="HGP創英ﾌﾟﾚｾﾞﾝｽEB" pitchFamily="18" charset="-128"/>
            <a:ea typeface="HGP創英ﾌﾟﾚｾﾞﾝｽEB" pitchFamily="18" charset="-128"/>
          </a:endParaRPr>
        </a:p>
        <a:p>
          <a:pPr lvl="0" algn="ctr" defTabSz="800100">
            <a:lnSpc>
              <a:spcPct val="90000"/>
            </a:lnSpc>
            <a:spcBef>
              <a:spcPct val="0"/>
            </a:spcBef>
            <a:spcAft>
              <a:spcPct val="35000"/>
            </a:spcAft>
          </a:pPr>
          <a:r>
            <a:rPr kumimoji="1" lang="ja-JP" altLang="en-US" sz="1800" kern="1200" dirty="0" smtClean="0">
              <a:latin typeface="HGP創英ﾌﾟﾚｾﾞﾝｽEB" pitchFamily="18" charset="-128"/>
              <a:ea typeface="HGP創英ﾌﾟﾚｾﾞﾝｽEB" pitchFamily="18" charset="-128"/>
            </a:rPr>
            <a:t>ヒアリング</a:t>
          </a:r>
          <a:endParaRPr kumimoji="1" lang="ja-JP" altLang="en-US" sz="1800" kern="1200" dirty="0">
            <a:latin typeface="HGP創英ﾌﾟﾚｾﾞﾝｽEB" pitchFamily="18" charset="-128"/>
            <a:ea typeface="HGP創英ﾌﾟﾚｾﾞﾝｽEB" pitchFamily="18" charset="-128"/>
          </a:endParaRPr>
        </a:p>
      </dsp:txBody>
      <dsp:txXfrm>
        <a:off x="2469935" y="2615865"/>
        <a:ext cx="1731554" cy="18576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18AFA-C506-4A80-B538-C219ABDC3BB5}">
      <dsp:nvSpPr>
        <dsp:cNvPr id="0" name=""/>
        <dsp:cNvSpPr/>
      </dsp:nvSpPr>
      <dsp:spPr>
        <a:xfrm>
          <a:off x="1404694" y="178297"/>
          <a:ext cx="1788549" cy="8318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tx1"/>
              </a:solidFill>
              <a:latin typeface="HGP創英ﾌﾟﾚｾﾞﾝｽEB" pitchFamily="18" charset="-128"/>
              <a:ea typeface="HGP創英ﾌﾟﾚｾﾞﾝｽEB" pitchFamily="18" charset="-128"/>
            </a:rPr>
            <a:t>設問</a:t>
          </a:r>
          <a:r>
            <a:rPr kumimoji="1" lang="en-US" altLang="ja-JP" sz="1200" b="1" kern="1200" dirty="0" smtClean="0">
              <a:solidFill>
                <a:schemeClr val="tx1"/>
              </a:solidFill>
              <a:latin typeface="HGP創英ﾌﾟﾚｾﾞﾝｽEB" pitchFamily="18" charset="-128"/>
              <a:ea typeface="HGP創英ﾌﾟﾚｾﾞﾝｽEB" pitchFamily="18" charset="-128"/>
            </a:rPr>
            <a:t>1</a:t>
          </a: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相談支援を行う場合</a:t>
          </a:r>
          <a:endParaRPr lang="en-US" altLang="ja-JP" sz="1200" kern="1200" dirty="0" smtClean="0">
            <a:latin typeface="HGP創英ﾌﾟﾚｾﾞﾝｽEB" pitchFamily="18" charset="-128"/>
            <a:ea typeface="HGP創英ﾌﾟﾚｾﾞﾝｽEB" pitchFamily="18" charset="-128"/>
          </a:endParaRP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の工夫</a:t>
          </a:r>
          <a:endParaRPr kumimoji="1" lang="ja-JP" altLang="en-US" sz="1200" b="1" kern="1200" dirty="0">
            <a:solidFill>
              <a:schemeClr val="tx1"/>
            </a:solidFill>
            <a:latin typeface="HGP創英ﾌﾟﾚｾﾞﾝｽEB" pitchFamily="18" charset="-128"/>
            <a:ea typeface="HGP創英ﾌﾟﾚｾﾞﾝｽEB" pitchFamily="18" charset="-128"/>
          </a:endParaRPr>
        </a:p>
      </dsp:txBody>
      <dsp:txXfrm>
        <a:off x="1445303" y="218906"/>
        <a:ext cx="1707331" cy="750671"/>
      </dsp:txXfrm>
    </dsp:sp>
    <dsp:sp modelId="{F0C7AA3F-178A-4930-B556-DD0269596CB3}">
      <dsp:nvSpPr>
        <dsp:cNvPr id="0" name=""/>
        <dsp:cNvSpPr/>
      </dsp:nvSpPr>
      <dsp:spPr>
        <a:xfrm>
          <a:off x="181210" y="505296"/>
          <a:ext cx="3924084" cy="3924084"/>
        </a:xfrm>
        <a:custGeom>
          <a:avLst/>
          <a:gdLst/>
          <a:ahLst/>
          <a:cxnLst/>
          <a:rect l="0" t="0" r="0" b="0"/>
          <a:pathLst>
            <a:path>
              <a:moveTo>
                <a:pt x="3018066" y="308433"/>
              </a:moveTo>
              <a:arcTo wR="1962042" hR="1962042" stAng="18153783" swAng="1234687"/>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4907B4C-76D2-4D04-A1B6-73A07F25E596}">
      <dsp:nvSpPr>
        <dsp:cNvPr id="0" name=""/>
        <dsp:cNvSpPr/>
      </dsp:nvSpPr>
      <dsp:spPr>
        <a:xfrm>
          <a:off x="3008884" y="1296144"/>
          <a:ext cx="1978527" cy="8318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tx1"/>
              </a:solidFill>
              <a:latin typeface="HGP創英ﾌﾟﾚｾﾞﾝｽEB" pitchFamily="18" charset="-128"/>
              <a:ea typeface="HGP創英ﾌﾟﾚｾﾞﾝｽEB" pitchFamily="18" charset="-128"/>
            </a:rPr>
            <a:t>設問</a:t>
          </a:r>
          <a:r>
            <a:rPr kumimoji="1" lang="en-US" altLang="ja-JP" sz="1200" b="1" kern="1200" dirty="0" smtClean="0">
              <a:solidFill>
                <a:schemeClr val="tx1"/>
              </a:solidFill>
              <a:latin typeface="HGP創英ﾌﾟﾚｾﾞﾝｽEB" pitchFamily="18" charset="-128"/>
              <a:ea typeface="HGP創英ﾌﾟﾚｾﾞﾝｽEB" pitchFamily="18" charset="-128"/>
            </a:rPr>
            <a:t>2</a:t>
          </a: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十分に対応が</a:t>
          </a:r>
          <a:endParaRPr lang="en-US" altLang="ja-JP" sz="1200" kern="1200" dirty="0" smtClean="0">
            <a:latin typeface="HGP創英ﾌﾟﾚｾﾞﾝｽEB" pitchFamily="18" charset="-128"/>
            <a:ea typeface="HGP創英ﾌﾟﾚｾﾞﾝｽEB" pitchFamily="18" charset="-128"/>
          </a:endParaRP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できなかった事例</a:t>
          </a:r>
          <a:endParaRPr kumimoji="1" lang="ja-JP" altLang="en-US" sz="1200" b="1" kern="1200" dirty="0">
            <a:solidFill>
              <a:schemeClr val="tx1"/>
            </a:solidFill>
            <a:latin typeface="HGP創英ﾌﾟﾚｾﾞﾝｽEB" pitchFamily="18" charset="-128"/>
            <a:ea typeface="HGP創英ﾌﾟﾚｾﾞﾝｽEB" pitchFamily="18" charset="-128"/>
          </a:endParaRPr>
        </a:p>
      </dsp:txBody>
      <dsp:txXfrm>
        <a:off x="3049493" y="1336753"/>
        <a:ext cx="1897309" cy="750671"/>
      </dsp:txXfrm>
    </dsp:sp>
    <dsp:sp modelId="{817E6E4E-CEFE-4349-83FF-6C45C8194C5A}">
      <dsp:nvSpPr>
        <dsp:cNvPr id="0" name=""/>
        <dsp:cNvSpPr/>
      </dsp:nvSpPr>
      <dsp:spPr>
        <a:xfrm>
          <a:off x="263479" y="561241"/>
          <a:ext cx="3924084" cy="3924084"/>
        </a:xfrm>
        <a:custGeom>
          <a:avLst/>
          <a:gdLst/>
          <a:ahLst/>
          <a:cxnLst/>
          <a:rect l="0" t="0" r="0" b="0"/>
          <a:pathLst>
            <a:path>
              <a:moveTo>
                <a:pt x="3885504" y="1574870"/>
              </a:moveTo>
              <a:arcTo wR="1962042" hR="1962042" stAng="20917144" swAng="1426279"/>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E843599-A871-400E-AB0E-57FF53C6F935}">
      <dsp:nvSpPr>
        <dsp:cNvPr id="0" name=""/>
        <dsp:cNvSpPr/>
      </dsp:nvSpPr>
      <dsp:spPr>
        <a:xfrm>
          <a:off x="3014790" y="2952329"/>
          <a:ext cx="1966714" cy="8318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tx1"/>
              </a:solidFill>
              <a:latin typeface="HGP創英ﾌﾟﾚｾﾞﾝｽEB" pitchFamily="18" charset="-128"/>
              <a:ea typeface="HGP創英ﾌﾟﾚｾﾞﾝｽEB" pitchFamily="18" charset="-128"/>
            </a:rPr>
            <a:t>設問</a:t>
          </a:r>
          <a:r>
            <a:rPr kumimoji="1" lang="en-US" altLang="ja-JP" sz="1200" b="1" kern="1200" dirty="0" smtClean="0">
              <a:solidFill>
                <a:schemeClr val="tx1"/>
              </a:solidFill>
              <a:latin typeface="HGP創英ﾌﾟﾚｾﾞﾝｽEB" pitchFamily="18" charset="-128"/>
              <a:ea typeface="HGP創英ﾌﾟﾚｾﾞﾝｽEB" pitchFamily="18" charset="-128"/>
            </a:rPr>
            <a:t>3</a:t>
          </a: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相談事例に対する体制</a:t>
          </a:r>
          <a:endParaRPr kumimoji="1" lang="ja-JP" altLang="en-US" sz="1200" b="1" kern="1200" dirty="0">
            <a:solidFill>
              <a:schemeClr val="tx1"/>
            </a:solidFill>
            <a:latin typeface="HGP創英ﾌﾟﾚｾﾞﾝｽEB" pitchFamily="18" charset="-128"/>
            <a:ea typeface="HGP創英ﾌﾟﾚｾﾞﾝｽEB" pitchFamily="18" charset="-128"/>
          </a:endParaRPr>
        </a:p>
      </dsp:txBody>
      <dsp:txXfrm>
        <a:off x="3055399" y="2992938"/>
        <a:ext cx="1885496" cy="750671"/>
      </dsp:txXfrm>
    </dsp:sp>
    <dsp:sp modelId="{1D4F2B35-73B1-49C6-92FA-AF65817560D8}">
      <dsp:nvSpPr>
        <dsp:cNvPr id="0" name=""/>
        <dsp:cNvSpPr/>
      </dsp:nvSpPr>
      <dsp:spPr>
        <a:xfrm>
          <a:off x="60887" y="849333"/>
          <a:ext cx="3924084" cy="3924084"/>
        </a:xfrm>
        <a:custGeom>
          <a:avLst/>
          <a:gdLst/>
          <a:ahLst/>
          <a:cxnLst/>
          <a:rect l="0" t="0" r="0" b="0"/>
          <a:pathLst>
            <a:path>
              <a:moveTo>
                <a:pt x="3662549" y="2940758"/>
              </a:moveTo>
              <a:arcTo wR="1962042" hR="1962042" stAng="1795338" swAng="1168414"/>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2C7DE45-2672-4880-AB09-B6C99EA47109}">
      <dsp:nvSpPr>
        <dsp:cNvPr id="0" name=""/>
        <dsp:cNvSpPr/>
      </dsp:nvSpPr>
      <dsp:spPr>
        <a:xfrm>
          <a:off x="1324054" y="4153014"/>
          <a:ext cx="1970681" cy="8318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tx1"/>
              </a:solidFill>
              <a:latin typeface="HGP創英ﾌﾟﾚｾﾞﾝｽEB" pitchFamily="18" charset="-128"/>
              <a:ea typeface="HGP創英ﾌﾟﾚｾﾞﾝｽEB" pitchFamily="18" charset="-128"/>
            </a:rPr>
            <a:t>設問</a:t>
          </a:r>
          <a:r>
            <a:rPr kumimoji="1" lang="en-US" altLang="ja-JP" sz="1200" b="1" kern="1200" dirty="0" smtClean="0">
              <a:solidFill>
                <a:schemeClr val="tx1"/>
              </a:solidFill>
              <a:latin typeface="HGP創英ﾌﾟﾚｾﾞﾝｽEB" pitchFamily="18" charset="-128"/>
              <a:ea typeface="HGP創英ﾌﾟﾚｾﾞﾝｽEB" pitchFamily="18" charset="-128"/>
            </a:rPr>
            <a:t>4</a:t>
          </a: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計画相談支援事業所との</a:t>
          </a:r>
          <a:endParaRPr lang="en-US" altLang="ja-JP" sz="1200" kern="1200" dirty="0" smtClean="0">
            <a:latin typeface="HGP創英ﾌﾟﾚｾﾞﾝｽEB" pitchFamily="18" charset="-128"/>
            <a:ea typeface="HGP創英ﾌﾟﾚｾﾞﾝｽEB" pitchFamily="18" charset="-128"/>
          </a:endParaRP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連携事例</a:t>
          </a:r>
          <a:endParaRPr kumimoji="1" lang="ja-JP" altLang="en-US" sz="1200" b="1" kern="1200" dirty="0">
            <a:solidFill>
              <a:schemeClr val="tx1"/>
            </a:solidFill>
            <a:latin typeface="HGP創英ﾌﾟﾚｾﾞﾝｽEB" pitchFamily="18" charset="-128"/>
            <a:ea typeface="HGP創英ﾌﾟﾚｾﾞﾝｽEB" pitchFamily="18" charset="-128"/>
          </a:endParaRPr>
        </a:p>
      </dsp:txBody>
      <dsp:txXfrm>
        <a:off x="1364663" y="4193623"/>
        <a:ext cx="1889463" cy="750671"/>
      </dsp:txXfrm>
    </dsp:sp>
    <dsp:sp modelId="{9203DBBA-33E2-4242-BC46-1C49CB430696}">
      <dsp:nvSpPr>
        <dsp:cNvPr id="0" name=""/>
        <dsp:cNvSpPr/>
      </dsp:nvSpPr>
      <dsp:spPr>
        <a:xfrm>
          <a:off x="606632" y="838318"/>
          <a:ext cx="3924084" cy="3924084"/>
        </a:xfrm>
        <a:custGeom>
          <a:avLst/>
          <a:gdLst/>
          <a:ahLst/>
          <a:cxnLst/>
          <a:rect l="0" t="0" r="0" b="0"/>
          <a:pathLst>
            <a:path>
              <a:moveTo>
                <a:pt x="712024" y="3474346"/>
              </a:moveTo>
              <a:arcTo wR="1962042" hR="1962042" stAng="7774557" swAng="1207461"/>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9D8A688-E0C1-4C7D-B351-320DB98A389D}">
      <dsp:nvSpPr>
        <dsp:cNvPr id="0" name=""/>
        <dsp:cNvSpPr/>
      </dsp:nvSpPr>
      <dsp:spPr>
        <a:xfrm>
          <a:off x="-287988" y="2952322"/>
          <a:ext cx="1775558" cy="8318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tx1"/>
              </a:solidFill>
              <a:latin typeface="HGP創英ﾌﾟﾚｾﾞﾝｽEB" pitchFamily="18" charset="-128"/>
              <a:ea typeface="HGP創英ﾌﾟﾚｾﾞﾝｽEB" pitchFamily="18" charset="-128"/>
            </a:rPr>
            <a:t>設問</a:t>
          </a:r>
          <a:r>
            <a:rPr kumimoji="1" lang="en-US" altLang="ja-JP" sz="1200" b="1" kern="1200" dirty="0" smtClean="0">
              <a:solidFill>
                <a:schemeClr val="tx1"/>
              </a:solidFill>
              <a:latin typeface="HGP創英ﾌﾟﾚｾﾞﾝｽEB" pitchFamily="18" charset="-128"/>
              <a:ea typeface="HGP創英ﾌﾟﾚｾﾞﾝｽEB" pitchFamily="18" charset="-128"/>
            </a:rPr>
            <a:t>5</a:t>
          </a: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長期間に及ぶ支援</a:t>
          </a:r>
          <a:endParaRPr lang="en-US" altLang="ja-JP" sz="1200" kern="1200" dirty="0" smtClean="0">
            <a:latin typeface="HGP創英ﾌﾟﾚｾﾞﾝｽEB" pitchFamily="18" charset="-128"/>
            <a:ea typeface="HGP創英ﾌﾟﾚｾﾞﾝｽEB" pitchFamily="18" charset="-128"/>
          </a:endParaRP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事例</a:t>
          </a:r>
          <a:endParaRPr kumimoji="1" lang="ja-JP" altLang="en-US" sz="1200" b="1" kern="1200" dirty="0">
            <a:solidFill>
              <a:schemeClr val="tx1"/>
            </a:solidFill>
            <a:latin typeface="HGP創英ﾌﾟﾚｾﾞﾝｽEB" pitchFamily="18" charset="-128"/>
            <a:ea typeface="HGP創英ﾌﾟﾚｾﾞﾝｽEB" pitchFamily="18" charset="-128"/>
          </a:endParaRPr>
        </a:p>
      </dsp:txBody>
      <dsp:txXfrm>
        <a:off x="-247379" y="2992931"/>
        <a:ext cx="1694340" cy="750671"/>
      </dsp:txXfrm>
    </dsp:sp>
    <dsp:sp modelId="{5598C84A-3BB3-404F-A3BD-222942C5824C}">
      <dsp:nvSpPr>
        <dsp:cNvPr id="0" name=""/>
        <dsp:cNvSpPr/>
      </dsp:nvSpPr>
      <dsp:spPr>
        <a:xfrm>
          <a:off x="410376" y="561233"/>
          <a:ext cx="3924084" cy="3924084"/>
        </a:xfrm>
        <a:custGeom>
          <a:avLst/>
          <a:gdLst/>
          <a:ahLst/>
          <a:cxnLst/>
          <a:rect l="0" t="0" r="0" b="0"/>
          <a:pathLst>
            <a:path>
              <a:moveTo>
                <a:pt x="45699" y="2383041"/>
              </a:moveTo>
              <a:arcTo wR="1962042" hR="1962042" stAng="10056575" swAng="1426268"/>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BE2182-D78B-4935-9FAC-EC1F939973CF}">
      <dsp:nvSpPr>
        <dsp:cNvPr id="0" name=""/>
        <dsp:cNvSpPr/>
      </dsp:nvSpPr>
      <dsp:spPr>
        <a:xfrm>
          <a:off x="-306891" y="1296143"/>
          <a:ext cx="1813365" cy="83188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kumimoji="1" lang="ja-JP" altLang="en-US" sz="1200" b="1" kern="1200" dirty="0" smtClean="0">
              <a:solidFill>
                <a:schemeClr val="tx1"/>
              </a:solidFill>
              <a:latin typeface="HGP創英ﾌﾟﾚｾﾞﾝｽEB" pitchFamily="18" charset="-128"/>
              <a:ea typeface="HGP創英ﾌﾟﾚｾﾞﾝｽEB" pitchFamily="18" charset="-128"/>
            </a:rPr>
            <a:t>設問</a:t>
          </a:r>
          <a:r>
            <a:rPr kumimoji="1" lang="en-US" altLang="ja-JP" sz="1200" b="1" kern="1200" dirty="0" smtClean="0">
              <a:solidFill>
                <a:schemeClr val="tx1"/>
              </a:solidFill>
              <a:latin typeface="HGP創英ﾌﾟﾚｾﾞﾝｽEB" pitchFamily="18" charset="-128"/>
              <a:ea typeface="HGP創英ﾌﾟﾚｾﾞﾝｽEB" pitchFamily="18" charset="-128"/>
            </a:rPr>
            <a:t>6</a:t>
          </a: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虐待防止センター</a:t>
          </a:r>
          <a:endParaRPr lang="en-US" altLang="ja-JP" sz="1200" kern="1200" dirty="0" smtClean="0">
            <a:latin typeface="HGP創英ﾌﾟﾚｾﾞﾝｽEB" pitchFamily="18" charset="-128"/>
            <a:ea typeface="HGP創英ﾌﾟﾚｾﾞﾝｽEB" pitchFamily="18" charset="-128"/>
          </a:endParaRPr>
        </a:p>
        <a:p>
          <a:pPr lvl="0" algn="ctr" defTabSz="533400">
            <a:lnSpc>
              <a:spcPct val="90000"/>
            </a:lnSpc>
            <a:spcBef>
              <a:spcPct val="0"/>
            </a:spcBef>
            <a:spcAft>
              <a:spcPct val="35000"/>
            </a:spcAft>
          </a:pPr>
          <a:r>
            <a:rPr lang="ja-JP" altLang="en-US" sz="1200" kern="1200" dirty="0" smtClean="0">
              <a:latin typeface="HGP創英ﾌﾟﾚｾﾞﾝｽEB" pitchFamily="18" charset="-128"/>
              <a:ea typeface="HGP創英ﾌﾟﾚｾﾞﾝｽEB" pitchFamily="18" charset="-128"/>
            </a:rPr>
            <a:t>としての困難さ</a:t>
          </a:r>
          <a:endParaRPr kumimoji="1" lang="ja-JP" altLang="en-US" sz="1200" b="1" kern="1200" dirty="0">
            <a:solidFill>
              <a:schemeClr val="tx1"/>
            </a:solidFill>
            <a:latin typeface="HGP創英ﾌﾟﾚｾﾞﾝｽEB" pitchFamily="18" charset="-128"/>
            <a:ea typeface="HGP創英ﾌﾟﾚｾﾞﾝｽEB" pitchFamily="18" charset="-128"/>
          </a:endParaRPr>
        </a:p>
      </dsp:txBody>
      <dsp:txXfrm>
        <a:off x="-266282" y="1336752"/>
        <a:ext cx="1732147" cy="750671"/>
      </dsp:txXfrm>
    </dsp:sp>
    <dsp:sp modelId="{F063515C-8282-435C-BD5B-1529E7EE2695}">
      <dsp:nvSpPr>
        <dsp:cNvPr id="0" name=""/>
        <dsp:cNvSpPr/>
      </dsp:nvSpPr>
      <dsp:spPr>
        <a:xfrm>
          <a:off x="492643" y="505296"/>
          <a:ext cx="3924084" cy="3924084"/>
        </a:xfrm>
        <a:custGeom>
          <a:avLst/>
          <a:gdLst/>
          <a:ahLst/>
          <a:cxnLst/>
          <a:rect l="0" t="0" r="0" b="0"/>
          <a:pathLst>
            <a:path>
              <a:moveTo>
                <a:pt x="392182" y="785118"/>
              </a:moveTo>
              <a:arcTo wR="1962042" hR="1962042" stAng="13011533" swAng="1234686"/>
            </a:path>
          </a:pathLst>
        </a:custGeom>
        <a:noFill/>
        <a:ln w="9525" cap="flat" cmpd="sng" algn="ctr">
          <a:solidFill>
            <a:schemeClr val="accent1">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E40CA6-2EFB-4645-B23B-F71BD4F93CC5}">
      <dsp:nvSpPr>
        <dsp:cNvPr id="0" name=""/>
        <dsp:cNvSpPr/>
      </dsp:nvSpPr>
      <dsp:spPr>
        <a:xfrm rot="5400000">
          <a:off x="5066947" y="-1993646"/>
          <a:ext cx="932295" cy="52076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smtClean="0">
              <a:solidFill>
                <a:schemeClr val="tx1"/>
              </a:solidFill>
              <a:latin typeface="HGP創英ﾌﾟﾚｾﾞﾝｽEB" pitchFamily="18" charset="-128"/>
              <a:ea typeface="HGP創英ﾌﾟﾚｾﾞﾝｽEB" pitchFamily="18" charset="-128"/>
            </a:rPr>
            <a:t>個別ケースとしては、医療ソーシャルワーカーと連携し、対応している。特に、病院への同行支援を行う際には、医師と直接話ができる機会もある。また、本年度より「精神障害者退院促進連絡会」に毎月参加し、医療機関との連携により入院が長期化する恐れのある人に対する退院促進を行っている。</a:t>
          </a:r>
          <a:endParaRPr kumimoji="1" lang="ja-JP" altLang="en-US" sz="1100" kern="1200" dirty="0"/>
        </a:p>
      </dsp:txBody>
      <dsp:txXfrm rot="-5400000">
        <a:off x="2929286" y="189526"/>
        <a:ext cx="5162107" cy="841273"/>
      </dsp:txXfrm>
    </dsp:sp>
    <dsp:sp modelId="{760CFF95-9E2E-4CBA-8B41-A93ABBC80DCE}">
      <dsp:nvSpPr>
        <dsp:cNvPr id="0" name=""/>
        <dsp:cNvSpPr/>
      </dsp:nvSpPr>
      <dsp:spPr>
        <a:xfrm>
          <a:off x="0" y="1765"/>
          <a:ext cx="2929285" cy="1165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l" defTabSz="622300">
            <a:lnSpc>
              <a:spcPct val="90000"/>
            </a:lnSpc>
            <a:spcBef>
              <a:spcPct val="0"/>
            </a:spcBef>
            <a:spcAft>
              <a:spcPct val="35000"/>
            </a:spcAft>
          </a:pPr>
          <a:r>
            <a:rPr kumimoji="1" lang="ja-JP" altLang="en-US" sz="1400" kern="1200" dirty="0" smtClean="0">
              <a:latin typeface="HGP創英ﾌﾟﾚｾﾞﾝｽEB" pitchFamily="18" charset="-128"/>
              <a:ea typeface="HGP創英ﾌﾟﾚｾﾞﾝｽEB" pitchFamily="18" charset="-128"/>
            </a:rPr>
            <a:t>地域移行・地域定着の促進に関し、医療機関との連携の現状について聞きたい。</a:t>
          </a:r>
          <a:endParaRPr kumimoji="1" lang="ja-JP" altLang="en-US" sz="1400" kern="1200" dirty="0">
            <a:latin typeface="HGP創英ﾌﾟﾚｾﾞﾝｽEB" pitchFamily="18" charset="-128"/>
            <a:ea typeface="HGP創英ﾌﾟﾚｾﾞﾝｽEB" pitchFamily="18" charset="-128"/>
          </a:endParaRPr>
        </a:p>
      </dsp:txBody>
      <dsp:txXfrm>
        <a:off x="56889" y="58654"/>
        <a:ext cx="2815507" cy="1051591"/>
      </dsp:txXfrm>
    </dsp:sp>
    <dsp:sp modelId="{15130839-5607-4053-BD5A-379374767386}">
      <dsp:nvSpPr>
        <dsp:cNvPr id="0" name=""/>
        <dsp:cNvSpPr/>
      </dsp:nvSpPr>
      <dsp:spPr>
        <a:xfrm rot="5400000">
          <a:off x="5066947" y="-769505"/>
          <a:ext cx="932295" cy="52076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smtClean="0">
              <a:solidFill>
                <a:schemeClr val="tx1"/>
              </a:solidFill>
              <a:latin typeface="HGP創英ﾌﾟﾚｾﾞﾝｽEB" pitchFamily="18" charset="-128"/>
              <a:ea typeface="HGP創英ﾌﾟﾚｾﾞﾝｽEB" pitchFamily="18" charset="-128"/>
            </a:rPr>
            <a:t>特定相談支援事業所として指定を受け、サービス</a:t>
          </a:r>
          <a:r>
            <a:rPr kumimoji="1" lang="ja-JP" altLang="en-US" sz="1100" kern="1200" dirty="0" smtClean="0">
              <a:solidFill>
                <a:schemeClr val="tx1"/>
              </a:solidFill>
              <a:latin typeface="HGP創英ﾌﾟﾚｾﾞﾝｽEB" pitchFamily="18" charset="-128"/>
              <a:ea typeface="HGP創英ﾌﾟﾚｾﾞﾝｽEB" pitchFamily="18" charset="-128"/>
            </a:rPr>
            <a:t>等利用計画の作成を行う場合の相談員等の増員、事務所の問題等があり、基盤整備が必要である。現状としては、スピード感が求められるような困難ケースについて、相談支援事業所が見つからない場合等において、セルフプランの作成面で支援していきたいと考えている。</a:t>
          </a:r>
          <a:endParaRPr kumimoji="1" lang="ja-JP" altLang="en-US" sz="1100" kern="1200" dirty="0"/>
        </a:p>
      </dsp:txBody>
      <dsp:txXfrm rot="-5400000">
        <a:off x="2929286" y="1413667"/>
        <a:ext cx="5162107" cy="841273"/>
      </dsp:txXfrm>
    </dsp:sp>
    <dsp:sp modelId="{A8295B11-5BC0-4848-B69B-DCC40A8D6FBD}">
      <dsp:nvSpPr>
        <dsp:cNvPr id="0" name=""/>
        <dsp:cNvSpPr/>
      </dsp:nvSpPr>
      <dsp:spPr>
        <a:xfrm>
          <a:off x="0" y="1225403"/>
          <a:ext cx="2929285" cy="1165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l" defTabSz="622300">
            <a:lnSpc>
              <a:spcPct val="90000"/>
            </a:lnSpc>
            <a:spcBef>
              <a:spcPct val="0"/>
            </a:spcBef>
            <a:spcAft>
              <a:spcPct val="35000"/>
            </a:spcAft>
          </a:pPr>
          <a:r>
            <a:rPr kumimoji="1" lang="ja-JP" altLang="en-US" sz="1400" kern="1200" dirty="0" smtClean="0">
              <a:latin typeface="HGP創英ﾌﾟﾚｾﾞﾝｽEB" pitchFamily="18" charset="-128"/>
              <a:ea typeface="HGP創英ﾌﾟﾚｾﾞﾝｽEB" pitchFamily="18" charset="-128"/>
            </a:rPr>
            <a:t>サービス等利用計画作成の新規利用者の受入れが困難な特定相談支援事業所の現状を踏まえ、推進センターとして計画相談に参入する意思はないか。</a:t>
          </a:r>
          <a:endParaRPr kumimoji="1" lang="ja-JP" altLang="en-US" sz="1400" kern="1200" dirty="0">
            <a:latin typeface="HGP創英ﾌﾟﾚｾﾞﾝｽEB" pitchFamily="18" charset="-128"/>
            <a:ea typeface="HGP創英ﾌﾟﾚｾﾞﾝｽEB" pitchFamily="18" charset="-128"/>
          </a:endParaRPr>
        </a:p>
      </dsp:txBody>
      <dsp:txXfrm>
        <a:off x="56889" y="1282292"/>
        <a:ext cx="2815507" cy="1051591"/>
      </dsp:txXfrm>
    </dsp:sp>
    <dsp:sp modelId="{039445A3-4791-4CC6-A72A-D673A42724F7}">
      <dsp:nvSpPr>
        <dsp:cNvPr id="0" name=""/>
        <dsp:cNvSpPr/>
      </dsp:nvSpPr>
      <dsp:spPr>
        <a:xfrm rot="5400000">
          <a:off x="5066947" y="427916"/>
          <a:ext cx="932295" cy="5207618"/>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57150" lvl="1" indent="-57150" algn="l" defTabSz="488950">
            <a:lnSpc>
              <a:spcPct val="90000"/>
            </a:lnSpc>
            <a:spcBef>
              <a:spcPct val="0"/>
            </a:spcBef>
            <a:spcAft>
              <a:spcPct val="15000"/>
            </a:spcAft>
            <a:buChar char="••"/>
          </a:pPr>
          <a:r>
            <a:rPr kumimoji="1" lang="ja-JP" altLang="en-US" sz="1100" kern="1200" dirty="0" smtClean="0">
              <a:solidFill>
                <a:schemeClr val="tx1"/>
              </a:solidFill>
              <a:latin typeface="HGP創英ﾌﾟﾚｾﾞﾝｽEB" pitchFamily="18" charset="-128"/>
              <a:ea typeface="HGP創英ﾌﾟﾚｾﾞﾝｽEB" pitchFamily="18" charset="-128"/>
            </a:rPr>
            <a:t>難しい事例、解決できない事例について、満足感が得られないことにより、職員が疲労するため、スーパーバイズについては、外部の専門家に依頼するなどの方法を今後検討していきたい。また、推進センターから委託相談支援事業所に対しては、相談員を受け入れ、相談支援に同行してもらうなどの方法による相互研修によりスーパーバイズは可能であると考えている。</a:t>
          </a:r>
          <a:endParaRPr kumimoji="1" lang="ja-JP" altLang="en-US" sz="1100" kern="1200" dirty="0"/>
        </a:p>
      </dsp:txBody>
      <dsp:txXfrm rot="-5400000">
        <a:off x="2929286" y="2611089"/>
        <a:ext cx="5162107" cy="841273"/>
      </dsp:txXfrm>
    </dsp:sp>
    <dsp:sp modelId="{8FC34B4B-B77E-470D-B247-5E5F84B87194}">
      <dsp:nvSpPr>
        <dsp:cNvPr id="0" name=""/>
        <dsp:cNvSpPr/>
      </dsp:nvSpPr>
      <dsp:spPr>
        <a:xfrm>
          <a:off x="0" y="2449041"/>
          <a:ext cx="2929285" cy="116536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lvl="0" algn="l" defTabSz="622300">
            <a:lnSpc>
              <a:spcPct val="90000"/>
            </a:lnSpc>
            <a:spcBef>
              <a:spcPct val="0"/>
            </a:spcBef>
            <a:spcAft>
              <a:spcPct val="35000"/>
            </a:spcAft>
          </a:pPr>
          <a:r>
            <a:rPr kumimoji="1" lang="ja-JP" altLang="en-US" sz="1400" kern="1200" dirty="0" smtClean="0">
              <a:latin typeface="HGP創英ﾌﾟﾚｾﾞﾝｽEB" pitchFamily="18" charset="-128"/>
              <a:ea typeface="HGP創英ﾌﾟﾚｾﾞﾝｽEB" pitchFamily="18" charset="-128"/>
            </a:rPr>
            <a:t>相談事例に対し管理者からスーパーバイスを受ける体制であるが、同事業所内のスーパーバイズは限界があるのではないか。</a:t>
          </a:r>
          <a:endParaRPr kumimoji="1" lang="ja-JP" altLang="en-US" sz="1400" kern="1200" dirty="0">
            <a:latin typeface="HGP創英ﾌﾟﾚｾﾞﾝｽEB" pitchFamily="18" charset="-128"/>
            <a:ea typeface="HGP創英ﾌﾟﾚｾﾞﾝｽEB" pitchFamily="18" charset="-128"/>
          </a:endParaRPr>
        </a:p>
      </dsp:txBody>
      <dsp:txXfrm>
        <a:off x="56889" y="2505930"/>
        <a:ext cx="2815507" cy="105159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629992" y="0"/>
            <a:ext cx="4307047" cy="340360"/>
          </a:xfrm>
          <a:prstGeom prst="rect">
            <a:avLst/>
          </a:prstGeom>
        </p:spPr>
        <p:txBody>
          <a:bodyPr vert="horz" lIns="92236" tIns="46118" rIns="92236" bIns="46118" rtlCol="0"/>
          <a:lstStyle>
            <a:lvl1pPr algn="r">
              <a:defRPr sz="1200"/>
            </a:lvl1pPr>
          </a:lstStyle>
          <a:p>
            <a:fld id="{5DB72038-C572-43D2-A0DC-8687EA820164}" type="datetimeFigureOut">
              <a:rPr kumimoji="1" lang="ja-JP" altLang="en-US" smtClean="0"/>
              <a:t>2016/1/15</a:t>
            </a:fld>
            <a:endParaRPr kumimoji="1" lang="ja-JP" altLang="en-US"/>
          </a:p>
        </p:txBody>
      </p:sp>
      <p:sp>
        <p:nvSpPr>
          <p:cNvPr id="4" name="フッター プレースホルダー 3"/>
          <p:cNvSpPr>
            <a:spLocks noGrp="1"/>
          </p:cNvSpPr>
          <p:nvPr>
            <p:ph type="ftr" sz="quarter" idx="2"/>
          </p:nvPr>
        </p:nvSpPr>
        <p:spPr>
          <a:xfrm>
            <a:off x="2" y="6465659"/>
            <a:ext cx="4307047" cy="340360"/>
          </a:xfrm>
          <a:prstGeom prst="rect">
            <a:avLst/>
          </a:prstGeom>
        </p:spPr>
        <p:txBody>
          <a:bodyPr vert="horz" lIns="92236" tIns="46118" rIns="92236" bIns="4611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629992" y="6465659"/>
            <a:ext cx="4307047" cy="340360"/>
          </a:xfrm>
          <a:prstGeom prst="rect">
            <a:avLst/>
          </a:prstGeom>
        </p:spPr>
        <p:txBody>
          <a:bodyPr vert="horz" lIns="92236" tIns="46118" rIns="92236" bIns="46118" rtlCol="0" anchor="b"/>
          <a:lstStyle>
            <a:lvl1pPr algn="r">
              <a:defRPr sz="1200"/>
            </a:lvl1pPr>
          </a:lstStyle>
          <a:p>
            <a:fld id="{39880B5A-149E-4909-A18E-55713FB5739C}" type="slidenum">
              <a:rPr kumimoji="1" lang="ja-JP" altLang="en-US" smtClean="0"/>
              <a:t>‹#›</a:t>
            </a:fld>
            <a:endParaRPr kumimoji="1" lang="ja-JP" altLang="en-US"/>
          </a:p>
        </p:txBody>
      </p:sp>
    </p:spTree>
    <p:extLst>
      <p:ext uri="{BB962C8B-B14F-4D97-AF65-F5344CB8AC3E}">
        <p14:creationId xmlns:p14="http://schemas.microsoft.com/office/powerpoint/2010/main" val="171915503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4307047" cy="340360"/>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ー 2"/>
          <p:cNvSpPr>
            <a:spLocks noGrp="1"/>
          </p:cNvSpPr>
          <p:nvPr>
            <p:ph type="dt" idx="1"/>
          </p:nvPr>
        </p:nvSpPr>
        <p:spPr>
          <a:xfrm>
            <a:off x="5629992" y="0"/>
            <a:ext cx="4307047" cy="340360"/>
          </a:xfrm>
          <a:prstGeom prst="rect">
            <a:avLst/>
          </a:prstGeom>
        </p:spPr>
        <p:txBody>
          <a:bodyPr vert="horz" lIns="92236" tIns="46118" rIns="92236" bIns="46118" rtlCol="0"/>
          <a:lstStyle>
            <a:lvl1pPr algn="r">
              <a:defRPr sz="1200"/>
            </a:lvl1pPr>
          </a:lstStyle>
          <a:p>
            <a:fld id="{87FE17C1-5812-4D7B-87FF-99313AA7D018}" type="datetimeFigureOut">
              <a:rPr kumimoji="1" lang="ja-JP" altLang="en-US" smtClean="0"/>
              <a:t>2016/1/15</a:t>
            </a:fld>
            <a:endParaRPr kumimoji="1" lang="ja-JP" altLang="en-US"/>
          </a:p>
        </p:txBody>
      </p:sp>
      <p:sp>
        <p:nvSpPr>
          <p:cNvPr id="4" name="スライド イメージ プレースホルダー 3"/>
          <p:cNvSpPr>
            <a:spLocks noGrp="1" noRot="1" noChangeAspect="1"/>
          </p:cNvSpPr>
          <p:nvPr>
            <p:ph type="sldImg" idx="2"/>
          </p:nvPr>
        </p:nvSpPr>
        <p:spPr>
          <a:xfrm>
            <a:off x="3267075" y="509588"/>
            <a:ext cx="3405188" cy="255428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ー 4"/>
          <p:cNvSpPr>
            <a:spLocks noGrp="1"/>
          </p:cNvSpPr>
          <p:nvPr>
            <p:ph type="body" sz="quarter" idx="3"/>
          </p:nvPr>
        </p:nvSpPr>
        <p:spPr>
          <a:xfrm>
            <a:off x="993935" y="3233421"/>
            <a:ext cx="7951470" cy="3063240"/>
          </a:xfrm>
          <a:prstGeom prst="rect">
            <a:avLst/>
          </a:prstGeom>
        </p:spPr>
        <p:txBody>
          <a:bodyPr vert="horz" lIns="92236" tIns="46118" rIns="92236" bIns="4611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2" y="6465659"/>
            <a:ext cx="4307047" cy="340360"/>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629992" y="6465659"/>
            <a:ext cx="4307047" cy="340360"/>
          </a:xfrm>
          <a:prstGeom prst="rect">
            <a:avLst/>
          </a:prstGeom>
        </p:spPr>
        <p:txBody>
          <a:bodyPr vert="horz" lIns="92236" tIns="46118" rIns="92236" bIns="46118" rtlCol="0" anchor="b"/>
          <a:lstStyle>
            <a:lvl1pPr algn="r">
              <a:defRPr sz="1200"/>
            </a:lvl1pPr>
          </a:lstStyle>
          <a:p>
            <a:fld id="{E06BE263-935E-4D49-A862-54C82DD237B0}" type="slidenum">
              <a:rPr kumimoji="1" lang="ja-JP" altLang="en-US" smtClean="0"/>
              <a:t>‹#›</a:t>
            </a:fld>
            <a:endParaRPr kumimoji="1" lang="ja-JP" altLang="en-US"/>
          </a:p>
        </p:txBody>
      </p:sp>
    </p:spTree>
    <p:extLst>
      <p:ext uri="{BB962C8B-B14F-4D97-AF65-F5344CB8AC3E}">
        <p14:creationId xmlns:p14="http://schemas.microsoft.com/office/powerpoint/2010/main" val="394608693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8EFE078-5F32-4896-A69B-85E28F876BCF}"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03457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A6A2F75-3A46-4331-B107-84C22C83B4EC}"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732989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59F7A1D-F6A2-4557-94C9-398331A6CA76}"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937766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25967C7-96A4-46F5-BD32-354401D90D18}"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1664833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82A0C8EE-5189-41AB-A9B5-DA8262D11A85}" type="datetime1">
              <a:rPr kumimoji="1" lang="ja-JP" altLang="en-US" smtClean="0"/>
              <a:t>2016/1/15</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smtClean="0"/>
              <a:t>1</a:t>
            </a:r>
            <a:endParaRPr kumimoji="1" lang="ja-JP" altLang="en-US"/>
          </a:p>
        </p:txBody>
      </p:sp>
      <p:sp>
        <p:nvSpPr>
          <p:cNvPr id="6" name="スライド番号プレースホルダー 5"/>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4137096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BB604C0-CAA5-4759-9752-D86AC4A60316}" type="datetime1">
              <a:rPr kumimoji="1" lang="ja-JP" altLang="en-US" smtClean="0"/>
              <a:t>2016/1/15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3518438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8EAC086B-2635-4ECA-8B5B-D7E128147A62}" type="datetime1">
              <a:rPr kumimoji="1" lang="ja-JP" altLang="en-US" smtClean="0"/>
              <a:t>2016/1/15</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smtClean="0"/>
              <a:t>1</a:t>
            </a:r>
            <a:endParaRPr kumimoji="1" lang="ja-JP" altLang="en-US"/>
          </a:p>
        </p:txBody>
      </p:sp>
      <p:sp>
        <p:nvSpPr>
          <p:cNvPr id="9" name="スライド番号プレースホルダー 8"/>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815560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5DE4BA1B-3E1F-46A8-B47F-1CB59655E2EB}" type="datetime1">
              <a:rPr kumimoji="1" lang="ja-JP" altLang="en-US" smtClean="0"/>
              <a:t>2016/1/15</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smtClean="0"/>
              <a:t>1</a:t>
            </a:r>
            <a:endParaRPr kumimoji="1" lang="ja-JP" altLang="en-US"/>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155896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B3AC0FA-B7FE-450B-A225-8F9F11D635DE}" type="datetime1">
              <a:rPr kumimoji="1" lang="ja-JP" altLang="en-US" smtClean="0"/>
              <a:t>2016/1/15</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smtClean="0"/>
              <a:t>1</a:t>
            </a:r>
            <a:endParaRPr kumimoji="1" lang="ja-JP" altLang="en-US"/>
          </a:p>
        </p:txBody>
      </p:sp>
      <p:sp>
        <p:nvSpPr>
          <p:cNvPr id="4" name="スライド番号プレースホルダー 3"/>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13027786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BDB760CD-BD38-4AC2-A97D-EF90244A9B43}" type="datetime1">
              <a:rPr kumimoji="1" lang="ja-JP" altLang="en-US" smtClean="0"/>
              <a:t>2016/1/15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871920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54A3E82-04C6-4464-B730-11D6A32B6823}" type="datetime1">
              <a:rPr kumimoji="1" lang="ja-JP" altLang="en-US" smtClean="0"/>
              <a:t>2016/1/15</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smtClean="0"/>
              <a:t>1</a:t>
            </a:r>
            <a:endParaRPr kumimoji="1" lang="ja-JP" altLang="en-US"/>
          </a:p>
        </p:txBody>
      </p:sp>
      <p:sp>
        <p:nvSpPr>
          <p:cNvPr id="7" name="スライド番号プレースホルダー 6"/>
          <p:cNvSpPr>
            <a:spLocks noGrp="1"/>
          </p:cNvSpPr>
          <p:nvPr>
            <p:ph type="sldNum" sz="quarter" idx="12"/>
          </p:nvPr>
        </p:nvSpPr>
        <p:spPr/>
        <p:txBody>
          <a:body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837768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4D3333-DD6A-46C3-A9BA-D724C901A553}" type="datetime1">
              <a:rPr kumimoji="1" lang="ja-JP" altLang="en-US" smtClean="0"/>
              <a:t>2016/1/15</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smtClean="0"/>
              <a:t>1</a:t>
            </a:r>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F62127-BFA0-4607-8088-7779F0C694C4}" type="slidenum">
              <a:rPr kumimoji="1" lang="ja-JP" altLang="en-US" smtClean="0"/>
              <a:t>‹#›</a:t>
            </a:fld>
            <a:endParaRPr kumimoji="1" lang="ja-JP" altLang="en-US"/>
          </a:p>
        </p:txBody>
      </p:sp>
    </p:spTree>
    <p:extLst>
      <p:ext uri="{BB962C8B-B14F-4D97-AF65-F5344CB8AC3E}">
        <p14:creationId xmlns:p14="http://schemas.microsoft.com/office/powerpoint/2010/main" val="2799611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sz="2400" dirty="0" smtClean="0">
                <a:latin typeface="HGP創英ﾌﾟﾚｾﾞﾝｽEB" pitchFamily="18" charset="-128"/>
                <a:ea typeface="HGP創英ﾌﾟﾚｾﾞﾝｽEB" pitchFamily="18" charset="-128"/>
              </a:rPr>
              <a:t>                                                                  </a:t>
            </a:r>
            <a:r>
              <a:rPr kumimoji="1" lang="ja-JP" altLang="en-US" sz="2400" dirty="0" smtClean="0">
                <a:latin typeface="HGP創英ﾌﾟﾚｾﾞﾝｽEB" pitchFamily="18" charset="-128"/>
                <a:ea typeface="HGP創英ﾌﾟﾚｾﾞﾝｽEB" pitchFamily="18" charset="-128"/>
              </a:rPr>
              <a:t>＜資料　</a:t>
            </a:r>
            <a:r>
              <a:rPr kumimoji="1" lang="en-US" altLang="ja-JP" sz="2400" dirty="0" smtClean="0">
                <a:latin typeface="HGP創英ﾌﾟﾚｾﾞﾝｽEB" pitchFamily="18" charset="-128"/>
                <a:ea typeface="HGP創英ﾌﾟﾚｾﾞﾝｽEB" pitchFamily="18" charset="-128"/>
              </a:rPr>
              <a:t>1</a:t>
            </a:r>
            <a:r>
              <a:rPr kumimoji="1" lang="ja-JP" altLang="en-US" sz="2400" dirty="0" smtClean="0">
                <a:latin typeface="HGP創英ﾌﾟﾚｾﾞﾝｽEB" pitchFamily="18" charset="-128"/>
                <a:ea typeface="HGP創英ﾌﾟﾚｾﾞﾝｽEB" pitchFamily="18" charset="-128"/>
              </a:rPr>
              <a:t>＞</a:t>
            </a:r>
            <a:br>
              <a:rPr kumimoji="1" lang="ja-JP" altLang="en-US" sz="2400" dirty="0" smtClean="0">
                <a:latin typeface="HGP創英ﾌﾟﾚｾﾞﾝｽEB" pitchFamily="18" charset="-128"/>
                <a:ea typeface="HGP創英ﾌﾟﾚｾﾞﾝｽEB" pitchFamily="18" charset="-128"/>
              </a:rPr>
            </a:br>
            <a:r>
              <a:rPr kumimoji="1" lang="ja-JP" altLang="en-US" sz="2400" dirty="0" smtClean="0">
                <a:latin typeface="HGP創英ﾌﾟﾚｾﾞﾝｽEB" pitchFamily="18" charset="-128"/>
                <a:ea typeface="HGP創英ﾌﾟﾚｾﾞﾝｽEB" pitchFamily="18" charset="-128"/>
              </a:rPr>
              <a:t>平成</a:t>
            </a:r>
            <a:r>
              <a:rPr kumimoji="1" lang="en-US" altLang="ja-JP" sz="2400" dirty="0" smtClean="0">
                <a:latin typeface="HGP創英ﾌﾟﾚｾﾞﾝｽEB" pitchFamily="18" charset="-128"/>
                <a:ea typeface="HGP創英ﾌﾟﾚｾﾞﾝｽEB" pitchFamily="18" charset="-128"/>
              </a:rPr>
              <a:t>27</a:t>
            </a:r>
            <a:r>
              <a:rPr kumimoji="1" lang="ja-JP" altLang="en-US" sz="2400" dirty="0" smtClean="0">
                <a:latin typeface="HGP創英ﾌﾟﾚｾﾞﾝｽEB" pitchFamily="18" charset="-128"/>
                <a:ea typeface="HGP創英ﾌﾟﾚｾﾞﾝｽEB" pitchFamily="18" charset="-128"/>
              </a:rPr>
              <a:t>年度　静岡市障害者相談支援事業評価の結果について</a:t>
            </a:r>
            <a:endParaRPr kumimoji="1" lang="ja-JP" altLang="en-US" sz="2400" dirty="0">
              <a:latin typeface="HGP創英ﾌﾟﾚｾﾞﾝｽEB" pitchFamily="18" charset="-128"/>
              <a:ea typeface="HGP創英ﾌﾟﾚｾﾞﾝｽEB" pitchFamily="18" charset="-128"/>
            </a:endParaRPr>
          </a:p>
        </p:txBody>
      </p:sp>
      <p:sp>
        <p:nvSpPr>
          <p:cNvPr id="3" name="コンテンツ プレースホルダー 2"/>
          <p:cNvSpPr>
            <a:spLocks noGrp="1"/>
          </p:cNvSpPr>
          <p:nvPr>
            <p:ph idx="1"/>
          </p:nvPr>
        </p:nvSpPr>
        <p:spPr>
          <a:xfrm>
            <a:off x="457200" y="1484784"/>
            <a:ext cx="8229600" cy="4824536"/>
          </a:xfrm>
        </p:spPr>
        <p:txBody>
          <a:bodyPr>
            <a:normAutofit/>
          </a:bodyPr>
          <a:lstStyle/>
          <a:p>
            <a:pPr marL="0" indent="0">
              <a:buNone/>
            </a:pPr>
            <a:r>
              <a:rPr kumimoji="1" lang="en-US" altLang="ja-JP" sz="2000" dirty="0" smtClean="0">
                <a:latin typeface="HGP創英ﾌﾟﾚｾﾞﾝｽEB" pitchFamily="18" charset="-128"/>
                <a:ea typeface="HGP創英ﾌﾟﾚｾﾞﾝｽEB" pitchFamily="18" charset="-128"/>
              </a:rPr>
              <a:t> </a:t>
            </a:r>
            <a:r>
              <a:rPr kumimoji="1" lang="ja-JP" altLang="en-US" sz="2000" dirty="0" smtClean="0">
                <a:latin typeface="HGP創英ﾌﾟﾚｾﾞﾝｽEB" pitchFamily="18" charset="-128"/>
                <a:ea typeface="HGP創英ﾌﾟﾚｾﾞﾝｽEB" pitchFamily="18" charset="-128"/>
              </a:rPr>
              <a:t>　静岡市相談支援事業の実施に当たり、均質かつ良質な相談支援の提供と相談支援事業の充実及び強化を図るため、平成</a:t>
            </a:r>
            <a:r>
              <a:rPr kumimoji="1" lang="en-US" altLang="ja-JP" sz="2000" dirty="0" smtClean="0">
                <a:latin typeface="HGP創英ﾌﾟﾚｾﾞﾝｽEB" pitchFamily="18" charset="-128"/>
                <a:ea typeface="HGP創英ﾌﾟﾚｾﾞﾝｽEB" pitchFamily="18" charset="-128"/>
              </a:rPr>
              <a:t>21</a:t>
            </a:r>
            <a:r>
              <a:rPr kumimoji="1" lang="ja-JP" altLang="en-US" sz="2000" dirty="0" smtClean="0">
                <a:latin typeface="HGP創英ﾌﾟﾚｾﾞﾝｽEB" pitchFamily="18" charset="-128"/>
                <a:ea typeface="HGP創英ﾌﾟﾚｾﾞﾝｽEB" pitchFamily="18" charset="-128"/>
              </a:rPr>
              <a:t>年度から相談支援事業評価を実施してきた。従前は区ごとに設置される</a:t>
            </a:r>
            <a:r>
              <a:rPr kumimoji="1" lang="ja-JP" altLang="en-US" sz="2000" dirty="0" err="1" smtClean="0">
                <a:latin typeface="HGP創英ﾌﾟﾚｾﾞﾝｽEB" pitchFamily="18" charset="-128"/>
                <a:ea typeface="HGP創英ﾌﾟﾚｾﾞﾝｽEB" pitchFamily="18" charset="-128"/>
              </a:rPr>
              <a:t>障がい</a:t>
            </a:r>
            <a:r>
              <a:rPr kumimoji="1" lang="ja-JP" altLang="en-US" sz="2000" dirty="0" smtClean="0">
                <a:latin typeface="HGP創英ﾌﾟﾚｾﾞﾝｽEB" pitchFamily="18" charset="-128"/>
                <a:ea typeface="HGP創英ﾌﾟﾚｾﾞﾝｽEB" pitchFamily="18" charset="-128"/>
              </a:rPr>
              <a:t>種別ごと</a:t>
            </a:r>
            <a:r>
              <a:rPr kumimoji="1" lang="en-US" altLang="ja-JP" sz="2000" dirty="0" smtClean="0">
                <a:latin typeface="HGP創英ﾌﾟﾚｾﾞﾝｽEB" pitchFamily="18" charset="-128"/>
                <a:ea typeface="HGP創英ﾌﾟﾚｾﾞﾝｽEB" pitchFamily="18" charset="-128"/>
              </a:rPr>
              <a:t>10</a:t>
            </a:r>
            <a:r>
              <a:rPr kumimoji="1" lang="ja-JP" altLang="en-US" sz="2000" dirty="0" smtClean="0">
                <a:latin typeface="HGP創英ﾌﾟﾚｾﾞﾝｽEB" pitchFamily="18" charset="-128"/>
                <a:ea typeface="HGP創英ﾌﾟﾚｾﾞﾝｽEB" pitchFamily="18" charset="-128"/>
              </a:rPr>
              <a:t>か所の相談支援事業者に対し事業評価を行ってきたが、本年度は静岡市障害者相談支援推進センター</a:t>
            </a:r>
            <a:r>
              <a:rPr kumimoji="1" lang="en-US" altLang="ja-JP" sz="2000" dirty="0" smtClean="0">
                <a:latin typeface="HGP創英ﾌﾟﾚｾﾞﾝｽEB" pitchFamily="18" charset="-128"/>
                <a:ea typeface="HGP創英ﾌﾟﾚｾﾞﾝｽEB" pitchFamily="18" charset="-128"/>
              </a:rPr>
              <a:t>(</a:t>
            </a:r>
            <a:r>
              <a:rPr kumimoji="1" lang="ja-JP" altLang="en-US" sz="2000" dirty="0" smtClean="0">
                <a:latin typeface="HGP創英ﾌﾟﾚｾﾞﾝｽEB" pitchFamily="18" charset="-128"/>
                <a:ea typeface="HGP創英ﾌﾟﾚｾﾞﾝｽEB" pitchFamily="18" charset="-128"/>
              </a:rPr>
              <a:t>以下「推進センター」と言う。</a:t>
            </a:r>
            <a:r>
              <a:rPr kumimoji="1" lang="en-US" altLang="ja-JP" sz="2000" dirty="0" smtClean="0">
                <a:latin typeface="HGP創英ﾌﾟﾚｾﾞﾝｽEB" pitchFamily="18" charset="-128"/>
                <a:ea typeface="HGP創英ﾌﾟﾚｾﾞﾝｽEB" pitchFamily="18" charset="-128"/>
              </a:rPr>
              <a:t>)</a:t>
            </a:r>
            <a:r>
              <a:rPr kumimoji="1" lang="ja-JP" altLang="en-US" sz="2000" dirty="0" smtClean="0">
                <a:latin typeface="HGP創英ﾌﾟﾚｾﾞﾝｽEB" pitchFamily="18" charset="-128"/>
                <a:ea typeface="HGP創英ﾌﾟﾚｾﾞﾝｽEB" pitchFamily="18" charset="-128"/>
              </a:rPr>
              <a:t>に対する事業評価を実施した。</a:t>
            </a:r>
          </a:p>
          <a:p>
            <a:pPr marL="0" indent="0">
              <a:buNone/>
            </a:pPr>
            <a:r>
              <a:rPr lang="ja-JP" altLang="en-US" sz="20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推進センターの実施事業は以下のとおり</a:t>
            </a:r>
            <a:r>
              <a:rPr lang="ja-JP" altLang="en-US" sz="2000" dirty="0">
                <a:latin typeface="HGP創英ﾌﾟﾚｾﾞﾝｽEB" pitchFamily="18" charset="-128"/>
                <a:ea typeface="HGP創英ﾌﾟﾚｾﾞﾝｽEB" pitchFamily="18" charset="-128"/>
              </a:rPr>
              <a:t>である。</a:t>
            </a:r>
            <a:endParaRPr kumimoji="1" lang="ja-JP" altLang="en-US" sz="2000" dirty="0" smtClean="0">
              <a:latin typeface="HGP創英ﾌﾟﾚｾﾞﾝｽEB" pitchFamily="18" charset="-128"/>
              <a:ea typeface="HGP創英ﾌﾟﾚｾﾞﾝｽEB" pitchFamily="18" charset="-128"/>
            </a:endParaRPr>
          </a:p>
          <a:p>
            <a:pPr marL="0" indent="0">
              <a:buNone/>
            </a:pPr>
            <a:r>
              <a:rPr lang="ja-JP" altLang="en-US" sz="2000" dirty="0">
                <a:latin typeface="HGP創英ﾌﾟﾚｾﾞﾝｽEB" pitchFamily="18" charset="-128"/>
                <a:ea typeface="HGP創英ﾌﾟﾚｾﾞﾝｽEB" pitchFamily="18" charset="-128"/>
              </a:rPr>
              <a:t>　</a:t>
            </a:r>
            <a:endParaRPr lang="ja-JP" altLang="en-US" sz="2000" dirty="0" smtClean="0">
              <a:latin typeface="HGP創英ﾌﾟﾚｾﾞﾝｽEB" pitchFamily="18" charset="-128"/>
              <a:ea typeface="HGP創英ﾌﾟﾚｾﾞﾝｽEB" pitchFamily="18" charset="-128"/>
            </a:endParaRPr>
          </a:p>
          <a:p>
            <a:pPr marL="0" indent="0">
              <a:buNone/>
            </a:pPr>
            <a:r>
              <a:rPr kumimoji="1" lang="ja-JP" altLang="en-US" sz="2000" dirty="0" smtClean="0">
                <a:latin typeface="HGP創英ﾌﾟﾚｾﾞﾝｽEB" pitchFamily="18" charset="-128"/>
                <a:ea typeface="HGP創英ﾌﾟﾚｾﾞﾝｽEB" pitchFamily="18" charset="-128"/>
              </a:rPr>
              <a:t>　　　　　　　　　　　　　　　　　</a:t>
            </a:r>
            <a:endParaRPr kumimoji="1"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kumimoji="1"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kumimoji="1"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kumimoji="1" lang="ja-JP" altLang="en-US" sz="2000" dirty="0">
              <a:latin typeface="HGP創英ﾌﾟﾚｾﾞﾝｽEB" pitchFamily="18" charset="-128"/>
              <a:ea typeface="HGP創英ﾌﾟﾚｾﾞﾝｽEB" pitchFamily="18" charset="-128"/>
            </a:endParaRPr>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1</a:t>
            </a:fld>
            <a:endParaRPr kumimoji="1" lang="ja-JP" altLang="en-US" dirty="0"/>
          </a:p>
        </p:txBody>
      </p:sp>
      <p:sp>
        <p:nvSpPr>
          <p:cNvPr id="7" name="正方形/長方形 6"/>
          <p:cNvSpPr/>
          <p:nvPr/>
        </p:nvSpPr>
        <p:spPr>
          <a:xfrm>
            <a:off x="470343" y="4520845"/>
            <a:ext cx="3888432" cy="1608455"/>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600" dirty="0" smtClean="0">
                <a:latin typeface="HGP創英ﾌﾟﾚｾﾞﾝｽEB" pitchFamily="18" charset="-128"/>
                <a:ea typeface="HGP創英ﾌﾟﾚｾﾞﾝｽEB" pitchFamily="18" charset="-128"/>
              </a:rPr>
              <a:t>地域における相談支援の中核的な役割を担う機関として、障害者相談支援事業及び成年後見制度利用支援事業等の相談業務を総合的に実施する。</a:t>
            </a:r>
            <a:endParaRPr lang="en-US" altLang="ja-JP" sz="1600" dirty="0">
              <a:latin typeface="HGP創英ﾌﾟﾚｾﾞﾝｽEB" pitchFamily="18" charset="-128"/>
              <a:ea typeface="HGP創英ﾌﾟﾚｾﾞﾝｽEB" pitchFamily="18" charset="-128"/>
            </a:endParaRPr>
          </a:p>
        </p:txBody>
      </p:sp>
      <p:sp>
        <p:nvSpPr>
          <p:cNvPr id="6" name="額縁 5"/>
          <p:cNvSpPr/>
          <p:nvPr/>
        </p:nvSpPr>
        <p:spPr>
          <a:xfrm>
            <a:off x="827584" y="3969060"/>
            <a:ext cx="2376264" cy="792088"/>
          </a:xfrm>
          <a:prstGeom prst="bevel">
            <a:avLst/>
          </a:prstGeom>
          <a:solidFill>
            <a:schemeClr val="accent1">
              <a:lumMod val="40000"/>
              <a:lumOff val="60000"/>
            </a:schemeClr>
          </a:soli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latin typeface="HGP創英ﾌﾟﾚｾﾞﾝｽEB" pitchFamily="18" charset="-128"/>
                <a:ea typeface="HGP創英ﾌﾟﾚｾﾞﾝｽEB" pitchFamily="18" charset="-128"/>
              </a:rPr>
              <a:t>障害者相談支援</a:t>
            </a:r>
          </a:p>
          <a:p>
            <a:pPr algn="ctr"/>
            <a:r>
              <a:rPr kumimoji="1" lang="ja-JP" altLang="en-US" dirty="0" smtClean="0">
                <a:latin typeface="HGP創英ﾌﾟﾚｾﾞﾝｽEB" pitchFamily="18" charset="-128"/>
                <a:ea typeface="HGP創英ﾌﾟﾚｾﾞﾝｽEB" pitchFamily="18" charset="-128"/>
              </a:rPr>
              <a:t>推進センター</a:t>
            </a:r>
            <a:endParaRPr kumimoji="1" lang="ja-JP" altLang="en-US" dirty="0">
              <a:latin typeface="HGP創英ﾌﾟﾚｾﾞﾝｽEB" pitchFamily="18" charset="-128"/>
              <a:ea typeface="HGP創英ﾌﾟﾚｾﾞﾝｽEB" pitchFamily="18" charset="-128"/>
            </a:endParaRPr>
          </a:p>
        </p:txBody>
      </p:sp>
      <p:sp>
        <p:nvSpPr>
          <p:cNvPr id="8" name="角丸四角形 7"/>
          <p:cNvSpPr/>
          <p:nvPr/>
        </p:nvSpPr>
        <p:spPr>
          <a:xfrm>
            <a:off x="4716016" y="3839892"/>
            <a:ext cx="3960440" cy="57606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ja-JP" altLang="en-US" dirty="0" smtClean="0">
                <a:latin typeface="HGP創英ﾌﾟﾚｾﾞﾝｽEB" pitchFamily="18" charset="-128"/>
                <a:ea typeface="HGP創英ﾌﾟﾚｾﾞﾝｽEB" pitchFamily="18" charset="-128"/>
              </a:rPr>
              <a:t>１　基幹相談支援センター事業</a:t>
            </a:r>
            <a:endParaRPr kumimoji="1" lang="ja-JP" altLang="en-US" dirty="0">
              <a:latin typeface="HGP創英ﾌﾟﾚｾﾞﾝｽEB" pitchFamily="18" charset="-128"/>
              <a:ea typeface="HGP創英ﾌﾟﾚｾﾞﾝｽEB" pitchFamily="18" charset="-128"/>
            </a:endParaRPr>
          </a:p>
        </p:txBody>
      </p:sp>
      <p:sp>
        <p:nvSpPr>
          <p:cNvPr id="9" name="角丸四角形 8"/>
          <p:cNvSpPr/>
          <p:nvPr/>
        </p:nvSpPr>
        <p:spPr>
          <a:xfrm>
            <a:off x="4750134" y="4617132"/>
            <a:ext cx="3926322" cy="6480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latin typeface="HGP創英ﾌﾟﾚｾﾞﾝｽEB" pitchFamily="18" charset="-128"/>
                <a:ea typeface="HGP創英ﾌﾟﾚｾﾞﾝｽEB" pitchFamily="18" charset="-128"/>
              </a:rPr>
              <a:t>２　障害者相談支援推進センター事業</a:t>
            </a:r>
            <a:endParaRPr kumimoji="1" lang="ja-JP" altLang="en-US" dirty="0">
              <a:latin typeface="HGP創英ﾌﾟﾚｾﾞﾝｽEB" pitchFamily="18" charset="-128"/>
              <a:ea typeface="HGP創英ﾌﾟﾚｾﾞﾝｽEB" pitchFamily="18" charset="-128"/>
            </a:endParaRPr>
          </a:p>
        </p:txBody>
      </p:sp>
      <p:sp>
        <p:nvSpPr>
          <p:cNvPr id="10" name="角丸四角形 9"/>
          <p:cNvSpPr/>
          <p:nvPr/>
        </p:nvSpPr>
        <p:spPr>
          <a:xfrm>
            <a:off x="4788024" y="5481228"/>
            <a:ext cx="3816424" cy="648072"/>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dirty="0" smtClean="0">
                <a:latin typeface="HGP創英ﾌﾟﾚｾﾞﾝｽEB" pitchFamily="18" charset="-128"/>
                <a:ea typeface="HGP創英ﾌﾟﾚｾﾞﾝｽEB" pitchFamily="18" charset="-128"/>
              </a:rPr>
              <a:t>３　障害者虐待防止センター事業</a:t>
            </a:r>
            <a:endParaRPr kumimoji="1" lang="ja-JP" altLang="en-US" dirty="0">
              <a:latin typeface="HGP創英ﾌﾟﾚｾﾞﾝｽEB" pitchFamily="18" charset="-128"/>
              <a:ea typeface="HGP創英ﾌﾟﾚｾﾞﾝｽEB" pitchFamily="18" charset="-128"/>
            </a:endParaRPr>
          </a:p>
        </p:txBody>
      </p:sp>
      <p:sp>
        <p:nvSpPr>
          <p:cNvPr id="11" name="左中かっこ 10"/>
          <p:cNvSpPr/>
          <p:nvPr/>
        </p:nvSpPr>
        <p:spPr>
          <a:xfrm>
            <a:off x="4355976" y="4221088"/>
            <a:ext cx="360040" cy="1692188"/>
          </a:xfrm>
          <a:prstGeom prst="leftBrace">
            <a:avLst>
              <a:gd name="adj1" fmla="val 0"/>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8502756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1296144"/>
          </a:xfrm>
        </p:spPr>
        <p:txBody>
          <a:bodyPr>
            <a:normAutofit/>
          </a:bodyPr>
          <a:lstStyle/>
          <a:p>
            <a:pPr lvl="0" algn="l"/>
            <a:r>
              <a:rPr kumimoji="1" lang="en-US" altLang="ja-JP" sz="2400" dirty="0" smtClean="0">
                <a:latin typeface="HGP創英ﾌﾟﾚｾﾞﾝｽEB" pitchFamily="18" charset="-128"/>
                <a:ea typeface="HGP創英ﾌﾟﾚｾﾞﾝｽEB" pitchFamily="18" charset="-128"/>
              </a:rPr>
              <a:t>3 </a:t>
            </a:r>
            <a:r>
              <a:rPr kumimoji="1" lang="ja-JP" altLang="en-US" sz="2400" dirty="0" smtClean="0">
                <a:latin typeface="HGP創英ﾌﾟﾚｾﾞﾝｽEB" pitchFamily="18" charset="-128"/>
                <a:ea typeface="HGP創英ﾌﾟﾚｾﾞﾝｽEB" pitchFamily="18" charset="-128"/>
              </a:rPr>
              <a:t>評価結果</a:t>
            </a:r>
            <a:br>
              <a:rPr kumimoji="1" lang="ja-JP" altLang="en-US" sz="2400" dirty="0" smtClean="0">
                <a:latin typeface="HGP創英ﾌﾟﾚｾﾞﾝｽEB" pitchFamily="18" charset="-128"/>
                <a:ea typeface="HGP創英ﾌﾟﾚｾﾞﾝｽEB" pitchFamily="18" charset="-128"/>
              </a:rPr>
            </a:br>
            <a:r>
              <a:rPr lang="ja-JP" altLang="en-US" sz="27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相談支援事業評価資料、利用者アンケート、自己評価、ヒアリングの結果等を踏まえた相談支援事業評価部会における評価結果は下記のとおりである。</a:t>
            </a:r>
            <a:endParaRPr kumimoji="1" lang="ja-JP" altLang="en-US" sz="2400" dirty="0">
              <a:latin typeface="HGP創英ﾌﾟﾚｾﾞﾝｽEB" pitchFamily="18" charset="-128"/>
              <a:ea typeface="HGP創英ﾌﾟﾚｾﾞﾝｽEB" pitchFamily="18" charset="-128"/>
            </a:endParaRPr>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10</a:t>
            </a:fld>
            <a:endParaRPr kumimoji="1" lang="ja-JP" altLang="en-US"/>
          </a:p>
        </p:txBody>
      </p:sp>
      <p:sp>
        <p:nvSpPr>
          <p:cNvPr id="8" name="コンテンツ プレースホルダー 7"/>
          <p:cNvSpPr>
            <a:spLocks noGrp="1"/>
          </p:cNvSpPr>
          <p:nvPr>
            <p:ph idx="1"/>
          </p:nvPr>
        </p:nvSpPr>
        <p:spPr/>
        <p:txBody>
          <a:bodyPr>
            <a:normAutofit/>
          </a:bodyPr>
          <a:lstStyle/>
          <a:p>
            <a:pPr marL="0" indent="0">
              <a:buNone/>
            </a:pPr>
            <a:endParaRPr kumimoji="1" lang="ja-JP" altLang="en-US" sz="1600" dirty="0" smtClean="0">
              <a:latin typeface="HGP創英ﾌﾟﾚｾﾞﾝｽEB" pitchFamily="18" charset="-128"/>
              <a:ea typeface="HGP創英ﾌﾟﾚｾﾞﾝｽEB" pitchFamily="18" charset="-128"/>
            </a:endParaRPr>
          </a:p>
          <a:p>
            <a:pPr marL="0" indent="0">
              <a:buNone/>
            </a:pPr>
            <a:r>
              <a:rPr kumimoji="1" lang="ja-JP" altLang="en-US" sz="1600" dirty="0" smtClean="0">
                <a:latin typeface="HGP創英ﾌﾟﾚｾﾞﾝｽEB" pitchFamily="18" charset="-128"/>
                <a:ea typeface="HGP創英ﾌﾟﾚｾﾞﾝｽEB" pitchFamily="18" charset="-128"/>
              </a:rPr>
              <a:t>＜評価結果＞　　　　　　　　　　　　　　　　　　　　　　　　　　　〇評価できる点　●要望する点</a:t>
            </a:r>
          </a:p>
          <a:p>
            <a:pPr marL="0" indent="0">
              <a:buNone/>
            </a:pPr>
            <a:endParaRPr kumimoji="1" lang="ja-JP" altLang="en-US" sz="1600" dirty="0">
              <a:latin typeface="HGP創英ﾌﾟﾚｾﾞﾝｽEB" pitchFamily="18" charset="-128"/>
              <a:ea typeface="HGP創英ﾌﾟﾚｾﾞﾝｽEB"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76448710"/>
              </p:ext>
            </p:extLst>
          </p:nvPr>
        </p:nvGraphicFramePr>
        <p:xfrm>
          <a:off x="611560" y="2348880"/>
          <a:ext cx="7920880" cy="2504440"/>
        </p:xfrm>
        <a:graphic>
          <a:graphicData uri="http://schemas.openxmlformats.org/drawingml/2006/table">
            <a:tbl>
              <a:tblPr firstRow="1" bandRow="1">
                <a:tableStyleId>{5C22544A-7EE6-4342-B048-85BDC9FD1C3A}</a:tableStyleId>
              </a:tblPr>
              <a:tblGrid>
                <a:gridCol w="3312368"/>
                <a:gridCol w="4608512"/>
              </a:tblGrid>
              <a:tr h="370840">
                <a:tc>
                  <a:txBody>
                    <a:bodyPr/>
                    <a:lstStyle/>
                    <a:p>
                      <a:pPr algn="ctr"/>
                      <a:r>
                        <a:rPr kumimoji="1" lang="ja-JP" altLang="en-US" sz="1600" dirty="0" smtClean="0">
                          <a:latin typeface="HGP創英ﾌﾟﾚｾﾞﾝｽEB" pitchFamily="18" charset="-128"/>
                          <a:ea typeface="HGP創英ﾌﾟﾚｾﾞﾝｽEB" pitchFamily="18" charset="-128"/>
                        </a:rPr>
                        <a:t>項　　　　目</a:t>
                      </a:r>
                      <a:endParaRPr kumimoji="1" lang="ja-JP" altLang="en-US" sz="1600" dirty="0">
                        <a:latin typeface="HGP創英ﾌﾟﾚｾﾞﾝｽEB" pitchFamily="18" charset="-128"/>
                        <a:ea typeface="HGP創英ﾌﾟﾚｾﾞﾝｽEB" pitchFamily="18" charset="-128"/>
                      </a:endParaRPr>
                    </a:p>
                  </a:txBody>
                  <a:tcPr/>
                </a:tc>
                <a:tc>
                  <a:txBody>
                    <a:bodyPr/>
                    <a:lstStyle/>
                    <a:p>
                      <a:pPr algn="ctr"/>
                      <a:r>
                        <a:rPr kumimoji="1" lang="ja-JP" altLang="en-US" sz="1600" dirty="0" smtClean="0">
                          <a:latin typeface="HGP創英ﾌﾟﾚｾﾞﾝｽEB" pitchFamily="18" charset="-128"/>
                          <a:ea typeface="HGP創英ﾌﾟﾚｾﾞﾝｽEB" pitchFamily="18" charset="-128"/>
                        </a:rPr>
                        <a:t>評価結果</a:t>
                      </a:r>
                      <a:endParaRPr kumimoji="1" lang="ja-JP" altLang="en-US" sz="1600" dirty="0">
                        <a:latin typeface="HGP創英ﾌﾟﾚｾﾞﾝｽEB" pitchFamily="18" charset="-128"/>
                        <a:ea typeface="HGP創英ﾌﾟﾚｾﾞﾝｽEB" pitchFamily="18" charset="-128"/>
                      </a:endParaRPr>
                    </a:p>
                  </a:txBody>
                  <a:tcPr/>
                </a:tc>
              </a:tr>
              <a:tr h="370840">
                <a:tc>
                  <a:txBody>
                    <a:bodyPr/>
                    <a:lstStyle/>
                    <a:p>
                      <a:r>
                        <a:rPr kumimoji="1" lang="ja-JP" altLang="en-US" sz="1400" u="sng" dirty="0" smtClean="0">
                          <a:latin typeface="HGP創英ﾌﾟﾚｾﾞﾝｽEB" pitchFamily="18" charset="-128"/>
                          <a:ea typeface="HGP創英ﾌﾟﾚｾﾞﾝｽEB" pitchFamily="18" charset="-128"/>
                        </a:rPr>
                        <a:t>基本情報</a:t>
                      </a:r>
                    </a:p>
                    <a:p>
                      <a:endParaRPr kumimoji="1" lang="ja-JP" altLang="en-US" sz="1400" dirty="0" smtClean="0">
                        <a:latin typeface="HGP創英ﾌﾟﾚｾﾞﾝｽEB" pitchFamily="18" charset="-128"/>
                        <a:ea typeface="HGP創英ﾌﾟﾚｾﾞﾝｽEB" pitchFamily="18" charset="-128"/>
                      </a:endParaRPr>
                    </a:p>
                    <a:p>
                      <a:endParaRPr kumimoji="1" lang="ja-JP" altLang="en-US" sz="1400" dirty="0" smtClean="0">
                        <a:latin typeface="HGP創英ﾌﾟﾚｾﾞﾝｽEB" pitchFamily="18" charset="-128"/>
                        <a:ea typeface="HGP創英ﾌﾟﾚｾﾞﾝｽEB" pitchFamily="18" charset="-128"/>
                      </a:endParaRPr>
                    </a:p>
                    <a:p>
                      <a:endParaRPr kumimoji="1" lang="ja-JP" altLang="en-US" sz="14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創英ﾌﾟﾚｾﾞﾝｽEB" pitchFamily="18" charset="-128"/>
                          <a:ea typeface="HGP創英ﾌﾟﾚｾﾞﾝｽEB" pitchFamily="18" charset="-128"/>
                        </a:rPr>
                        <a:t>①相談対応が可能な職員を配置しているか。</a:t>
                      </a:r>
                    </a:p>
                    <a:p>
                      <a:endParaRPr kumimoji="1" lang="ja-JP" altLang="en-US" sz="1100" dirty="0" smtClean="0">
                        <a:latin typeface="HGP創英ﾌﾟﾚｾﾞﾝｽEB" pitchFamily="18" charset="-128"/>
                        <a:ea typeface="HGP創英ﾌﾟﾚｾﾞﾝｽEB" pitchFamily="18" charset="-128"/>
                      </a:endParaRPr>
                    </a:p>
                    <a:p>
                      <a:endParaRPr kumimoji="1" lang="ja-JP" altLang="en-US" sz="1400" dirty="0" smtClean="0">
                        <a:latin typeface="HGP創英ﾌﾟﾚｾﾞﾝｽEB" pitchFamily="18" charset="-128"/>
                        <a:ea typeface="HGP創英ﾌﾟﾚｾﾞﾝｽEB" pitchFamily="18" charset="-128"/>
                      </a:endParaRPr>
                    </a:p>
                    <a:p>
                      <a:endParaRPr kumimoji="1" lang="ja-JP" altLang="en-US" sz="1400" dirty="0" smtClean="0">
                        <a:latin typeface="HGP創英ﾌﾟﾚｾﾞﾝｽEB" pitchFamily="18" charset="-128"/>
                        <a:ea typeface="HGP創英ﾌﾟﾚｾﾞﾝｽEB" pitchFamily="18" charset="-128"/>
                      </a:endParaRPr>
                    </a:p>
                    <a:p>
                      <a:endParaRPr kumimoji="1" lang="ja-JP" altLang="en-US" sz="1400" dirty="0" smtClean="0">
                        <a:latin typeface="HGP創英ﾌﾟﾚｾﾞﾝｽEB" pitchFamily="18" charset="-128"/>
                        <a:ea typeface="HGP創英ﾌﾟﾚｾﾞﾝｽEB" pitchFamily="18" charset="-128"/>
                      </a:endParaRPr>
                    </a:p>
                    <a:p>
                      <a:endParaRPr kumimoji="1" lang="ja-JP" altLang="en-US" sz="1400" dirty="0">
                        <a:latin typeface="HGP創英ﾌﾟﾚｾﾞﾝｽEB" pitchFamily="18" charset="-128"/>
                        <a:ea typeface="HGP創英ﾌﾟﾚｾﾞﾝｽEB" pitchFamily="18" charset="-128"/>
                      </a:endParaRPr>
                    </a:p>
                  </a:txBody>
                  <a:tcPr/>
                </a:tc>
                <a:tc>
                  <a:txBody>
                    <a:bodyPr/>
                    <a:lstStyle/>
                    <a:p>
                      <a:r>
                        <a:rPr kumimoji="1" lang="ja-JP" altLang="en-US" sz="1200" dirty="0" smtClean="0">
                          <a:latin typeface="HGP創英ﾌﾟﾚｾﾞﾝｽEB" pitchFamily="18" charset="-128"/>
                          <a:ea typeface="HGP創英ﾌﾟﾚｾﾞﾝｽEB" pitchFamily="18" charset="-128"/>
                        </a:rPr>
                        <a:t>●適切な人員体制になっているが、市全体を視野に入れた推進センターとしての機能を有効的に発揮させるには、規模が小さい。</a:t>
                      </a:r>
                    </a:p>
                    <a:p>
                      <a:r>
                        <a:rPr kumimoji="1" lang="ja-JP" altLang="en-US" sz="1200" dirty="0" smtClean="0">
                          <a:latin typeface="HGP創英ﾌﾟﾚｾﾞﾝｽEB" pitchFamily="18" charset="-128"/>
                          <a:ea typeface="HGP創英ﾌﾟﾚｾﾞﾝｽEB" pitchFamily="18" charset="-128"/>
                        </a:rPr>
                        <a:t>●業務量を考えると、一人一人の負担が重く、人員増が望ましい。</a:t>
                      </a:r>
                    </a:p>
                    <a:p>
                      <a:r>
                        <a:rPr kumimoji="1" lang="ja-JP" altLang="en-US" sz="1200" dirty="0" smtClean="0">
                          <a:latin typeface="HGP創英ﾌﾟﾚｾﾞﾝｽEB" pitchFamily="18" charset="-128"/>
                          <a:ea typeface="HGP創英ﾌﾟﾚｾﾞﾝｽEB" pitchFamily="18" charset="-128"/>
                        </a:rPr>
                        <a:t>●</a:t>
                      </a:r>
                      <a:r>
                        <a:rPr kumimoji="1" lang="ja-JP" altLang="en-US" sz="1200" dirty="0" err="1" smtClean="0">
                          <a:latin typeface="HGP創英ﾌﾟﾚｾﾞﾝｽEB" pitchFamily="18" charset="-128"/>
                          <a:ea typeface="HGP創英ﾌﾟﾚｾﾞﾝｽEB" pitchFamily="18" charset="-128"/>
                        </a:rPr>
                        <a:t>精神障がい</a:t>
                      </a:r>
                      <a:r>
                        <a:rPr kumimoji="1" lang="ja-JP" altLang="en-US" sz="1200" dirty="0" smtClean="0">
                          <a:latin typeface="HGP創英ﾌﾟﾚｾﾞﾝｽEB" pitchFamily="18" charset="-128"/>
                          <a:ea typeface="HGP創英ﾌﾟﾚｾﾞﾝｽEB" pitchFamily="18" charset="-128"/>
                        </a:rPr>
                        <a:t>者も対象としていることから、精神保健福祉士の配置が望まれる。</a:t>
                      </a:r>
                    </a:p>
                    <a:p>
                      <a:r>
                        <a:rPr kumimoji="1" lang="ja-JP" altLang="en-US" sz="1200" dirty="0" smtClean="0">
                          <a:latin typeface="HGP創英ﾌﾟﾚｾﾞﾝｽEB" pitchFamily="18" charset="-128"/>
                          <a:ea typeface="HGP創英ﾌﾟﾚｾﾞﾝｽEB" pitchFamily="18" charset="-128"/>
                        </a:rPr>
                        <a:t>●ピア相談員が在籍し、利用者目線の相談支援について配慮が伺えるが、できれば３障がいのピア相談員をそろえてほしい。</a:t>
                      </a:r>
                    </a:p>
                    <a:p>
                      <a:endParaRPr kumimoji="1" lang="ja-JP" altLang="en-US" sz="1200" dirty="0">
                        <a:latin typeface="HGP創英ﾌﾟﾚｾﾞﾝｽEB" pitchFamily="18" charset="-128"/>
                        <a:ea typeface="HGP創英ﾌﾟﾚｾﾞﾝｽEB" pitchFamily="18" charset="-128"/>
                      </a:endParaRPr>
                    </a:p>
                  </a:txBody>
                  <a:tcPr/>
                </a:tc>
              </a:tr>
            </a:tbl>
          </a:graphicData>
        </a:graphic>
      </p:graphicFrame>
      <p:sp>
        <p:nvSpPr>
          <p:cNvPr id="6" name="ホームベース 5"/>
          <p:cNvSpPr/>
          <p:nvPr/>
        </p:nvSpPr>
        <p:spPr>
          <a:xfrm>
            <a:off x="755576" y="3284984"/>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3425040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90066"/>
          </a:xfrm>
        </p:spPr>
        <p:txBody>
          <a:bodyPr>
            <a:normAutofit/>
          </a:bodyPr>
          <a:lstStyle/>
          <a:p>
            <a:pPr algn="l"/>
            <a:r>
              <a:rPr kumimoji="1" lang="ja-JP" altLang="en-US" sz="1600" dirty="0" smtClean="0">
                <a:latin typeface="HGP創英ﾌﾟﾚｾﾞﾝｽEB" pitchFamily="18" charset="-128"/>
                <a:ea typeface="HGP創英ﾌﾟﾚｾﾞﾝｽEB" pitchFamily="18" charset="-128"/>
              </a:rPr>
              <a:t>基幹相談支援センター事業</a:t>
            </a:r>
            <a:endParaRPr kumimoji="1" lang="ja-JP" altLang="en-US" sz="1600" dirty="0">
              <a:latin typeface="HGP創英ﾌﾟﾚｾﾞﾝｽEB" pitchFamily="18" charset="-128"/>
              <a:ea typeface="HGP創英ﾌﾟﾚｾﾞﾝｽEB" pitchFamily="18" charset="-128"/>
            </a:endParaRPr>
          </a:p>
        </p:txBody>
      </p:sp>
      <p:sp>
        <p:nvSpPr>
          <p:cNvPr id="3" name="コンテンツ プレースホルダー 2"/>
          <p:cNvSpPr>
            <a:spLocks noGrp="1"/>
          </p:cNvSpPr>
          <p:nvPr>
            <p:ph idx="1"/>
          </p:nvPr>
        </p:nvSpPr>
        <p:spPr>
          <a:xfrm>
            <a:off x="467544" y="836712"/>
            <a:ext cx="8229600" cy="4525963"/>
          </a:xfrm>
        </p:spPr>
        <p:txBody>
          <a:bodyPr/>
          <a:lstStyle/>
          <a:p>
            <a:endParaRPr kumimoji="1" lang="ja-JP" altLang="en-US" dirty="0" smtClean="0">
              <a:latin typeface="HGP創英ﾌﾟﾚｾﾞﾝｽEB" pitchFamily="18" charset="-128"/>
              <a:ea typeface="HGP創英ﾌﾟﾚｾﾞﾝｽEB" pitchFamily="18" charset="-128"/>
            </a:endParaRPr>
          </a:p>
          <a:p>
            <a:pPr marL="0" indent="0">
              <a:buNone/>
            </a:pPr>
            <a:endParaRPr kumimoji="1" lang="ja-JP" altLang="en-US" dirty="0">
              <a:latin typeface="HGP創英ﾌﾟﾚｾﾞﾝｽEB" pitchFamily="18" charset="-128"/>
              <a:ea typeface="HGP創英ﾌﾟﾚｾﾞﾝｽEB" pitchFamily="18" charset="-128"/>
            </a:endParaRPr>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11</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2750226947"/>
              </p:ext>
            </p:extLst>
          </p:nvPr>
        </p:nvGraphicFramePr>
        <p:xfrm>
          <a:off x="539552" y="764704"/>
          <a:ext cx="7920880" cy="5294352"/>
        </p:xfrm>
        <a:graphic>
          <a:graphicData uri="http://schemas.openxmlformats.org/drawingml/2006/table">
            <a:tbl>
              <a:tblPr firstRow="1" bandRow="1">
                <a:tableStyleId>{5C22544A-7EE6-4342-B048-85BDC9FD1C3A}</a:tableStyleId>
              </a:tblPr>
              <a:tblGrid>
                <a:gridCol w="3447050"/>
                <a:gridCol w="4473830"/>
              </a:tblGrid>
              <a:tr h="370840">
                <a:tc>
                  <a:txBody>
                    <a:bodyPr/>
                    <a:lstStyle/>
                    <a:p>
                      <a:pPr algn="ctr"/>
                      <a:r>
                        <a:rPr kumimoji="1" lang="ja-JP" altLang="en-US" sz="1600" dirty="0" smtClean="0">
                          <a:latin typeface="HGP創英ﾌﾟﾚｾﾞﾝｽEB" pitchFamily="18" charset="-128"/>
                          <a:ea typeface="HGP創英ﾌﾟﾚｾﾞﾝｽEB" pitchFamily="18" charset="-128"/>
                        </a:rPr>
                        <a:t>項　　　　目</a:t>
                      </a:r>
                      <a:endParaRPr kumimoji="1" lang="ja-JP" altLang="en-US" sz="1600" dirty="0">
                        <a:latin typeface="HGP創英ﾌﾟﾚｾﾞﾝｽEB" pitchFamily="18" charset="-128"/>
                        <a:ea typeface="HGP創英ﾌﾟﾚｾﾞﾝｽEB" pitchFamily="18" charset="-128"/>
                      </a:endParaRPr>
                    </a:p>
                  </a:txBody>
                  <a:tcPr/>
                </a:tc>
                <a:tc>
                  <a:txBody>
                    <a:bodyPr/>
                    <a:lstStyle/>
                    <a:p>
                      <a:pPr algn="ctr"/>
                      <a:r>
                        <a:rPr kumimoji="1" lang="ja-JP" altLang="en-US" sz="1600" dirty="0" smtClean="0">
                          <a:latin typeface="HGP創英ﾌﾟﾚｾﾞﾝｽEB" pitchFamily="18" charset="-128"/>
                          <a:ea typeface="HGP創英ﾌﾟﾚｾﾞﾝｽEB" pitchFamily="18" charset="-128"/>
                        </a:rPr>
                        <a:t>評価結果</a:t>
                      </a:r>
                      <a:endParaRPr kumimoji="1" lang="ja-JP" altLang="en-US" sz="1600" dirty="0">
                        <a:latin typeface="HGP創英ﾌﾟﾚｾﾞﾝｽEB" pitchFamily="18" charset="-128"/>
                        <a:ea typeface="HGP創英ﾌﾟﾚｾﾞﾝｽEB" pitchFamily="18" charset="-128"/>
                      </a:endParaRPr>
                    </a:p>
                  </a:txBody>
                  <a:tcPr/>
                </a:tc>
              </a:tr>
              <a:tr h="13573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HGP創英ﾌﾟﾚｾﾞﾝｽEB" pitchFamily="18" charset="-128"/>
                          <a:ea typeface="HGP創英ﾌﾟﾚｾﾞﾝｽEB" pitchFamily="18" charset="-128"/>
                        </a:rPr>
                        <a:t>相談支援延べ件数</a:t>
                      </a:r>
                    </a:p>
                    <a:p>
                      <a:endParaRPr kumimoji="1" lang="ja-JP" altLang="en-US" sz="1400" dirty="0" smtClean="0"/>
                    </a:p>
                    <a:p>
                      <a:endParaRPr kumimoji="1" lang="ja-JP" altLang="en-US" sz="1400" dirty="0" smtClean="0"/>
                    </a:p>
                    <a:p>
                      <a:endParaRPr kumimoji="1" lang="ja-JP" altLang="en-US" sz="1100" dirty="0" smtClean="0">
                        <a:latin typeface="HGP創英ﾌﾟﾚｾﾞﾝｽEB" pitchFamily="18" charset="-128"/>
                        <a:ea typeface="HGP創英ﾌﾟﾚｾﾞﾝｽEB" pitchFamily="18" charset="-128"/>
                      </a:endParaRPr>
                    </a:p>
                    <a:p>
                      <a:r>
                        <a:rPr kumimoji="1" lang="ja-JP" altLang="en-US" sz="1100" dirty="0" smtClean="0">
                          <a:latin typeface="HGP創英ﾌﾟﾚｾﾞﾝｽEB" pitchFamily="18" charset="-128"/>
                          <a:ea typeface="HGP創英ﾌﾟﾚｾﾞﾝｽEB" pitchFamily="18" charset="-128"/>
                        </a:rPr>
                        <a:t>①支援内容や支援方法の傾向。</a:t>
                      </a:r>
                    </a:p>
                    <a:p>
                      <a:r>
                        <a:rPr kumimoji="1" lang="ja-JP" altLang="en-US" sz="1100" dirty="0" smtClean="0">
                          <a:latin typeface="HGP創英ﾌﾟﾚｾﾞﾝｽEB" pitchFamily="18" charset="-128"/>
                          <a:ea typeface="HGP創英ﾌﾟﾚｾﾞﾝｽEB" pitchFamily="18" charset="-128"/>
                        </a:rPr>
                        <a:t>②多様な</a:t>
                      </a:r>
                      <a:r>
                        <a:rPr kumimoji="1" lang="ja-JP" altLang="en-US" sz="1100" dirty="0" err="1" smtClean="0">
                          <a:latin typeface="HGP創英ﾌﾟﾚｾﾞﾝｽEB" pitchFamily="18" charset="-128"/>
                          <a:ea typeface="HGP創英ﾌﾟﾚｾﾞﾝｽEB" pitchFamily="18" charset="-128"/>
                        </a:rPr>
                        <a:t>障がい</a:t>
                      </a:r>
                      <a:r>
                        <a:rPr kumimoji="1" lang="ja-JP" altLang="en-US" sz="1100" dirty="0" smtClean="0">
                          <a:latin typeface="HGP創英ﾌﾟﾚｾﾞﾝｽEB" pitchFamily="18" charset="-128"/>
                          <a:ea typeface="HGP創英ﾌﾟﾚｾﾞﾝｽEB" pitchFamily="18" charset="-128"/>
                        </a:rPr>
                        <a:t>種別に対応しているか。</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HGP創英ﾌﾟﾚｾﾞﾝｽEB" pitchFamily="18" charset="-128"/>
                          <a:ea typeface="HGP創英ﾌﾟﾚｾﾞﾝｽEB" pitchFamily="18" charset="-128"/>
                        </a:rPr>
                        <a:t>〇多種多様な相談支援をしており、基幹相談支援センターとしての役割を果たしている。</a:t>
                      </a:r>
                    </a:p>
                    <a:p>
                      <a:pPr algn="l"/>
                      <a:r>
                        <a:rPr kumimoji="1" lang="ja-JP" altLang="en-US" sz="1200" dirty="0" smtClean="0">
                          <a:solidFill>
                            <a:schemeClr val="tx1"/>
                          </a:solidFill>
                          <a:latin typeface="HGP創英ﾌﾟﾚｾﾞﾝｽEB" pitchFamily="18" charset="-128"/>
                          <a:ea typeface="HGP創英ﾌﾟﾚｾﾞﾝｽEB" pitchFamily="18" charset="-128"/>
                        </a:rPr>
                        <a:t>〇</a:t>
                      </a:r>
                      <a:r>
                        <a:rPr kumimoji="1" lang="ja-JP" altLang="en-US" sz="1200" dirty="0" err="1" smtClean="0">
                          <a:solidFill>
                            <a:schemeClr val="tx1"/>
                          </a:solidFill>
                          <a:latin typeface="HGP創英ﾌﾟﾚｾﾞﾝｽEB" pitchFamily="18" charset="-128"/>
                          <a:ea typeface="HGP創英ﾌﾟﾚｾﾞﾝｽEB" pitchFamily="18" charset="-128"/>
                        </a:rPr>
                        <a:t>障がい</a:t>
                      </a:r>
                      <a:r>
                        <a:rPr kumimoji="1" lang="ja-JP" altLang="en-US" sz="1200" dirty="0" smtClean="0">
                          <a:solidFill>
                            <a:schemeClr val="tx1"/>
                          </a:solidFill>
                          <a:latin typeface="HGP創英ﾌﾟﾚｾﾞﾝｽEB" pitchFamily="18" charset="-128"/>
                          <a:ea typeface="HGP創英ﾌﾟﾚｾﾞﾝｽEB" pitchFamily="18" charset="-128"/>
                        </a:rPr>
                        <a:t>特性から解決に困難を伴うと思われる知的・精神・発達障がいの方からの相談が、全体の</a:t>
                      </a:r>
                      <a:r>
                        <a:rPr kumimoji="1" lang="en-US" altLang="ja-JP" sz="1200" dirty="0" smtClean="0">
                          <a:solidFill>
                            <a:schemeClr val="tx1"/>
                          </a:solidFill>
                          <a:latin typeface="HGP創英ﾌﾟﾚｾﾞﾝｽEB" pitchFamily="18" charset="-128"/>
                          <a:ea typeface="HGP創英ﾌﾟﾚｾﾞﾝｽEB" pitchFamily="18" charset="-128"/>
                        </a:rPr>
                        <a:t>8</a:t>
                      </a:r>
                      <a:r>
                        <a:rPr kumimoji="1" lang="ja-JP" altLang="en-US" sz="1200" dirty="0" smtClean="0">
                          <a:solidFill>
                            <a:schemeClr val="tx1"/>
                          </a:solidFill>
                          <a:latin typeface="HGP創英ﾌﾟﾚｾﾞﾝｽEB" pitchFamily="18" charset="-128"/>
                          <a:ea typeface="HGP創英ﾌﾟﾚｾﾞﾝｽEB" pitchFamily="18" charset="-128"/>
                        </a:rPr>
                        <a:t>割を占めており、担当職員の労苦が推察される。</a:t>
                      </a:r>
                    </a:p>
                    <a:p>
                      <a:pPr algn="l"/>
                      <a:endParaRPr kumimoji="1" lang="ja-JP" altLang="en-US"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HGP創英ﾌﾟﾚｾﾞﾝｽEB" pitchFamily="18" charset="-128"/>
                          <a:ea typeface="HGP創英ﾌﾟﾚｾﾞﾝｽEB" pitchFamily="18" charset="-128"/>
                        </a:rPr>
                        <a:t>地域の相談支援体制の強化の取組</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創英ﾌﾟﾚｾﾞﾝｽEB" pitchFamily="18" charset="-128"/>
                          <a:ea typeface="HGP創英ﾌﾟﾚｾﾞﾝｽEB" pitchFamily="18" charset="-128"/>
                        </a:rPr>
                        <a:t>①他相談機関に対し、専門的な立場から助言・指導を行っているか。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創英ﾌﾟﾚｾﾞﾝｽEB" pitchFamily="18" charset="-128"/>
                          <a:ea typeface="HGP創英ﾌﾟﾚｾﾞﾝｽEB" pitchFamily="18" charset="-128"/>
                        </a:rPr>
                        <a:t>②地域の相談支援事業者の人材育成支援は適切か。</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創英ﾌﾟﾚｾﾞﾝｽEB" pitchFamily="18" charset="-128"/>
                          <a:ea typeface="HGP創英ﾌﾟﾚｾﾞﾝｽEB" pitchFamily="18" charset="-128"/>
                        </a:rPr>
                        <a:t>③他相談機関との連携強化に努めているか。</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HGP創英ﾌﾟﾚｾﾞﾝｽEB" pitchFamily="18" charset="-128"/>
                        <a:ea typeface="HGP創英ﾌﾟﾚｾﾞﾝｽEB" pitchFamily="18" charset="-128"/>
                      </a:endParaRPr>
                    </a:p>
                    <a:p>
                      <a:endParaRPr kumimoji="1" lang="ja-JP" altLang="en-US" sz="1400" dirty="0"/>
                    </a:p>
                  </a:txBody>
                  <a:tcPr/>
                </a:tc>
                <a:tc>
                  <a:txBody>
                    <a:bodyPr/>
                    <a:lstStyle/>
                    <a:p>
                      <a:pPr algn="l"/>
                      <a:r>
                        <a:rPr kumimoji="1" lang="ja-JP" altLang="en-US" sz="1200" dirty="0" smtClean="0">
                          <a:solidFill>
                            <a:schemeClr val="tx1"/>
                          </a:solidFill>
                          <a:latin typeface="HGP創英ﾌﾟﾚｾﾞﾝｽEB" pitchFamily="18" charset="-128"/>
                          <a:ea typeface="HGP創英ﾌﾟﾚｾﾞﾝｽEB" pitchFamily="18" charset="-128"/>
                        </a:rPr>
                        <a:t>〇日常的な助言・指導に加え、積極的に研修等の機会を設けており、十分評価できる。</a:t>
                      </a:r>
                    </a:p>
                    <a:p>
                      <a:pPr algn="l"/>
                      <a:r>
                        <a:rPr kumimoji="1" lang="ja-JP" altLang="en-US" sz="1200" dirty="0" smtClean="0">
                          <a:solidFill>
                            <a:schemeClr val="tx1"/>
                          </a:solidFill>
                          <a:latin typeface="HGP創英ﾌﾟﾚｾﾞﾝｽEB" pitchFamily="18" charset="-128"/>
                          <a:ea typeface="HGP創英ﾌﾟﾚｾﾞﾝｽEB" pitchFamily="18" charset="-128"/>
                        </a:rPr>
                        <a:t>〇相談員の資質向上のための指導・研修等を積極的に行っている。特に、好事例・困難事例の発表は実践的であり、相談員のｽｷﾙｱｯﾌﾟに効果的である。</a:t>
                      </a:r>
                    </a:p>
                    <a:p>
                      <a:pPr algn="l"/>
                      <a:r>
                        <a:rPr kumimoji="1" lang="ja-JP" altLang="en-US" sz="1200" dirty="0" smtClean="0">
                          <a:solidFill>
                            <a:schemeClr val="tx1"/>
                          </a:solidFill>
                          <a:latin typeface="HGP創英ﾌﾟﾚｾﾞﾝｽEB" pitchFamily="18" charset="-128"/>
                          <a:ea typeface="HGP創英ﾌﾟﾚｾﾞﾝｽEB" pitchFamily="18" charset="-128"/>
                        </a:rPr>
                        <a:t>●行政区連絡調整会議等における活発な情報提供を期待する。</a:t>
                      </a:r>
                    </a:p>
                    <a:p>
                      <a:pPr algn="l"/>
                      <a:r>
                        <a:rPr kumimoji="1" lang="ja-JP" altLang="en-US" sz="1200" dirty="0" smtClean="0">
                          <a:solidFill>
                            <a:schemeClr val="tx1"/>
                          </a:solidFill>
                          <a:latin typeface="HGP創英ﾌﾟﾚｾﾞﾝｽEB" pitchFamily="18" charset="-128"/>
                          <a:ea typeface="HGP創英ﾌﾟﾚｾﾞﾝｽEB" pitchFamily="18" charset="-128"/>
                        </a:rPr>
                        <a:t>●基幹支援センターとしては、人材育成や他機関との連携に力を入れてほしい。</a:t>
                      </a:r>
                    </a:p>
                    <a:p>
                      <a:pPr algn="l"/>
                      <a:r>
                        <a:rPr kumimoji="1" lang="ja-JP" altLang="en-US" sz="1200" dirty="0" smtClean="0">
                          <a:solidFill>
                            <a:schemeClr val="tx1"/>
                          </a:solidFill>
                          <a:latin typeface="HGP創英ﾌﾟﾚｾﾞﾝｽEB" pitchFamily="18" charset="-128"/>
                          <a:ea typeface="HGP創英ﾌﾟﾚｾﾞﾝｽEB" pitchFamily="18" charset="-128"/>
                        </a:rPr>
                        <a:t>●現状のマンパワーに限界は感じるが、相談支援事業所への定期的な巡回等についても検討されたい。</a:t>
                      </a:r>
                      <a:endParaRPr kumimoji="1" lang="ja-JP" altLang="en-US" sz="1200" dirty="0"/>
                    </a:p>
                  </a:txBody>
                  <a:tcPr/>
                </a:tc>
              </a:tr>
              <a:tr h="370840">
                <a:tc>
                  <a:txBody>
                    <a:bodyPr/>
                    <a:lstStyle/>
                    <a:p>
                      <a:r>
                        <a:rPr kumimoji="1" lang="ja-JP" altLang="en-US" sz="1400" u="sng" dirty="0" smtClean="0">
                          <a:latin typeface="HGP創英ﾌﾟﾚｾﾞﾝｽEB" pitchFamily="18" charset="-128"/>
                          <a:ea typeface="HGP創英ﾌﾟﾚｾﾞﾝｽEB" pitchFamily="18" charset="-128"/>
                        </a:rPr>
                        <a:t>地域移行・地域定着の促進の取組</a:t>
                      </a:r>
                    </a:p>
                    <a:p>
                      <a:endParaRPr kumimoji="1" lang="ja-JP" altLang="en-US" sz="1400" dirty="0" smtClean="0">
                        <a:latin typeface="HGP創英ﾌﾟﾚｾﾞﾝｽEB" pitchFamily="18" charset="-128"/>
                        <a:ea typeface="HGP創英ﾌﾟﾚｾﾞﾝｽEB" pitchFamily="18" charset="-128"/>
                      </a:endParaRPr>
                    </a:p>
                    <a:p>
                      <a:endParaRPr kumimoji="1" lang="ja-JP" altLang="en-US" sz="1400" dirty="0" smtClean="0">
                        <a:latin typeface="HGP創英ﾌﾟﾚｾﾞﾝｽEB" pitchFamily="18" charset="-128"/>
                        <a:ea typeface="HGP創英ﾌﾟﾚｾﾞﾝｽEB" pitchFamily="18" charset="-128"/>
                      </a:endParaRPr>
                    </a:p>
                    <a:p>
                      <a:endParaRPr kumimoji="1" lang="ja-JP" altLang="en-US" sz="1100" dirty="0" smtClean="0">
                        <a:latin typeface="HGP創英ﾌﾟﾚｾﾞﾝｽEB" pitchFamily="18" charset="-128"/>
                        <a:ea typeface="HGP創英ﾌﾟﾚｾﾞﾝｽEB" pitchFamily="18" charset="-128"/>
                      </a:endParaRPr>
                    </a:p>
                    <a:p>
                      <a:r>
                        <a:rPr kumimoji="1" lang="ja-JP" altLang="en-US" sz="1100" dirty="0" smtClean="0">
                          <a:latin typeface="HGP創英ﾌﾟﾚｾﾞﾝｽEB" pitchFamily="18" charset="-128"/>
                          <a:ea typeface="HGP創英ﾌﾟﾚｾﾞﾝｽEB" pitchFamily="18" charset="-128"/>
                        </a:rPr>
                        <a:t>①障害者支援施設や精神科病院等に対する地域移行に向けた普及啓発を行っているか。</a:t>
                      </a:r>
                    </a:p>
                    <a:p>
                      <a:r>
                        <a:rPr kumimoji="1" lang="ja-JP" altLang="en-US" sz="1100" dirty="0" smtClean="0">
                          <a:latin typeface="HGP創英ﾌﾟﾚｾﾞﾝｽEB" pitchFamily="18" charset="-128"/>
                          <a:ea typeface="HGP創英ﾌﾟﾚｾﾞﾝｽEB" pitchFamily="18" charset="-128"/>
                        </a:rPr>
                        <a:t>②地域生活支援を支えるための体制整備に係るｺｰﾃﾞｨﾈｰﾄを行っているか。</a:t>
                      </a:r>
                      <a:endParaRPr kumimoji="1" lang="ja-JP" altLang="en-US" sz="1400" dirty="0"/>
                    </a:p>
                  </a:txBody>
                  <a:tcPr/>
                </a:tc>
                <a:tc>
                  <a:txBody>
                    <a:bodyPr/>
                    <a:lstStyle/>
                    <a:p>
                      <a:pPr algn="l"/>
                      <a:r>
                        <a:rPr kumimoji="1" lang="ja-JP" altLang="en-US" sz="1200" dirty="0" smtClean="0">
                          <a:solidFill>
                            <a:schemeClr val="tx1"/>
                          </a:solidFill>
                          <a:latin typeface="HGP創英ﾌﾟﾚｾﾞﾝｽEB" pitchFamily="18" charset="-128"/>
                          <a:ea typeface="HGP創英ﾌﾟﾚｾﾞﾝｽEB" pitchFamily="18" charset="-128"/>
                        </a:rPr>
                        <a:t>〇</a:t>
                      </a:r>
                      <a:r>
                        <a:rPr kumimoji="1" lang="ja-JP" altLang="en-US" sz="1200" dirty="0" err="1" smtClean="0">
                          <a:solidFill>
                            <a:schemeClr val="tx1"/>
                          </a:solidFill>
                          <a:latin typeface="HGP創英ﾌﾟﾚｾﾞﾝｽEB" pitchFamily="18" charset="-128"/>
                          <a:ea typeface="HGP創英ﾌﾟﾚｾﾞﾝｽEB" pitchFamily="18" charset="-128"/>
                        </a:rPr>
                        <a:t>触法障がい</a:t>
                      </a:r>
                      <a:r>
                        <a:rPr kumimoji="1" lang="ja-JP" altLang="en-US" sz="1200" dirty="0" smtClean="0">
                          <a:solidFill>
                            <a:schemeClr val="tx1"/>
                          </a:solidFill>
                          <a:latin typeface="HGP創英ﾌﾟﾚｾﾞﾝｽEB" pitchFamily="18" charset="-128"/>
                          <a:ea typeface="HGP創英ﾌﾟﾚｾﾞﾝｽEB" pitchFamily="18" charset="-128"/>
                        </a:rPr>
                        <a:t>者の生活支援等、困難な事例にも積極的に取り組んでいる。</a:t>
                      </a:r>
                    </a:p>
                    <a:p>
                      <a:pPr algn="l"/>
                      <a:r>
                        <a:rPr kumimoji="1" lang="ja-JP" altLang="en-US" sz="1200" dirty="0" smtClean="0">
                          <a:solidFill>
                            <a:schemeClr val="tx1"/>
                          </a:solidFill>
                          <a:latin typeface="HGP創英ﾌﾟﾚｾﾞﾝｽEB" pitchFamily="18" charset="-128"/>
                          <a:ea typeface="HGP創英ﾌﾟﾚｾﾞﾝｽEB" pitchFamily="18" charset="-128"/>
                        </a:rPr>
                        <a:t>〇地域移行・地域定着への取組みは受け入れ施設等の基盤整備との関係もあり、苦労が伺える。</a:t>
                      </a:r>
                    </a:p>
                    <a:p>
                      <a:pPr algn="l"/>
                      <a:r>
                        <a:rPr kumimoji="1" lang="ja-JP" altLang="en-US" sz="1200" dirty="0" smtClean="0">
                          <a:solidFill>
                            <a:schemeClr val="tx1"/>
                          </a:solidFill>
                          <a:latin typeface="HGP創英ﾌﾟﾚｾﾞﾝｽEB" pitchFamily="18" charset="-128"/>
                          <a:ea typeface="HGP創英ﾌﾟﾚｾﾞﾝｽEB" pitchFamily="18" charset="-128"/>
                        </a:rPr>
                        <a:t>●地域移行に当たっては、本人の意向に十分配慮し取り組んでほしい。</a:t>
                      </a:r>
                    </a:p>
                    <a:p>
                      <a:pPr algn="l"/>
                      <a:r>
                        <a:rPr kumimoji="1" lang="ja-JP" altLang="en-US" sz="1200" dirty="0" smtClean="0">
                          <a:solidFill>
                            <a:schemeClr val="tx1"/>
                          </a:solidFill>
                          <a:latin typeface="HGP創英ﾌﾟﾚｾﾞﾝｽEB" pitchFamily="18" charset="-128"/>
                          <a:ea typeface="HGP創英ﾌﾟﾚｾﾞﾝｽEB" pitchFamily="18" charset="-128"/>
                        </a:rPr>
                        <a:t>●</a:t>
                      </a:r>
                      <a:r>
                        <a:rPr kumimoji="1" lang="ja-JP" altLang="en-US" sz="1200" dirty="0" err="1" smtClean="0">
                          <a:solidFill>
                            <a:schemeClr val="tx1"/>
                          </a:solidFill>
                          <a:latin typeface="HGP創英ﾌﾟﾚｾﾞﾝｽEB" pitchFamily="18" charset="-128"/>
                          <a:ea typeface="HGP創英ﾌﾟﾚｾﾞﾝｽEB" pitchFamily="18" charset="-128"/>
                        </a:rPr>
                        <a:t>精神障がい</a:t>
                      </a:r>
                      <a:r>
                        <a:rPr kumimoji="1" lang="ja-JP" altLang="en-US" sz="1200" dirty="0" smtClean="0">
                          <a:solidFill>
                            <a:schemeClr val="tx1"/>
                          </a:solidFill>
                          <a:latin typeface="HGP創英ﾌﾟﾚｾﾞﾝｽEB" pitchFamily="18" charset="-128"/>
                          <a:ea typeface="HGP創英ﾌﾟﾚｾﾞﾝｽEB" pitchFamily="18" charset="-128"/>
                        </a:rPr>
                        <a:t>者の長期入院患者の世間離れが支援困難な課題である。地域移行に当たっては、他機関との連携がさらに求められる。</a:t>
                      </a:r>
                      <a:endParaRPr kumimoji="1" lang="ja-JP" altLang="en-US" sz="1200" dirty="0"/>
                    </a:p>
                  </a:txBody>
                  <a:tcPr/>
                </a:tc>
              </a:tr>
            </a:tbl>
          </a:graphicData>
        </a:graphic>
      </p:graphicFrame>
      <p:sp>
        <p:nvSpPr>
          <p:cNvPr id="7" name="ホームベース 6"/>
          <p:cNvSpPr/>
          <p:nvPr/>
        </p:nvSpPr>
        <p:spPr>
          <a:xfrm>
            <a:off x="677330" y="1736812"/>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sp>
        <p:nvSpPr>
          <p:cNvPr id="8" name="ホームベース 7"/>
          <p:cNvSpPr/>
          <p:nvPr/>
        </p:nvSpPr>
        <p:spPr>
          <a:xfrm>
            <a:off x="683568" y="3092016"/>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sp>
        <p:nvSpPr>
          <p:cNvPr id="9" name="ホームベース 8"/>
          <p:cNvSpPr/>
          <p:nvPr/>
        </p:nvSpPr>
        <p:spPr>
          <a:xfrm>
            <a:off x="683568" y="5071256"/>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1681846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418058"/>
          </a:xfrm>
        </p:spPr>
        <p:txBody>
          <a:bodyPr>
            <a:normAutofit/>
          </a:bodyPr>
          <a:lstStyle/>
          <a:p>
            <a:pPr algn="l"/>
            <a:r>
              <a:rPr lang="ja-JP" altLang="en-US" sz="1600" dirty="0">
                <a:latin typeface="HGP創英ﾌﾟﾚｾﾞﾝｽEB" pitchFamily="18" charset="-128"/>
                <a:ea typeface="HGP創英ﾌﾟﾚｾﾞﾝｽEB" pitchFamily="18" charset="-128"/>
              </a:rPr>
              <a:t>障害者相談支援推進センター</a:t>
            </a:r>
            <a:r>
              <a:rPr lang="ja-JP" altLang="en-US" sz="1600" dirty="0" smtClean="0">
                <a:latin typeface="HGP創英ﾌﾟﾚｾﾞﾝｽEB" pitchFamily="18" charset="-128"/>
                <a:ea typeface="HGP創英ﾌﾟﾚｾﾞﾝｽEB" pitchFamily="18" charset="-128"/>
              </a:rPr>
              <a:t>事業</a:t>
            </a:r>
            <a:endParaRPr kumimoji="1" lang="ja-JP" altLang="en-US" sz="1600" dirty="0">
              <a:latin typeface="HGP創英ﾌﾟﾚｾﾞﾝｽEB" pitchFamily="18" charset="-128"/>
              <a:ea typeface="HGP創英ﾌﾟﾚｾﾞﾝｽEB" pitchFamily="18" charset="-128"/>
            </a:endParaRPr>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1279990770"/>
              </p:ext>
            </p:extLst>
          </p:nvPr>
        </p:nvGraphicFramePr>
        <p:xfrm>
          <a:off x="467544" y="692696"/>
          <a:ext cx="8229600" cy="3685376"/>
        </p:xfrm>
        <a:graphic>
          <a:graphicData uri="http://schemas.openxmlformats.org/drawingml/2006/table">
            <a:tbl>
              <a:tblPr firstRow="1" bandRow="1">
                <a:tableStyleId>{5C22544A-7EE6-4342-B048-85BDC9FD1C3A}</a:tableStyleId>
              </a:tblPr>
              <a:tblGrid>
                <a:gridCol w="3600400"/>
                <a:gridCol w="4629200"/>
              </a:tblGrid>
              <a:tr h="370840">
                <a:tc>
                  <a:txBody>
                    <a:bodyPr/>
                    <a:lstStyle/>
                    <a:p>
                      <a:pPr algn="ctr"/>
                      <a:r>
                        <a:rPr kumimoji="1" lang="ja-JP" altLang="en-US" sz="1600" dirty="0" smtClean="0">
                          <a:latin typeface="HGP創英ﾌﾟﾚｾﾞﾝｽEB" pitchFamily="18" charset="-128"/>
                          <a:ea typeface="HGP創英ﾌﾟﾚｾﾞﾝｽEB" pitchFamily="18" charset="-128"/>
                        </a:rPr>
                        <a:t>項　　　　目</a:t>
                      </a:r>
                      <a:endParaRPr kumimoji="1" lang="ja-JP" altLang="en-US" sz="1600" dirty="0">
                        <a:latin typeface="HGP創英ﾌﾟﾚｾﾞﾝｽEB" pitchFamily="18" charset="-128"/>
                        <a:ea typeface="HGP創英ﾌﾟﾚｾﾞﾝｽEB" pitchFamily="18" charset="-128"/>
                      </a:endParaRPr>
                    </a:p>
                  </a:txBody>
                  <a:tcPr/>
                </a:tc>
                <a:tc>
                  <a:txBody>
                    <a:bodyPr/>
                    <a:lstStyle/>
                    <a:p>
                      <a:pPr algn="ctr"/>
                      <a:r>
                        <a:rPr kumimoji="1" lang="ja-JP" altLang="en-US" sz="1600" dirty="0" smtClean="0">
                          <a:latin typeface="HGP創英ﾌﾟﾚｾﾞﾝｽEB" pitchFamily="18" charset="-128"/>
                          <a:ea typeface="HGP創英ﾌﾟﾚｾﾞﾝｽEB" pitchFamily="18" charset="-128"/>
                        </a:rPr>
                        <a:t>評価結果</a:t>
                      </a:r>
                      <a:endParaRPr kumimoji="1" lang="ja-JP" altLang="en-US" sz="1600" dirty="0">
                        <a:latin typeface="HGP創英ﾌﾟﾚｾﾞﾝｽEB" pitchFamily="18" charset="-128"/>
                        <a:ea typeface="HGP創英ﾌﾟﾚｾﾞﾝｽEB" pitchFamily="18" charset="-128"/>
                      </a:endParaRPr>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HGP創英ﾌﾟﾚｾﾞﾝｽEB" pitchFamily="18" charset="-128"/>
                          <a:ea typeface="HGP創英ﾌﾟﾚｾﾞﾝｽEB" pitchFamily="18" charset="-128"/>
                        </a:rPr>
                        <a:t>障害者</a:t>
                      </a:r>
                      <a:r>
                        <a:rPr kumimoji="1" lang="en-US" altLang="ja-JP" sz="1400" u="sng" dirty="0" smtClean="0">
                          <a:latin typeface="HGP創英ﾌﾟﾚｾﾞﾝｽEB" pitchFamily="18" charset="-128"/>
                          <a:ea typeface="HGP創英ﾌﾟﾚｾﾞﾝｽEB" pitchFamily="18" charset="-128"/>
                        </a:rPr>
                        <a:t>110</a:t>
                      </a:r>
                      <a:r>
                        <a:rPr kumimoji="1" lang="ja-JP" altLang="en-US" sz="1400" u="sng" dirty="0" smtClean="0">
                          <a:latin typeface="HGP創英ﾌﾟﾚｾﾞﾝｽEB" pitchFamily="18" charset="-128"/>
                          <a:ea typeface="HGP創英ﾌﾟﾚｾﾞﾝｽEB" pitchFamily="18" charset="-128"/>
                        </a:rPr>
                        <a:t>番事業</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創英ﾌﾟﾚｾﾞﾝｽEB" pitchFamily="18" charset="-128"/>
                          <a:ea typeface="HGP創英ﾌﾟﾚｾﾞﾝｽEB" pitchFamily="18" charset="-128"/>
                        </a:rPr>
                        <a:t>①事業内容等は適切か。</a:t>
                      </a:r>
                      <a:endParaRPr kumimoji="1" lang="ja-JP" altLang="en-US" sz="1400" dirty="0"/>
                    </a:p>
                  </a:txBody>
                  <a:tcPr/>
                </a:tc>
                <a:tc>
                  <a:txBody>
                    <a:bodyPr/>
                    <a:lstStyle/>
                    <a:p>
                      <a:r>
                        <a:rPr kumimoji="1" lang="ja-JP" altLang="en-US" sz="1200" dirty="0" smtClean="0">
                          <a:latin typeface="HGP創英ﾌﾟﾚｾﾞﾝｽEB" pitchFamily="18" charset="-128"/>
                          <a:ea typeface="HGP創英ﾌﾟﾚｾﾞﾝｽEB" pitchFamily="18" charset="-128"/>
                        </a:rPr>
                        <a:t>〇適切に実施されている。</a:t>
                      </a:r>
                    </a:p>
                    <a:p>
                      <a:r>
                        <a:rPr kumimoji="1" lang="ja-JP" altLang="en-US" sz="1200" dirty="0" smtClean="0">
                          <a:latin typeface="HGP創英ﾌﾟﾚｾﾞﾝｽEB" pitchFamily="18" charset="-128"/>
                          <a:ea typeface="HGP創英ﾌﾟﾚｾﾞﾝｽEB" pitchFamily="18" charset="-128"/>
                        </a:rPr>
                        <a:t>〇話をゆっくり聞き、共感することが最初の一歩として大切である。</a:t>
                      </a:r>
                    </a:p>
                    <a:p>
                      <a:r>
                        <a:rPr kumimoji="1" lang="ja-JP" altLang="en-US" sz="1200" dirty="0" smtClean="0">
                          <a:latin typeface="HGP創英ﾌﾟﾚｾﾞﾝｽEB" pitchFamily="18" charset="-128"/>
                          <a:ea typeface="HGP創英ﾌﾟﾚｾﾞﾝｽEB" pitchFamily="18" charset="-128"/>
                        </a:rPr>
                        <a:t>●相談窓口が</a:t>
                      </a:r>
                      <a:r>
                        <a:rPr kumimoji="1" lang="ja-JP" altLang="en-US" sz="1200" dirty="0" err="1" smtClean="0">
                          <a:latin typeface="HGP創英ﾌﾟﾚｾﾞﾝｽEB" pitchFamily="18" charset="-128"/>
                          <a:ea typeface="HGP創英ﾌﾟﾚｾﾞﾝｽEB" pitchFamily="18" charset="-128"/>
                        </a:rPr>
                        <a:t>障がい</a:t>
                      </a:r>
                      <a:r>
                        <a:rPr kumimoji="1" lang="ja-JP" altLang="en-US" sz="1200" dirty="0" smtClean="0">
                          <a:latin typeface="HGP創英ﾌﾟﾚｾﾞﾝｽEB" pitchFamily="18" charset="-128"/>
                          <a:ea typeface="HGP創英ﾌﾟﾚｾﾞﾝｽEB" pitchFamily="18" charset="-128"/>
                        </a:rPr>
                        <a:t>別に定期的に開設されているが、独立した相談室が必要である。</a:t>
                      </a:r>
                    </a:p>
                    <a:p>
                      <a:r>
                        <a:rPr kumimoji="1" lang="ja-JP" altLang="en-US" sz="1200" dirty="0" smtClean="0">
                          <a:latin typeface="HGP創英ﾌﾟﾚｾﾞﾝｽEB" pitchFamily="18" charset="-128"/>
                          <a:ea typeface="HGP創英ﾌﾟﾚｾﾞﾝｽEB" pitchFamily="18" charset="-128"/>
                        </a:rPr>
                        <a:t>●</a:t>
                      </a:r>
                      <a:r>
                        <a:rPr kumimoji="1" lang="ja-JP" altLang="en-US" sz="1200" dirty="0" err="1" smtClean="0">
                          <a:latin typeface="HGP創英ﾌﾟﾚｾﾞﾝｽEB" pitchFamily="18" charset="-128"/>
                          <a:ea typeface="HGP創英ﾌﾟﾚｾﾞﾝｽEB" pitchFamily="18" charset="-128"/>
                        </a:rPr>
                        <a:t>障がいに</a:t>
                      </a:r>
                      <a:r>
                        <a:rPr kumimoji="1" lang="ja-JP" altLang="en-US" sz="1200" dirty="0" smtClean="0">
                          <a:latin typeface="HGP創英ﾌﾟﾚｾﾞﾝｽEB" pitchFamily="18" charset="-128"/>
                          <a:ea typeface="HGP創英ﾌﾟﾚｾﾞﾝｽEB" pitchFamily="18" charset="-128"/>
                        </a:rPr>
                        <a:t>直接関わりのない機関における</a:t>
                      </a:r>
                      <a:r>
                        <a:rPr kumimoji="1" lang="ja-JP" altLang="en-US" sz="1200" smtClean="0">
                          <a:latin typeface="HGP創英ﾌﾟﾚｾﾞﾝｽEB" pitchFamily="18" charset="-128"/>
                          <a:ea typeface="HGP創英ﾌﾟﾚｾﾞﾝｽEB" pitchFamily="18" charset="-128"/>
                        </a:rPr>
                        <a:t>認知度が低い面</a:t>
                      </a:r>
                      <a:r>
                        <a:rPr kumimoji="1" lang="ja-JP" altLang="en-US" sz="1200" dirty="0" smtClean="0">
                          <a:latin typeface="HGP創英ﾌﾟﾚｾﾞﾝｽEB" pitchFamily="18" charset="-128"/>
                          <a:ea typeface="HGP創英ﾌﾟﾚｾﾞﾝｽEB" pitchFamily="18" charset="-128"/>
                        </a:rPr>
                        <a:t>があり、課題である。</a:t>
                      </a:r>
                      <a:endParaRPr kumimoji="1" lang="ja-JP" altLang="en-US" sz="1400" dirty="0"/>
                    </a:p>
                  </a:txBody>
                  <a:tcPr/>
                </a:tc>
              </a:tr>
              <a:tr h="110473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HGP創英ﾌﾟﾚｾﾞﾝｽEB" pitchFamily="18" charset="-128"/>
                          <a:ea typeface="HGP創英ﾌﾟﾚｾﾞﾝｽEB" pitchFamily="18" charset="-128"/>
                        </a:rPr>
                        <a:t>身体障害者補助犬相談事業</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創英ﾌﾟﾚｾﾞﾝｽEB" pitchFamily="18" charset="-128"/>
                          <a:ea typeface="HGP創英ﾌﾟﾚｾﾞﾝｽEB" pitchFamily="18" charset="-128"/>
                        </a:rPr>
                        <a:t>①事業内容は適切か。</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創英ﾌﾟﾚｾﾞﾝｽEB" pitchFamily="18" charset="-128"/>
                          <a:ea typeface="HGP創英ﾌﾟﾚｾﾞﾝｽEB" pitchFamily="18" charset="-128"/>
                        </a:rPr>
                        <a:t>〇適切に実施されている。</a:t>
                      </a:r>
                      <a:endParaRPr kumimoji="1" lang="ja-JP" altLang="en-US" sz="1200"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latin typeface="HGP創英ﾌﾟﾚｾﾞﾝｽEB" pitchFamily="18" charset="-128"/>
                          <a:ea typeface="HGP創英ﾌﾟﾚｾﾞﾝｽEB" pitchFamily="18" charset="-128"/>
                        </a:rPr>
                        <a:t>地域生活及び社会参加推進事業</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4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latin typeface="HGP創英ﾌﾟﾚｾﾞﾝｽEB" pitchFamily="18" charset="-128"/>
                          <a:ea typeface="HGP創英ﾌﾟﾚｾﾞﾝｽEB" pitchFamily="18" charset="-128"/>
                        </a:rPr>
                        <a:t>①事業内容は適切か。</a:t>
                      </a:r>
                      <a:endParaRPr kumimoji="1" lang="ja-JP"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創英ﾌﾟﾚｾﾞﾝｽEB" pitchFamily="18" charset="-128"/>
                          <a:ea typeface="HGP創英ﾌﾟﾚｾﾞﾝｽEB" pitchFamily="18" charset="-128"/>
                        </a:rPr>
                        <a:t>〇適切に実施されている。</a:t>
                      </a:r>
                    </a:p>
                    <a:p>
                      <a:r>
                        <a:rPr kumimoji="1" lang="ja-JP" altLang="en-US" sz="1200" dirty="0" smtClean="0">
                          <a:latin typeface="HGP創英ﾌﾟﾚｾﾞﾝｽEB" pitchFamily="18" charset="-128"/>
                          <a:ea typeface="HGP創英ﾌﾟﾚｾﾞﾝｽEB" pitchFamily="18" charset="-128"/>
                        </a:rPr>
                        <a:t>〇独自事業はないが、参加推進の努力は伺える。</a:t>
                      </a:r>
                    </a:p>
                    <a:p>
                      <a:r>
                        <a:rPr kumimoji="1" lang="ja-JP" altLang="en-US" sz="1200" dirty="0" smtClean="0">
                          <a:latin typeface="HGP創英ﾌﾟﾚｾﾞﾝｽEB" pitchFamily="18" charset="-128"/>
                          <a:ea typeface="HGP創英ﾌﾟﾚｾﾞﾝｽEB" pitchFamily="18" charset="-128"/>
                        </a:rPr>
                        <a:t>〇機会をとらえて積極的に取り組んでおり、今後の活動に期待ができる。</a:t>
                      </a:r>
                    </a:p>
                    <a:p>
                      <a:r>
                        <a:rPr kumimoji="1" lang="ja-JP" altLang="en-US" sz="1200" dirty="0" smtClean="0">
                          <a:latin typeface="HGP創英ﾌﾟﾚｾﾞﾝｽEB" pitchFamily="18" charset="-128"/>
                          <a:ea typeface="HGP創英ﾌﾟﾚｾﾞﾝｽEB" pitchFamily="18" charset="-128"/>
                        </a:rPr>
                        <a:t>●市内障害福祉サービス事業所との連携もしてほしい。</a:t>
                      </a:r>
                      <a:endParaRPr kumimoji="1" lang="ja-JP" altLang="en-US" sz="1200" dirty="0"/>
                    </a:p>
                  </a:txBody>
                  <a:tcPr/>
                </a:tc>
              </a:tr>
            </a:tbl>
          </a:graphicData>
        </a:graphic>
      </p:graphicFrame>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12</a:t>
            </a:fld>
            <a:endParaRPr kumimoji="1" lang="ja-JP" altLang="en-US"/>
          </a:p>
        </p:txBody>
      </p:sp>
      <p:sp>
        <p:nvSpPr>
          <p:cNvPr id="7" name="ホームベース 6"/>
          <p:cNvSpPr/>
          <p:nvPr/>
        </p:nvSpPr>
        <p:spPr>
          <a:xfrm>
            <a:off x="592663" y="1628800"/>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sp>
        <p:nvSpPr>
          <p:cNvPr id="8" name="ホームベース 7"/>
          <p:cNvSpPr/>
          <p:nvPr/>
        </p:nvSpPr>
        <p:spPr>
          <a:xfrm>
            <a:off x="580956" y="2672916"/>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sp>
        <p:nvSpPr>
          <p:cNvPr id="9" name="ホームベース 8"/>
          <p:cNvSpPr/>
          <p:nvPr/>
        </p:nvSpPr>
        <p:spPr>
          <a:xfrm>
            <a:off x="592663" y="3913237"/>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graphicFrame>
        <p:nvGraphicFramePr>
          <p:cNvPr id="10" name="コンテンツ プレースホルダー 5"/>
          <p:cNvGraphicFramePr>
            <a:graphicFrameLocks/>
          </p:cNvGraphicFramePr>
          <p:nvPr>
            <p:extLst>
              <p:ext uri="{D42A27DB-BD31-4B8C-83A1-F6EECF244321}">
                <p14:modId xmlns:p14="http://schemas.microsoft.com/office/powerpoint/2010/main" val="1397739790"/>
              </p:ext>
            </p:extLst>
          </p:nvPr>
        </p:nvGraphicFramePr>
        <p:xfrm>
          <a:off x="467544" y="4509120"/>
          <a:ext cx="8229600" cy="1925320"/>
        </p:xfrm>
        <a:graphic>
          <a:graphicData uri="http://schemas.openxmlformats.org/drawingml/2006/table">
            <a:tbl>
              <a:tblPr firstRow="1" bandRow="1">
                <a:tableStyleId>{5C22544A-7EE6-4342-B048-85BDC9FD1C3A}</a:tableStyleId>
              </a:tblPr>
              <a:tblGrid>
                <a:gridCol w="3538736"/>
                <a:gridCol w="4690864"/>
              </a:tblGrid>
              <a:tr h="370840">
                <a:tc>
                  <a:txBody>
                    <a:bodyPr/>
                    <a:lstStyle/>
                    <a:p>
                      <a:pPr algn="ctr"/>
                      <a:r>
                        <a:rPr kumimoji="1" lang="ja-JP" altLang="en-US" sz="1600" dirty="0" smtClean="0">
                          <a:latin typeface="HGP創英ﾌﾟﾚｾﾞﾝｽEB" pitchFamily="18" charset="-128"/>
                          <a:ea typeface="HGP創英ﾌﾟﾚｾﾞﾝｽEB" pitchFamily="18" charset="-128"/>
                        </a:rPr>
                        <a:t>項　　　　目</a:t>
                      </a:r>
                      <a:endParaRPr kumimoji="1" lang="ja-JP" altLang="en-US" sz="1600" dirty="0">
                        <a:latin typeface="HGP創英ﾌﾟﾚｾﾞﾝｽEB" pitchFamily="18" charset="-128"/>
                        <a:ea typeface="HGP創英ﾌﾟﾚｾﾞﾝｽEB" pitchFamily="18" charset="-128"/>
                      </a:endParaRPr>
                    </a:p>
                  </a:txBody>
                  <a:tcPr/>
                </a:tc>
                <a:tc>
                  <a:txBody>
                    <a:bodyPr/>
                    <a:lstStyle/>
                    <a:p>
                      <a:pPr algn="ctr"/>
                      <a:r>
                        <a:rPr kumimoji="1" lang="ja-JP" altLang="en-US" sz="1600" dirty="0" smtClean="0">
                          <a:latin typeface="HGP創英ﾌﾟﾚｾﾞﾝｽEB" pitchFamily="18" charset="-128"/>
                          <a:ea typeface="HGP創英ﾌﾟﾚｾﾞﾝｽEB" pitchFamily="18" charset="-128"/>
                        </a:rPr>
                        <a:t>評価結果</a:t>
                      </a:r>
                      <a:endParaRPr kumimoji="1" lang="ja-JP" altLang="en-US" sz="1600" dirty="0">
                        <a:latin typeface="HGP創英ﾌﾟﾚｾﾞﾝｽEB" pitchFamily="18" charset="-128"/>
                        <a:ea typeface="HGP創英ﾌﾟﾚｾﾞﾝｽEB" pitchFamily="18" charset="-128"/>
                      </a:endParaRPr>
                    </a:p>
                  </a:txBody>
                  <a:tcPr/>
                </a:tc>
              </a:tr>
              <a:tr h="15020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u="sng" dirty="0" smtClean="0">
                          <a:solidFill>
                            <a:schemeClr val="tx1"/>
                          </a:solidFill>
                          <a:latin typeface="HGP創英ﾌﾟﾚｾﾞﾝｽEB" pitchFamily="18" charset="-128"/>
                          <a:ea typeface="HGP創英ﾌﾟﾚｾﾞﾝｽEB" pitchFamily="18" charset="-128"/>
                        </a:rPr>
                        <a:t>障害者虐待防止センター事業</a:t>
                      </a:r>
                    </a:p>
                    <a:p>
                      <a:endParaRPr kumimoji="1" lang="ja-JP" altLang="en-US" sz="1400" dirty="0" smtClean="0"/>
                    </a:p>
                    <a:p>
                      <a:endParaRPr kumimoji="1" lang="ja-JP" altLang="en-US" sz="1400" dirty="0" smtClean="0"/>
                    </a:p>
                    <a:p>
                      <a:endParaRPr kumimoji="1" lang="ja-JP" altLang="en-US" sz="1400" dirty="0" smtClean="0"/>
                    </a:p>
                    <a:p>
                      <a:r>
                        <a:rPr kumimoji="1" lang="ja-JP" altLang="en-US" sz="1100" dirty="0" smtClean="0">
                          <a:latin typeface="HGP創英ﾌﾟﾚｾﾞﾝｽEB" pitchFamily="18" charset="-128"/>
                          <a:ea typeface="HGP創英ﾌﾟﾚｾﾞﾝｽEB" pitchFamily="18" charset="-128"/>
                        </a:rPr>
                        <a:t>①権利擁護・虐待の防止の啓発活動として、取り組み内容は適切か。</a:t>
                      </a:r>
                      <a:endParaRPr kumimoji="1" lang="ja-JP" altLang="en-US" sz="1100" dirty="0">
                        <a:latin typeface="HGP創英ﾌﾟﾚｾﾞﾝｽEB" pitchFamily="18" charset="-128"/>
                        <a:ea typeface="HGP創英ﾌﾟﾚｾﾞﾝｽEB" pitchFamily="18" charset="-128"/>
                      </a:endParaRPr>
                    </a:p>
                  </a:txBody>
                  <a:tcPr/>
                </a:tc>
                <a:tc>
                  <a:txBody>
                    <a:bodyPr/>
                    <a:lstStyle/>
                    <a:p>
                      <a:r>
                        <a:rPr kumimoji="1" lang="ja-JP" altLang="en-US" sz="1200" dirty="0" smtClean="0">
                          <a:latin typeface="HGP創英ﾌﾟﾚｾﾞﾝｽEB" pitchFamily="18" charset="-128"/>
                          <a:ea typeface="HGP創英ﾌﾟﾚｾﾞﾝｽEB" pitchFamily="18" charset="-128"/>
                        </a:rPr>
                        <a:t>〇障害者虐待防止法が周知され、多数の通報が寄せられる中で、適切な対応がされている。</a:t>
                      </a:r>
                    </a:p>
                    <a:p>
                      <a:r>
                        <a:rPr kumimoji="1" lang="ja-JP" altLang="en-US" sz="1200" dirty="0" smtClean="0">
                          <a:latin typeface="HGP創英ﾌﾟﾚｾﾞﾝｽEB" pitchFamily="18" charset="-128"/>
                          <a:ea typeface="HGP創英ﾌﾟﾚｾﾞﾝｽEB" pitchFamily="18" charset="-128"/>
                        </a:rPr>
                        <a:t>〇</a:t>
                      </a:r>
                      <a:r>
                        <a:rPr kumimoji="1" lang="en-US" altLang="ja-JP" sz="1200" dirty="0" smtClean="0">
                          <a:latin typeface="HGP創英ﾌﾟﾚｾﾞﾝｽEB" pitchFamily="18" charset="-128"/>
                          <a:ea typeface="HGP創英ﾌﾟﾚｾﾞﾝｽEB" pitchFamily="18" charset="-128"/>
                        </a:rPr>
                        <a:t>24</a:t>
                      </a:r>
                      <a:r>
                        <a:rPr kumimoji="1" lang="ja-JP" altLang="en-US" sz="1200" dirty="0" smtClean="0">
                          <a:latin typeface="HGP創英ﾌﾟﾚｾﾞﾝｽEB" pitchFamily="18" charset="-128"/>
                          <a:ea typeface="HGP創英ﾌﾟﾚｾﾞﾝｽEB" pitchFamily="18" charset="-128"/>
                        </a:rPr>
                        <a:t>時間</a:t>
                      </a:r>
                      <a:r>
                        <a:rPr kumimoji="1" lang="en-US" altLang="ja-JP" sz="1200" dirty="0" smtClean="0">
                          <a:latin typeface="HGP創英ﾌﾟﾚｾﾞﾝｽEB" pitchFamily="18" charset="-128"/>
                          <a:ea typeface="HGP創英ﾌﾟﾚｾﾞﾝｽEB" pitchFamily="18" charset="-128"/>
                        </a:rPr>
                        <a:t>365</a:t>
                      </a:r>
                      <a:r>
                        <a:rPr kumimoji="1" lang="ja-JP" altLang="en-US" sz="1200" dirty="0" smtClean="0">
                          <a:latin typeface="HGP創英ﾌﾟﾚｾﾞﾝｽEB" pitchFamily="18" charset="-128"/>
                          <a:ea typeface="HGP創英ﾌﾟﾚｾﾞﾝｽEB" pitchFamily="18" charset="-128"/>
                        </a:rPr>
                        <a:t>日相談受付体制についての苦労を察する。</a:t>
                      </a:r>
                    </a:p>
                    <a:p>
                      <a:r>
                        <a:rPr kumimoji="1" lang="ja-JP" altLang="en-US" sz="1200" dirty="0" smtClean="0">
                          <a:latin typeface="HGP創英ﾌﾟﾚｾﾞﾝｽEB" pitchFamily="18" charset="-128"/>
                          <a:ea typeface="HGP創英ﾌﾟﾚｾﾞﾝｽEB" pitchFamily="18" charset="-128"/>
                        </a:rPr>
                        <a:t>〇</a:t>
                      </a:r>
                      <a:r>
                        <a:rPr kumimoji="1" lang="ja-JP" altLang="en-US" sz="1200" dirty="0" err="1" smtClean="0">
                          <a:latin typeface="HGP創英ﾌﾟﾚｾﾞﾝｽEB" pitchFamily="18" charset="-128"/>
                          <a:ea typeface="HGP創英ﾌﾟﾚｾﾞﾝｽEB" pitchFamily="18" charset="-128"/>
                        </a:rPr>
                        <a:t>障がい</a:t>
                      </a:r>
                      <a:r>
                        <a:rPr kumimoji="1" lang="ja-JP" altLang="en-US" sz="1200" dirty="0" smtClean="0">
                          <a:latin typeface="HGP創英ﾌﾟﾚｾﾞﾝｽEB" pitchFamily="18" charset="-128"/>
                          <a:ea typeface="HGP創英ﾌﾟﾚｾﾞﾝｽEB" pitchFamily="18" charset="-128"/>
                        </a:rPr>
                        <a:t>者虐待防止に向けた活動の展開、虐待案件に対する迅速な対応を評価する。</a:t>
                      </a:r>
                    </a:p>
                    <a:p>
                      <a:r>
                        <a:rPr kumimoji="1" lang="ja-JP" altLang="en-US" sz="1200" dirty="0" smtClean="0">
                          <a:latin typeface="HGP創英ﾌﾟﾚｾﾞﾝｽEB" pitchFamily="18" charset="-128"/>
                          <a:ea typeface="HGP創英ﾌﾟﾚｾﾞﾝｽEB" pitchFamily="18" charset="-128"/>
                        </a:rPr>
                        <a:t>●権利擁護・虐待防止のための研修会の開催や啓発活動を積極的に行ってほしい。</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創英ﾌﾟﾚｾﾞﾝｽEB" pitchFamily="18" charset="-128"/>
                          <a:ea typeface="HGP創英ﾌﾟﾚｾﾞﾝｽEB" pitchFamily="18" charset="-128"/>
                        </a:rPr>
                        <a:t>●虐待防止センターとしての意見・支援は慎重にされたい。</a:t>
                      </a:r>
                      <a:endParaRPr kumimoji="1" lang="ja-JP" altLang="en-US" sz="1200" dirty="0"/>
                    </a:p>
                  </a:txBody>
                  <a:tcPr/>
                </a:tc>
              </a:tr>
            </a:tbl>
          </a:graphicData>
        </a:graphic>
      </p:graphicFrame>
      <p:sp>
        <p:nvSpPr>
          <p:cNvPr id="11" name="ホームベース 10"/>
          <p:cNvSpPr/>
          <p:nvPr/>
        </p:nvSpPr>
        <p:spPr>
          <a:xfrm>
            <a:off x="580956" y="5517232"/>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2360294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13</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2701325104"/>
              </p:ext>
            </p:extLst>
          </p:nvPr>
        </p:nvGraphicFramePr>
        <p:xfrm>
          <a:off x="578276" y="752728"/>
          <a:ext cx="8280920" cy="2748280"/>
        </p:xfrm>
        <a:graphic>
          <a:graphicData uri="http://schemas.openxmlformats.org/drawingml/2006/table">
            <a:tbl>
              <a:tblPr firstRow="1" bandRow="1">
                <a:tableStyleId>{5C22544A-7EE6-4342-B048-85BDC9FD1C3A}</a:tableStyleId>
              </a:tblPr>
              <a:tblGrid>
                <a:gridCol w="3528392"/>
                <a:gridCol w="4752528"/>
              </a:tblGrid>
              <a:tr h="370840">
                <a:tc>
                  <a:txBody>
                    <a:bodyPr/>
                    <a:lstStyle/>
                    <a:p>
                      <a:pPr algn="ctr"/>
                      <a:r>
                        <a:rPr kumimoji="1" lang="ja-JP" altLang="en-US" sz="1600" dirty="0" smtClean="0">
                          <a:latin typeface="HGP創英ﾌﾟﾚｾﾞﾝｽEB" pitchFamily="18" charset="-128"/>
                          <a:ea typeface="HGP創英ﾌﾟﾚｾﾞﾝｽEB" pitchFamily="18" charset="-128"/>
                        </a:rPr>
                        <a:t>項　　　　目</a:t>
                      </a:r>
                      <a:endParaRPr kumimoji="1" lang="ja-JP" altLang="en-US" sz="1600" dirty="0">
                        <a:latin typeface="HGP創英ﾌﾟﾚｾﾞﾝｽEB" pitchFamily="18" charset="-128"/>
                        <a:ea typeface="HGP創英ﾌﾟﾚｾﾞﾝｽEB" pitchFamily="18" charset="-128"/>
                      </a:endParaRPr>
                    </a:p>
                  </a:txBody>
                  <a:tcPr/>
                </a:tc>
                <a:tc>
                  <a:txBody>
                    <a:bodyPr/>
                    <a:lstStyle/>
                    <a:p>
                      <a:pPr algn="ctr"/>
                      <a:r>
                        <a:rPr kumimoji="1" lang="ja-JP" altLang="en-US" sz="1600" dirty="0" smtClean="0">
                          <a:latin typeface="HGP創英ﾌﾟﾚｾﾞﾝｽEB" pitchFamily="18" charset="-128"/>
                          <a:ea typeface="HGP創英ﾌﾟﾚｾﾞﾝｽEB" pitchFamily="18" charset="-128"/>
                        </a:rPr>
                        <a:t>評価結果</a:t>
                      </a:r>
                      <a:endParaRPr kumimoji="1" lang="ja-JP" altLang="en-US" sz="1600" dirty="0">
                        <a:latin typeface="HGP創英ﾌﾟﾚｾﾞﾝｽEB" pitchFamily="18" charset="-128"/>
                        <a:ea typeface="HGP創英ﾌﾟﾚｾﾞﾝｽEB" pitchFamily="18" charset="-128"/>
                      </a:endParaRPr>
                    </a:p>
                  </a:txBody>
                  <a:tcPr/>
                </a:tc>
              </a:tr>
              <a:tr h="23714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u="sng" dirty="0" smtClean="0">
                          <a:solidFill>
                            <a:schemeClr val="tx1"/>
                          </a:solidFill>
                          <a:latin typeface="HGP創英ﾌﾟﾚｾﾞﾝｽEB" pitchFamily="18" charset="-128"/>
                          <a:ea typeface="HGP創英ﾌﾟﾚｾﾞﾝｽEB" pitchFamily="18" charset="-128"/>
                        </a:rPr>
                        <a:t>相談支援事業への取組み姿勢</a:t>
                      </a:r>
                    </a:p>
                    <a:p>
                      <a:endParaRPr kumimoji="1" lang="ja-JP" altLang="en-US" dirty="0" smtClean="0"/>
                    </a:p>
                    <a:p>
                      <a:endParaRPr kumimoji="1" lang="ja-JP" altLang="en-US" dirty="0" smtClean="0"/>
                    </a:p>
                    <a:p>
                      <a:r>
                        <a:rPr kumimoji="1" lang="ja-JP" altLang="en-US" sz="1100" dirty="0" smtClean="0">
                          <a:latin typeface="HGP創英ﾌﾟﾚｾﾞﾝｽEB" pitchFamily="18" charset="-128"/>
                          <a:ea typeface="HGP創英ﾌﾟﾚｾﾞﾝｽEB" pitchFamily="18" charset="-128"/>
                        </a:rPr>
                        <a:t>①相談支援を行う上で、特に工夫していることはあるか。</a:t>
                      </a:r>
                    </a:p>
                    <a:p>
                      <a:r>
                        <a:rPr kumimoji="1" lang="ja-JP" altLang="en-US" sz="1100" dirty="0" smtClean="0">
                          <a:latin typeface="HGP創英ﾌﾟﾚｾﾞﾝｽEB" pitchFamily="18" charset="-128"/>
                          <a:ea typeface="HGP創英ﾌﾟﾚｾﾞﾝｽEB" pitchFamily="18" charset="-128"/>
                        </a:rPr>
                        <a:t>②問題意識を持っているか。</a:t>
                      </a:r>
                    </a:p>
                    <a:p>
                      <a:r>
                        <a:rPr kumimoji="1" lang="ja-JP" altLang="en-US" sz="1100" dirty="0" smtClean="0">
                          <a:latin typeface="HGP創英ﾌﾟﾚｾﾞﾝｽEB" pitchFamily="18" charset="-128"/>
                          <a:ea typeface="HGP創英ﾌﾟﾚｾﾞﾝｽEB" pitchFamily="18" charset="-128"/>
                        </a:rPr>
                        <a:t>③報・連・相の体制はできているか。</a:t>
                      </a:r>
                    </a:p>
                    <a:p>
                      <a:r>
                        <a:rPr kumimoji="1" lang="ja-JP" altLang="en-US" sz="1100" dirty="0" smtClean="0">
                          <a:latin typeface="HGP創英ﾌﾟﾚｾﾞﾝｽEB" pitchFamily="18" charset="-128"/>
                          <a:ea typeface="HGP創英ﾌﾟﾚｾﾞﾝｽEB" pitchFamily="18" charset="-128"/>
                        </a:rPr>
                        <a:t>④多くの関係機関と連携しているか。</a:t>
                      </a:r>
                    </a:p>
                    <a:p>
                      <a:r>
                        <a:rPr kumimoji="1" lang="ja-JP" altLang="en-US" sz="1100" smtClean="0">
                          <a:latin typeface="HGP創英ﾌﾟﾚｾﾞﾝｽEB" pitchFamily="18" charset="-128"/>
                          <a:ea typeface="HGP創英ﾌﾟﾚｾﾞﾝｽEB" pitchFamily="18" charset="-128"/>
                        </a:rPr>
                        <a:t>⑤丁寧</a:t>
                      </a:r>
                      <a:r>
                        <a:rPr kumimoji="1" lang="ja-JP" altLang="en-US" sz="1100" dirty="0" smtClean="0">
                          <a:latin typeface="HGP創英ﾌﾟﾚｾﾞﾝｽEB" pitchFamily="18" charset="-128"/>
                          <a:ea typeface="HGP創英ﾌﾟﾚｾﾞﾝｽEB" pitchFamily="18" charset="-128"/>
                        </a:rPr>
                        <a:t>な関わりをしているか。</a:t>
                      </a:r>
                      <a:endParaRPr kumimoji="1" lang="ja-JP" altLang="en-US" sz="1100" dirty="0">
                        <a:latin typeface="HGP創英ﾌﾟﾚｾﾞﾝｽEB" pitchFamily="18" charset="-128"/>
                        <a:ea typeface="HGP創英ﾌﾟﾚｾﾞﾝｽEB" pitchFamily="18" charset="-128"/>
                      </a:endParaRPr>
                    </a:p>
                  </a:txBody>
                  <a:tcPr/>
                </a:tc>
                <a:tc>
                  <a:txBody>
                    <a:bodyPr/>
                    <a:lstStyle/>
                    <a:p>
                      <a:r>
                        <a:rPr kumimoji="1" lang="ja-JP" altLang="en-US" sz="1200" dirty="0" smtClean="0">
                          <a:latin typeface="HGP創英ﾌﾟﾚｾﾞﾝｽEB" pitchFamily="18" charset="-128"/>
                          <a:ea typeface="HGP創英ﾌﾟﾚｾﾞﾝｽEB" pitchFamily="18" charset="-128"/>
                        </a:rPr>
                        <a:t>〇職員のいつも明るく笑顔で対応する姿に感心している。</a:t>
                      </a:r>
                    </a:p>
                    <a:p>
                      <a:r>
                        <a:rPr kumimoji="1" lang="ja-JP" altLang="en-US" sz="1200" dirty="0" smtClean="0">
                          <a:latin typeface="HGP創英ﾌﾟﾚｾﾞﾝｽEB" pitchFamily="18" charset="-128"/>
                          <a:ea typeface="HGP創英ﾌﾟﾚｾﾞﾝｽEB" pitchFamily="18" charset="-128"/>
                        </a:rPr>
                        <a:t>〇視覚的資料を活用し、情報をわかりやすく提供できるよう工夫がされている。</a:t>
                      </a:r>
                    </a:p>
                    <a:p>
                      <a:r>
                        <a:rPr kumimoji="1" lang="ja-JP" altLang="en-US" sz="1200" dirty="0" smtClean="0">
                          <a:latin typeface="HGP創英ﾌﾟﾚｾﾞﾝｽEB" pitchFamily="18" charset="-128"/>
                          <a:ea typeface="HGP創英ﾌﾟﾚｾﾞﾝｽEB" pitchFamily="18" charset="-128"/>
                        </a:rPr>
                        <a:t>〇多くの機関と連携の元、問題解決に当たっており、基幹相談支援センターならではの役割が果たされている。</a:t>
                      </a:r>
                    </a:p>
                    <a:p>
                      <a:r>
                        <a:rPr kumimoji="1" lang="ja-JP" altLang="en-US" sz="1200" dirty="0" smtClean="0">
                          <a:latin typeface="HGP創英ﾌﾟﾚｾﾞﾝｽEB" pitchFamily="18" charset="-128"/>
                          <a:ea typeface="HGP創英ﾌﾟﾚｾﾞﾝｽEB" pitchFamily="18" charset="-128"/>
                        </a:rPr>
                        <a:t>〇困難な事例にも丁寧に対応し、相談者の自己決定を尊重する姿勢が伺える。</a:t>
                      </a:r>
                    </a:p>
                    <a:p>
                      <a:r>
                        <a:rPr kumimoji="1" lang="ja-JP" altLang="en-US" sz="1200" dirty="0" smtClean="0">
                          <a:latin typeface="HGP創英ﾌﾟﾚｾﾞﾝｽEB" pitchFamily="18" charset="-128"/>
                          <a:ea typeface="HGP創英ﾌﾟﾚｾﾞﾝｽEB" pitchFamily="18" charset="-128"/>
                        </a:rPr>
                        <a:t>●サービス等利用計画の作成状況から鑑み、推進センターとしての取り組みを考えてほしい。</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latin typeface="HGP創英ﾌﾟﾚｾﾞﾝｽEB" pitchFamily="18" charset="-128"/>
                          <a:ea typeface="HGP創英ﾌﾟﾚｾﾞﾝｽEB" pitchFamily="18" charset="-128"/>
                        </a:rPr>
                        <a:t>●現状のままでは一人一人の負担が重く、それぞれの頑張りで回っているように感じる。もっと余裕の持てる体制が望ましい。</a:t>
                      </a:r>
                    </a:p>
                    <a:p>
                      <a:endParaRPr kumimoji="1" lang="ja-JP" altLang="en-US" dirty="0"/>
                    </a:p>
                  </a:txBody>
                  <a:tcPr/>
                </a:tc>
              </a:tr>
            </a:tbl>
          </a:graphicData>
        </a:graphic>
      </p:graphicFrame>
      <p:sp>
        <p:nvSpPr>
          <p:cNvPr id="9" name="ホームベース 8"/>
          <p:cNvSpPr/>
          <p:nvPr/>
        </p:nvSpPr>
        <p:spPr>
          <a:xfrm>
            <a:off x="718667" y="1627920"/>
            <a:ext cx="792088" cy="216024"/>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latin typeface="HGP創英ﾌﾟﾚｾﾞﾝｽEB" pitchFamily="18" charset="-128"/>
                <a:ea typeface="HGP創英ﾌﾟﾚｾﾞﾝｽEB" pitchFamily="18" charset="-128"/>
              </a:rPr>
              <a:t>評価する点</a:t>
            </a:r>
            <a:endParaRPr kumimoji="1" lang="ja-JP" altLang="en-US" sz="900" dirty="0">
              <a:latin typeface="HGP創英ﾌﾟﾚｾﾞﾝｽEB" pitchFamily="18" charset="-128"/>
              <a:ea typeface="HGP創英ﾌﾟﾚｾﾞﾝｽEB" pitchFamily="18" charset="-128"/>
            </a:endParaRPr>
          </a:p>
        </p:txBody>
      </p:sp>
      <p:sp>
        <p:nvSpPr>
          <p:cNvPr id="11" name="角丸四角形 10"/>
          <p:cNvSpPr/>
          <p:nvPr/>
        </p:nvSpPr>
        <p:spPr>
          <a:xfrm>
            <a:off x="578276" y="4005064"/>
            <a:ext cx="8242196" cy="2088232"/>
          </a:xfrm>
          <a:prstGeom prst="roundRect">
            <a:avLst/>
          </a:prstGeom>
          <a:solidFill>
            <a:schemeClr val="accent1">
              <a:lumMod val="20000"/>
              <a:lumOff val="80000"/>
            </a:schemeClr>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HGP創英ﾌﾟﾚｾﾞﾝｽEB" pitchFamily="18" charset="-128"/>
                <a:ea typeface="HGP創英ﾌﾟﾚｾﾞﾝｽEB" pitchFamily="18" charset="-128"/>
              </a:rPr>
              <a:t>〇相談しやすい環境の整備は大事なことであり、早急に独立した相談室の確保や狭隘な執務室の解消に努められたい。</a:t>
            </a:r>
          </a:p>
          <a:p>
            <a:r>
              <a:rPr lang="ja-JP" altLang="en-US" sz="1200" dirty="0">
                <a:solidFill>
                  <a:schemeClr val="tx1"/>
                </a:solidFill>
                <a:latin typeface="HGP創英ﾌﾟﾚｾﾞﾝｽEB" pitchFamily="18" charset="-128"/>
                <a:ea typeface="HGP創英ﾌﾟﾚｾﾞﾝｽEB" pitchFamily="18" charset="-128"/>
              </a:rPr>
              <a:t>〇狭く、雑然とした相談室では、相談者の印象として信頼が欠ける恐れもあるので、推進センターの転居も含め、市の課題として検討されたい。</a:t>
            </a:r>
          </a:p>
          <a:p>
            <a:r>
              <a:rPr lang="ja-JP" altLang="en-US" sz="1200" dirty="0">
                <a:solidFill>
                  <a:schemeClr val="tx1"/>
                </a:solidFill>
                <a:latin typeface="HGP創英ﾌﾟﾚｾﾞﾝｽEB" pitchFamily="18" charset="-128"/>
                <a:ea typeface="HGP創英ﾌﾟﾚｾﾞﾝｽEB" pitchFamily="18" charset="-128"/>
              </a:rPr>
              <a:t>〇行政機関における面接時に、推進センターの対応について感謝の声を聞くことが多い。このことが推進センターに対する評価結果と言えるのではないか。</a:t>
            </a:r>
          </a:p>
          <a:p>
            <a:r>
              <a:rPr lang="ja-JP" altLang="en-US" sz="1200" dirty="0">
                <a:solidFill>
                  <a:schemeClr val="tx1"/>
                </a:solidFill>
                <a:latin typeface="HGP創英ﾌﾟﾚｾﾞﾝｽEB" pitchFamily="18" charset="-128"/>
                <a:ea typeface="HGP創英ﾌﾟﾚｾﾞﾝｽEB" pitchFamily="18" charset="-128"/>
              </a:rPr>
              <a:t>〇困難ケースのデータベース化により、他相談機関における初期対応が可能となり、推進センターの負担軽減につながると思われるので、検討されたい。</a:t>
            </a:r>
          </a:p>
          <a:p>
            <a:r>
              <a:rPr lang="ja-JP" altLang="en-US" sz="1200" dirty="0">
                <a:solidFill>
                  <a:schemeClr val="tx1"/>
                </a:solidFill>
                <a:latin typeface="HGP創英ﾌﾟﾚｾﾞﾝｽEB" pitchFamily="18" charset="-128"/>
                <a:ea typeface="HGP創英ﾌﾟﾚｾﾞﾝｽEB" pitchFamily="18" charset="-128"/>
              </a:rPr>
              <a:t>〇未然防止の観点から教育</a:t>
            </a:r>
            <a:r>
              <a:rPr lang="en-US" altLang="ja-JP" sz="1200" dirty="0">
                <a:solidFill>
                  <a:schemeClr val="tx1"/>
                </a:solidFill>
                <a:latin typeface="HGP創英ﾌﾟﾚｾﾞﾝｽEB" pitchFamily="18" charset="-128"/>
                <a:ea typeface="HGP創英ﾌﾟﾚｾﾞﾝｽEB" pitchFamily="18" charset="-128"/>
              </a:rPr>
              <a:t>(</a:t>
            </a:r>
            <a:r>
              <a:rPr lang="ja-JP" altLang="en-US" sz="1200" dirty="0">
                <a:solidFill>
                  <a:schemeClr val="tx1"/>
                </a:solidFill>
                <a:latin typeface="HGP創英ﾌﾟﾚｾﾞﾝｽEB" pitchFamily="18" charset="-128"/>
                <a:ea typeface="HGP創英ﾌﾟﾚｾﾞﾝｽEB" pitchFamily="18" charset="-128"/>
              </a:rPr>
              <a:t>学校</a:t>
            </a:r>
            <a:r>
              <a:rPr lang="en-US" altLang="ja-JP" sz="1200" dirty="0">
                <a:solidFill>
                  <a:schemeClr val="tx1"/>
                </a:solidFill>
                <a:latin typeface="HGP創英ﾌﾟﾚｾﾞﾝｽEB" pitchFamily="18" charset="-128"/>
                <a:ea typeface="HGP創英ﾌﾟﾚｾﾞﾝｽEB" pitchFamily="18" charset="-128"/>
              </a:rPr>
              <a:t>)</a:t>
            </a:r>
            <a:r>
              <a:rPr lang="ja-JP" altLang="en-US" sz="1200" dirty="0">
                <a:solidFill>
                  <a:schemeClr val="tx1"/>
                </a:solidFill>
                <a:latin typeface="HGP創英ﾌﾟﾚｾﾞﾝｽEB" pitchFamily="18" charset="-128"/>
                <a:ea typeface="HGP創英ﾌﾟﾚｾﾞﾝｽEB" pitchFamily="18" charset="-128"/>
              </a:rPr>
              <a:t>機関との連携を強化されたい。</a:t>
            </a:r>
          </a:p>
          <a:p>
            <a:r>
              <a:rPr lang="ja-JP" altLang="en-US" sz="1200" dirty="0">
                <a:solidFill>
                  <a:schemeClr val="tx1"/>
                </a:solidFill>
                <a:latin typeface="HGP創英ﾌﾟﾚｾﾞﾝｽEB" pitchFamily="18" charset="-128"/>
                <a:ea typeface="HGP創英ﾌﾟﾚｾﾞﾝｽEB" pitchFamily="18" charset="-128"/>
              </a:rPr>
              <a:t>〇余り多く取組み過ぎて、中途半端に終わらないようにしてほしい。</a:t>
            </a:r>
          </a:p>
          <a:p>
            <a:r>
              <a:rPr lang="ja-JP" altLang="en-US" sz="1200" dirty="0">
                <a:solidFill>
                  <a:schemeClr val="tx1"/>
                </a:solidFill>
                <a:latin typeface="HGP創英ﾌﾟﾚｾﾞﾝｽEB" pitchFamily="18" charset="-128"/>
                <a:ea typeface="HGP創英ﾌﾟﾚｾﾞﾝｽEB" pitchFamily="18" charset="-128"/>
              </a:rPr>
              <a:t>〇市の委託事業所としての認識を持って相談者対応に当たられたい</a:t>
            </a:r>
            <a:r>
              <a:rPr lang="ja-JP" altLang="en-US" sz="1200" dirty="0" smtClean="0">
                <a:solidFill>
                  <a:schemeClr val="tx1"/>
                </a:solidFill>
                <a:latin typeface="HGP創英ﾌﾟﾚｾﾞﾝｽEB" pitchFamily="18" charset="-128"/>
                <a:ea typeface="HGP創英ﾌﾟﾚｾﾞﾝｽEB" pitchFamily="18" charset="-128"/>
              </a:rPr>
              <a:t>。</a:t>
            </a:r>
            <a:endParaRPr kumimoji="1" lang="ja-JP" altLang="en-US" sz="1200" dirty="0">
              <a:solidFill>
                <a:schemeClr val="tx1"/>
              </a:solidFill>
              <a:latin typeface="HGP創英ﾌﾟﾚｾﾞﾝｽEB" pitchFamily="18" charset="-128"/>
              <a:ea typeface="HGP創英ﾌﾟﾚｾﾞﾝｽEB" pitchFamily="18" charset="-128"/>
            </a:endParaRPr>
          </a:p>
        </p:txBody>
      </p:sp>
      <p:sp>
        <p:nvSpPr>
          <p:cNvPr id="12" name="正方形/長方形 11"/>
          <p:cNvSpPr/>
          <p:nvPr/>
        </p:nvSpPr>
        <p:spPr>
          <a:xfrm>
            <a:off x="683568" y="3717032"/>
            <a:ext cx="3384376" cy="360040"/>
          </a:xfrm>
          <a:prstGeom prst="rect">
            <a:avLst/>
          </a:prstGeom>
          <a:ln w="31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HGP創英ﾌﾟﾚｾﾞﾝｽEB" pitchFamily="18" charset="-128"/>
                <a:ea typeface="HGP創英ﾌﾟﾚｾﾞﾝｽEB" pitchFamily="18" charset="-128"/>
              </a:rPr>
              <a:t>その他の要望・意見</a:t>
            </a:r>
            <a:endParaRPr kumimoji="1" lang="ja-JP" altLang="en-US" sz="1600" dirty="0">
              <a:latin typeface="HGP創英ﾌﾟﾚｾﾞﾝｽEB" pitchFamily="18" charset="-128"/>
              <a:ea typeface="HGP創英ﾌﾟﾚｾﾞﾝｽEB" pitchFamily="18" charset="-128"/>
            </a:endParaRPr>
          </a:p>
        </p:txBody>
      </p:sp>
      <p:sp>
        <p:nvSpPr>
          <p:cNvPr id="13" name="コンテンツ プレースホルダー 12"/>
          <p:cNvSpPr>
            <a:spLocks noGrp="1"/>
          </p:cNvSpPr>
          <p:nvPr>
            <p:ph idx="1"/>
          </p:nvPr>
        </p:nvSpPr>
        <p:spPr>
          <a:xfrm>
            <a:off x="574828" y="692696"/>
            <a:ext cx="8229600" cy="4320480"/>
          </a:xfrm>
        </p:spPr>
        <p:txBody>
          <a:bodyPr/>
          <a:lstStyle/>
          <a:p>
            <a:pPr marL="0" indent="0">
              <a:buNone/>
            </a:pPr>
            <a:r>
              <a:rPr kumimoji="1" lang="ja-JP" altLang="en-US" dirty="0" smtClean="0"/>
              <a:t>　</a:t>
            </a:r>
          </a:p>
          <a:p>
            <a:pPr marL="0" indent="0">
              <a:buNone/>
            </a:pPr>
            <a:endParaRPr kumimoji="1" lang="ja-JP" altLang="en-US" dirty="0"/>
          </a:p>
        </p:txBody>
      </p:sp>
    </p:spTree>
    <p:extLst>
      <p:ext uri="{BB962C8B-B14F-4D97-AF65-F5344CB8AC3E}">
        <p14:creationId xmlns:p14="http://schemas.microsoft.com/office/powerpoint/2010/main" val="3165199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14</a:t>
            </a:fld>
            <a:endParaRPr kumimoji="1" lang="ja-JP" altLang="en-US"/>
          </a:p>
        </p:txBody>
      </p:sp>
      <p:sp>
        <p:nvSpPr>
          <p:cNvPr id="10" name="コンテンツ プレースホルダー 9"/>
          <p:cNvSpPr>
            <a:spLocks noGrp="1"/>
          </p:cNvSpPr>
          <p:nvPr>
            <p:ph idx="1"/>
          </p:nvPr>
        </p:nvSpPr>
        <p:spPr>
          <a:xfrm>
            <a:off x="457200" y="836712"/>
            <a:ext cx="8229600" cy="5289451"/>
          </a:xfrm>
        </p:spPr>
        <p:txBody>
          <a:bodyPr>
            <a:normAutofit/>
          </a:bodyPr>
          <a:lstStyle/>
          <a:p>
            <a:pPr marL="0" indent="0">
              <a:buNone/>
            </a:pPr>
            <a:r>
              <a:rPr lang="ja-JP" altLang="en-US" sz="2000" dirty="0" smtClean="0">
                <a:latin typeface="HGP創英ﾌﾟﾚｾﾞﾝｽEB" pitchFamily="18" charset="-128"/>
                <a:ea typeface="HGP創英ﾌﾟﾚｾﾞﾝｽEB" pitchFamily="18" charset="-128"/>
              </a:rPr>
              <a:t>　</a:t>
            </a:r>
          </a:p>
          <a:p>
            <a:pPr marL="0" indent="0">
              <a:buNone/>
            </a:pPr>
            <a:r>
              <a:rPr lang="ja-JP" altLang="en-US" sz="20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今年度初めて静岡市障害者相談支援推進センターに対する相談支援事業評価を行った。</a:t>
            </a:r>
          </a:p>
          <a:p>
            <a:pPr marL="0" indent="0">
              <a:buNone/>
            </a:pPr>
            <a:r>
              <a:rPr lang="ja-JP" altLang="en-US" sz="20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評価方法は、相談支援事業評価部会により平成</a:t>
            </a:r>
            <a:r>
              <a:rPr lang="en-US" altLang="ja-JP" sz="2000" dirty="0" smtClean="0">
                <a:latin typeface="HGP創英ﾌﾟﾚｾﾞﾝｽEB" pitchFamily="18" charset="-128"/>
                <a:ea typeface="HGP創英ﾌﾟﾚｾﾞﾝｽEB" pitchFamily="18" charset="-128"/>
              </a:rPr>
              <a:t>26</a:t>
            </a:r>
            <a:r>
              <a:rPr lang="ja-JP" altLang="en-US" sz="2000" dirty="0" smtClean="0">
                <a:latin typeface="HGP創英ﾌﾟﾚｾﾞﾝｽEB" pitchFamily="18" charset="-128"/>
                <a:ea typeface="HGP創英ﾌﾟﾚｾﾞﾝｽEB" pitchFamily="18" charset="-128"/>
              </a:rPr>
              <a:t>年度に委託相談支援事業者に対して行った評価方法に準じて実施をした。</a:t>
            </a:r>
          </a:p>
          <a:p>
            <a:pPr marL="0" indent="0">
              <a:buNone/>
            </a:pPr>
            <a:r>
              <a:rPr lang="ja-JP" altLang="en-US" sz="20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中核的な相談支援機関として、より困難性の高いケースの支援を行っていること、多くの機関との連携による専門的な助言・指導が行われていることなど、委託相談支援事業者を初め、評価部会員から高い評価を得た。</a:t>
            </a:r>
          </a:p>
          <a:p>
            <a:pPr marL="0" indent="0">
              <a:buNone/>
            </a:pPr>
            <a:r>
              <a:rPr lang="ja-JP" altLang="en-US" sz="20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また、相談者に対して寄り添う姿勢についても、利用者アンケートからわかるように、高く評価されている。</a:t>
            </a:r>
          </a:p>
          <a:p>
            <a:pPr marL="0" indent="0">
              <a:buNone/>
            </a:pPr>
            <a:r>
              <a:rPr lang="ja-JP" altLang="en-US" sz="20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反面、人員増や事務室狭隘化の解消を</a:t>
            </a:r>
            <a:r>
              <a:rPr lang="ja-JP" altLang="en-US" sz="2000" dirty="0">
                <a:latin typeface="HGP創英ﾌﾟﾚｾﾞﾝｽEB" pitchFamily="18" charset="-128"/>
                <a:ea typeface="HGP創英ﾌﾟﾚｾﾞﾝｽEB" pitchFamily="18" charset="-128"/>
              </a:rPr>
              <a:t>図り、さらなる支援体制の充実を望む</a:t>
            </a:r>
            <a:r>
              <a:rPr lang="ja-JP" altLang="en-US" sz="2000" dirty="0" smtClean="0">
                <a:latin typeface="HGP創英ﾌﾟﾚｾﾞﾝｽEB" pitchFamily="18" charset="-128"/>
                <a:ea typeface="HGP創英ﾌﾟﾚｾﾞﾝｽEB" pitchFamily="18" charset="-128"/>
              </a:rPr>
              <a:t>声が多く、市全体を視野に入れたセンターとしての期待の高さが伺えた。</a:t>
            </a: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p:txBody>
      </p:sp>
      <p:sp>
        <p:nvSpPr>
          <p:cNvPr id="3" name="タイトル 2"/>
          <p:cNvSpPr>
            <a:spLocks noGrp="1"/>
          </p:cNvSpPr>
          <p:nvPr>
            <p:ph type="title"/>
          </p:nvPr>
        </p:nvSpPr>
        <p:spPr>
          <a:xfrm>
            <a:off x="457200" y="274638"/>
            <a:ext cx="8229600" cy="562074"/>
          </a:xfrm>
        </p:spPr>
        <p:txBody>
          <a:bodyPr>
            <a:normAutofit/>
          </a:bodyPr>
          <a:lstStyle/>
          <a:p>
            <a:pPr algn="l"/>
            <a:r>
              <a:rPr kumimoji="1" lang="ja-JP" altLang="en-US" sz="2400" dirty="0" smtClean="0">
                <a:latin typeface="HGP創英ﾌﾟﾚｾﾞﾝｽEB" pitchFamily="18" charset="-128"/>
                <a:ea typeface="HGP創英ﾌﾟﾚｾﾞﾝｽEB" pitchFamily="18" charset="-128"/>
              </a:rPr>
              <a:t>４　まとめ　</a:t>
            </a:r>
            <a:endParaRPr kumimoji="1" lang="ja-JP" altLang="en-US" sz="2400"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4019356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634082"/>
          </a:xfrm>
        </p:spPr>
        <p:txBody>
          <a:bodyPr>
            <a:normAutofit/>
          </a:bodyPr>
          <a:lstStyle/>
          <a:p>
            <a:pPr algn="l"/>
            <a:r>
              <a:rPr kumimoji="1" lang="ja-JP" altLang="en-US" sz="2400" dirty="0" smtClean="0">
                <a:latin typeface="HGP創英ﾌﾟﾚｾﾞﾝｽEB" pitchFamily="18" charset="-128"/>
                <a:ea typeface="HGP創英ﾌﾟﾚｾﾞﾝｽEB" pitchFamily="18" charset="-128"/>
              </a:rPr>
              <a:t>１　評価の実施方法　</a:t>
            </a:r>
            <a:endParaRPr kumimoji="1" lang="ja-JP" altLang="en-US" sz="2400" dirty="0">
              <a:latin typeface="HGP創英ﾌﾟﾚｾﾞﾝｽEB" pitchFamily="18" charset="-128"/>
              <a:ea typeface="HGP創英ﾌﾟﾚｾﾞﾝｽEB" pitchFamily="18" charset="-128"/>
            </a:endParaRPr>
          </a:p>
        </p:txBody>
      </p:sp>
      <p:graphicFrame>
        <p:nvGraphicFramePr>
          <p:cNvPr id="7" name="コンテンツ プレースホルダー 6"/>
          <p:cNvGraphicFramePr>
            <a:graphicFrameLocks noGrp="1"/>
          </p:cNvGraphicFramePr>
          <p:nvPr>
            <p:ph idx="1"/>
            <p:extLst>
              <p:ext uri="{D42A27DB-BD31-4B8C-83A1-F6EECF244321}">
                <p14:modId xmlns:p14="http://schemas.microsoft.com/office/powerpoint/2010/main" val="1636859824"/>
              </p:ext>
            </p:extLst>
          </p:nvPr>
        </p:nvGraphicFramePr>
        <p:xfrm>
          <a:off x="251520" y="1196752"/>
          <a:ext cx="8640960" cy="51125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2</a:t>
            </a:fld>
            <a:endParaRPr kumimoji="1" lang="ja-JP" altLang="en-US"/>
          </a:p>
        </p:txBody>
      </p:sp>
      <p:sp>
        <p:nvSpPr>
          <p:cNvPr id="8" name="正方形/長方形 7"/>
          <p:cNvSpPr/>
          <p:nvPr/>
        </p:nvSpPr>
        <p:spPr>
          <a:xfrm>
            <a:off x="7524328" y="1268760"/>
            <a:ext cx="697037" cy="47525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smtClean="0">
                <a:latin typeface="HGP創英ﾌﾟﾚｾﾞﾝｽEB" pitchFamily="18" charset="-128"/>
                <a:ea typeface="HGP創英ﾌﾟﾚｾﾞﾝｽEB" pitchFamily="18" charset="-128"/>
              </a:rPr>
              <a:t>相</a:t>
            </a:r>
          </a:p>
          <a:p>
            <a:pPr algn="ctr"/>
            <a:r>
              <a:rPr kumimoji="1" lang="ja-JP" altLang="en-US" sz="2000" dirty="0" smtClean="0">
                <a:latin typeface="HGP創英ﾌﾟﾚｾﾞﾝｽEB" pitchFamily="18" charset="-128"/>
                <a:ea typeface="HGP創英ﾌﾟﾚｾﾞﾝｽEB" pitchFamily="18" charset="-128"/>
              </a:rPr>
              <a:t>談</a:t>
            </a:r>
          </a:p>
          <a:p>
            <a:pPr algn="ctr"/>
            <a:r>
              <a:rPr kumimoji="1" lang="ja-JP" altLang="en-US" sz="2000" dirty="0" smtClean="0">
                <a:latin typeface="HGP創英ﾌﾟﾚｾﾞﾝｽEB" pitchFamily="18" charset="-128"/>
                <a:ea typeface="HGP創英ﾌﾟﾚｾﾞﾝｽEB" pitchFamily="18" charset="-128"/>
              </a:rPr>
              <a:t>支</a:t>
            </a:r>
          </a:p>
          <a:p>
            <a:pPr algn="ctr"/>
            <a:r>
              <a:rPr kumimoji="1" lang="ja-JP" altLang="en-US" sz="2000" dirty="0" smtClean="0">
                <a:latin typeface="HGP創英ﾌﾟﾚｾﾞﾝｽEB" pitchFamily="18" charset="-128"/>
                <a:ea typeface="HGP創英ﾌﾟﾚｾﾞﾝｽEB" pitchFamily="18" charset="-128"/>
              </a:rPr>
              <a:t>援</a:t>
            </a:r>
          </a:p>
          <a:p>
            <a:pPr algn="ctr"/>
            <a:r>
              <a:rPr kumimoji="1" lang="ja-JP" altLang="en-US" sz="2000" dirty="0" smtClean="0">
                <a:latin typeface="HGP創英ﾌﾟﾚｾﾞﾝｽEB" pitchFamily="18" charset="-128"/>
                <a:ea typeface="HGP創英ﾌﾟﾚｾﾞﾝｽEB" pitchFamily="18" charset="-128"/>
              </a:rPr>
              <a:t>事</a:t>
            </a:r>
          </a:p>
          <a:p>
            <a:pPr algn="ctr"/>
            <a:r>
              <a:rPr kumimoji="1" lang="ja-JP" altLang="en-US" sz="2000" dirty="0" smtClean="0">
                <a:latin typeface="HGP創英ﾌﾟﾚｾﾞﾝｽEB" pitchFamily="18" charset="-128"/>
                <a:ea typeface="HGP創英ﾌﾟﾚｾﾞﾝｽEB" pitchFamily="18" charset="-128"/>
              </a:rPr>
              <a:t>業</a:t>
            </a:r>
          </a:p>
          <a:p>
            <a:pPr algn="ctr"/>
            <a:r>
              <a:rPr kumimoji="1" lang="ja-JP" altLang="en-US" sz="2000" dirty="0" smtClean="0">
                <a:latin typeface="HGP創英ﾌﾟﾚｾﾞﾝｽEB" pitchFamily="18" charset="-128"/>
                <a:ea typeface="HGP創英ﾌﾟﾚｾﾞﾝｽEB" pitchFamily="18" charset="-128"/>
              </a:rPr>
              <a:t>評</a:t>
            </a:r>
          </a:p>
          <a:p>
            <a:pPr algn="ctr"/>
            <a:r>
              <a:rPr kumimoji="1" lang="ja-JP" altLang="en-US" sz="2000" dirty="0" smtClean="0">
                <a:latin typeface="HGP創英ﾌﾟﾚｾﾞﾝｽEB" pitchFamily="18" charset="-128"/>
                <a:ea typeface="HGP創英ﾌﾟﾚｾﾞﾝｽEB" pitchFamily="18" charset="-128"/>
              </a:rPr>
              <a:t>価</a:t>
            </a:r>
          </a:p>
          <a:p>
            <a:pPr algn="ctr"/>
            <a:r>
              <a:rPr kumimoji="1" lang="ja-JP" altLang="en-US" sz="2000" dirty="0" smtClean="0">
                <a:latin typeface="HGP創英ﾌﾟﾚｾﾞﾝｽEB" pitchFamily="18" charset="-128"/>
                <a:ea typeface="HGP創英ﾌﾟﾚｾﾞﾝｽEB" pitchFamily="18" charset="-128"/>
              </a:rPr>
              <a:t>部</a:t>
            </a:r>
          </a:p>
          <a:p>
            <a:pPr algn="ctr"/>
            <a:r>
              <a:rPr kumimoji="1" lang="ja-JP" altLang="en-US" sz="2000" dirty="0" smtClean="0">
                <a:latin typeface="HGP創英ﾌﾟﾚｾﾞﾝｽEB" pitchFamily="18" charset="-128"/>
                <a:ea typeface="HGP創英ﾌﾟﾚｾﾞﾝｽEB" pitchFamily="18" charset="-128"/>
              </a:rPr>
              <a:t>会</a:t>
            </a:r>
          </a:p>
          <a:p>
            <a:pPr algn="ctr"/>
            <a:r>
              <a:rPr kumimoji="1" lang="ja-JP" altLang="en-US" sz="2000" dirty="0" smtClean="0">
                <a:latin typeface="HGP創英ﾌﾟﾚｾﾞﾝｽEB" pitchFamily="18" charset="-128"/>
                <a:ea typeface="HGP創英ﾌﾟﾚｾﾞﾝｽEB" pitchFamily="18" charset="-128"/>
              </a:rPr>
              <a:t>に</a:t>
            </a:r>
          </a:p>
          <a:p>
            <a:pPr algn="ctr"/>
            <a:r>
              <a:rPr kumimoji="1" lang="ja-JP" altLang="en-US" sz="2000" dirty="0" smtClean="0">
                <a:latin typeface="HGP創英ﾌﾟﾚｾﾞﾝｽEB" pitchFamily="18" charset="-128"/>
                <a:ea typeface="HGP創英ﾌﾟﾚｾﾞﾝｽEB" pitchFamily="18" charset="-128"/>
              </a:rPr>
              <a:t>よ</a:t>
            </a:r>
          </a:p>
          <a:p>
            <a:pPr algn="ctr"/>
            <a:r>
              <a:rPr kumimoji="1" lang="ja-JP" altLang="en-US" sz="2000" dirty="0" smtClean="0">
                <a:latin typeface="HGP創英ﾌﾟﾚｾﾞﾝｽEB" pitchFamily="18" charset="-128"/>
                <a:ea typeface="HGP創英ﾌﾟﾚｾﾞﾝｽEB" pitchFamily="18" charset="-128"/>
              </a:rPr>
              <a:t>る</a:t>
            </a:r>
          </a:p>
          <a:p>
            <a:pPr algn="ctr"/>
            <a:r>
              <a:rPr kumimoji="1" lang="ja-JP" altLang="en-US" sz="2000" dirty="0" smtClean="0">
                <a:latin typeface="HGP創英ﾌﾟﾚｾﾞﾝｽEB" pitchFamily="18" charset="-128"/>
                <a:ea typeface="HGP創英ﾌﾟﾚｾﾞﾝｽEB" pitchFamily="18" charset="-128"/>
              </a:rPr>
              <a:t>評</a:t>
            </a:r>
          </a:p>
          <a:p>
            <a:pPr algn="ctr"/>
            <a:r>
              <a:rPr kumimoji="1" lang="ja-JP" altLang="en-US" sz="2000" dirty="0" smtClean="0">
                <a:latin typeface="HGP創英ﾌﾟﾚｾﾞﾝｽEB" pitchFamily="18" charset="-128"/>
                <a:ea typeface="HGP創英ﾌﾟﾚｾﾞﾝｽEB" pitchFamily="18" charset="-128"/>
              </a:rPr>
              <a:t>価</a:t>
            </a:r>
            <a:endParaRPr kumimoji="1" lang="ja-JP" altLang="en-US" sz="2000" dirty="0">
              <a:latin typeface="HGP創英ﾌﾟﾚｾﾞﾝｽEB" pitchFamily="18" charset="-128"/>
              <a:ea typeface="HGP創英ﾌﾟﾚｾﾞﾝｽEB" pitchFamily="18" charset="-128"/>
            </a:endParaRPr>
          </a:p>
        </p:txBody>
      </p:sp>
      <p:sp>
        <p:nvSpPr>
          <p:cNvPr id="9" name="正方形/長方形 8"/>
          <p:cNvSpPr/>
          <p:nvPr/>
        </p:nvSpPr>
        <p:spPr>
          <a:xfrm>
            <a:off x="4788024" y="3212976"/>
            <a:ext cx="1872208" cy="792088"/>
          </a:xfrm>
          <a:prstGeom prst="rect">
            <a:avLst/>
          </a:prstGeom>
          <a:solidFill>
            <a:schemeClr val="bg1"/>
          </a:solidFill>
          <a:ln>
            <a:solidFill>
              <a:schemeClr val="tx2">
                <a:lumMod val="20000"/>
                <a:lumOff val="80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en-US" altLang="ja-JP" sz="1600" dirty="0" smtClean="0">
                <a:latin typeface="HGP創英ﾌﾟﾚｾﾞﾝｽEB" pitchFamily="18" charset="-128"/>
                <a:ea typeface="HGP創英ﾌﾟﾚｾﾞﾝｽEB" pitchFamily="18" charset="-128"/>
              </a:rPr>
              <a:t>A</a:t>
            </a:r>
            <a:r>
              <a:rPr kumimoji="1" lang="ja-JP" altLang="en-US" sz="1600" dirty="0" smtClean="0">
                <a:latin typeface="HGP創英ﾌﾟﾚｾﾞﾝｽEB" pitchFamily="18" charset="-128"/>
                <a:ea typeface="HGP創英ﾌﾟﾚｾﾞﾝｽEB" pitchFamily="18" charset="-128"/>
              </a:rPr>
              <a:t>～</a:t>
            </a:r>
            <a:r>
              <a:rPr kumimoji="1" lang="en-US" altLang="ja-JP" sz="1600" dirty="0" smtClean="0">
                <a:latin typeface="HGP創英ﾌﾟﾚｾﾞﾝｽEB" pitchFamily="18" charset="-128"/>
                <a:ea typeface="HGP創英ﾌﾟﾚｾﾞﾝｽEB" pitchFamily="18" charset="-128"/>
              </a:rPr>
              <a:t>D</a:t>
            </a:r>
            <a:r>
              <a:rPr kumimoji="1" lang="ja-JP" altLang="en-US" sz="1600" dirty="0" smtClean="0">
                <a:latin typeface="HGP創英ﾌﾟﾚｾﾞﾝｽEB" pitchFamily="18" charset="-128"/>
                <a:ea typeface="HGP創英ﾌﾟﾚｾﾞﾝｽEB" pitchFamily="18" charset="-128"/>
              </a:rPr>
              <a:t>の評価結果を踏まえ、評価を実施</a:t>
            </a:r>
            <a:endParaRPr kumimoji="1" lang="ja-JP" altLang="en-US" sz="1600"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2081206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95536" y="548680"/>
            <a:ext cx="8369642" cy="5688632"/>
          </a:xfrm>
        </p:spPr>
        <p:txBody>
          <a:bodyPr>
            <a:normAutofit/>
          </a:bodyPr>
          <a:lstStyle/>
          <a:p>
            <a:pPr marL="0" indent="0">
              <a:buNone/>
            </a:pPr>
            <a:r>
              <a:rPr lang="en-US" altLang="ja-JP" sz="2000" dirty="0" smtClean="0">
                <a:latin typeface="HGP創英ﾌﾟﾚｾﾞﾝｽEB" pitchFamily="18" charset="-128"/>
                <a:ea typeface="HGP創英ﾌﾟﾚｾﾞﾝｽEB" pitchFamily="18" charset="-128"/>
              </a:rPr>
              <a:t>&lt;</a:t>
            </a:r>
            <a:r>
              <a:rPr lang="ja-JP" altLang="en-US" sz="2000" dirty="0" smtClean="0">
                <a:latin typeface="HGP創英ﾌﾟﾚｾﾞﾝｽEB" pitchFamily="18" charset="-128"/>
                <a:ea typeface="HGP創英ﾌﾟﾚｾﾞﾝｽEB" pitchFamily="18" charset="-128"/>
              </a:rPr>
              <a:t>平成</a:t>
            </a:r>
            <a:r>
              <a:rPr lang="en-US" altLang="ja-JP" sz="2000" dirty="0" smtClean="0">
                <a:latin typeface="HGP創英ﾌﾟﾚｾﾞﾝｽEB" pitchFamily="18" charset="-128"/>
                <a:ea typeface="HGP創英ﾌﾟﾚｾﾞﾝｽEB" pitchFamily="18" charset="-128"/>
              </a:rPr>
              <a:t>27</a:t>
            </a:r>
            <a:r>
              <a:rPr lang="ja-JP" altLang="en-US" sz="2000" dirty="0" smtClean="0">
                <a:latin typeface="HGP創英ﾌﾟﾚｾﾞﾝｽEB" pitchFamily="18" charset="-128"/>
                <a:ea typeface="HGP創英ﾌﾟﾚｾﾞﾝｽEB" pitchFamily="18" charset="-128"/>
              </a:rPr>
              <a:t>年度　静岡市相談支援事業評価部会員</a:t>
            </a:r>
            <a:r>
              <a:rPr lang="en-US" altLang="ja-JP" sz="2000" dirty="0" smtClean="0">
                <a:latin typeface="HGP創英ﾌﾟﾚｾﾞﾝｽEB" pitchFamily="18" charset="-128"/>
                <a:ea typeface="HGP創英ﾌﾟﾚｾﾞﾝｽEB" pitchFamily="18" charset="-128"/>
              </a:rPr>
              <a:t>&gt;</a:t>
            </a: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r>
              <a:rPr lang="en-US" altLang="ja-JP" sz="2000" dirty="0" smtClean="0">
                <a:latin typeface="HGP創英ﾌﾟﾚｾﾞﾝｽEB" pitchFamily="18" charset="-128"/>
                <a:ea typeface="HGP創英ﾌﾟﾚｾﾞﾝｽEB" pitchFamily="18" charset="-128"/>
              </a:rPr>
              <a:t>&lt;</a:t>
            </a:r>
            <a:r>
              <a:rPr lang="ja-JP" altLang="en-US" sz="2000" dirty="0" smtClean="0">
                <a:latin typeface="HGP創英ﾌﾟﾚｾﾞﾝｽEB" pitchFamily="18" charset="-128"/>
                <a:ea typeface="HGP創英ﾌﾟﾚｾﾞﾝｽEB" pitchFamily="18" charset="-128"/>
              </a:rPr>
              <a:t>被評価者</a:t>
            </a:r>
            <a:r>
              <a:rPr lang="en-US" altLang="ja-JP" sz="2000" dirty="0" smtClean="0">
                <a:latin typeface="HGP創英ﾌﾟﾚｾﾞﾝｽEB" pitchFamily="18" charset="-128"/>
                <a:ea typeface="HGP創英ﾌﾟﾚｾﾞﾝｽEB" pitchFamily="18" charset="-128"/>
              </a:rPr>
              <a:t>&gt;</a:t>
            </a: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kumimoji="1" lang="ja-JP" altLang="en-US" sz="1800" dirty="0">
              <a:latin typeface="HGP創英ﾌﾟﾚｾﾞﾝｽEB" pitchFamily="18" charset="-128"/>
              <a:ea typeface="HGP創英ﾌﾟﾚｾﾞﾝｽEB" pitchFamily="18" charset="-128"/>
            </a:endParaRPr>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3</a:t>
            </a:fld>
            <a:endParaRPr kumimoji="1" lang="ja-JP" altLang="en-US"/>
          </a:p>
        </p:txBody>
      </p:sp>
      <p:graphicFrame>
        <p:nvGraphicFramePr>
          <p:cNvPr id="7" name="表 6"/>
          <p:cNvGraphicFramePr>
            <a:graphicFrameLocks noGrp="1"/>
          </p:cNvGraphicFramePr>
          <p:nvPr>
            <p:extLst>
              <p:ext uri="{D42A27DB-BD31-4B8C-83A1-F6EECF244321}">
                <p14:modId xmlns:p14="http://schemas.microsoft.com/office/powerpoint/2010/main" val="760381959"/>
              </p:ext>
            </p:extLst>
          </p:nvPr>
        </p:nvGraphicFramePr>
        <p:xfrm>
          <a:off x="539552" y="1052736"/>
          <a:ext cx="8064896" cy="2966720"/>
        </p:xfrm>
        <a:graphic>
          <a:graphicData uri="http://schemas.openxmlformats.org/drawingml/2006/table">
            <a:tbl>
              <a:tblPr firstRow="1" bandRow="1">
                <a:tableStyleId>{F5AB1C69-6EDB-4FF4-983F-18BD219EF322}</a:tableStyleId>
              </a:tblPr>
              <a:tblGrid>
                <a:gridCol w="576064"/>
                <a:gridCol w="3456384"/>
                <a:gridCol w="648072"/>
                <a:gridCol w="3384376"/>
              </a:tblGrid>
              <a:tr h="370840">
                <a:tc>
                  <a:txBody>
                    <a:bodyPr/>
                    <a:lstStyle/>
                    <a:p>
                      <a:pPr algn="ctr"/>
                      <a:r>
                        <a:rPr kumimoji="1" lang="en-US" altLang="ja-JP" sz="1600" dirty="0" smtClean="0">
                          <a:latin typeface="HGP創英ﾌﾟﾚｾﾞﾝｽEB" pitchFamily="18" charset="-128"/>
                          <a:ea typeface="HGP創英ﾌﾟﾚｾﾞﾝｽEB" pitchFamily="18" charset="-128"/>
                        </a:rPr>
                        <a:t>No.</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HGP創英ﾌﾟﾚｾﾞﾝｽEB" pitchFamily="18" charset="-128"/>
                          <a:ea typeface="HGP創英ﾌﾟﾚｾﾞﾝｽEB" pitchFamily="18" charset="-128"/>
                        </a:rPr>
                        <a:t>所属機関等</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HGP創英ﾌﾟﾚｾﾞﾝｽEB" pitchFamily="18" charset="-128"/>
                          <a:ea typeface="HGP創英ﾌﾟﾚｾﾞﾝｽEB" pitchFamily="18" charset="-128"/>
                        </a:rPr>
                        <a:t>No.</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HGP創英ﾌﾟﾚｾﾞﾝｽEB" pitchFamily="18" charset="-128"/>
                          <a:ea typeface="HGP創英ﾌﾟﾚｾﾞﾝｽEB" pitchFamily="18" charset="-128"/>
                        </a:rPr>
                        <a:t>所属機関等</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latin typeface="HGP創英ﾌﾟﾚｾﾞﾝｽEB" pitchFamily="18" charset="-128"/>
                          <a:ea typeface="HGP創英ﾌﾟﾚｾﾞﾝｽEB" pitchFamily="18" charset="-128"/>
                        </a:rPr>
                        <a:t>1</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HGP創英ﾌﾟﾚｾﾞﾝｽEB" pitchFamily="18" charset="-128"/>
                          <a:ea typeface="HGP創英ﾌﾟﾚｾﾞﾝｽEB" pitchFamily="18" charset="-128"/>
                        </a:rPr>
                        <a:t>障害者自立支援協議会</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長谷川委員</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HGP創英ﾌﾟﾚｾﾞﾝｽEB" pitchFamily="18" charset="-128"/>
                          <a:ea typeface="HGP創英ﾌﾟﾚｾﾞﾝｽEB" pitchFamily="18" charset="-128"/>
                        </a:rPr>
                        <a:t>8</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600" dirty="0" smtClean="0">
                          <a:latin typeface="HGP創英ﾌﾟﾚｾﾞﾝｽEB" pitchFamily="18" charset="-128"/>
                          <a:ea typeface="HGP創英ﾌﾟﾚｾﾞﾝｽEB" pitchFamily="18" charset="-128"/>
                        </a:rPr>
                        <a:t>NPO</a:t>
                      </a:r>
                      <a:r>
                        <a:rPr kumimoji="1" lang="ja-JP" altLang="en-US" sz="1600" dirty="0" smtClean="0">
                          <a:latin typeface="HGP創英ﾌﾟﾚｾﾞﾝｽEB" pitchFamily="18" charset="-128"/>
                          <a:ea typeface="HGP創英ﾌﾟﾚｾﾞﾝｽEB" pitchFamily="18" charset="-128"/>
                        </a:rPr>
                        <a:t>法人　静心会</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latin typeface="HGP創英ﾌﾟﾚｾﾞﾝｽEB" pitchFamily="18" charset="-128"/>
                          <a:ea typeface="HGP創英ﾌﾟﾚｾﾞﾝｽEB" pitchFamily="18" charset="-128"/>
                        </a:rPr>
                        <a:t>2</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創英ﾌﾟﾚｾﾞﾝｽEB" pitchFamily="18" charset="-128"/>
                          <a:ea typeface="HGP創英ﾌﾟﾚｾﾞﾝｽEB" pitchFamily="18" charset="-128"/>
                        </a:rPr>
                        <a:t>障害者自立支援協議会</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望月融委員</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HGP創英ﾌﾟﾚｾﾞﾝｽEB" pitchFamily="18" charset="-128"/>
                          <a:ea typeface="HGP創英ﾌﾟﾚｾﾞﾝｽEB" pitchFamily="18" charset="-128"/>
                        </a:rPr>
                        <a:t>9</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HGP創英ﾌﾟﾚｾﾞﾝｽEB" pitchFamily="18" charset="-128"/>
                          <a:ea typeface="HGP創英ﾌﾟﾚｾﾞﾝｽEB" pitchFamily="18" charset="-128"/>
                        </a:rPr>
                        <a:t>葵福祉事務所障害者支援課</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latin typeface="HGP創英ﾌﾟﾚｾﾞﾝｽEB" pitchFamily="18" charset="-128"/>
                          <a:ea typeface="HGP創英ﾌﾟﾚｾﾞﾝｽEB" pitchFamily="18" charset="-128"/>
                        </a:rPr>
                        <a:t>3</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創英ﾌﾟﾚｾﾞﾝｽEB" pitchFamily="18" charset="-128"/>
                          <a:ea typeface="HGP創英ﾌﾟﾚｾﾞﾝｽEB" pitchFamily="18" charset="-128"/>
                        </a:rPr>
                        <a:t>障害者自立支援協議会</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鈴木委員</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HGP創英ﾌﾟﾚｾﾞﾝｽEB" pitchFamily="18" charset="-128"/>
                          <a:ea typeface="HGP創英ﾌﾟﾚｾﾞﾝｽEB" pitchFamily="18" charset="-128"/>
                        </a:rPr>
                        <a:t>10</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HGP創英ﾌﾟﾚｾﾞﾝｽEB" pitchFamily="18" charset="-128"/>
                          <a:ea typeface="HGP創英ﾌﾟﾚｾﾞﾝｽEB" pitchFamily="18" charset="-128"/>
                        </a:rPr>
                        <a:t>駿河福祉事務所障害者支援課</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latin typeface="HGP創英ﾌﾟﾚｾﾞﾝｽEB" pitchFamily="18" charset="-128"/>
                          <a:ea typeface="HGP創英ﾌﾟﾚｾﾞﾝｽEB" pitchFamily="18" charset="-128"/>
                        </a:rPr>
                        <a:t>4</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創英ﾌﾟﾚｾﾞﾝｽEB" pitchFamily="18" charset="-128"/>
                          <a:ea typeface="HGP創英ﾌﾟﾚｾﾞﾝｽEB" pitchFamily="18" charset="-128"/>
                        </a:rPr>
                        <a:t>障害者自立支援協議会</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畠山委員</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HGP創英ﾌﾟﾚｾﾞﾝｽEB" pitchFamily="18" charset="-128"/>
                          <a:ea typeface="HGP創英ﾌﾟﾚｾﾞﾝｽEB" pitchFamily="18" charset="-128"/>
                        </a:rPr>
                        <a:t>11</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HGP創英ﾌﾟﾚｾﾞﾝｽEB" pitchFamily="18" charset="-128"/>
                          <a:ea typeface="HGP創英ﾌﾟﾚｾﾞﾝｽEB" pitchFamily="18" charset="-128"/>
                        </a:rPr>
                        <a:t>清水福祉事務所障害者支援課</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latin typeface="HGP創英ﾌﾟﾚｾﾞﾝｽEB" pitchFamily="18" charset="-128"/>
                          <a:ea typeface="HGP創英ﾌﾟﾚｾﾞﾝｽEB" pitchFamily="18" charset="-128"/>
                        </a:rPr>
                        <a:t>5</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創英ﾌﾟﾚｾﾞﾝｽEB" pitchFamily="18" charset="-128"/>
                          <a:ea typeface="HGP創英ﾌﾟﾚｾﾞﾝｽEB" pitchFamily="18" charset="-128"/>
                        </a:rPr>
                        <a:t>障害者自立支援協議会</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山本委員</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HGP創英ﾌﾟﾚｾﾞﾝｽEB" pitchFamily="18" charset="-128"/>
                          <a:ea typeface="HGP創英ﾌﾟﾚｾﾞﾝｽEB" pitchFamily="18" charset="-128"/>
                        </a:rPr>
                        <a:t>12</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HGP創英ﾌﾟﾚｾﾞﾝｽEB" pitchFamily="18" charset="-128"/>
                          <a:ea typeface="HGP創英ﾌﾟﾚｾﾞﾝｽEB" pitchFamily="18" charset="-128"/>
                        </a:rPr>
                        <a:t>地域リハビリテーション推進センター</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latin typeface="HGP創英ﾌﾟﾚｾﾞﾝｽEB" pitchFamily="18" charset="-128"/>
                          <a:ea typeface="HGP創英ﾌﾟﾚｾﾞﾝｽEB" pitchFamily="18" charset="-128"/>
                        </a:rPr>
                        <a:t>6</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400" dirty="0" smtClean="0">
                          <a:latin typeface="HGP創英ﾌﾟﾚｾﾞﾝｽEB" pitchFamily="18" charset="-128"/>
                          <a:ea typeface="HGP創英ﾌﾟﾚｾﾞﾝｽEB" pitchFamily="18" charset="-128"/>
                        </a:rPr>
                        <a:t>NPO</a:t>
                      </a:r>
                      <a:r>
                        <a:rPr kumimoji="1" lang="ja-JP" altLang="en-US" sz="1400" dirty="0" smtClean="0">
                          <a:latin typeface="HGP創英ﾌﾟﾚｾﾞﾝｽEB" pitchFamily="18" charset="-128"/>
                          <a:ea typeface="HGP創英ﾌﾟﾚｾﾞﾝｽEB" pitchFamily="18" charset="-128"/>
                        </a:rPr>
                        <a:t>法人静岡市身体障害者団体連合会</a:t>
                      </a:r>
                      <a:endParaRPr kumimoji="1" lang="ja-JP" altLang="en-US" sz="14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HGP創英ﾌﾟﾚｾﾞﾝｽEB" pitchFamily="18" charset="-128"/>
                          <a:ea typeface="HGP創英ﾌﾟﾚｾﾞﾝｽEB" pitchFamily="18" charset="-128"/>
                        </a:rPr>
                        <a:t>13</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HGP創英ﾌﾟﾚｾﾞﾝｽEB" pitchFamily="18" charset="-128"/>
                          <a:ea typeface="HGP創英ﾌﾟﾚｾﾞﾝｽEB" pitchFamily="18" charset="-128"/>
                        </a:rPr>
                        <a:t>保健福祉局福祉部障害者福祉課</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ctr"/>
                      <a:r>
                        <a:rPr kumimoji="1" lang="en-US" altLang="ja-JP" sz="1600" dirty="0" smtClean="0">
                          <a:latin typeface="HGP創英ﾌﾟﾚｾﾞﾝｽEB" pitchFamily="18" charset="-128"/>
                          <a:ea typeface="HGP創英ﾌﾟﾚｾﾞﾝｽEB" pitchFamily="18" charset="-128"/>
                        </a:rPr>
                        <a:t>7</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HGP創英ﾌﾟﾚｾﾞﾝｽEB" pitchFamily="18" charset="-128"/>
                          <a:ea typeface="HGP創英ﾌﾟﾚｾﾞﾝｽEB" pitchFamily="18" charset="-128"/>
                        </a:rPr>
                        <a:t>静岡市静岡手をつなぐ育成会</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en-US" altLang="ja-JP" sz="1600" dirty="0" smtClean="0">
                          <a:latin typeface="HGP創英ﾌﾟﾚｾﾞﾝｽEB" pitchFamily="18" charset="-128"/>
                          <a:ea typeface="HGP創英ﾌﾟﾚｾﾞﾝｽEB" pitchFamily="18" charset="-128"/>
                        </a:rPr>
                        <a:t>14</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400" dirty="0" smtClean="0">
                          <a:latin typeface="HGP創英ﾌﾟﾚｾﾞﾝｽEB" pitchFamily="18" charset="-128"/>
                          <a:ea typeface="HGP創英ﾌﾟﾚｾﾞﾝｽEB" pitchFamily="18" charset="-128"/>
                        </a:rPr>
                        <a:t>保健福祉局保健衛生部精神保健福祉課</a:t>
                      </a:r>
                      <a:endParaRPr kumimoji="1" lang="ja-JP" altLang="en-US" sz="14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8" name="表 7"/>
          <p:cNvGraphicFramePr>
            <a:graphicFrameLocks noGrp="1"/>
          </p:cNvGraphicFramePr>
          <p:nvPr>
            <p:extLst>
              <p:ext uri="{D42A27DB-BD31-4B8C-83A1-F6EECF244321}">
                <p14:modId xmlns:p14="http://schemas.microsoft.com/office/powerpoint/2010/main" val="842476846"/>
              </p:ext>
            </p:extLst>
          </p:nvPr>
        </p:nvGraphicFramePr>
        <p:xfrm>
          <a:off x="611560" y="5013176"/>
          <a:ext cx="7992888" cy="949960"/>
        </p:xfrm>
        <a:graphic>
          <a:graphicData uri="http://schemas.openxmlformats.org/drawingml/2006/table">
            <a:tbl>
              <a:tblPr firstRow="1" bandRow="1">
                <a:tableStyleId>{F5AB1C69-6EDB-4FF4-983F-18BD219EF322}</a:tableStyleId>
              </a:tblPr>
              <a:tblGrid>
                <a:gridCol w="2880320"/>
                <a:gridCol w="5112568"/>
              </a:tblGrid>
              <a:tr h="370840">
                <a:tc>
                  <a:txBody>
                    <a:bodyPr/>
                    <a:lstStyle/>
                    <a:p>
                      <a:pPr algn="ctr"/>
                      <a:r>
                        <a:rPr kumimoji="1" lang="ja-JP" altLang="en-US" sz="1600" dirty="0" smtClean="0">
                          <a:latin typeface="HGP創英ﾌﾟﾚｾﾞﾝｽEB" pitchFamily="18" charset="-128"/>
                          <a:ea typeface="HGP創英ﾌﾟﾚｾﾞﾝｽEB" pitchFamily="18" charset="-128"/>
                        </a:rPr>
                        <a:t>事業所名</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600" dirty="0" smtClean="0">
                          <a:latin typeface="HGP創英ﾌﾟﾚｾﾞﾝｽEB" pitchFamily="18" charset="-128"/>
                          <a:ea typeface="HGP創英ﾌﾟﾚｾﾞﾝｽEB" pitchFamily="18" charset="-128"/>
                        </a:rPr>
                        <a:t>法人名</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kumimoji="1" lang="ja-JP" altLang="en-US" sz="1600" dirty="0" smtClean="0">
                          <a:latin typeface="HGP創英ﾌﾟﾚｾﾞﾝｽEB" pitchFamily="18" charset="-128"/>
                          <a:ea typeface="HGP創英ﾌﾟﾚｾﾞﾝｽEB" pitchFamily="18" charset="-128"/>
                        </a:rPr>
                        <a:t>静岡市</a:t>
                      </a:r>
                    </a:p>
                    <a:p>
                      <a:r>
                        <a:rPr kumimoji="1" lang="ja-JP" altLang="en-US" sz="1600" dirty="0" smtClean="0">
                          <a:latin typeface="HGP創英ﾌﾟﾚｾﾞﾝｽEB" pitchFamily="18" charset="-128"/>
                          <a:ea typeface="HGP創英ﾌﾟﾚｾﾞﾝｽEB" pitchFamily="18" charset="-128"/>
                        </a:rPr>
                        <a:t>障害者相談支援推進センター</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600" dirty="0" smtClean="0">
                          <a:latin typeface="HGP創英ﾌﾟﾚｾﾞﾝｽEB" pitchFamily="18" charset="-128"/>
                          <a:ea typeface="HGP創英ﾌﾟﾚｾﾞﾝｽEB" pitchFamily="18" charset="-128"/>
                        </a:rPr>
                        <a:t>静岡市葵区城内町１－１</a:t>
                      </a:r>
                      <a:endParaRPr kumimoji="1" lang="en-US" altLang="ja-JP" sz="1600" dirty="0" smtClean="0">
                        <a:latin typeface="HGP創英ﾌﾟﾚｾﾞﾝｽEB" pitchFamily="18" charset="-128"/>
                        <a:ea typeface="HGP創英ﾌﾟﾚｾﾞﾝｽEB" pitchFamily="18" charset="-128"/>
                      </a:endParaRPr>
                    </a:p>
                    <a:p>
                      <a:r>
                        <a:rPr kumimoji="1" lang="ja-JP" altLang="en-US" sz="1600" dirty="0" smtClean="0">
                          <a:latin typeface="HGP創英ﾌﾟﾚｾﾞﾝｽEB" pitchFamily="18" charset="-128"/>
                          <a:ea typeface="HGP創英ﾌﾟﾚｾﾞﾝｽEB" pitchFamily="18" charset="-128"/>
                        </a:rPr>
                        <a:t>　　</a:t>
                      </a:r>
                      <a:r>
                        <a:rPr kumimoji="1" lang="en-US" altLang="ja-JP" sz="1600" dirty="0" smtClean="0">
                          <a:latin typeface="HGP創英ﾌﾟﾚｾﾞﾝｽEB" pitchFamily="18" charset="-128"/>
                          <a:ea typeface="HGP創英ﾌﾟﾚｾﾞﾝｽEB" pitchFamily="18" charset="-128"/>
                        </a:rPr>
                        <a:t>NPO</a:t>
                      </a:r>
                      <a:r>
                        <a:rPr kumimoji="1" lang="ja-JP" altLang="en-US" sz="1600" dirty="0" smtClean="0">
                          <a:latin typeface="HGP創英ﾌﾟﾚｾﾞﾝｽEB" pitchFamily="18" charset="-128"/>
                          <a:ea typeface="HGP創英ﾌﾟﾚｾﾞﾝｽEB" pitchFamily="18" charset="-128"/>
                        </a:rPr>
                        <a:t>法人　静岡市障害者協会</a:t>
                      </a:r>
                      <a:endParaRPr kumimoji="1" lang="ja-JP" altLang="en-US" sz="1600" dirty="0">
                        <a:latin typeface="HGP創英ﾌﾟﾚｾﾞﾝｽEB" pitchFamily="18" charset="-128"/>
                        <a:ea typeface="HGP創英ﾌﾟﾚｾﾞﾝｽEB" pitchFamily="18"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01771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332656"/>
            <a:ext cx="8229600" cy="576064"/>
          </a:xfrm>
        </p:spPr>
        <p:txBody>
          <a:bodyPr>
            <a:normAutofit/>
          </a:bodyPr>
          <a:lstStyle/>
          <a:p>
            <a:pPr algn="l"/>
            <a:r>
              <a:rPr kumimoji="1" lang="ja-JP" altLang="en-US" sz="2400" dirty="0" smtClean="0">
                <a:latin typeface="HGP創英ﾌﾟﾚｾﾞﾝｽEB" pitchFamily="18" charset="-128"/>
                <a:ea typeface="HGP創英ﾌﾟﾚｾﾞﾝｽEB" pitchFamily="18" charset="-128"/>
              </a:rPr>
              <a:t>２　実施内容</a:t>
            </a:r>
            <a:r>
              <a:rPr kumimoji="1" lang="en-US" altLang="ja-JP" sz="2400" dirty="0" smtClean="0">
                <a:latin typeface="HGP創英ﾌﾟﾚｾﾞﾝｽEB" pitchFamily="18" charset="-128"/>
                <a:ea typeface="HGP創英ﾌﾟﾚｾﾞﾝｽEB" pitchFamily="18" charset="-128"/>
              </a:rPr>
              <a:t>  </a:t>
            </a:r>
            <a:endParaRPr kumimoji="1" lang="ja-JP" altLang="en-US" sz="2400" dirty="0">
              <a:latin typeface="HGP創英ﾌﾟﾚｾﾞﾝｽEB" pitchFamily="18" charset="-128"/>
              <a:ea typeface="HGP創英ﾌﾟﾚｾﾞﾝｽEB" pitchFamily="18" charset="-128"/>
            </a:endParaRPr>
          </a:p>
        </p:txBody>
      </p:sp>
      <p:sp>
        <p:nvSpPr>
          <p:cNvPr id="3" name="コンテンツ プレースホルダー 2"/>
          <p:cNvSpPr>
            <a:spLocks noGrp="1"/>
          </p:cNvSpPr>
          <p:nvPr>
            <p:ph idx="1"/>
          </p:nvPr>
        </p:nvSpPr>
        <p:spPr>
          <a:xfrm>
            <a:off x="457200" y="1052736"/>
            <a:ext cx="8229600" cy="5256584"/>
          </a:xfrm>
        </p:spPr>
        <p:txBody>
          <a:bodyPr>
            <a:normAutofit/>
          </a:bodyPr>
          <a:lstStyle/>
          <a:p>
            <a:pPr marL="0" indent="0">
              <a:buNone/>
            </a:pPr>
            <a:r>
              <a:rPr kumimoji="1" lang="en-US" altLang="ja-JP" sz="2000" dirty="0" smtClean="0">
                <a:latin typeface="HGP創英ﾌﾟﾚｾﾞﾝｽEB" pitchFamily="18" charset="-128"/>
                <a:ea typeface="HGP創英ﾌﾟﾚｾﾞﾝｽEB" pitchFamily="18" charset="-128"/>
              </a:rPr>
              <a:t>(1)</a:t>
            </a:r>
            <a:r>
              <a:rPr kumimoji="1" lang="ja-JP" altLang="en-US" sz="2000" dirty="0" smtClean="0">
                <a:latin typeface="HGP創英ﾌﾟﾚｾﾞﾝｽEB" pitchFamily="18" charset="-128"/>
                <a:ea typeface="HGP創英ﾌﾟﾚｾﾞﾝｽEB" pitchFamily="18" charset="-128"/>
              </a:rPr>
              <a:t>相談支援事業計画及び取り組み姿勢に関する評価</a:t>
            </a:r>
          </a:p>
          <a:p>
            <a:pPr marL="0" indent="0">
              <a:buNone/>
            </a:pPr>
            <a:r>
              <a:rPr kumimoji="1" lang="ja-JP" altLang="en-US" sz="2000" dirty="0" smtClean="0">
                <a:latin typeface="HGP創英ﾌﾟﾚｾﾞﾝｽEB" pitchFamily="18" charset="-128"/>
                <a:ea typeface="HGP創英ﾌﾟﾚｾﾞﾝｽEB" pitchFamily="18" charset="-128"/>
              </a:rPr>
              <a:t>　　</a:t>
            </a:r>
          </a:p>
          <a:p>
            <a:pPr marL="0" indent="0">
              <a:buNone/>
            </a:pPr>
            <a:r>
              <a:rPr lang="ja-JP" altLang="en-US" sz="20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平成</a:t>
            </a:r>
            <a:r>
              <a:rPr lang="en-US" altLang="ja-JP" sz="2000" dirty="0" smtClean="0">
                <a:latin typeface="HGP創英ﾌﾟﾚｾﾞﾝｽEB" pitchFamily="18" charset="-128"/>
                <a:ea typeface="HGP創英ﾌﾟﾚｾﾞﾝｽEB" pitchFamily="18" charset="-128"/>
              </a:rPr>
              <a:t>27</a:t>
            </a:r>
            <a:r>
              <a:rPr lang="ja-JP" altLang="en-US" sz="2000" dirty="0" smtClean="0">
                <a:latin typeface="HGP創英ﾌﾟﾚｾﾞﾝｽEB" pitchFamily="18" charset="-128"/>
                <a:ea typeface="HGP創英ﾌﾟﾚｾﾞﾝｽEB" pitchFamily="18" charset="-128"/>
              </a:rPr>
              <a:t>年度</a:t>
            </a:r>
            <a:r>
              <a:rPr kumimoji="1" lang="ja-JP" altLang="en-US" sz="2000" dirty="0" smtClean="0">
                <a:latin typeface="HGP創英ﾌﾟﾚｾﾞﾝｽEB" pitchFamily="18" charset="-128"/>
                <a:ea typeface="HGP創英ﾌﾟﾚｾﾞﾝｽEB" pitchFamily="18" charset="-128"/>
              </a:rPr>
              <a:t>事業計画</a:t>
            </a:r>
            <a:r>
              <a:rPr lang="ja-JP" altLang="en-US" sz="2000" dirty="0" smtClean="0">
                <a:latin typeface="HGP創英ﾌﾟﾚｾﾞﾝｽEB" pitchFamily="18" charset="-128"/>
                <a:ea typeface="HGP創英ﾌﾟﾚｾﾞﾝｽEB" pitchFamily="18" charset="-128"/>
              </a:rPr>
              <a:t>と上半期の事業実施状況、相談支援事業に対する取り組み姿勢と委託相談支援事業所からの要望・意見をもとに「評価資料」を作成した。</a:t>
            </a:r>
          </a:p>
          <a:p>
            <a:pPr marL="0" indent="0">
              <a:buNone/>
            </a:pPr>
            <a:r>
              <a:rPr lang="ja-JP" altLang="en-US" sz="2000" dirty="0" smtClean="0">
                <a:latin typeface="HGP創英ﾌﾟﾚｾﾞﾝｽEB" pitchFamily="18" charset="-128"/>
                <a:ea typeface="HGP創英ﾌﾟﾚｾﾞﾝｽEB" pitchFamily="18" charset="-128"/>
              </a:rPr>
              <a:t>　概要は下記のとおりである。</a:t>
            </a: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r>
              <a:rPr lang="en-US" altLang="ja-JP" sz="1800" dirty="0" smtClean="0">
                <a:latin typeface="HGP創英ﾌﾟﾚｾﾞﾝｽEB" pitchFamily="18" charset="-128"/>
                <a:ea typeface="HGP創英ﾌﾟﾚｾﾞﾝｽEB" pitchFamily="18" charset="-128"/>
              </a:rPr>
              <a:t>&lt;</a:t>
            </a:r>
            <a:r>
              <a:rPr lang="ja-JP" altLang="en-US" sz="1800" dirty="0" smtClean="0">
                <a:latin typeface="HGP創英ﾌﾟﾚｾﾞﾝｽEB" pitchFamily="18" charset="-128"/>
                <a:ea typeface="HGP創英ﾌﾟﾚｾﾞﾝｽEB" pitchFamily="18" charset="-128"/>
              </a:rPr>
              <a:t>相談支援事業計画と上半期事業実績</a:t>
            </a:r>
            <a:r>
              <a:rPr lang="en-US" altLang="ja-JP" sz="1800" dirty="0" smtClean="0">
                <a:latin typeface="HGP創英ﾌﾟﾚｾﾞﾝｽEB" pitchFamily="18" charset="-128"/>
                <a:ea typeface="HGP創英ﾌﾟﾚｾﾞﾝｽEB" pitchFamily="18" charset="-128"/>
              </a:rPr>
              <a:t>&gt;</a:t>
            </a:r>
            <a:endParaRPr lang="ja-JP" altLang="en-US" sz="18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kumimoji="1" lang="ja-JP" altLang="en-US" sz="2000" dirty="0">
              <a:latin typeface="HGP創英ﾌﾟﾚｾﾞﾝｽEB" pitchFamily="18" charset="-128"/>
              <a:ea typeface="HGP創英ﾌﾟﾚｾﾞﾝｽEB" pitchFamily="18" charset="-128"/>
            </a:endParaRPr>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4</a:t>
            </a:fld>
            <a:endParaRPr kumimoji="1" lang="ja-JP" altLang="en-US"/>
          </a:p>
        </p:txBody>
      </p:sp>
      <p:graphicFrame>
        <p:nvGraphicFramePr>
          <p:cNvPr id="6" name="表 5"/>
          <p:cNvGraphicFramePr>
            <a:graphicFrameLocks noGrp="1"/>
          </p:cNvGraphicFramePr>
          <p:nvPr>
            <p:extLst>
              <p:ext uri="{D42A27DB-BD31-4B8C-83A1-F6EECF244321}">
                <p14:modId xmlns:p14="http://schemas.microsoft.com/office/powerpoint/2010/main" val="616167919"/>
              </p:ext>
            </p:extLst>
          </p:nvPr>
        </p:nvGraphicFramePr>
        <p:xfrm>
          <a:off x="539552" y="3789040"/>
          <a:ext cx="8064896" cy="2286000"/>
        </p:xfrm>
        <a:graphic>
          <a:graphicData uri="http://schemas.openxmlformats.org/drawingml/2006/table">
            <a:tbl>
              <a:tblPr firstRow="1" bandRow="1">
                <a:tableStyleId>{5940675A-B579-460E-94D1-54222C63F5DA}</a:tableStyleId>
              </a:tblPr>
              <a:tblGrid>
                <a:gridCol w="2304256"/>
                <a:gridCol w="5760640"/>
              </a:tblGrid>
              <a:tr h="2086352">
                <a:tc>
                  <a:txBody>
                    <a:bodyPr/>
                    <a:lstStyle/>
                    <a:p>
                      <a:r>
                        <a:rPr kumimoji="1" lang="ja-JP" altLang="en-US" sz="1600" dirty="0" smtClean="0">
                          <a:latin typeface="HGP創英ﾌﾟﾚｾﾞﾝｽEB" pitchFamily="18" charset="-128"/>
                          <a:ea typeface="HGP創英ﾌﾟﾚｾﾞﾝｽEB" pitchFamily="18" charset="-128"/>
                        </a:rPr>
                        <a:t>基本情報</a:t>
                      </a:r>
                      <a:endParaRPr kumimoji="1" lang="ja-JP" altLang="en-US" sz="1600" dirty="0">
                        <a:latin typeface="HGP創英ﾌﾟﾚｾﾞﾝｽEB" pitchFamily="18" charset="-128"/>
                        <a:ea typeface="HGP創英ﾌﾟﾚｾﾞﾝｽEB" pitchFamily="18" charset="-128"/>
                      </a:endParaRPr>
                    </a:p>
                  </a:txBody>
                  <a:tcPr>
                    <a:solidFill>
                      <a:schemeClr val="bg1">
                        <a:lumMod val="8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600" dirty="0" smtClean="0">
                          <a:latin typeface="HGP創英ﾌﾟﾚｾﾞﾝｽEB" pitchFamily="18" charset="-128"/>
                          <a:ea typeface="HGP創英ﾌﾟﾚｾﾞﾝｽEB" pitchFamily="18" charset="-128"/>
                        </a:rPr>
                        <a:t>&lt;</a:t>
                      </a:r>
                      <a:r>
                        <a:rPr kumimoji="1" lang="ja-JP" altLang="en-US" sz="1600" dirty="0" smtClean="0">
                          <a:latin typeface="HGP創英ﾌﾟﾚｾﾞﾝｽEB" pitchFamily="18" charset="-128"/>
                          <a:ea typeface="HGP創英ﾌﾟﾚｾﾞﾝｽEB" pitchFamily="18" charset="-128"/>
                        </a:rPr>
                        <a:t>開所日</a:t>
                      </a:r>
                      <a:r>
                        <a:rPr kumimoji="1" lang="en-US" altLang="ja-JP" sz="1600" dirty="0" smtClean="0">
                          <a:latin typeface="HGP創英ﾌﾟﾚｾﾞﾝｽEB" pitchFamily="18" charset="-128"/>
                          <a:ea typeface="HGP創英ﾌﾟﾚｾﾞﾝｽEB" pitchFamily="18" charset="-128"/>
                        </a:rPr>
                        <a:t>&gt;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創英ﾌﾟﾚｾﾞﾝｽEB" pitchFamily="18" charset="-128"/>
                          <a:ea typeface="HGP創英ﾌﾟﾚｾﾞﾝｽEB" pitchFamily="18" charset="-128"/>
                        </a:rPr>
                        <a:t>土日・祝日・年末年始以外を開所日として推進センターを運営しているが、障害者虐待防止センターは</a:t>
                      </a:r>
                      <a:r>
                        <a:rPr kumimoji="1" lang="en-US" altLang="ja-JP" sz="1600" dirty="0" smtClean="0">
                          <a:latin typeface="HGP創英ﾌﾟﾚｾﾞﾝｽEB" pitchFamily="18" charset="-128"/>
                          <a:ea typeface="HGP創英ﾌﾟﾚｾﾞﾝｽEB" pitchFamily="18" charset="-128"/>
                        </a:rPr>
                        <a:t>24</a:t>
                      </a:r>
                      <a:r>
                        <a:rPr kumimoji="1" lang="ja-JP" altLang="en-US" sz="1600" dirty="0" smtClean="0">
                          <a:latin typeface="HGP創英ﾌﾟﾚｾﾞﾝｽEB" pitchFamily="18" charset="-128"/>
                          <a:ea typeface="HGP創英ﾌﾟﾚｾﾞﾝｽEB" pitchFamily="18" charset="-128"/>
                        </a:rPr>
                        <a:t>時間</a:t>
                      </a:r>
                      <a:r>
                        <a:rPr kumimoji="1" lang="en-US" altLang="ja-JP" sz="1600" dirty="0" smtClean="0">
                          <a:latin typeface="HGP創英ﾌﾟﾚｾﾞﾝｽEB" pitchFamily="18" charset="-128"/>
                          <a:ea typeface="HGP創英ﾌﾟﾚｾﾞﾝｽEB" pitchFamily="18" charset="-128"/>
                        </a:rPr>
                        <a:t>365</a:t>
                      </a:r>
                      <a:r>
                        <a:rPr kumimoji="1" lang="ja-JP" altLang="en-US" sz="1600" dirty="0" smtClean="0">
                          <a:latin typeface="HGP創英ﾌﾟﾚｾﾞﾝｽEB" pitchFamily="18" charset="-128"/>
                          <a:ea typeface="HGP創英ﾌﾟﾚｾﾞﾝｽEB" pitchFamily="18" charset="-128"/>
                        </a:rPr>
                        <a:t>日の対応を行っている。</a:t>
                      </a:r>
                      <a:endParaRPr kumimoji="1" lang="en-US" altLang="ja-JP" sz="1600" dirty="0" smtClean="0">
                        <a:latin typeface="HGP創英ﾌﾟﾚｾﾞﾝｽEB" pitchFamily="18" charset="-128"/>
                        <a:ea typeface="HGP創英ﾌﾟﾚｾﾞﾝｽEB"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600" dirty="0" smtClean="0">
                        <a:latin typeface="HGP創英ﾌﾟﾚｾﾞﾝｽEB" pitchFamily="18" charset="-128"/>
                        <a:ea typeface="HGP創英ﾌﾟﾚｾﾞﾝｽEB" pitchFamily="18" charset="-128"/>
                      </a:endParaRPr>
                    </a:p>
                    <a:p>
                      <a:r>
                        <a:rPr kumimoji="1" lang="en-US" altLang="ja-JP" sz="1600" dirty="0" smtClean="0">
                          <a:latin typeface="HGP創英ﾌﾟﾚｾﾞﾝｽEB" pitchFamily="18" charset="-128"/>
                          <a:ea typeface="HGP創英ﾌﾟﾚｾﾞﾝｽEB" pitchFamily="18" charset="-128"/>
                        </a:rPr>
                        <a:t>&lt;</a:t>
                      </a:r>
                      <a:r>
                        <a:rPr kumimoji="1" lang="ja-JP" altLang="en-US" sz="1600" dirty="0" smtClean="0">
                          <a:latin typeface="HGP創英ﾌﾟﾚｾﾞﾝｽEB" pitchFamily="18" charset="-128"/>
                          <a:ea typeface="HGP創英ﾌﾟﾚｾﾞﾝｽEB" pitchFamily="18" charset="-128"/>
                        </a:rPr>
                        <a:t>職　員　数</a:t>
                      </a:r>
                      <a:r>
                        <a:rPr kumimoji="1" lang="en-US" altLang="ja-JP" sz="1600" dirty="0" smtClean="0">
                          <a:latin typeface="HGP創英ﾌﾟﾚｾﾞﾝｽEB" pitchFamily="18" charset="-128"/>
                          <a:ea typeface="HGP創英ﾌﾟﾚｾﾞﾝｽEB" pitchFamily="18" charset="-128"/>
                        </a:rPr>
                        <a:t>&gt;</a:t>
                      </a:r>
                    </a:p>
                    <a:p>
                      <a:r>
                        <a:rPr kumimoji="1" lang="ja-JP" altLang="en-US" sz="1600" dirty="0" smtClean="0">
                          <a:latin typeface="HGP創英ﾌﾟﾚｾﾞﾝｽEB" pitchFamily="18" charset="-128"/>
                          <a:ea typeface="HGP創英ﾌﾟﾚｾﾞﾝｽEB" pitchFamily="18" charset="-128"/>
                        </a:rPr>
                        <a:t>７人</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常勤</a:t>
                      </a:r>
                      <a:r>
                        <a:rPr kumimoji="1" lang="en-US" altLang="ja-JP" sz="1600" dirty="0" smtClean="0">
                          <a:latin typeface="HGP創英ﾌﾟﾚｾﾞﾝｽEB" pitchFamily="18" charset="-128"/>
                          <a:ea typeface="HGP創英ﾌﾟﾚｾﾞﾝｽEB" pitchFamily="18" charset="-128"/>
                        </a:rPr>
                        <a:t>4</a:t>
                      </a:r>
                      <a:r>
                        <a:rPr kumimoji="1" lang="ja-JP" altLang="en-US" sz="1600" dirty="0" smtClean="0">
                          <a:latin typeface="HGP創英ﾌﾟﾚｾﾞﾝｽEB" pitchFamily="18" charset="-128"/>
                          <a:ea typeface="HGP創英ﾌﾟﾚｾﾞﾝｽEB" pitchFamily="18" charset="-128"/>
                        </a:rPr>
                        <a:t>人、非常勤</a:t>
                      </a:r>
                      <a:r>
                        <a:rPr kumimoji="1" lang="en-US" altLang="ja-JP" sz="1600" dirty="0" smtClean="0">
                          <a:latin typeface="HGP創英ﾌﾟﾚｾﾞﾝｽEB" pitchFamily="18" charset="-128"/>
                          <a:ea typeface="HGP創英ﾌﾟﾚｾﾞﾝｽEB" pitchFamily="18" charset="-128"/>
                        </a:rPr>
                        <a:t>3</a:t>
                      </a:r>
                      <a:r>
                        <a:rPr kumimoji="1" lang="ja-JP" altLang="en-US" sz="1600" dirty="0" smtClean="0">
                          <a:latin typeface="HGP創英ﾌﾟﾚｾﾞﾝｽEB" pitchFamily="18" charset="-128"/>
                          <a:ea typeface="HGP創英ﾌﾟﾚｾﾞﾝｽEB" pitchFamily="18" charset="-128"/>
                        </a:rPr>
                        <a:t>人</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と仕様書規定</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管理者</a:t>
                      </a:r>
                      <a:r>
                        <a:rPr kumimoji="1" lang="en-US" altLang="ja-JP" sz="1600" dirty="0" smtClean="0">
                          <a:latin typeface="HGP創英ﾌﾟﾚｾﾞﾝｽEB" pitchFamily="18" charset="-128"/>
                          <a:ea typeface="HGP創英ﾌﾟﾚｾﾞﾝｽEB" pitchFamily="18" charset="-128"/>
                        </a:rPr>
                        <a:t>1</a:t>
                      </a:r>
                      <a:r>
                        <a:rPr kumimoji="1" lang="ja-JP" altLang="en-US" sz="1600" dirty="0" smtClean="0">
                          <a:latin typeface="HGP創英ﾌﾟﾚｾﾞﾝｽEB" pitchFamily="18" charset="-128"/>
                          <a:ea typeface="HGP創英ﾌﾟﾚｾﾞﾝｽEB" pitchFamily="18" charset="-128"/>
                        </a:rPr>
                        <a:t>名、職員</a:t>
                      </a:r>
                      <a:r>
                        <a:rPr kumimoji="1" lang="en-US" altLang="ja-JP" sz="1600" dirty="0" smtClean="0">
                          <a:latin typeface="HGP創英ﾌﾟﾚｾﾞﾝｽEB" pitchFamily="18" charset="-128"/>
                          <a:ea typeface="HGP創英ﾌﾟﾚｾﾞﾝｽEB" pitchFamily="18" charset="-128"/>
                        </a:rPr>
                        <a:t>4</a:t>
                      </a:r>
                      <a:r>
                        <a:rPr kumimoji="1" lang="ja-JP" altLang="en-US" sz="1600" dirty="0" smtClean="0">
                          <a:latin typeface="HGP創英ﾌﾟﾚｾﾞﾝｽEB" pitchFamily="18" charset="-128"/>
                          <a:ea typeface="HGP創英ﾌﾟﾚｾﾞﾝｽEB" pitchFamily="18" charset="-128"/>
                        </a:rPr>
                        <a:t>名</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以上の職員数が配置され、職員は、社会福祉士、介護福祉士、相談支援専門員等の資格を有している。</a:t>
                      </a:r>
                    </a:p>
                  </a:txBody>
                  <a:tcPr/>
                </a:tc>
              </a:tr>
            </a:tbl>
          </a:graphicData>
        </a:graphic>
      </p:graphicFrame>
    </p:spTree>
    <p:extLst>
      <p:ext uri="{BB962C8B-B14F-4D97-AF65-F5344CB8AC3E}">
        <p14:creationId xmlns:p14="http://schemas.microsoft.com/office/powerpoint/2010/main" val="5696886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838431585"/>
              </p:ext>
            </p:extLst>
          </p:nvPr>
        </p:nvGraphicFramePr>
        <p:xfrm>
          <a:off x="539552" y="332656"/>
          <a:ext cx="8229600" cy="4480560"/>
        </p:xfrm>
        <a:graphic>
          <a:graphicData uri="http://schemas.openxmlformats.org/drawingml/2006/table">
            <a:tbl>
              <a:tblPr firstRow="1" bandRow="1">
                <a:tableStyleId>{5940675A-B579-460E-94D1-54222C63F5DA}</a:tableStyleId>
              </a:tblPr>
              <a:tblGrid>
                <a:gridCol w="2386608"/>
                <a:gridCol w="5842992"/>
              </a:tblGrid>
              <a:tr h="439248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600" dirty="0" smtClean="0">
                          <a:latin typeface="HGP創英ﾌﾟﾚｾﾞﾝｽEB" pitchFamily="18" charset="-128"/>
                          <a:ea typeface="HGP創英ﾌﾟﾚｾﾞﾝｽEB" pitchFamily="18" charset="-128"/>
                        </a:rPr>
                        <a:t>基幹相談支援センター事業</a:t>
                      </a:r>
                    </a:p>
                    <a:p>
                      <a:endParaRPr kumimoji="1" lang="ja-JP" altLang="en-US" sz="1600" dirty="0"/>
                    </a:p>
                  </a:txBody>
                  <a:tcPr>
                    <a:solidFill>
                      <a:schemeClr val="bg1">
                        <a:lumMod val="85000"/>
                      </a:schemeClr>
                    </a:solidFill>
                  </a:tcPr>
                </a:tc>
                <a:tc>
                  <a:txBody>
                    <a:bodyPr/>
                    <a:lstStyle/>
                    <a:p>
                      <a:r>
                        <a:rPr kumimoji="1" lang="en-US" altLang="ja-JP" sz="1600" dirty="0" smtClean="0">
                          <a:latin typeface="HGP創英ﾌﾟﾚｾﾞﾝｽEB" pitchFamily="18" charset="-128"/>
                          <a:ea typeface="HGP創英ﾌﾟﾚｾﾞﾝｽEB" pitchFamily="18" charset="-128"/>
                        </a:rPr>
                        <a:t>&lt;</a:t>
                      </a:r>
                      <a:r>
                        <a:rPr kumimoji="1" lang="ja-JP" altLang="en-US" sz="1600" dirty="0" smtClean="0">
                          <a:latin typeface="HGP創英ﾌﾟﾚｾﾞﾝｽEB" pitchFamily="18" charset="-128"/>
                          <a:ea typeface="HGP創英ﾌﾟﾚｾﾞﾝｽEB" pitchFamily="18" charset="-128"/>
                        </a:rPr>
                        <a:t>総合的・専門的な相談支援</a:t>
                      </a:r>
                      <a:r>
                        <a:rPr kumimoji="1" lang="en-US" altLang="ja-JP" sz="1600" dirty="0" smtClean="0">
                          <a:latin typeface="HGP創英ﾌﾟﾚｾﾞﾝｽEB" pitchFamily="18" charset="-128"/>
                          <a:ea typeface="HGP創英ﾌﾟﾚｾﾞﾝｽEB" pitchFamily="18" charset="-128"/>
                        </a:rPr>
                        <a:t>&gt;</a:t>
                      </a:r>
                      <a:endParaRPr kumimoji="1" lang="ja-JP" altLang="en-US" sz="1600" dirty="0" smtClean="0">
                        <a:latin typeface="HGP創英ﾌﾟﾚｾﾞﾝｽEB" pitchFamily="18" charset="-128"/>
                        <a:ea typeface="HGP創英ﾌﾟﾚｾﾞﾝｽEB" pitchFamily="18" charset="-128"/>
                      </a:endParaRPr>
                    </a:p>
                    <a:p>
                      <a:r>
                        <a:rPr kumimoji="1" lang="ja-JP" altLang="en-US" sz="1600" u="sng" dirty="0" smtClean="0">
                          <a:latin typeface="HGP創英ﾌﾟﾚｾﾞﾝｽEB" pitchFamily="18" charset="-128"/>
                          <a:ea typeface="HGP創英ﾌﾟﾚｾﾞﾝｽEB" pitchFamily="18" charset="-128"/>
                        </a:rPr>
                        <a:t>〇相談実績　</a:t>
                      </a:r>
                      <a:r>
                        <a:rPr kumimoji="1" lang="en-US" altLang="ja-JP" sz="1600" u="sng" dirty="0" smtClean="0">
                          <a:latin typeface="HGP創英ﾌﾟﾚｾﾞﾝｽEB" pitchFamily="18" charset="-128"/>
                          <a:ea typeface="HGP創英ﾌﾟﾚｾﾞﾝｽEB" pitchFamily="18" charset="-128"/>
                        </a:rPr>
                        <a:t>754</a:t>
                      </a:r>
                      <a:r>
                        <a:rPr kumimoji="1" lang="ja-JP" altLang="en-US" sz="1600" u="sng" dirty="0" smtClean="0">
                          <a:latin typeface="HGP創英ﾌﾟﾚｾﾞﾝｽEB" pitchFamily="18" charset="-128"/>
                          <a:ea typeface="HGP創英ﾌﾟﾚｾﾞﾝｽEB" pitchFamily="18" charset="-128"/>
                        </a:rPr>
                        <a:t>件</a:t>
                      </a:r>
                      <a:r>
                        <a:rPr kumimoji="1" lang="ja-JP" altLang="en-US" sz="1600" dirty="0" smtClean="0">
                          <a:latin typeface="HGP創英ﾌﾟﾚｾﾞﾝｽEB" pitchFamily="18" charset="-128"/>
                          <a:ea typeface="HGP創英ﾌﾟﾚｾﾞﾝｽEB" pitchFamily="18" charset="-128"/>
                        </a:rPr>
                        <a:t>　</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障害福祉サービスに関する支援を初め、支援内容は多岐にわたっている。</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smtClean="0">
                        <a:latin typeface="HGP創英ﾌﾟﾚｾﾞﾝｽEB" pitchFamily="18" charset="-128"/>
                        <a:ea typeface="HGP創英ﾌﾟﾚｾﾞﾝｽEB" pitchFamily="18" charset="-128"/>
                      </a:endParaRPr>
                    </a:p>
                    <a:p>
                      <a:r>
                        <a:rPr kumimoji="1" lang="ja-JP" altLang="en-US" sz="1600" u="sng" dirty="0" smtClean="0">
                          <a:latin typeface="HGP創英ﾌﾟﾚｾﾞﾝｽEB" pitchFamily="18" charset="-128"/>
                          <a:ea typeface="HGP創英ﾌﾟﾚｾﾞﾝｽEB" pitchFamily="18" charset="-128"/>
                        </a:rPr>
                        <a:t>〇相談実人数　</a:t>
                      </a:r>
                      <a:r>
                        <a:rPr kumimoji="1" lang="en-US" altLang="ja-JP" sz="1600" u="sng" dirty="0" smtClean="0">
                          <a:latin typeface="HGP創英ﾌﾟﾚｾﾞﾝｽEB" pitchFamily="18" charset="-128"/>
                          <a:ea typeface="HGP創英ﾌﾟﾚｾﾞﾝｽEB" pitchFamily="18" charset="-128"/>
                        </a:rPr>
                        <a:t>368</a:t>
                      </a:r>
                      <a:r>
                        <a:rPr kumimoji="1" lang="ja-JP" altLang="en-US" sz="1600" u="sng" dirty="0" smtClean="0">
                          <a:latin typeface="HGP創英ﾌﾟﾚｾﾞﾝｽEB" pitchFamily="18" charset="-128"/>
                          <a:ea typeface="HGP創英ﾌﾟﾚｾﾞﾝｽEB" pitchFamily="18" charset="-128"/>
                        </a:rPr>
                        <a:t>人</a:t>
                      </a:r>
                      <a:r>
                        <a:rPr kumimoji="1" lang="ja-JP" altLang="en-US" sz="1600" dirty="0" smtClean="0">
                          <a:latin typeface="HGP創英ﾌﾟﾚｾﾞﾝｽEB" pitchFamily="18" charset="-128"/>
                          <a:ea typeface="HGP創英ﾌﾟﾚｾﾞﾝｽEB" pitchFamily="18" charset="-128"/>
                        </a:rPr>
                        <a:t>　</a:t>
                      </a:r>
                      <a:r>
                        <a:rPr kumimoji="1" lang="en-US" altLang="ja-JP" sz="1600" dirty="0"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このうち、知的</a:t>
                      </a:r>
                      <a:r>
                        <a:rPr kumimoji="1" lang="ja-JP" altLang="en-US" sz="1600" dirty="0" err="1" smtClean="0">
                          <a:latin typeface="HGP創英ﾌﾟﾚｾﾞﾝｽEB" pitchFamily="18" charset="-128"/>
                          <a:ea typeface="HGP創英ﾌﾟﾚｾﾞﾝｽEB" pitchFamily="18" charset="-128"/>
                        </a:rPr>
                        <a:t>障がい</a:t>
                      </a:r>
                      <a:r>
                        <a:rPr kumimoji="1" lang="ja-JP" altLang="en-US" sz="1600" dirty="0" smtClean="0">
                          <a:latin typeface="HGP創英ﾌﾟﾚｾﾞﾝｽEB" pitchFamily="18" charset="-128"/>
                          <a:ea typeface="HGP創英ﾌﾟﾚｾﾞﾝｽEB" pitchFamily="18" charset="-128"/>
                        </a:rPr>
                        <a:t>者が</a:t>
                      </a:r>
                      <a:r>
                        <a:rPr kumimoji="1" lang="en-US" altLang="ja-JP" sz="1600" dirty="0" smtClean="0">
                          <a:latin typeface="HGP創英ﾌﾟﾚｾﾞﾝｽEB" pitchFamily="18" charset="-128"/>
                          <a:ea typeface="HGP創英ﾌﾟﾚｾﾞﾝｽEB" pitchFamily="18" charset="-128"/>
                        </a:rPr>
                        <a:t>50%</a:t>
                      </a:r>
                      <a:r>
                        <a:rPr kumimoji="1" lang="ja-JP" altLang="en-US" sz="1600" dirty="0" smtClean="0">
                          <a:latin typeface="HGP創英ﾌﾟﾚｾﾞﾝｽEB" pitchFamily="18" charset="-128"/>
                          <a:ea typeface="HGP創英ﾌﾟﾚｾﾞﾝｽEB" pitchFamily="18" charset="-128"/>
                        </a:rPr>
                        <a:t>と半数を占めている。次いで</a:t>
                      </a:r>
                      <a:r>
                        <a:rPr kumimoji="1" lang="ja-JP" altLang="en-US" sz="1600" dirty="0" err="1" smtClean="0">
                          <a:latin typeface="HGP創英ﾌﾟﾚｾﾞﾝｽEB" pitchFamily="18" charset="-128"/>
                          <a:ea typeface="HGP創英ﾌﾟﾚｾﾞﾝｽEB" pitchFamily="18" charset="-128"/>
                        </a:rPr>
                        <a:t>発達障がいも</a:t>
                      </a:r>
                      <a:r>
                        <a:rPr kumimoji="1" lang="ja-JP" altLang="en-US" sz="1600" dirty="0" smtClean="0">
                          <a:latin typeface="HGP創英ﾌﾟﾚｾﾞﾝｽEB" pitchFamily="18" charset="-128"/>
                          <a:ea typeface="HGP創英ﾌﾟﾚｾﾞﾝｽEB" pitchFamily="18" charset="-128"/>
                        </a:rPr>
                        <a:t>含めた精神障がい者からの相談が</a:t>
                      </a:r>
                      <a:r>
                        <a:rPr kumimoji="1" lang="en-US" altLang="ja-JP" sz="1600" dirty="0" smtClean="0">
                          <a:latin typeface="HGP創英ﾌﾟﾚｾﾞﾝｽEB" pitchFamily="18" charset="-128"/>
                          <a:ea typeface="HGP創英ﾌﾟﾚｾﾞﾝｽEB" pitchFamily="18" charset="-128"/>
                        </a:rPr>
                        <a:t>32%</a:t>
                      </a:r>
                      <a:r>
                        <a:rPr kumimoji="1" lang="ja-JP" altLang="en-US" sz="1600" dirty="0" smtClean="0">
                          <a:latin typeface="HGP創英ﾌﾟﾚｾﾞﾝｽEB" pitchFamily="18" charset="-128"/>
                          <a:ea typeface="HGP創英ﾌﾟﾚｾﾞﾝｽEB" pitchFamily="18" charset="-128"/>
                        </a:rPr>
                        <a:t>となっている。</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smtClean="0">
                        <a:latin typeface="HGP創英ﾌﾟﾚｾﾞﾝｽEB" pitchFamily="18" charset="-128"/>
                        <a:ea typeface="HGP創英ﾌﾟﾚｾﾞﾝｽEB" pitchFamily="18" charset="-128"/>
                      </a:endParaRPr>
                    </a:p>
                    <a:p>
                      <a:endParaRPr kumimoji="1" lang="ja-JP" altLang="en-US" sz="1600" dirty="0" smtClean="0">
                        <a:latin typeface="HGP創英ﾌﾟﾚｾﾞﾝｽEB" pitchFamily="18" charset="-128"/>
                        <a:ea typeface="HGP創英ﾌﾟﾚｾﾞﾝｽEB" pitchFamily="18" charset="-128"/>
                      </a:endParaRPr>
                    </a:p>
                    <a:p>
                      <a:r>
                        <a:rPr kumimoji="1" lang="en-US" altLang="ja-JP" sz="1600" dirty="0" smtClean="0">
                          <a:latin typeface="HGP創英ﾌﾟﾚｾﾞﾝｽEB" pitchFamily="18" charset="-128"/>
                          <a:ea typeface="HGP創英ﾌﾟﾚｾﾞﾝｽEB" pitchFamily="18" charset="-128"/>
                        </a:rPr>
                        <a:t>&lt;</a:t>
                      </a:r>
                      <a:r>
                        <a:rPr kumimoji="1" lang="ja-JP" altLang="en-US" sz="1600" dirty="0" smtClean="0">
                          <a:latin typeface="HGP創英ﾌﾟﾚｾﾞﾝｽEB" pitchFamily="18" charset="-128"/>
                          <a:ea typeface="HGP創英ﾌﾟﾚｾﾞﾝｽEB" pitchFamily="18" charset="-128"/>
                        </a:rPr>
                        <a:t>地域の相談支援体制強化の取組</a:t>
                      </a:r>
                      <a:r>
                        <a:rPr kumimoji="1" lang="en-US" altLang="ja-JP" sz="1600" dirty="0" smtClean="0">
                          <a:latin typeface="HGP創英ﾌﾟﾚｾﾞﾝｽEB" pitchFamily="18" charset="-128"/>
                          <a:ea typeface="HGP創英ﾌﾟﾚｾﾞﾝｽEB" pitchFamily="18" charset="-128"/>
                        </a:rPr>
                        <a:t>&gt;</a:t>
                      </a:r>
                      <a:endParaRPr kumimoji="1" lang="ja-JP" altLang="en-US" sz="1600" dirty="0" smtClean="0">
                        <a:latin typeface="HGP創英ﾌﾟﾚｾﾞﾝｽEB" pitchFamily="18" charset="-128"/>
                        <a:ea typeface="HGP創英ﾌﾟﾚｾﾞﾝｽEB" pitchFamily="18" charset="-128"/>
                      </a:endParaRPr>
                    </a:p>
                    <a:p>
                      <a:r>
                        <a:rPr kumimoji="1" lang="ja-JP" altLang="en-US" sz="1600" dirty="0" smtClean="0">
                          <a:latin typeface="HGP創英ﾌﾟﾚｾﾞﾝｽEB" pitchFamily="18" charset="-128"/>
                          <a:ea typeface="HGP創英ﾌﾟﾚｾﾞﾝｽEB" pitchFamily="18" charset="-128"/>
                        </a:rPr>
                        <a:t>〇人材支援として以下の研修を今年度実施又は実施予定</a:t>
                      </a:r>
                    </a:p>
                    <a:p>
                      <a:r>
                        <a:rPr kumimoji="1" lang="ja-JP" altLang="en-US" sz="1600" dirty="0" smtClean="0">
                          <a:latin typeface="HGP創英ﾌﾟﾚｾﾞﾝｽEB" pitchFamily="18" charset="-128"/>
                          <a:ea typeface="HGP創英ﾌﾟﾚｾﾞﾝｽEB" pitchFamily="18" charset="-128"/>
                        </a:rPr>
                        <a:t>　　生活支援ﾎﾞﾗﾝﾃｨｱ研修</a:t>
                      </a:r>
                      <a:r>
                        <a:rPr kumimoji="1" lang="en-US" altLang="ja-JP" sz="1600" dirty="0" smtClean="0">
                          <a:latin typeface="HGP創英ﾌﾟﾚｾﾞﾝｽEB" pitchFamily="18" charset="-128"/>
                          <a:ea typeface="HGP創英ﾌﾟﾚｾﾞﾝｽEB" pitchFamily="18" charset="-128"/>
                        </a:rPr>
                        <a:t>(H27.11</a:t>
                      </a:r>
                      <a:r>
                        <a:rPr kumimoji="1" lang="ja-JP" altLang="en-US" sz="1600" dirty="0" smtClean="0">
                          <a:latin typeface="HGP創英ﾌﾟﾚｾﾞﾝｽEB" pitchFamily="18" charset="-128"/>
                          <a:ea typeface="HGP創英ﾌﾟﾚｾﾞﾝｽEB" pitchFamily="18" charset="-128"/>
                        </a:rPr>
                        <a:t>～</a:t>
                      </a:r>
                      <a:r>
                        <a:rPr kumimoji="1" lang="en-US" altLang="ja-JP" sz="1600" dirty="0" smtClean="0">
                          <a:latin typeface="HGP創英ﾌﾟﾚｾﾞﾝｽEB" pitchFamily="18" charset="-128"/>
                          <a:ea typeface="HGP創英ﾌﾟﾚｾﾞﾝｽEB" pitchFamily="18" charset="-128"/>
                        </a:rPr>
                        <a:t>12)</a:t>
                      </a:r>
                      <a:r>
                        <a:rPr kumimoji="1" lang="ja-JP" altLang="en-US" sz="1600" dirty="0" err="1" smtClean="0">
                          <a:latin typeface="HGP創英ﾌﾟﾚｾﾞﾝｽEB" pitchFamily="18" charset="-128"/>
                          <a:ea typeface="HGP創英ﾌﾟﾚｾﾞﾝｽEB" pitchFamily="18" charset="-128"/>
                        </a:rPr>
                        <a:t>、</a:t>
                      </a:r>
                      <a:r>
                        <a:rPr kumimoji="1" lang="ja-JP" altLang="en-US" sz="1600" dirty="0" smtClean="0">
                          <a:latin typeface="HGP創英ﾌﾟﾚｾﾞﾝｽEB" pitchFamily="18" charset="-128"/>
                          <a:ea typeface="HGP創英ﾌﾟﾚｾﾞﾝｽEB" pitchFamily="18" charset="-128"/>
                        </a:rPr>
                        <a:t>相談支援従事者研修・</a:t>
                      </a:r>
                    </a:p>
                    <a:p>
                      <a:r>
                        <a:rPr kumimoji="1" lang="ja-JP" altLang="en-US" sz="1600" dirty="0" smtClean="0">
                          <a:latin typeface="HGP創英ﾌﾟﾚｾﾞﾝｽEB" pitchFamily="18" charset="-128"/>
                          <a:ea typeface="HGP創英ﾌﾟﾚｾﾞﾝｽEB" pitchFamily="18" charset="-128"/>
                        </a:rPr>
                        <a:t>　　利用者ｱｾｽﾒﾝﾄ研修</a:t>
                      </a:r>
                      <a:r>
                        <a:rPr kumimoji="1" lang="en-US" altLang="ja-JP" sz="1600" dirty="0" smtClean="0">
                          <a:latin typeface="HGP創英ﾌﾟﾚｾﾞﾝｽEB" pitchFamily="18" charset="-128"/>
                          <a:ea typeface="HGP創英ﾌﾟﾚｾﾞﾝｽEB" pitchFamily="18" charset="-128"/>
                        </a:rPr>
                        <a:t>(H28.1.9</a:t>
                      </a:r>
                      <a:r>
                        <a:rPr kumimoji="1" lang="ja-JP" altLang="en-US" sz="1600" dirty="0" err="1" smtClean="0">
                          <a:latin typeface="HGP創英ﾌﾟﾚｾﾞﾝｽEB" pitchFamily="18" charset="-128"/>
                          <a:ea typeface="HGP創英ﾌﾟﾚｾﾞﾝｽEB" pitchFamily="18" charset="-128"/>
                        </a:rPr>
                        <a:t>、</a:t>
                      </a:r>
                      <a:r>
                        <a:rPr kumimoji="1" lang="en-US" altLang="ja-JP" sz="1600" dirty="0" smtClean="0">
                          <a:latin typeface="HGP創英ﾌﾟﾚｾﾞﾝｽEB" pitchFamily="18" charset="-128"/>
                          <a:ea typeface="HGP創英ﾌﾟﾚｾﾞﾝｽEB" pitchFamily="18" charset="-128"/>
                        </a:rPr>
                        <a:t>2.22</a:t>
                      </a:r>
                      <a:r>
                        <a:rPr kumimoji="1" lang="ja-JP" altLang="en-US" sz="1600" dirty="0" smtClean="0">
                          <a:latin typeface="HGP創英ﾌﾟﾚｾﾞﾝｽEB" pitchFamily="18" charset="-128"/>
                          <a:ea typeface="HGP創英ﾌﾟﾚｾﾞﾝｽEB" pitchFamily="18" charset="-128"/>
                        </a:rPr>
                        <a:t>～</a:t>
                      </a:r>
                      <a:r>
                        <a:rPr kumimoji="1" lang="en-US" altLang="ja-JP" sz="1600" dirty="0" smtClean="0">
                          <a:latin typeface="HGP創英ﾌﾟﾚｾﾞﾝｽEB" pitchFamily="18" charset="-128"/>
                          <a:ea typeface="HGP創英ﾌﾟﾚｾﾞﾝｽEB" pitchFamily="18" charset="-128"/>
                        </a:rPr>
                        <a:t>2.23)</a:t>
                      </a:r>
                      <a:endParaRPr kumimoji="1" lang="ja-JP" altLang="en-US" sz="1600" dirty="0" smtClean="0">
                        <a:latin typeface="HGP創英ﾌﾟﾚｾﾞﾝｽEB" pitchFamily="18" charset="-128"/>
                        <a:ea typeface="HGP創英ﾌﾟﾚｾﾞﾝｽEB" pitchFamily="18" charset="-128"/>
                      </a:endParaRPr>
                    </a:p>
                    <a:p>
                      <a:r>
                        <a:rPr kumimoji="1" lang="ja-JP" altLang="en-US" sz="1600" dirty="0" smtClean="0">
                          <a:latin typeface="HGP創英ﾌﾟﾚｾﾞﾝｽEB" pitchFamily="18" charset="-128"/>
                          <a:ea typeface="HGP創英ﾌﾟﾚｾﾞﾝｽEB" pitchFamily="18" charset="-128"/>
                        </a:rPr>
                        <a:t>〇市ﾎﾞﾗﾝﾃｨｱｾﾝﾀｰ運営委員会、障害者就職面接会、就労ﾜﾝｽﾄｯﾌﾟ相談会等に参加し、地域相談機関等との連携に努めている。</a:t>
                      </a:r>
                    </a:p>
                    <a:p>
                      <a:endParaRPr kumimoji="1" lang="en-US" altLang="ja-JP" sz="1600" dirty="0" smtClean="0">
                        <a:latin typeface="HGP創英ﾌﾟﾚｾﾞﾝｽEB" pitchFamily="18" charset="-128"/>
                        <a:ea typeface="HGP創英ﾌﾟﾚｾﾞﾝｽEB" pitchFamily="18" charset="-128"/>
                      </a:endParaRPr>
                    </a:p>
                    <a:p>
                      <a:r>
                        <a:rPr kumimoji="1" lang="en-US" altLang="ja-JP" sz="1600" dirty="0" smtClean="0">
                          <a:latin typeface="HGP創英ﾌﾟﾚｾﾞﾝｽEB" pitchFamily="18" charset="-128"/>
                          <a:ea typeface="HGP創英ﾌﾟﾚｾﾞﾝｽEB" pitchFamily="18" charset="-128"/>
                        </a:rPr>
                        <a:t>&lt;</a:t>
                      </a:r>
                      <a:r>
                        <a:rPr kumimoji="1" lang="ja-JP" altLang="en-US" sz="1600" dirty="0" smtClean="0">
                          <a:latin typeface="HGP創英ﾌﾟﾚｾﾞﾝｽEB" pitchFamily="18" charset="-128"/>
                          <a:ea typeface="HGP創英ﾌﾟﾚｾﾞﾝｽEB" pitchFamily="18" charset="-128"/>
                        </a:rPr>
                        <a:t>地域移行・地域定着の促進の取組</a:t>
                      </a:r>
                      <a:r>
                        <a:rPr kumimoji="1" lang="en-US" altLang="ja-JP" sz="1600" dirty="0" smtClean="0">
                          <a:latin typeface="HGP創英ﾌﾟﾚｾﾞﾝｽEB" pitchFamily="18" charset="-128"/>
                          <a:ea typeface="HGP創英ﾌﾟﾚｾﾞﾝｽEB" pitchFamily="18" charset="-128"/>
                        </a:rPr>
                        <a:t>&gt;</a:t>
                      </a:r>
                      <a:endParaRPr kumimoji="1" lang="ja-JP" altLang="en-US" sz="1600" dirty="0" smtClean="0">
                        <a:latin typeface="HGP創英ﾌﾟﾚｾﾞﾝｽEB" pitchFamily="18" charset="-128"/>
                        <a:ea typeface="HGP創英ﾌﾟﾚｾﾞﾝｽEB" pitchFamily="18" charset="-128"/>
                      </a:endParaRPr>
                    </a:p>
                    <a:p>
                      <a:r>
                        <a:rPr kumimoji="1" lang="ja-JP" altLang="en-US" sz="1600" dirty="0" smtClean="0">
                          <a:latin typeface="HGP創英ﾌﾟﾚｾﾞﾝｽEB" pitchFamily="18" charset="-128"/>
                          <a:ea typeface="HGP創英ﾌﾟﾚｾﾞﾝｽEB" pitchFamily="18" charset="-128"/>
                        </a:rPr>
                        <a:t>〇</a:t>
                      </a:r>
                      <a:r>
                        <a:rPr kumimoji="1" lang="ja-JP" altLang="en-US" sz="1600" dirty="0" err="1" smtClean="0">
                          <a:latin typeface="HGP創英ﾌﾟﾚｾﾞﾝｽEB" pitchFamily="18" charset="-128"/>
                          <a:ea typeface="HGP創英ﾌﾟﾚｾﾞﾝｽEB" pitchFamily="18" charset="-128"/>
                        </a:rPr>
                        <a:t>触法障がい</a:t>
                      </a:r>
                      <a:r>
                        <a:rPr kumimoji="1" lang="ja-JP" altLang="en-US" sz="1600" dirty="0" smtClean="0">
                          <a:latin typeface="HGP創英ﾌﾟﾚｾﾞﾝｽEB" pitchFamily="18" charset="-128"/>
                          <a:ea typeface="HGP創英ﾌﾟﾚｾﾞﾝｽEB" pitchFamily="18" charset="-128"/>
                        </a:rPr>
                        <a:t>者に対する障害者手帳申請手続等を初め、住居確保、通院同行などの生活支援を行っている。</a:t>
                      </a:r>
                    </a:p>
                    <a:p>
                      <a:endParaRPr kumimoji="1" lang="ja-JP" altLang="en-US" sz="1600" dirty="0"/>
                    </a:p>
                  </a:txBody>
                  <a:tcPr/>
                </a:tc>
              </a:tr>
            </a:tbl>
          </a:graphicData>
        </a:graphic>
      </p:graphicFrame>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5</a:t>
            </a:fld>
            <a:endParaRPr kumimoji="1" lang="ja-JP" altLang="en-US"/>
          </a:p>
        </p:txBody>
      </p:sp>
      <p:graphicFrame>
        <p:nvGraphicFramePr>
          <p:cNvPr id="8" name="表 7"/>
          <p:cNvGraphicFramePr>
            <a:graphicFrameLocks noGrp="1"/>
          </p:cNvGraphicFramePr>
          <p:nvPr>
            <p:extLst>
              <p:ext uri="{D42A27DB-BD31-4B8C-83A1-F6EECF244321}">
                <p14:modId xmlns:p14="http://schemas.microsoft.com/office/powerpoint/2010/main" val="3820718749"/>
              </p:ext>
            </p:extLst>
          </p:nvPr>
        </p:nvGraphicFramePr>
        <p:xfrm>
          <a:off x="539552" y="5589240"/>
          <a:ext cx="8208912" cy="822960"/>
        </p:xfrm>
        <a:graphic>
          <a:graphicData uri="http://schemas.openxmlformats.org/drawingml/2006/table">
            <a:tbl>
              <a:tblPr firstRow="1" bandRow="1">
                <a:tableStyleId>{5940675A-B579-460E-94D1-54222C63F5DA}</a:tableStyleId>
              </a:tblPr>
              <a:tblGrid>
                <a:gridCol w="2376264"/>
                <a:gridCol w="5832648"/>
              </a:tblGrid>
              <a:tr h="792088">
                <a:tc>
                  <a:txBody>
                    <a:bodyPr/>
                    <a:lstStyle/>
                    <a:p>
                      <a:r>
                        <a:rPr kumimoji="1" lang="ja-JP" altLang="en-US" sz="1600" dirty="0" smtClean="0">
                          <a:latin typeface="HGP創英ﾌﾟﾚｾﾞﾝｽEB" pitchFamily="18" charset="-128"/>
                          <a:ea typeface="HGP創英ﾌﾟﾚｾﾞﾝｽEB" pitchFamily="18" charset="-128"/>
                        </a:rPr>
                        <a:t>障害者虐待防止センター事業</a:t>
                      </a:r>
                      <a:endParaRPr kumimoji="1" lang="ja-JP" altLang="en-US" sz="1600" dirty="0">
                        <a:latin typeface="HGP創英ﾌﾟﾚｾﾞﾝｽEB" pitchFamily="18" charset="-128"/>
                        <a:ea typeface="HGP創英ﾌﾟﾚｾﾞﾝｽEB" pitchFamily="18" charset="-128"/>
                      </a:endParaRPr>
                    </a:p>
                  </a:txBody>
                  <a:tcPr>
                    <a:solidFill>
                      <a:schemeClr val="bg1">
                        <a:lumMod val="85000"/>
                      </a:schemeClr>
                    </a:solidFill>
                  </a:tcPr>
                </a:tc>
                <a:tc>
                  <a:txBody>
                    <a:bodyPr/>
                    <a:lstStyle/>
                    <a:p>
                      <a:r>
                        <a:rPr kumimoji="1" lang="ja-JP" altLang="en-US" sz="1600" dirty="0" smtClean="0">
                          <a:latin typeface="HGP創英ﾌﾟﾚｾﾞﾝｽEB" pitchFamily="18" charset="-128"/>
                          <a:ea typeface="HGP創英ﾌﾟﾚｾﾞﾝｽEB" pitchFamily="18" charset="-128"/>
                        </a:rPr>
                        <a:t>〇</a:t>
                      </a:r>
                      <a:r>
                        <a:rPr kumimoji="1" lang="ja-JP" altLang="en-US" sz="1600" dirty="0" err="1" smtClean="0">
                          <a:latin typeface="HGP創英ﾌﾟﾚｾﾞﾝｽEB" pitchFamily="18" charset="-128"/>
                          <a:ea typeface="HGP創英ﾌﾟﾚｾﾞﾝｽEB" pitchFamily="18" charset="-128"/>
                        </a:rPr>
                        <a:t>障がい</a:t>
                      </a:r>
                      <a:r>
                        <a:rPr kumimoji="1" lang="ja-JP" altLang="en-US" sz="1600" dirty="0" smtClean="0">
                          <a:latin typeface="HGP創英ﾌﾟﾚｾﾞﾝｽEB" pitchFamily="18" charset="-128"/>
                          <a:ea typeface="HGP創英ﾌﾟﾚｾﾞﾝｽEB" pitchFamily="18" charset="-128"/>
                        </a:rPr>
                        <a:t>者虐待対応会議への出席</a:t>
                      </a:r>
                    </a:p>
                    <a:p>
                      <a:r>
                        <a:rPr kumimoji="1" lang="ja-JP" altLang="en-US" sz="1600" dirty="0" smtClean="0">
                          <a:latin typeface="HGP創英ﾌﾟﾚｾﾞﾝｽEB" pitchFamily="18" charset="-128"/>
                          <a:ea typeface="HGP創英ﾌﾟﾚｾﾞﾝｽEB" pitchFamily="18" charset="-128"/>
                        </a:rPr>
                        <a:t>〇</a:t>
                      </a:r>
                      <a:r>
                        <a:rPr kumimoji="1" lang="ja-JP" altLang="en-US" sz="1600" dirty="0" err="1" smtClean="0">
                          <a:latin typeface="HGP創英ﾌﾟﾚｾﾞﾝｽEB" pitchFamily="18" charset="-128"/>
                          <a:ea typeface="HGP創英ﾌﾟﾚｾﾞﾝｽEB" pitchFamily="18" charset="-128"/>
                        </a:rPr>
                        <a:t>障がい</a:t>
                      </a:r>
                      <a:r>
                        <a:rPr kumimoji="1" lang="ja-JP" altLang="en-US" sz="1600" dirty="0" smtClean="0">
                          <a:latin typeface="HGP創英ﾌﾟﾚｾﾞﾝｽEB" pitchFamily="18" charset="-128"/>
                          <a:ea typeface="HGP創英ﾌﾟﾚｾﾞﾝｽEB" pitchFamily="18" charset="-128"/>
                        </a:rPr>
                        <a:t>者虐待防止研修に講師として出席</a:t>
                      </a:r>
                      <a:endParaRPr kumimoji="1" lang="en-US" altLang="ja-JP" sz="1600" dirty="0" smtClean="0">
                        <a:latin typeface="HGP創英ﾌﾟﾚｾﾞﾝｽEB" pitchFamily="18" charset="-128"/>
                        <a:ea typeface="HGP創英ﾌﾟﾚｾﾞﾝｽEB" pitchFamily="18" charset="-128"/>
                      </a:endParaRPr>
                    </a:p>
                    <a:p>
                      <a:r>
                        <a:rPr kumimoji="1" lang="ja-JP" altLang="en-US" sz="1600" dirty="0" smtClean="0">
                          <a:latin typeface="HGP創英ﾌﾟﾚｾﾞﾝｽEB" pitchFamily="18" charset="-128"/>
                          <a:ea typeface="HGP創英ﾌﾟﾚｾﾞﾝｽEB" pitchFamily="18" charset="-128"/>
                        </a:rPr>
                        <a:t>　　　　　　　　　　　　　　　　　　　　　　　　</a:t>
                      </a:r>
                      <a:r>
                        <a:rPr kumimoji="1" lang="en-US" altLang="ja-JP" sz="1600" dirty="0" smtClean="0">
                          <a:latin typeface="HGP創英ﾌﾟﾚｾﾞﾝｽEB" pitchFamily="18" charset="-128"/>
                          <a:ea typeface="HGP創英ﾌﾟﾚｾﾞﾝｽEB" pitchFamily="18" charset="-128"/>
                        </a:rPr>
                        <a:t>(※ </a:t>
                      </a:r>
                      <a:r>
                        <a:rPr kumimoji="1" lang="ja-JP" altLang="en-US" sz="1600" dirty="0" smtClean="0">
                          <a:latin typeface="HGP創英ﾌﾟﾚｾﾞﾝｽEB" pitchFamily="18" charset="-128"/>
                          <a:ea typeface="HGP創英ﾌﾟﾚｾﾞﾝｽEB" pitchFamily="18" charset="-128"/>
                        </a:rPr>
                        <a:t>詳細は別紙資料参照</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a:latin typeface="HGP創英ﾌﾟﾚｾﾞﾝｽEB" pitchFamily="18" charset="-128"/>
                        <a:ea typeface="HGP創英ﾌﾟﾚｾﾞﾝｽEB" pitchFamily="18" charset="-128"/>
                      </a:endParaRPr>
                    </a:p>
                  </a:txBody>
                  <a:tcPr/>
                </a:tc>
              </a:tr>
            </a:tbl>
          </a:graphicData>
        </a:graphic>
      </p:graphicFrame>
      <p:graphicFrame>
        <p:nvGraphicFramePr>
          <p:cNvPr id="9" name="表 8"/>
          <p:cNvGraphicFramePr>
            <a:graphicFrameLocks noGrp="1"/>
          </p:cNvGraphicFramePr>
          <p:nvPr>
            <p:extLst>
              <p:ext uri="{D42A27DB-BD31-4B8C-83A1-F6EECF244321}">
                <p14:modId xmlns:p14="http://schemas.microsoft.com/office/powerpoint/2010/main" val="1132926534"/>
              </p:ext>
            </p:extLst>
          </p:nvPr>
        </p:nvGraphicFramePr>
        <p:xfrm>
          <a:off x="539552" y="4941168"/>
          <a:ext cx="8208912" cy="579120"/>
        </p:xfrm>
        <a:graphic>
          <a:graphicData uri="http://schemas.openxmlformats.org/drawingml/2006/table">
            <a:tbl>
              <a:tblPr firstRow="1" bandRow="1">
                <a:tableStyleId>{5940675A-B579-460E-94D1-54222C63F5DA}</a:tableStyleId>
              </a:tblPr>
              <a:tblGrid>
                <a:gridCol w="2376264"/>
                <a:gridCol w="5832648"/>
              </a:tblGrid>
              <a:tr h="576064">
                <a:tc>
                  <a:txBody>
                    <a:bodyPr/>
                    <a:lstStyle/>
                    <a:p>
                      <a:r>
                        <a:rPr kumimoji="1" lang="ja-JP" altLang="en-US" sz="1600" dirty="0" smtClean="0">
                          <a:latin typeface="HGP創英ﾌﾟﾚｾﾞﾝｽEB" pitchFamily="18" charset="-128"/>
                          <a:ea typeface="HGP創英ﾌﾟﾚｾﾞﾝｽEB" pitchFamily="18" charset="-128"/>
                        </a:rPr>
                        <a:t>障害者相談支援推進センター事業</a:t>
                      </a:r>
                      <a:endParaRPr kumimoji="1" lang="ja-JP" altLang="en-US" sz="1600" dirty="0">
                        <a:latin typeface="HGP創英ﾌﾟﾚｾﾞﾝｽEB" pitchFamily="18" charset="-128"/>
                        <a:ea typeface="HGP創英ﾌﾟﾚｾﾞﾝｽEB" pitchFamily="18" charset="-128"/>
                      </a:endParaRPr>
                    </a:p>
                  </a:txBody>
                  <a:tcPr>
                    <a:solidFill>
                      <a:schemeClr val="bg1">
                        <a:lumMod val="85000"/>
                      </a:schemeClr>
                    </a:solidFill>
                  </a:tcPr>
                </a:tc>
                <a:tc>
                  <a:txBody>
                    <a:bodyPr/>
                    <a:lstStyle/>
                    <a:p>
                      <a:r>
                        <a:rPr kumimoji="1" lang="ja-JP" altLang="en-US" sz="1600" dirty="0" smtClean="0">
                          <a:latin typeface="HGP創英ﾌﾟﾚｾﾞﾝｽEB" pitchFamily="18" charset="-128"/>
                          <a:ea typeface="HGP創英ﾌﾟﾚｾﾞﾝｽEB" pitchFamily="18" charset="-128"/>
                        </a:rPr>
                        <a:t>〇障害者</a:t>
                      </a:r>
                      <a:r>
                        <a:rPr kumimoji="1" lang="en-US" altLang="ja-JP" sz="1600" dirty="0" smtClean="0">
                          <a:latin typeface="HGP創英ﾌﾟﾚｾﾞﾝｽEB" pitchFamily="18" charset="-128"/>
                          <a:ea typeface="HGP創英ﾌﾟﾚｾﾞﾝｽEB" pitchFamily="18" charset="-128"/>
                        </a:rPr>
                        <a:t>110</a:t>
                      </a:r>
                      <a:r>
                        <a:rPr kumimoji="1" lang="ja-JP" altLang="en-US" sz="1600" dirty="0" smtClean="0">
                          <a:latin typeface="HGP創英ﾌﾟﾚｾﾞﾝｽEB" pitchFamily="18" charset="-128"/>
                          <a:ea typeface="HGP創英ﾌﾟﾚｾﾞﾝｽEB" pitchFamily="18" charset="-128"/>
                        </a:rPr>
                        <a:t>番事業等の実施</a:t>
                      </a:r>
                    </a:p>
                    <a:p>
                      <a:r>
                        <a:rPr kumimoji="1" lang="ja-JP" altLang="en-US" sz="1600" dirty="0" smtClean="0">
                          <a:latin typeface="HGP創英ﾌﾟﾚｾﾞﾝｽEB" pitchFamily="18" charset="-128"/>
                          <a:ea typeface="HGP創英ﾌﾟﾚｾﾞﾝｽEB" pitchFamily="18" charset="-128"/>
                        </a:rPr>
                        <a:t>　　　　　　　　　　　　　　　　　　　　　　　　</a:t>
                      </a:r>
                      <a:r>
                        <a:rPr kumimoji="1" lang="en-US" altLang="ja-JP" sz="1600" dirty="0" smtClean="0">
                          <a:latin typeface="HGP創英ﾌﾟﾚｾﾞﾝｽEB" pitchFamily="18" charset="-128"/>
                          <a:ea typeface="HGP創英ﾌﾟﾚｾﾞﾝｽEB" pitchFamily="18" charset="-128"/>
                        </a:rPr>
                        <a:t>(※ </a:t>
                      </a:r>
                      <a:r>
                        <a:rPr kumimoji="1" lang="ja-JP" altLang="en-US" sz="1600" dirty="0" smtClean="0">
                          <a:latin typeface="HGP創英ﾌﾟﾚｾﾞﾝｽEB" pitchFamily="18" charset="-128"/>
                          <a:ea typeface="HGP創英ﾌﾟﾚｾﾞﾝｽEB" pitchFamily="18" charset="-128"/>
                        </a:rPr>
                        <a:t>詳細は別紙資料参照</a:t>
                      </a:r>
                      <a:r>
                        <a:rPr kumimoji="1" lang="en-US" altLang="ja-JP" sz="1600" dirty="0" smtClean="0">
                          <a:latin typeface="HGP創英ﾌﾟﾚｾﾞﾝｽEB" pitchFamily="18" charset="-128"/>
                          <a:ea typeface="HGP創英ﾌﾟﾚｾﾞﾝｽEB" pitchFamily="18" charset="-128"/>
                        </a:rPr>
                        <a:t>)</a:t>
                      </a:r>
                      <a:endParaRPr kumimoji="1" lang="ja-JP" altLang="en-US" sz="1600" dirty="0">
                        <a:latin typeface="HGP創英ﾌﾟﾚｾﾞﾝｽEB" pitchFamily="18" charset="-128"/>
                        <a:ea typeface="HGP創英ﾌﾟﾚｾﾞﾝｽEB" pitchFamily="18" charset="-128"/>
                      </a:endParaRPr>
                    </a:p>
                  </a:txBody>
                  <a:tcPr/>
                </a:tc>
              </a:tr>
            </a:tbl>
          </a:graphicData>
        </a:graphic>
      </p:graphicFrame>
    </p:spTree>
    <p:extLst>
      <p:ext uri="{BB962C8B-B14F-4D97-AF65-F5344CB8AC3E}">
        <p14:creationId xmlns:p14="http://schemas.microsoft.com/office/powerpoint/2010/main" val="14872048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404664"/>
            <a:ext cx="8229600" cy="346050"/>
          </a:xfrm>
        </p:spPr>
        <p:txBody>
          <a:bodyPr>
            <a:normAutofit fontScale="90000"/>
          </a:bodyPr>
          <a:lstStyle/>
          <a:p>
            <a:pPr algn="l"/>
            <a:r>
              <a:rPr lang="ja-JP" altLang="en-US" sz="2000" dirty="0" smtClean="0">
                <a:latin typeface="HGP創英ﾌﾟﾚｾﾞﾝｽEB" pitchFamily="18" charset="-128"/>
                <a:ea typeface="HGP創英ﾌﾟﾚｾﾞﾝｽEB" pitchFamily="18" charset="-128"/>
              </a:rPr>
              <a:t/>
            </a:r>
            <a:br>
              <a:rPr lang="ja-JP" altLang="en-US" sz="2000" dirty="0" smtClean="0">
                <a:latin typeface="HGP創英ﾌﾟﾚｾﾞﾝｽEB" pitchFamily="18" charset="-128"/>
                <a:ea typeface="HGP創英ﾌﾟﾚｾﾞﾝｽEB" pitchFamily="18" charset="-128"/>
              </a:rPr>
            </a:br>
            <a:r>
              <a:rPr lang="ja-JP" altLang="en-US" sz="2000" dirty="0">
                <a:latin typeface="HGP創英ﾌﾟﾚｾﾞﾝｽEB" pitchFamily="18" charset="-128"/>
                <a:ea typeface="HGP創英ﾌﾟﾚｾﾞﾝｽEB" pitchFamily="18" charset="-128"/>
              </a:rPr>
              <a:t/>
            </a:r>
            <a:br>
              <a:rPr lang="ja-JP" altLang="en-US" sz="2000" dirty="0">
                <a:latin typeface="HGP創英ﾌﾟﾚｾﾞﾝｽEB" pitchFamily="18" charset="-128"/>
                <a:ea typeface="HGP創英ﾌﾟﾚｾﾞﾝｽEB" pitchFamily="18" charset="-128"/>
              </a:rPr>
            </a:br>
            <a:r>
              <a:rPr lang="ja-JP" altLang="en-US" sz="2000" dirty="0" smtClean="0">
                <a:latin typeface="HGP創英ﾌﾟﾚｾﾞﾝｽEB" pitchFamily="18" charset="-128"/>
                <a:ea typeface="HGP創英ﾌﾟﾚｾﾞﾝｽEB" pitchFamily="18" charset="-128"/>
              </a:rPr>
              <a:t/>
            </a:r>
            <a:br>
              <a:rPr lang="ja-JP" altLang="en-US" sz="2000" dirty="0" smtClean="0">
                <a:latin typeface="HGP創英ﾌﾟﾚｾﾞﾝｽEB" pitchFamily="18" charset="-128"/>
                <a:ea typeface="HGP創英ﾌﾟﾚｾﾞﾝｽEB" pitchFamily="18" charset="-128"/>
              </a:rPr>
            </a:br>
            <a:r>
              <a:rPr lang="ja-JP" altLang="en-US" sz="2000" dirty="0" smtClean="0">
                <a:latin typeface="HGP創英ﾌﾟﾚｾﾞﾝｽEB" pitchFamily="18" charset="-128"/>
                <a:ea typeface="HGP創英ﾌﾟﾚｾﾞﾝｽEB" pitchFamily="18" charset="-128"/>
              </a:rPr>
              <a:t>＜</a:t>
            </a:r>
            <a:r>
              <a:rPr lang="ja-JP" altLang="en-US" sz="2000" dirty="0">
                <a:latin typeface="HGP創英ﾌﾟﾚｾﾞﾝｽEB" pitchFamily="18" charset="-128"/>
                <a:ea typeface="HGP創英ﾌﾟﾚｾﾞﾝｽEB" pitchFamily="18" charset="-128"/>
              </a:rPr>
              <a:t>相談支援事業に対する取り組み姿勢＞</a:t>
            </a:r>
            <a:r>
              <a:rPr lang="ja-JP" altLang="en-US" sz="4000" dirty="0">
                <a:latin typeface="HGP創英ﾌﾟﾚｾﾞﾝｽEB" pitchFamily="18" charset="-128"/>
                <a:ea typeface="HGP創英ﾌﾟﾚｾﾞﾝｽEB" pitchFamily="18" charset="-128"/>
              </a:rPr>
              <a:t>　　</a:t>
            </a:r>
            <a:br>
              <a:rPr lang="ja-JP" altLang="en-US" sz="4000" dirty="0">
                <a:latin typeface="HGP創英ﾌﾟﾚｾﾞﾝｽEB" pitchFamily="18" charset="-128"/>
                <a:ea typeface="HGP創英ﾌﾟﾚｾﾞﾝｽEB" pitchFamily="18" charset="-128"/>
              </a:rPr>
            </a:br>
            <a:r>
              <a:rPr lang="ja-JP" altLang="en-US" sz="4000" dirty="0">
                <a:latin typeface="HGP創英ﾌﾟﾚｾﾞﾝｽEB" pitchFamily="18" charset="-128"/>
                <a:ea typeface="HGP創英ﾌﾟﾚｾﾞﾝｽEB" pitchFamily="18" charset="-128"/>
              </a:rPr>
              <a:t>　</a:t>
            </a:r>
            <a:br>
              <a:rPr lang="ja-JP" altLang="en-US" sz="4000" dirty="0">
                <a:latin typeface="HGP創英ﾌﾟﾚｾﾞﾝｽEB" pitchFamily="18" charset="-128"/>
                <a:ea typeface="HGP創英ﾌﾟﾚｾﾞﾝｽEB" pitchFamily="18" charset="-128"/>
              </a:rPr>
            </a:br>
            <a:endParaRPr kumimoji="1" lang="ja-JP" altLang="en-US" dirty="0"/>
          </a:p>
        </p:txBody>
      </p:sp>
      <p:graphicFrame>
        <p:nvGraphicFramePr>
          <p:cNvPr id="6" name="コンテンツ プレースホルダー 5"/>
          <p:cNvGraphicFramePr>
            <a:graphicFrameLocks noGrp="1"/>
          </p:cNvGraphicFramePr>
          <p:nvPr>
            <p:ph idx="1"/>
            <p:extLst>
              <p:ext uri="{D42A27DB-BD31-4B8C-83A1-F6EECF244321}">
                <p14:modId xmlns:p14="http://schemas.microsoft.com/office/powerpoint/2010/main" val="2780696145"/>
              </p:ext>
            </p:extLst>
          </p:nvPr>
        </p:nvGraphicFramePr>
        <p:xfrm>
          <a:off x="395536" y="980728"/>
          <a:ext cx="4680520" cy="51125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6</a:t>
            </a:fld>
            <a:endParaRPr kumimoji="1" lang="ja-JP" altLang="en-US"/>
          </a:p>
        </p:txBody>
      </p:sp>
      <p:sp>
        <p:nvSpPr>
          <p:cNvPr id="9" name="正方形/長方形 8"/>
          <p:cNvSpPr/>
          <p:nvPr/>
        </p:nvSpPr>
        <p:spPr>
          <a:xfrm>
            <a:off x="5508104" y="836712"/>
            <a:ext cx="3312368" cy="5400600"/>
          </a:xfrm>
          <a:prstGeom prst="rect">
            <a:avLst/>
          </a:prstGeom>
          <a:ln w="63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400" dirty="0" smtClean="0">
                <a:latin typeface="HGP創英ﾌﾟﾚｾﾞﾝｽEB" pitchFamily="18" charset="-128"/>
                <a:ea typeface="HGP創英ﾌﾟﾚｾﾞﾝｽEB" pitchFamily="18" charset="-128"/>
              </a:rPr>
              <a:t>　</a:t>
            </a:r>
            <a:endParaRPr lang="ja-JP" altLang="en-US" sz="1400" dirty="0">
              <a:latin typeface="HGP創英ﾌﾟﾚｾﾞﾝｽEB" pitchFamily="18" charset="-128"/>
              <a:ea typeface="HGP創英ﾌﾟﾚｾﾞﾝｽEB" pitchFamily="18" charset="-128"/>
            </a:endParaRPr>
          </a:p>
          <a:p>
            <a:r>
              <a:rPr lang="ja-JP" altLang="en-US" sz="1400" dirty="0" smtClean="0">
                <a:latin typeface="HGP創英ﾌﾟﾚｾﾞﾝｽEB" pitchFamily="18" charset="-128"/>
                <a:ea typeface="HGP創英ﾌﾟﾚｾﾞﾝｽEB" pitchFamily="18" charset="-128"/>
              </a:rPr>
              <a:t>　</a:t>
            </a:r>
            <a:r>
              <a:rPr lang="ja-JP" altLang="en-US" sz="1600" dirty="0" smtClean="0">
                <a:latin typeface="HGP創英ﾌﾟﾚｾﾞﾝｽEB" pitchFamily="18" charset="-128"/>
                <a:ea typeface="HGP創英ﾌﾟﾚｾﾞﾝｽEB" pitchFamily="18" charset="-128"/>
              </a:rPr>
              <a:t>推進センターの取り組み姿勢に対し、委託</a:t>
            </a:r>
            <a:r>
              <a:rPr lang="ja-JP" altLang="en-US" sz="1600" dirty="0">
                <a:latin typeface="HGP創英ﾌﾟﾚｾﾞﾝｽEB" pitchFamily="18" charset="-128"/>
                <a:ea typeface="HGP創英ﾌﾟﾚｾﾞﾝｽEB" pitchFamily="18" charset="-128"/>
              </a:rPr>
              <a:t>相談支援事業者</a:t>
            </a:r>
            <a:r>
              <a:rPr lang="ja-JP" altLang="en-US" sz="1600" dirty="0" smtClean="0">
                <a:latin typeface="HGP創英ﾌﾟﾚｾﾞﾝｽEB" pitchFamily="18" charset="-128"/>
                <a:ea typeface="HGP創英ﾌﾟﾚｾﾞﾝｽEB" pitchFamily="18" charset="-128"/>
              </a:rPr>
              <a:t>から</a:t>
            </a:r>
            <a:r>
              <a:rPr lang="ja-JP" altLang="en-US" sz="1600" dirty="0">
                <a:latin typeface="HGP創英ﾌﾟﾚｾﾞﾝｽEB" pitchFamily="18" charset="-128"/>
                <a:ea typeface="HGP創英ﾌﾟﾚｾﾞﾝｽEB" pitchFamily="18" charset="-128"/>
              </a:rPr>
              <a:t>は</a:t>
            </a:r>
            <a:r>
              <a:rPr lang="ja-JP" altLang="en-US" sz="1600" dirty="0" smtClean="0">
                <a:latin typeface="HGP創英ﾌﾟﾚｾﾞﾝｽEB" pitchFamily="18" charset="-128"/>
                <a:ea typeface="HGP創英ﾌﾟﾚｾﾞﾝｽEB" pitchFamily="18" charset="-128"/>
              </a:rPr>
              <a:t>、</a:t>
            </a:r>
          </a:p>
          <a:p>
            <a:endParaRPr lang="ja-JP" altLang="en-US" sz="1600" dirty="0">
              <a:latin typeface="HGP創英ﾌﾟﾚｾﾞﾝｽEB" pitchFamily="18" charset="-128"/>
              <a:ea typeface="HGP創英ﾌﾟﾚｾﾞﾝｽEB" pitchFamily="18" charset="-128"/>
            </a:endParaRPr>
          </a:p>
          <a:p>
            <a:r>
              <a:rPr lang="ja-JP" altLang="en-US" sz="1600" dirty="0" smtClean="0">
                <a:latin typeface="HGP創英ﾌﾟﾚｾﾞﾝｽEB" pitchFamily="18" charset="-128"/>
                <a:ea typeface="HGP創英ﾌﾟﾚｾﾞﾝｽEB" pitchFamily="18" charset="-128"/>
              </a:rPr>
              <a:t>　「相談</a:t>
            </a:r>
            <a:r>
              <a:rPr lang="ja-JP" altLang="en-US" sz="1600" dirty="0">
                <a:latin typeface="HGP創英ﾌﾟﾚｾﾞﾝｽEB" pitchFamily="18" charset="-128"/>
                <a:ea typeface="HGP創英ﾌﾟﾚｾﾞﾝｽEB" pitchFamily="18" charset="-128"/>
              </a:rPr>
              <a:t>の</a:t>
            </a:r>
            <a:r>
              <a:rPr lang="ja-JP" altLang="en-US" sz="1600" dirty="0" smtClean="0">
                <a:latin typeface="HGP創英ﾌﾟﾚｾﾞﾝｽEB" pitchFamily="18" charset="-128"/>
                <a:ea typeface="HGP創英ﾌﾟﾚｾﾞﾝｽEB" pitchFamily="18" charset="-128"/>
              </a:rPr>
              <a:t>受け止めと丁寧</a:t>
            </a:r>
            <a:r>
              <a:rPr lang="ja-JP" altLang="en-US" sz="1600" dirty="0">
                <a:latin typeface="HGP創英ﾌﾟﾚｾﾞﾝｽEB" pitchFamily="18" charset="-128"/>
                <a:ea typeface="HGP創英ﾌﾟﾚｾﾞﾝｽEB" pitchFamily="18" charset="-128"/>
              </a:rPr>
              <a:t>な</a:t>
            </a:r>
            <a:r>
              <a:rPr lang="ja-JP" altLang="en-US" sz="1600" dirty="0" smtClean="0">
                <a:latin typeface="HGP創英ﾌﾟﾚｾﾞﾝｽEB" pitchFamily="18" charset="-128"/>
                <a:ea typeface="HGP創英ﾌﾟﾚｾﾞﾝｽEB" pitchFamily="18" charset="-128"/>
              </a:rPr>
              <a:t>対応」、「相手</a:t>
            </a:r>
            <a:r>
              <a:rPr lang="ja-JP" altLang="en-US" sz="1600" dirty="0">
                <a:latin typeface="HGP創英ﾌﾟﾚｾﾞﾝｽEB" pitchFamily="18" charset="-128"/>
                <a:ea typeface="HGP創英ﾌﾟﾚｾﾞﾝｽEB" pitchFamily="18" charset="-128"/>
              </a:rPr>
              <a:t>の思いに</a:t>
            </a:r>
            <a:r>
              <a:rPr lang="ja-JP" altLang="en-US" sz="1600" dirty="0" smtClean="0">
                <a:latin typeface="HGP創英ﾌﾟﾚｾﾞﾝｽEB" pitchFamily="18" charset="-128"/>
                <a:ea typeface="HGP創英ﾌﾟﾚｾﾞﾝｽEB" pitchFamily="18" charset="-128"/>
              </a:rPr>
              <a:t>寄り添い、自己</a:t>
            </a:r>
            <a:r>
              <a:rPr lang="ja-JP" altLang="en-US" sz="1600" dirty="0">
                <a:latin typeface="HGP創英ﾌﾟﾚｾﾞﾝｽEB" pitchFamily="18" charset="-128"/>
                <a:ea typeface="HGP創英ﾌﾟﾚｾﾞﾝｽEB" pitchFamily="18" charset="-128"/>
              </a:rPr>
              <a:t>決定・本人理解を尊重している</a:t>
            </a:r>
            <a:r>
              <a:rPr lang="ja-JP" altLang="en-US" sz="1600" dirty="0" smtClean="0">
                <a:latin typeface="HGP創英ﾌﾟﾚｾﾞﾝｽEB" pitchFamily="18" charset="-128"/>
                <a:ea typeface="HGP創英ﾌﾟﾚｾﾞﾝｽEB" pitchFamily="18" charset="-128"/>
              </a:rPr>
              <a:t>姿勢」と「多方面</a:t>
            </a:r>
            <a:r>
              <a:rPr lang="ja-JP" altLang="en-US" sz="1600" dirty="0">
                <a:latin typeface="HGP創英ﾌﾟﾚｾﾞﾝｽEB" pitchFamily="18" charset="-128"/>
                <a:ea typeface="HGP創英ﾌﾟﾚｾﾞﾝｽEB" pitchFamily="18" charset="-128"/>
              </a:rPr>
              <a:t>の支援者とのネットワークにより、様々な</a:t>
            </a:r>
            <a:r>
              <a:rPr lang="ja-JP" altLang="en-US" sz="1600" dirty="0" smtClean="0">
                <a:latin typeface="HGP創英ﾌﾟﾚｾﾞﾝｽEB" pitchFamily="18" charset="-128"/>
                <a:ea typeface="HGP創英ﾌﾟﾚｾﾞﾝｽEB" pitchFamily="18" charset="-128"/>
              </a:rPr>
              <a:t>情報提供と的確</a:t>
            </a:r>
            <a:r>
              <a:rPr lang="ja-JP" altLang="en-US" sz="1600" dirty="0">
                <a:latin typeface="HGP創英ﾌﾟﾚｾﾞﾝｽEB" pitchFamily="18" charset="-128"/>
                <a:ea typeface="HGP創英ﾌﾟﾚｾﾞﾝｽEB" pitchFamily="18" charset="-128"/>
              </a:rPr>
              <a:t>な助言がされて</a:t>
            </a:r>
            <a:r>
              <a:rPr lang="ja-JP" altLang="en-US" sz="1600" dirty="0" smtClean="0">
                <a:latin typeface="HGP創英ﾌﾟﾚｾﾞﾝｽEB" pitchFamily="18" charset="-128"/>
                <a:ea typeface="HGP創英ﾌﾟﾚｾﾞﾝｽEB" pitchFamily="18" charset="-128"/>
              </a:rPr>
              <a:t>いる」ことについて、評価する意見が多く寄せられた。</a:t>
            </a:r>
          </a:p>
          <a:p>
            <a:endParaRPr lang="ja-JP" altLang="en-US" sz="1600" dirty="0">
              <a:latin typeface="HGP創英ﾌﾟﾚｾﾞﾝｽEB" pitchFamily="18" charset="-128"/>
              <a:ea typeface="HGP創英ﾌﾟﾚｾﾞﾝｽEB" pitchFamily="18" charset="-128"/>
            </a:endParaRPr>
          </a:p>
          <a:p>
            <a:r>
              <a:rPr lang="ja-JP" altLang="en-US" sz="1600" dirty="0" smtClean="0">
                <a:latin typeface="HGP創英ﾌﾟﾚｾﾞﾝｽEB" pitchFamily="18" charset="-128"/>
                <a:ea typeface="HGP創英ﾌﾟﾚｾﾞﾝｽEB" pitchFamily="18" charset="-128"/>
              </a:rPr>
              <a:t>　このほか、「福祉</a:t>
            </a:r>
            <a:r>
              <a:rPr lang="ja-JP" altLang="en-US" sz="1600" dirty="0">
                <a:latin typeface="HGP創英ﾌﾟﾚｾﾞﾝｽEB" pitchFamily="18" charset="-128"/>
                <a:ea typeface="HGP創英ﾌﾟﾚｾﾞﾝｽEB" pitchFamily="18" charset="-128"/>
              </a:rPr>
              <a:t>サービスだけでなく、様々</a:t>
            </a:r>
            <a:r>
              <a:rPr lang="ja-JP" altLang="en-US" sz="1600" dirty="0" smtClean="0">
                <a:latin typeface="HGP創英ﾌﾟﾚｾﾞﾝｽEB" pitchFamily="18" charset="-128"/>
                <a:ea typeface="HGP創英ﾌﾟﾚｾﾞﾝｽEB" pitchFamily="18" charset="-128"/>
              </a:rPr>
              <a:t>な人々が</a:t>
            </a:r>
            <a:r>
              <a:rPr lang="ja-JP" altLang="en-US" sz="1600" dirty="0">
                <a:latin typeface="HGP創英ﾌﾟﾚｾﾞﾝｽEB" pitchFamily="18" charset="-128"/>
                <a:ea typeface="HGP創英ﾌﾟﾚｾﾞﾝｽEB" pitchFamily="18" charset="-128"/>
              </a:rPr>
              <a:t>関わる</a:t>
            </a:r>
            <a:r>
              <a:rPr lang="ja-JP" altLang="en-US" sz="1600" dirty="0" err="1" smtClean="0">
                <a:latin typeface="HGP創英ﾌﾟﾚｾﾞﾝｽEB" pitchFamily="18" charset="-128"/>
                <a:ea typeface="HGP創英ﾌﾟﾚｾﾞﾝｽEB" pitchFamily="18" charset="-128"/>
              </a:rPr>
              <a:t>触法障がい</a:t>
            </a:r>
            <a:r>
              <a:rPr lang="ja-JP" altLang="en-US" sz="1600" dirty="0" smtClean="0">
                <a:latin typeface="HGP創英ﾌﾟﾚｾﾞﾝｽEB" pitchFamily="18" charset="-128"/>
                <a:ea typeface="HGP創英ﾌﾟﾚｾﾞﾝｽEB" pitchFamily="18" charset="-128"/>
              </a:rPr>
              <a:t>者の支援</a:t>
            </a:r>
            <a:r>
              <a:rPr lang="ja-JP" altLang="en-US" sz="1600" dirty="0">
                <a:latin typeface="HGP創英ﾌﾟﾚｾﾞﾝｽEB" pitchFamily="18" charset="-128"/>
                <a:ea typeface="HGP創英ﾌﾟﾚｾﾞﾝｽEB" pitchFamily="18" charset="-128"/>
              </a:rPr>
              <a:t>等におけるコーディネーターとしての</a:t>
            </a:r>
            <a:r>
              <a:rPr lang="ja-JP" altLang="en-US" sz="1600" dirty="0" smtClean="0">
                <a:latin typeface="HGP創英ﾌﾟﾚｾﾞﾝｽEB" pitchFamily="18" charset="-128"/>
                <a:ea typeface="HGP創英ﾌﾟﾚｾﾞﾝｽEB" pitchFamily="18" charset="-128"/>
              </a:rPr>
              <a:t>役割」や「推進センターが計画</a:t>
            </a:r>
            <a:r>
              <a:rPr lang="ja-JP" altLang="en-US" sz="1600" dirty="0">
                <a:latin typeface="HGP創英ﾌﾟﾚｾﾞﾝｽEB" pitchFamily="18" charset="-128"/>
                <a:ea typeface="HGP創英ﾌﾟﾚｾﾞﾝｽEB" pitchFamily="18" charset="-128"/>
              </a:rPr>
              <a:t>相談</a:t>
            </a:r>
            <a:r>
              <a:rPr lang="ja-JP" altLang="en-US" sz="1600" dirty="0" smtClean="0">
                <a:latin typeface="HGP創英ﾌﾟﾚｾﾞﾝｽEB" pitchFamily="18" charset="-128"/>
                <a:ea typeface="HGP創英ﾌﾟﾚｾﾞﾝｽEB" pitchFamily="18" charset="-128"/>
              </a:rPr>
              <a:t>支援を実施できる体制整備」などを望む意見</a:t>
            </a:r>
            <a:r>
              <a:rPr lang="ja-JP" altLang="en-US" sz="1600" dirty="0">
                <a:latin typeface="HGP創英ﾌﾟﾚｾﾞﾝｽEB" pitchFamily="18" charset="-128"/>
                <a:ea typeface="HGP創英ﾌﾟﾚｾﾞﾝｽEB" pitchFamily="18" charset="-128"/>
              </a:rPr>
              <a:t>があった</a:t>
            </a:r>
            <a:r>
              <a:rPr lang="ja-JP" altLang="en-US" sz="1600" dirty="0" smtClean="0">
                <a:latin typeface="HGP創英ﾌﾟﾚｾﾞﾝｽEB" pitchFamily="18" charset="-128"/>
                <a:ea typeface="HGP創英ﾌﾟﾚｾﾞﾝｽEB" pitchFamily="18" charset="-128"/>
              </a:rPr>
              <a:t>。</a:t>
            </a:r>
          </a:p>
          <a:p>
            <a:endParaRPr lang="ja-JP" altLang="en-US" sz="1600" dirty="0">
              <a:latin typeface="HGP創英ﾌﾟﾚｾﾞﾝｽEB" pitchFamily="18" charset="-128"/>
              <a:ea typeface="HGP創英ﾌﾟﾚｾﾞﾝｽEB" pitchFamily="18" charset="-128"/>
            </a:endParaRPr>
          </a:p>
          <a:p>
            <a:r>
              <a:rPr lang="ja-JP" altLang="en-US" sz="1600" dirty="0" smtClean="0">
                <a:latin typeface="HGP創英ﾌﾟﾚｾﾞﾝｽEB" pitchFamily="18" charset="-128"/>
                <a:ea typeface="HGP創英ﾌﾟﾚｾﾞﾝｽEB" pitchFamily="18" charset="-128"/>
              </a:rPr>
              <a:t>　　　　　</a:t>
            </a:r>
            <a:r>
              <a:rPr lang="en-US" altLang="ja-JP" sz="1600" dirty="0" smtClean="0">
                <a:latin typeface="HGP創英ﾌﾟﾚｾﾞﾝｽEB" pitchFamily="18" charset="-128"/>
                <a:ea typeface="HGP創英ﾌﾟﾚｾﾞﾝｽEB" pitchFamily="18" charset="-128"/>
              </a:rPr>
              <a:t>(※ </a:t>
            </a:r>
            <a:r>
              <a:rPr lang="ja-JP" altLang="en-US" sz="1600" dirty="0" smtClean="0">
                <a:latin typeface="HGP創英ﾌﾟﾚｾﾞﾝｽEB" pitchFamily="18" charset="-128"/>
                <a:ea typeface="HGP創英ﾌﾟﾚｾﾞﾝｽEB" pitchFamily="18" charset="-128"/>
              </a:rPr>
              <a:t>詳細は別紙資料参照</a:t>
            </a:r>
            <a:r>
              <a:rPr lang="en-US" altLang="ja-JP" sz="1600" dirty="0" smtClean="0">
                <a:latin typeface="HGP創英ﾌﾟﾚｾﾞﾝｽEB" pitchFamily="18" charset="-128"/>
                <a:ea typeface="HGP創英ﾌﾟﾚｾﾞﾝｽEB" pitchFamily="18" charset="-128"/>
              </a:rPr>
              <a:t>)</a:t>
            </a:r>
            <a:endParaRPr kumimoji="1" lang="ja-JP" altLang="en-US" sz="1400" dirty="0"/>
          </a:p>
        </p:txBody>
      </p:sp>
      <p:sp>
        <p:nvSpPr>
          <p:cNvPr id="11" name="角丸四角形 10"/>
          <p:cNvSpPr/>
          <p:nvPr/>
        </p:nvSpPr>
        <p:spPr>
          <a:xfrm>
            <a:off x="1242517" y="3140968"/>
            <a:ext cx="2736304" cy="684076"/>
          </a:xfrm>
          <a:prstGeom prst="round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100" dirty="0" smtClean="0">
                <a:latin typeface="HGP創英ﾌﾟﾚｾﾞﾝｽEB" pitchFamily="18" charset="-128"/>
                <a:ea typeface="HGP創英ﾌﾟﾚｾﾞﾝｽEB" pitchFamily="18" charset="-128"/>
              </a:rPr>
              <a:t>設問１～設問６に対する推進センターの取り組み姿勢に対し、委託相談支援事業者の評価として要望・意見等を提出してもらった。</a:t>
            </a:r>
            <a:endParaRPr lang="ja-JP" altLang="en-US" sz="1100"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2550968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260648"/>
            <a:ext cx="8229600" cy="6120680"/>
          </a:xfrm>
        </p:spPr>
        <p:txBody>
          <a:bodyPr>
            <a:normAutofit/>
          </a:bodyPr>
          <a:lstStyle/>
          <a:p>
            <a:pPr marL="0" indent="0" algn="l"/>
            <a:r>
              <a:rPr lang="en-US" altLang="ja-JP" sz="2000" dirty="0" smtClean="0">
                <a:latin typeface="HGP創英ﾌﾟﾚｾﾞﾝｽEB" pitchFamily="18" charset="-128"/>
                <a:ea typeface="HGP創英ﾌﾟﾚｾﾞﾝｽEB" pitchFamily="18" charset="-128"/>
              </a:rPr>
              <a:t>(2)</a:t>
            </a:r>
            <a:r>
              <a:rPr lang="ja-JP" altLang="en-US" sz="2000" dirty="0" smtClean="0">
                <a:latin typeface="HGP創英ﾌﾟﾚｾﾞﾝｽEB" pitchFamily="18" charset="-128"/>
                <a:ea typeface="HGP創英ﾌﾟﾚｾﾞﾝｽEB" pitchFamily="18" charset="-128"/>
              </a:rPr>
              <a:t>利用者評価</a:t>
            </a:r>
            <a:br>
              <a:rPr lang="ja-JP" altLang="en-US" sz="2000" dirty="0" smtClean="0">
                <a:latin typeface="HGP創英ﾌﾟﾚｾﾞﾝｽEB" pitchFamily="18" charset="-128"/>
                <a:ea typeface="HGP創英ﾌﾟﾚｾﾞﾝｽEB" pitchFamily="18" charset="-128"/>
              </a:rPr>
            </a:br>
            <a:r>
              <a:rPr lang="ja-JP" altLang="en-US" sz="2000" dirty="0">
                <a:latin typeface="HGP創英ﾌﾟﾚｾﾞﾝｽEB" pitchFamily="18" charset="-128"/>
                <a:ea typeface="HGP創英ﾌﾟﾚｾﾞﾝｽEB" pitchFamily="18" charset="-128"/>
              </a:rPr>
              <a:t>　　</a:t>
            </a:r>
            <a:r>
              <a:rPr lang="ja-JP" altLang="en-US" sz="1800" dirty="0">
                <a:latin typeface="HGP創英ﾌﾟﾚｾﾞﾝｽEB" pitchFamily="18" charset="-128"/>
                <a:ea typeface="HGP創英ﾌﾟﾚｾﾞﾝｽEB" pitchFamily="18" charset="-128"/>
              </a:rPr>
              <a:t>推進センター</a:t>
            </a:r>
            <a:r>
              <a:rPr lang="ja-JP" altLang="en-US" sz="1800" dirty="0" smtClean="0">
                <a:latin typeface="HGP創英ﾌﾟﾚｾﾞﾝｽEB" pitchFamily="18" charset="-128"/>
                <a:ea typeface="HGP創英ﾌﾟﾚｾﾞﾝｽEB" pitchFamily="18" charset="-128"/>
              </a:rPr>
              <a:t>の相談</a:t>
            </a:r>
            <a:r>
              <a:rPr lang="ja-JP" altLang="en-US" sz="1800" dirty="0">
                <a:latin typeface="HGP創英ﾌﾟﾚｾﾞﾝｽEB" pitchFamily="18" charset="-128"/>
                <a:ea typeface="HGP創英ﾌﾟﾚｾﾞﾝｽEB" pitchFamily="18" charset="-128"/>
              </a:rPr>
              <a:t>支援事業を利用した方に対し</a:t>
            </a:r>
            <a:r>
              <a:rPr lang="ja-JP" altLang="en-US" sz="1800" dirty="0" smtClean="0">
                <a:latin typeface="HGP創英ﾌﾟﾚｾﾞﾝｽEB" pitchFamily="18" charset="-128"/>
                <a:ea typeface="HGP創英ﾌﾟﾚｾﾞﾝｽEB" pitchFamily="18" charset="-128"/>
              </a:rPr>
              <a:t>、</a:t>
            </a:r>
            <a:r>
              <a:rPr lang="en-US" altLang="ja-JP" sz="1800" dirty="0" smtClean="0">
                <a:latin typeface="HGP創英ﾌﾟﾚｾﾞﾝｽEB" pitchFamily="18" charset="-128"/>
                <a:ea typeface="HGP創英ﾌﾟﾚｾﾞﾝｽEB" pitchFamily="18" charset="-128"/>
              </a:rPr>
              <a:t>10</a:t>
            </a:r>
            <a:r>
              <a:rPr lang="ja-JP" altLang="en-US" sz="1800" dirty="0" smtClean="0">
                <a:latin typeface="HGP創英ﾌﾟﾚｾﾞﾝｽEB" pitchFamily="18" charset="-128"/>
                <a:ea typeface="HGP創英ﾌﾟﾚｾﾞﾝｽEB" pitchFamily="18" charset="-128"/>
              </a:rPr>
              <a:t>月</a:t>
            </a:r>
            <a:r>
              <a:rPr lang="en-US" altLang="ja-JP" sz="1800" dirty="0" smtClean="0">
                <a:latin typeface="HGP創英ﾌﾟﾚｾﾞﾝｽEB" pitchFamily="18" charset="-128"/>
                <a:ea typeface="HGP創英ﾌﾟﾚｾﾞﾝｽEB" pitchFamily="18" charset="-128"/>
              </a:rPr>
              <a:t>1</a:t>
            </a:r>
            <a:r>
              <a:rPr lang="ja-JP" altLang="en-US" sz="1800" dirty="0" smtClean="0">
                <a:latin typeface="HGP創英ﾌﾟﾚｾﾞﾝｽEB" pitchFamily="18" charset="-128"/>
                <a:ea typeface="HGP創英ﾌﾟﾚｾﾞﾝｽEB" pitchFamily="18" charset="-128"/>
              </a:rPr>
              <a:t>日から</a:t>
            </a:r>
            <a:r>
              <a:rPr lang="en-US" altLang="ja-JP" sz="1800" dirty="0" smtClean="0">
                <a:latin typeface="HGP創英ﾌﾟﾚｾﾞﾝｽEB" pitchFamily="18" charset="-128"/>
                <a:ea typeface="HGP創英ﾌﾟﾚｾﾞﾝｽEB" pitchFamily="18" charset="-128"/>
              </a:rPr>
              <a:t>1</a:t>
            </a:r>
            <a:r>
              <a:rPr lang="ja-JP" altLang="en-US" sz="1800" dirty="0" smtClean="0">
                <a:latin typeface="HGP創英ﾌﾟﾚｾﾞﾝｽEB" pitchFamily="18" charset="-128"/>
                <a:ea typeface="HGP創英ﾌﾟﾚｾﾞﾝｽEB" pitchFamily="18" charset="-128"/>
              </a:rPr>
              <a:t>月間アンケート </a:t>
            </a:r>
            <a:r>
              <a:rPr lang="en-US" altLang="ja-JP" sz="1800" dirty="0" smtClean="0">
                <a:latin typeface="HGP創英ﾌﾟﾚｾﾞﾝｽEB" pitchFamily="18" charset="-128"/>
                <a:ea typeface="HGP創英ﾌﾟﾚｾﾞﾝｽEB" pitchFamily="18" charset="-128"/>
              </a:rPr>
              <a:t/>
            </a:r>
            <a:br>
              <a:rPr lang="en-US" altLang="ja-JP" sz="1800" dirty="0" smtClean="0">
                <a:latin typeface="HGP創英ﾌﾟﾚｾﾞﾝｽEB" pitchFamily="18" charset="-128"/>
                <a:ea typeface="HGP創英ﾌﾟﾚｾﾞﾝｽEB" pitchFamily="18" charset="-128"/>
              </a:rPr>
            </a:br>
            <a:r>
              <a:rPr lang="ja-JP" altLang="en-US" sz="1800" dirty="0" smtClean="0">
                <a:latin typeface="HGP創英ﾌﾟﾚｾﾞﾝｽEB" pitchFamily="18" charset="-128"/>
                <a:ea typeface="HGP創英ﾌﾟﾚｾﾞﾝｽEB" pitchFamily="18" charset="-128"/>
              </a:rPr>
              <a:t> 調査</a:t>
            </a:r>
            <a:r>
              <a:rPr lang="ja-JP" altLang="en-US" sz="1800" dirty="0">
                <a:latin typeface="HGP創英ﾌﾟﾚｾﾞﾝｽEB" pitchFamily="18" charset="-128"/>
                <a:ea typeface="HGP創英ﾌﾟﾚｾﾞﾝｽEB" pitchFamily="18" charset="-128"/>
              </a:rPr>
              <a:t>を実施し、利用者の視点から評価を行った</a:t>
            </a:r>
            <a:r>
              <a:rPr lang="ja-JP" altLang="en-US" sz="1800" dirty="0" smtClean="0">
                <a:latin typeface="HGP創英ﾌﾟﾚｾﾞﾝｽEB" pitchFamily="18" charset="-128"/>
                <a:ea typeface="HGP創英ﾌﾟﾚｾﾞﾝｽEB" pitchFamily="18" charset="-128"/>
              </a:rPr>
              <a:t>。</a:t>
            </a:r>
            <a:br>
              <a:rPr lang="ja-JP" altLang="en-US" sz="1800" dirty="0" smtClean="0">
                <a:latin typeface="HGP創英ﾌﾟﾚｾﾞﾝｽEB" pitchFamily="18" charset="-128"/>
                <a:ea typeface="HGP創英ﾌﾟﾚｾﾞﾝｽEB" pitchFamily="18" charset="-128"/>
              </a:rPr>
            </a:br>
            <a:r>
              <a:rPr lang="ja-JP" altLang="en-US" sz="1800" dirty="0">
                <a:latin typeface="HGP創英ﾌﾟﾚｾﾞﾝｽEB" pitchFamily="18" charset="-128"/>
                <a:ea typeface="HGP創英ﾌﾟﾚｾﾞﾝｽEB" pitchFamily="18" charset="-128"/>
              </a:rPr>
              <a:t>　</a:t>
            </a:r>
            <a:r>
              <a:rPr lang="ja-JP" altLang="en-US" sz="1800" dirty="0" smtClean="0">
                <a:latin typeface="HGP創英ﾌﾟﾚｾﾞﾝｽEB" pitchFamily="18" charset="-128"/>
                <a:ea typeface="HGP創英ﾌﾟﾚｾﾞﾝｽEB" pitchFamily="18" charset="-128"/>
              </a:rPr>
              <a:t>　来所された相談者のほとんどが障害者</a:t>
            </a:r>
            <a:r>
              <a:rPr lang="en-US" altLang="ja-JP" sz="1800" dirty="0" smtClean="0">
                <a:latin typeface="HGP創英ﾌﾟﾚｾﾞﾝｽEB" pitchFamily="18" charset="-128"/>
                <a:ea typeface="HGP創英ﾌﾟﾚｾﾞﾝｽEB" pitchFamily="18" charset="-128"/>
              </a:rPr>
              <a:t>110</a:t>
            </a:r>
            <a:r>
              <a:rPr lang="ja-JP" altLang="en-US" sz="1800" dirty="0" smtClean="0">
                <a:latin typeface="HGP創英ﾌﾟﾚｾﾞﾝｽEB" pitchFamily="18" charset="-128"/>
                <a:ea typeface="HGP創英ﾌﾟﾚｾﾞﾝｽEB" pitchFamily="18" charset="-128"/>
              </a:rPr>
              <a:t>番の利用者であったが、相談員の傾聴</a:t>
            </a:r>
            <a:r>
              <a:rPr lang="en-US" altLang="ja-JP" sz="1800" dirty="0" smtClean="0">
                <a:latin typeface="HGP創英ﾌﾟﾚｾﾞﾝｽEB" pitchFamily="18" charset="-128"/>
                <a:ea typeface="HGP創英ﾌﾟﾚｾﾞﾝｽEB" pitchFamily="18" charset="-128"/>
              </a:rPr>
              <a:t/>
            </a:r>
            <a:br>
              <a:rPr lang="en-US" altLang="ja-JP" sz="1800" dirty="0" smtClean="0">
                <a:latin typeface="HGP創英ﾌﾟﾚｾﾞﾝｽEB" pitchFamily="18" charset="-128"/>
                <a:ea typeface="HGP創英ﾌﾟﾚｾﾞﾝｽEB" pitchFamily="18" charset="-128"/>
              </a:rPr>
            </a:br>
            <a:r>
              <a:rPr lang="en-US" altLang="ja-JP" sz="1800" dirty="0" smtClean="0">
                <a:latin typeface="HGP創英ﾌﾟﾚｾﾞﾝｽEB" pitchFamily="18" charset="-128"/>
                <a:ea typeface="HGP創英ﾌﾟﾚｾﾞﾝｽEB" pitchFamily="18" charset="-128"/>
              </a:rPr>
              <a:t> </a:t>
            </a:r>
            <a:r>
              <a:rPr lang="ja-JP" altLang="en-US" sz="1800" dirty="0" smtClean="0">
                <a:latin typeface="HGP創英ﾌﾟﾚｾﾞﾝｽEB" pitchFamily="18" charset="-128"/>
                <a:ea typeface="HGP創英ﾌﾟﾚｾﾞﾝｽEB" pitchFamily="18" charset="-128"/>
              </a:rPr>
              <a:t>態度や事業所に対する評価は下記のとおりである。</a:t>
            </a:r>
            <a:br>
              <a:rPr lang="ja-JP" altLang="en-US" sz="1800" dirty="0" smtClean="0">
                <a:latin typeface="HGP創英ﾌﾟﾚｾﾞﾝｽEB" pitchFamily="18" charset="-128"/>
                <a:ea typeface="HGP創英ﾌﾟﾚｾﾞﾝｽEB" pitchFamily="18" charset="-128"/>
              </a:rPr>
            </a:br>
            <a:r>
              <a:rPr lang="ja-JP" altLang="en-US" sz="1800" dirty="0">
                <a:latin typeface="HGP創英ﾌﾟﾚｾﾞﾝｽEB" pitchFamily="18" charset="-128"/>
                <a:ea typeface="HGP創英ﾌﾟﾚｾﾞﾝｽEB" pitchFamily="18" charset="-128"/>
              </a:rPr>
              <a:t/>
            </a:r>
            <a:br>
              <a:rPr lang="ja-JP" altLang="en-US" sz="1800" dirty="0">
                <a:latin typeface="HGP創英ﾌﾟﾚｾﾞﾝｽEB" pitchFamily="18" charset="-128"/>
                <a:ea typeface="HGP創英ﾌﾟﾚｾﾞﾝｽEB" pitchFamily="18" charset="-128"/>
              </a:rPr>
            </a:br>
            <a:r>
              <a:rPr lang="ja-JP" altLang="en-US" sz="1800" dirty="0" smtClean="0">
                <a:latin typeface="HGP創英ﾌﾟﾚｾﾞﾝｽEB" pitchFamily="18" charset="-128"/>
                <a:ea typeface="HGP創英ﾌﾟﾚｾﾞﾝｽEB" pitchFamily="18" charset="-128"/>
              </a:rPr>
              <a:t/>
            </a:r>
            <a:br>
              <a:rPr lang="ja-JP" altLang="en-US" sz="1800" dirty="0" smtClean="0">
                <a:latin typeface="HGP創英ﾌﾟﾚｾﾞﾝｽEB" pitchFamily="18" charset="-128"/>
                <a:ea typeface="HGP創英ﾌﾟﾚｾﾞﾝｽEB" pitchFamily="18" charset="-128"/>
              </a:rPr>
            </a:br>
            <a:r>
              <a:rPr lang="en-US" altLang="ja-JP" sz="1800" dirty="0" smtClean="0">
                <a:latin typeface="HGP創英ﾌﾟﾚｾﾞﾝｽEB" pitchFamily="18" charset="-128"/>
                <a:ea typeface="HGP創英ﾌﾟﾚｾﾞﾝｽEB" pitchFamily="18" charset="-128"/>
              </a:rPr>
              <a:t/>
            </a:r>
            <a:br>
              <a:rPr lang="en-US" altLang="ja-JP" sz="1800" dirty="0" smtClean="0">
                <a:latin typeface="HGP創英ﾌﾟﾚｾﾞﾝｽEB" pitchFamily="18" charset="-128"/>
                <a:ea typeface="HGP創英ﾌﾟﾚｾﾞﾝｽEB" pitchFamily="18" charset="-128"/>
              </a:rPr>
            </a:br>
            <a:r>
              <a:rPr lang="en-US" altLang="ja-JP" sz="1800" dirty="0" smtClean="0">
                <a:latin typeface="HGP創英ﾌﾟﾚｾﾞﾝｽEB" pitchFamily="18" charset="-128"/>
                <a:ea typeface="HGP創英ﾌﾟﾚｾﾞﾝｽEB" pitchFamily="18" charset="-128"/>
              </a:rPr>
              <a:t/>
            </a:r>
            <a:br>
              <a:rPr lang="en-US" altLang="ja-JP" sz="1800" dirty="0" smtClean="0">
                <a:latin typeface="HGP創英ﾌﾟﾚｾﾞﾝｽEB" pitchFamily="18" charset="-128"/>
                <a:ea typeface="HGP創英ﾌﾟﾚｾﾞﾝｽEB" pitchFamily="18" charset="-128"/>
              </a:rPr>
            </a:br>
            <a:r>
              <a:rPr lang="en-US" altLang="ja-JP" sz="1800" dirty="0">
                <a:latin typeface="HGP創英ﾌﾟﾚｾﾞﾝｽEB" pitchFamily="18" charset="-128"/>
                <a:ea typeface="HGP創英ﾌﾟﾚｾﾞﾝｽEB" pitchFamily="18" charset="-128"/>
              </a:rPr>
              <a:t/>
            </a:r>
            <a:br>
              <a:rPr lang="en-US" altLang="ja-JP" sz="1800" dirty="0">
                <a:latin typeface="HGP創英ﾌﾟﾚｾﾞﾝｽEB" pitchFamily="18" charset="-128"/>
                <a:ea typeface="HGP創英ﾌﾟﾚｾﾞﾝｽEB" pitchFamily="18" charset="-128"/>
              </a:rPr>
            </a:br>
            <a:r>
              <a:rPr lang="en-US" altLang="ja-JP" sz="1800" dirty="0" smtClean="0">
                <a:latin typeface="HGP創英ﾌﾟﾚｾﾞﾝｽEB" pitchFamily="18" charset="-128"/>
                <a:ea typeface="HGP創英ﾌﾟﾚｾﾞﾝｽEB" pitchFamily="18" charset="-128"/>
              </a:rPr>
              <a:t/>
            </a:r>
            <a:br>
              <a:rPr lang="en-US" altLang="ja-JP" sz="1800" dirty="0" smtClean="0">
                <a:latin typeface="HGP創英ﾌﾟﾚｾﾞﾝｽEB" pitchFamily="18" charset="-128"/>
                <a:ea typeface="HGP創英ﾌﾟﾚｾﾞﾝｽEB" pitchFamily="18" charset="-128"/>
              </a:rPr>
            </a:br>
            <a:r>
              <a:rPr lang="en-US" altLang="ja-JP" sz="1800" dirty="0">
                <a:latin typeface="HGP創英ﾌﾟﾚｾﾞﾝｽEB" pitchFamily="18" charset="-128"/>
                <a:ea typeface="HGP創英ﾌﾟﾚｾﾞﾝｽEB" pitchFamily="18" charset="-128"/>
              </a:rPr>
              <a:t/>
            </a:r>
            <a:br>
              <a:rPr lang="en-US" altLang="ja-JP" sz="1800" dirty="0">
                <a:latin typeface="HGP創英ﾌﾟﾚｾﾞﾝｽEB" pitchFamily="18" charset="-128"/>
                <a:ea typeface="HGP創英ﾌﾟﾚｾﾞﾝｽEB" pitchFamily="18" charset="-128"/>
              </a:rPr>
            </a:br>
            <a:r>
              <a:rPr lang="en-US" altLang="ja-JP" sz="1800" dirty="0" smtClean="0">
                <a:latin typeface="HGP創英ﾌﾟﾚｾﾞﾝｽEB" pitchFamily="18" charset="-128"/>
                <a:ea typeface="HGP創英ﾌﾟﾚｾﾞﾝｽEB" pitchFamily="18" charset="-128"/>
              </a:rPr>
              <a:t/>
            </a:r>
            <a:br>
              <a:rPr lang="en-US" altLang="ja-JP" sz="1800" dirty="0" smtClean="0">
                <a:latin typeface="HGP創英ﾌﾟﾚｾﾞﾝｽEB" pitchFamily="18" charset="-128"/>
                <a:ea typeface="HGP創英ﾌﾟﾚｾﾞﾝｽEB" pitchFamily="18" charset="-128"/>
              </a:rPr>
            </a:br>
            <a:r>
              <a:rPr lang="en-US" altLang="ja-JP" sz="1800" dirty="0" smtClean="0">
                <a:latin typeface="HGP創英ﾌﾟﾚｾﾞﾝｽEB" pitchFamily="18" charset="-128"/>
                <a:ea typeface="HGP創英ﾌﾟﾚｾﾞﾝｽEB" pitchFamily="18" charset="-128"/>
              </a:rPr>
              <a:t/>
            </a:r>
            <a:br>
              <a:rPr lang="en-US" altLang="ja-JP" sz="1800" dirty="0" smtClean="0">
                <a:latin typeface="HGP創英ﾌﾟﾚｾﾞﾝｽEB" pitchFamily="18" charset="-128"/>
                <a:ea typeface="HGP創英ﾌﾟﾚｾﾞﾝｽEB" pitchFamily="18" charset="-128"/>
              </a:rPr>
            </a:br>
            <a:r>
              <a:rPr lang="en-US" altLang="ja-JP" sz="1800" dirty="0">
                <a:latin typeface="HGP創英ﾌﾟﾚｾﾞﾝｽEB" pitchFamily="18" charset="-128"/>
                <a:ea typeface="HGP創英ﾌﾟﾚｾﾞﾝｽEB" pitchFamily="18" charset="-128"/>
              </a:rPr>
              <a:t/>
            </a:r>
            <a:br>
              <a:rPr lang="en-US" altLang="ja-JP" sz="1800" dirty="0">
                <a:latin typeface="HGP創英ﾌﾟﾚｾﾞﾝｽEB" pitchFamily="18" charset="-128"/>
                <a:ea typeface="HGP創英ﾌﾟﾚｾﾞﾝｽEB" pitchFamily="18" charset="-128"/>
              </a:rPr>
            </a:br>
            <a:r>
              <a:rPr lang="en-US" altLang="ja-JP" sz="1800" dirty="0" smtClean="0">
                <a:latin typeface="HGP創英ﾌﾟﾚｾﾞﾝｽEB" pitchFamily="18" charset="-128"/>
                <a:ea typeface="HGP創英ﾌﾟﾚｾﾞﾝｽEB" pitchFamily="18" charset="-128"/>
              </a:rPr>
              <a:t/>
            </a:r>
            <a:br>
              <a:rPr lang="en-US" altLang="ja-JP" sz="1800" dirty="0" smtClean="0">
                <a:latin typeface="HGP創英ﾌﾟﾚｾﾞﾝｽEB" pitchFamily="18" charset="-128"/>
                <a:ea typeface="HGP創英ﾌﾟﾚｾﾞﾝｽEB" pitchFamily="18" charset="-128"/>
              </a:rPr>
            </a:br>
            <a:r>
              <a:rPr lang="ja-JP" altLang="en-US" sz="1800" dirty="0" smtClean="0">
                <a:latin typeface="HGP創英ﾌﾟﾚｾﾞﾝｽEB" pitchFamily="18" charset="-128"/>
                <a:ea typeface="HGP創英ﾌﾟﾚｾﾞﾝｽEB" pitchFamily="18" charset="-128"/>
              </a:rPr>
              <a:t>　</a:t>
            </a:r>
            <a:r>
              <a:rPr lang="ja-JP" altLang="en-US" sz="1600" dirty="0" smtClean="0">
                <a:latin typeface="HGP創英ﾌﾟﾚｾﾞﾝｽEB" pitchFamily="18" charset="-128"/>
                <a:ea typeface="HGP創英ﾌﾟﾚｾﾞﾝｽEB" pitchFamily="18" charset="-128"/>
              </a:rPr>
              <a:t>相談者</a:t>
            </a:r>
            <a:r>
              <a:rPr lang="ja-JP" altLang="en-US" sz="1600" dirty="0">
                <a:latin typeface="HGP創英ﾌﾟﾚｾﾞﾝｽEB" pitchFamily="18" charset="-128"/>
                <a:ea typeface="HGP創英ﾌﾟﾚｾﾞﾝｽEB" pitchFamily="18" charset="-128"/>
              </a:rPr>
              <a:t>の方々からは、「生きていてよかったと思わせてくれた。」「砂漠の中のオアシスのようなところで、とても助かっている。」「相談しやすいし、わかりやすく説明してくれる」などの意見があった。</a:t>
            </a:r>
            <a:br>
              <a:rPr lang="ja-JP" altLang="en-US" sz="1600" dirty="0">
                <a:latin typeface="HGP創英ﾌﾟﾚｾﾞﾝｽEB" pitchFamily="18" charset="-128"/>
                <a:ea typeface="HGP創英ﾌﾟﾚｾﾞﾝｽEB" pitchFamily="18" charset="-128"/>
              </a:rPr>
            </a:br>
            <a:r>
              <a:rPr lang="ja-JP" altLang="en-US" sz="1600" dirty="0">
                <a:latin typeface="HGP創英ﾌﾟﾚｾﾞﾝｽEB" pitchFamily="18" charset="-128"/>
                <a:ea typeface="HGP創英ﾌﾟﾚｾﾞﾝｽEB" pitchFamily="18" charset="-128"/>
              </a:rPr>
              <a:t>　反面、「電話による用件がうまく伝わらずに何回も電話をしたことがあった。」「電話が少し長い」との意見もあった。</a:t>
            </a:r>
            <a:br>
              <a:rPr lang="ja-JP" altLang="en-US" sz="1600" dirty="0">
                <a:latin typeface="HGP創英ﾌﾟﾚｾﾞﾝｽEB" pitchFamily="18" charset="-128"/>
                <a:ea typeface="HGP創英ﾌﾟﾚｾﾞﾝｽEB" pitchFamily="18" charset="-128"/>
              </a:rPr>
            </a:br>
            <a:r>
              <a:rPr lang="ja-JP" altLang="en-US" sz="1600" dirty="0">
                <a:latin typeface="HGP創英ﾌﾟﾚｾﾞﾝｽEB" pitchFamily="18" charset="-128"/>
                <a:ea typeface="HGP創英ﾌﾟﾚｾﾞﾝｽEB" pitchFamily="18" charset="-128"/>
              </a:rPr>
              <a:t>　また、相談内容に</a:t>
            </a:r>
            <a:r>
              <a:rPr lang="ja-JP" altLang="en-US" sz="1600" dirty="0" smtClean="0">
                <a:latin typeface="HGP創英ﾌﾟﾚｾﾞﾝｽEB" pitchFamily="18" charset="-128"/>
                <a:ea typeface="HGP創英ﾌﾟﾚｾﾞﾝｽEB" pitchFamily="18" charset="-128"/>
              </a:rPr>
              <a:t>よって、推進</a:t>
            </a:r>
            <a:r>
              <a:rPr lang="ja-JP" altLang="en-US" sz="1600" dirty="0">
                <a:latin typeface="HGP創英ﾌﾟﾚｾﾞﾝｽEB" pitchFamily="18" charset="-128"/>
                <a:ea typeface="HGP創英ﾌﾟﾚｾﾞﾝｽEB" pitchFamily="18" charset="-128"/>
              </a:rPr>
              <a:t>センター</a:t>
            </a:r>
            <a:r>
              <a:rPr lang="ja-JP" altLang="en-US" sz="1600" dirty="0" smtClean="0">
                <a:latin typeface="HGP創英ﾌﾟﾚｾﾞﾝｽEB" pitchFamily="18" charset="-128"/>
                <a:ea typeface="HGP創英ﾌﾟﾚｾﾞﾝｽEB" pitchFamily="18" charset="-128"/>
              </a:rPr>
              <a:t>の親身な対応</a:t>
            </a:r>
            <a:r>
              <a:rPr lang="ja-JP" altLang="en-US" sz="1600" dirty="0">
                <a:latin typeface="HGP創英ﾌﾟﾚｾﾞﾝｽEB" pitchFamily="18" charset="-128"/>
                <a:ea typeface="HGP創英ﾌﾟﾚｾﾞﾝｽEB" pitchFamily="18" charset="-128"/>
              </a:rPr>
              <a:t>に少し戸惑って</a:t>
            </a:r>
            <a:r>
              <a:rPr lang="ja-JP" altLang="en-US" sz="1600" dirty="0" smtClean="0">
                <a:latin typeface="HGP創英ﾌﾟﾚｾﾞﾝｽEB" pitchFamily="18" charset="-128"/>
                <a:ea typeface="HGP創英ﾌﾟﾚｾﾞﾝｽEB" pitchFamily="18" charset="-128"/>
              </a:rPr>
              <a:t>いることを記載された方もいた。</a:t>
            </a:r>
            <a:r>
              <a:rPr lang="ja-JP" altLang="en-US" sz="1600" dirty="0">
                <a:latin typeface="HGP創英ﾌﾟﾚｾﾞﾝｽEB" pitchFamily="18" charset="-128"/>
                <a:ea typeface="HGP創英ﾌﾟﾚｾﾞﾝｽEB" pitchFamily="18" charset="-128"/>
              </a:rPr>
              <a:t>　　　　　　　　　　　　　　　　　　　　　　　　　　　</a:t>
            </a:r>
            <a:r>
              <a:rPr lang="ja-JP" altLang="en-US" sz="1600" dirty="0" smtClean="0">
                <a:latin typeface="HGP創英ﾌﾟﾚｾﾞﾝｽEB" pitchFamily="18" charset="-128"/>
                <a:ea typeface="HGP創英ﾌﾟﾚｾﾞﾝｽEB" pitchFamily="18" charset="-128"/>
              </a:rPr>
              <a:t>　　　　　　　　　</a:t>
            </a:r>
            <a:r>
              <a:rPr lang="ja-JP" altLang="en-US" sz="1600" dirty="0">
                <a:latin typeface="HGP創英ﾌﾟﾚｾﾞﾝｽEB" pitchFamily="18" charset="-128"/>
                <a:ea typeface="HGP創英ﾌﾟﾚｾﾞﾝｽEB" pitchFamily="18" charset="-128"/>
              </a:rPr>
              <a:t>　　</a:t>
            </a:r>
            <a:r>
              <a:rPr lang="en-US" altLang="ja-JP" sz="1600" dirty="0">
                <a:latin typeface="HGP創英ﾌﾟﾚｾﾞﾝｽEB" pitchFamily="18" charset="-128"/>
                <a:ea typeface="HGP創英ﾌﾟﾚｾﾞﾝｽEB" pitchFamily="18" charset="-128"/>
              </a:rPr>
              <a:t>(※</a:t>
            </a:r>
            <a:r>
              <a:rPr lang="ja-JP" altLang="en-US" sz="1600" dirty="0">
                <a:latin typeface="HGP創英ﾌﾟﾚｾﾞﾝｽEB" pitchFamily="18" charset="-128"/>
                <a:ea typeface="HGP創英ﾌﾟﾚｾﾞﾝｽEB" pitchFamily="18" charset="-128"/>
              </a:rPr>
              <a:t>　詳細は別紙資料参照</a:t>
            </a:r>
            <a:r>
              <a:rPr lang="en-US" altLang="ja-JP" sz="1600" dirty="0" smtClean="0">
                <a:latin typeface="HGP創英ﾌﾟﾚｾﾞﾝｽEB" pitchFamily="18" charset="-128"/>
                <a:ea typeface="HGP創英ﾌﾟﾚｾﾞﾝｽEB" pitchFamily="18" charset="-128"/>
              </a:rPr>
              <a:t>)</a:t>
            </a:r>
            <a:endParaRPr kumimoji="1" lang="ja-JP" altLang="en-US" sz="1600" dirty="0">
              <a:latin typeface="HGP創英ﾌﾟﾚｾﾞﾝｽEB" pitchFamily="18" charset="-128"/>
              <a:ea typeface="HGP創英ﾌﾟﾚｾﾞﾝｽEB" pitchFamily="18" charset="-128"/>
            </a:endParaRPr>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7</a:t>
            </a:fld>
            <a:endParaRPr kumimoji="1" lang="ja-JP" altLang="en-US"/>
          </a:p>
        </p:txBody>
      </p:sp>
      <p:sp>
        <p:nvSpPr>
          <p:cNvPr id="9" name="正方形/長方形 8"/>
          <p:cNvSpPr/>
          <p:nvPr/>
        </p:nvSpPr>
        <p:spPr>
          <a:xfrm>
            <a:off x="862311" y="2132856"/>
            <a:ext cx="2376264" cy="21602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0" name="正方形/長方形 9"/>
          <p:cNvSpPr/>
          <p:nvPr/>
        </p:nvSpPr>
        <p:spPr>
          <a:xfrm>
            <a:off x="3491880" y="2132856"/>
            <a:ext cx="2376264" cy="21602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11" name="正方形/長方形 10"/>
          <p:cNvSpPr/>
          <p:nvPr/>
        </p:nvSpPr>
        <p:spPr>
          <a:xfrm>
            <a:off x="6084168" y="2132856"/>
            <a:ext cx="2376264" cy="216024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graphicFrame>
        <p:nvGraphicFramePr>
          <p:cNvPr id="14" name="グラフ 13"/>
          <p:cNvGraphicFramePr>
            <a:graphicFrameLocks/>
          </p:cNvGraphicFramePr>
          <p:nvPr>
            <p:extLst>
              <p:ext uri="{D42A27DB-BD31-4B8C-83A1-F6EECF244321}">
                <p14:modId xmlns:p14="http://schemas.microsoft.com/office/powerpoint/2010/main" val="1691833481"/>
              </p:ext>
            </p:extLst>
          </p:nvPr>
        </p:nvGraphicFramePr>
        <p:xfrm>
          <a:off x="1000200" y="2249425"/>
          <a:ext cx="2238375" cy="21431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グラフ 14"/>
          <p:cNvGraphicFramePr>
            <a:graphicFrameLocks/>
          </p:cNvGraphicFramePr>
          <p:nvPr>
            <p:extLst>
              <p:ext uri="{D42A27DB-BD31-4B8C-83A1-F6EECF244321}">
                <p14:modId xmlns:p14="http://schemas.microsoft.com/office/powerpoint/2010/main" val="1906809983"/>
              </p:ext>
            </p:extLst>
          </p:nvPr>
        </p:nvGraphicFramePr>
        <p:xfrm>
          <a:off x="3565587" y="2239900"/>
          <a:ext cx="2228850" cy="216217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グラフ 15"/>
          <p:cNvGraphicFramePr>
            <a:graphicFrameLocks/>
          </p:cNvGraphicFramePr>
          <p:nvPr>
            <p:extLst>
              <p:ext uri="{D42A27DB-BD31-4B8C-83A1-F6EECF244321}">
                <p14:modId xmlns:p14="http://schemas.microsoft.com/office/powerpoint/2010/main" val="1512385317"/>
              </p:ext>
            </p:extLst>
          </p:nvPr>
        </p:nvGraphicFramePr>
        <p:xfrm>
          <a:off x="6134062" y="2263713"/>
          <a:ext cx="2276475" cy="2114550"/>
        </p:xfrm>
        <a:graphic>
          <a:graphicData uri="http://schemas.openxmlformats.org/drawingml/2006/chart">
            <c:chart xmlns:c="http://schemas.openxmlformats.org/drawingml/2006/chart" xmlns:r="http://schemas.openxmlformats.org/officeDocument/2006/relationships" r:id="rId4"/>
          </a:graphicData>
        </a:graphic>
      </p:graphicFrame>
      <p:sp>
        <p:nvSpPr>
          <p:cNvPr id="17" name="正方形/長方形 16"/>
          <p:cNvSpPr/>
          <p:nvPr/>
        </p:nvSpPr>
        <p:spPr>
          <a:xfrm>
            <a:off x="862311" y="1916832"/>
            <a:ext cx="23762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latin typeface="HGP創英ﾌﾟﾚｾﾞﾝｽEB" pitchFamily="18" charset="-128"/>
                <a:ea typeface="HGP創英ﾌﾟﾚｾﾞﾝｽEB" pitchFamily="18" charset="-128"/>
              </a:rPr>
              <a:t>利用した相談窓口は。</a:t>
            </a:r>
            <a:endParaRPr kumimoji="1" lang="ja-JP" altLang="en-US" sz="1400" dirty="0">
              <a:latin typeface="HGP創英ﾌﾟﾚｾﾞﾝｽEB" pitchFamily="18" charset="-128"/>
              <a:ea typeface="HGP創英ﾌﾟﾚｾﾞﾝｽEB" pitchFamily="18" charset="-128"/>
            </a:endParaRPr>
          </a:p>
        </p:txBody>
      </p:sp>
      <p:sp>
        <p:nvSpPr>
          <p:cNvPr id="18" name="正方形/長方形 17"/>
          <p:cNvSpPr/>
          <p:nvPr/>
        </p:nvSpPr>
        <p:spPr>
          <a:xfrm>
            <a:off x="3484662" y="1900089"/>
            <a:ext cx="23762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HGP創英ﾌﾟﾚｾﾞﾝｽEB" pitchFamily="18" charset="-128"/>
                <a:ea typeface="HGP創英ﾌﾟﾚｾﾞﾝｽEB" pitchFamily="18" charset="-128"/>
              </a:rPr>
              <a:t>相談員はあなたの話を丁寧に</a:t>
            </a:r>
          </a:p>
          <a:p>
            <a:pPr algn="ctr"/>
            <a:r>
              <a:rPr kumimoji="1" lang="ja-JP" altLang="en-US" sz="1100" dirty="0" smtClean="0">
                <a:latin typeface="HGP創英ﾌﾟﾚｾﾞﾝｽEB" pitchFamily="18" charset="-128"/>
                <a:ea typeface="HGP創英ﾌﾟﾚｾﾞﾝｽEB" pitchFamily="18" charset="-128"/>
              </a:rPr>
              <a:t>聞いてくれたか。</a:t>
            </a:r>
            <a:endParaRPr kumimoji="1" lang="ja-JP" altLang="en-US" sz="1100" dirty="0">
              <a:latin typeface="HGP創英ﾌﾟﾚｾﾞﾝｽEB" pitchFamily="18" charset="-128"/>
              <a:ea typeface="HGP創英ﾌﾟﾚｾﾞﾝｽEB" pitchFamily="18" charset="-128"/>
            </a:endParaRPr>
          </a:p>
        </p:txBody>
      </p:sp>
      <p:sp>
        <p:nvSpPr>
          <p:cNvPr id="19" name="正方形/長方形 18"/>
          <p:cNvSpPr/>
          <p:nvPr/>
        </p:nvSpPr>
        <p:spPr>
          <a:xfrm>
            <a:off x="6084243" y="1889212"/>
            <a:ext cx="2376264" cy="360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smtClean="0">
                <a:latin typeface="HGP創英ﾌﾟﾚｾﾞﾝｽEB" pitchFamily="18" charset="-128"/>
                <a:ea typeface="HGP創英ﾌﾟﾚｾﾞﾝｽEB" pitchFamily="18" charset="-128"/>
              </a:rPr>
              <a:t>この事業所を今後も利用したいか。</a:t>
            </a:r>
            <a:endParaRPr kumimoji="1" lang="ja-JP" altLang="en-US" sz="1100" dirty="0">
              <a:latin typeface="HGP創英ﾌﾟﾚｾﾞﾝｽEB" pitchFamily="18" charset="-128"/>
              <a:ea typeface="HGP創英ﾌﾟﾚｾﾞﾝｽEB" pitchFamily="18" charset="-128"/>
            </a:endParaRPr>
          </a:p>
        </p:txBody>
      </p:sp>
      <p:sp>
        <p:nvSpPr>
          <p:cNvPr id="20" name="横巻き 19"/>
          <p:cNvSpPr/>
          <p:nvPr/>
        </p:nvSpPr>
        <p:spPr>
          <a:xfrm>
            <a:off x="611560" y="4365104"/>
            <a:ext cx="3240360" cy="432048"/>
          </a:xfrm>
          <a:prstGeom prst="horizontalScroll">
            <a:avLst/>
          </a:prstGeo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3500000" scaled="1"/>
            <a:tileRect/>
          </a:gradFill>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dirty="0" smtClean="0">
                <a:latin typeface="HGP創英ﾌﾟﾚｾﾞﾝｽEB" pitchFamily="18" charset="-128"/>
                <a:ea typeface="HGP創英ﾌﾟﾚｾﾞﾝｽEB" pitchFamily="18" charset="-128"/>
              </a:rPr>
              <a:t>アンケート自由記載欄の意見</a:t>
            </a:r>
            <a:endParaRPr kumimoji="1" lang="ja-JP" altLang="en-US" sz="1600"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21844167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67544" y="260648"/>
            <a:ext cx="8229600" cy="576064"/>
          </a:xfrm>
        </p:spPr>
        <p:txBody>
          <a:bodyPr>
            <a:normAutofit/>
          </a:bodyPr>
          <a:lstStyle/>
          <a:p>
            <a:pPr algn="l"/>
            <a:r>
              <a:rPr kumimoji="1" lang="en-US" altLang="ja-JP" sz="2000" dirty="0" smtClean="0">
                <a:latin typeface="HGP創英ﾌﾟﾚｾﾞﾝｽEB" pitchFamily="18" charset="-128"/>
                <a:ea typeface="HGP創英ﾌﾟﾚｾﾞﾝｽEB" pitchFamily="18" charset="-128"/>
              </a:rPr>
              <a:t>(3)</a:t>
            </a:r>
            <a:r>
              <a:rPr kumimoji="1" lang="ja-JP" altLang="en-US" sz="2000" dirty="0" smtClean="0">
                <a:latin typeface="HGP創英ﾌﾟﾚｾﾞﾝｽEB" pitchFamily="18" charset="-128"/>
                <a:ea typeface="HGP創英ﾌﾟﾚｾﾞﾝｽEB" pitchFamily="18" charset="-128"/>
              </a:rPr>
              <a:t>自己評価</a:t>
            </a:r>
            <a:endParaRPr kumimoji="1" lang="ja-JP" altLang="en-US" sz="2000" dirty="0">
              <a:latin typeface="HGP創英ﾌﾟﾚｾﾞﾝｽEB" pitchFamily="18" charset="-128"/>
              <a:ea typeface="HGP創英ﾌﾟﾚｾﾞﾝｽEB" pitchFamily="18" charset="-128"/>
            </a:endParaRPr>
          </a:p>
        </p:txBody>
      </p:sp>
      <p:sp>
        <p:nvSpPr>
          <p:cNvPr id="3" name="コンテンツ プレースホルダー 2"/>
          <p:cNvSpPr>
            <a:spLocks noGrp="1"/>
          </p:cNvSpPr>
          <p:nvPr>
            <p:ph idx="1"/>
          </p:nvPr>
        </p:nvSpPr>
        <p:spPr>
          <a:xfrm>
            <a:off x="457200" y="908720"/>
            <a:ext cx="8229600" cy="5217443"/>
          </a:xfrm>
        </p:spPr>
        <p:txBody>
          <a:bodyPr>
            <a:normAutofit/>
          </a:bodyPr>
          <a:lstStyle/>
          <a:p>
            <a:pPr marL="0" indent="0">
              <a:buNone/>
            </a:pPr>
            <a:r>
              <a:rPr kumimoji="1" lang="ja-JP" altLang="en-US" sz="2000" dirty="0" smtClean="0">
                <a:latin typeface="HGP創英ﾌﾟﾚｾﾞﾝｽEB" pitchFamily="18" charset="-128"/>
                <a:ea typeface="HGP創英ﾌﾟﾚｾﾞﾝｽEB" pitchFamily="18" charset="-128"/>
              </a:rPr>
              <a:t>　業務仕様書に定める基本的内容について、推進センター自身が評価を行った。</a:t>
            </a:r>
          </a:p>
          <a:p>
            <a:pPr marL="0" indent="0">
              <a:buNone/>
            </a:pPr>
            <a:r>
              <a:rPr lang="ja-JP" altLang="en-US" sz="2000" dirty="0">
                <a:latin typeface="HGP創英ﾌﾟﾚｾﾞﾝｽEB" pitchFamily="18" charset="-128"/>
                <a:ea typeface="HGP創英ﾌﾟﾚｾﾞﾝｽEB" pitchFamily="18" charset="-128"/>
              </a:rPr>
              <a:t>　</a:t>
            </a:r>
            <a:r>
              <a:rPr kumimoji="1" lang="ja-JP" altLang="en-US" sz="2000" dirty="0" smtClean="0">
                <a:latin typeface="HGP創英ﾌﾟﾚｾﾞﾝｽEB" pitchFamily="18" charset="-128"/>
                <a:ea typeface="HGP創英ﾌﾟﾚｾﾞﾝｽEB" pitchFamily="18" charset="-128"/>
              </a:rPr>
              <a:t>評価項目は、</a:t>
            </a:r>
            <a:r>
              <a:rPr lang="ja-JP" altLang="en-US" sz="2000" dirty="0" smtClean="0">
                <a:latin typeface="HGP創英ﾌﾟﾚｾﾞﾝｽEB" pitchFamily="18" charset="-128"/>
                <a:ea typeface="HGP創英ﾌﾟﾚｾﾞﾝｽEB" pitchFamily="18" charset="-128"/>
              </a:rPr>
              <a:t>①設備、②帳簿等、③文書管理、④事業計画書の提出、</a:t>
            </a:r>
          </a:p>
          <a:p>
            <a:pPr marL="0" indent="0">
              <a:buNone/>
            </a:pPr>
            <a:r>
              <a:rPr lang="ja-JP" altLang="en-US" sz="2000" dirty="0" smtClean="0">
                <a:latin typeface="HGP創英ﾌﾟﾚｾﾞﾝｽEB" pitchFamily="18" charset="-128"/>
                <a:ea typeface="HGP創英ﾌﾟﾚｾﾞﾝｽEB" pitchFamily="18" charset="-128"/>
              </a:rPr>
              <a:t>⑤事業の周知、</a:t>
            </a:r>
            <a:r>
              <a:rPr kumimoji="1" lang="ja-JP" altLang="en-US" sz="2000" dirty="0" smtClean="0">
                <a:latin typeface="HGP創英ﾌﾟﾚｾﾞﾝｽEB" pitchFamily="18" charset="-128"/>
                <a:ea typeface="HGP創英ﾌﾟﾚｾﾞﾝｽEB" pitchFamily="18" charset="-128"/>
              </a:rPr>
              <a:t>⑥地域資源の把握及び活用、⑦苦情処理等の</a:t>
            </a:r>
            <a:r>
              <a:rPr lang="ja-JP" altLang="en-US" sz="2000" dirty="0">
                <a:latin typeface="HGP創英ﾌﾟﾚｾﾞﾝｽEB" pitchFamily="18" charset="-128"/>
                <a:ea typeface="HGP創英ﾌﾟﾚｾﾞﾝｽEB" pitchFamily="18" charset="-128"/>
              </a:rPr>
              <a:t>７</a:t>
            </a:r>
            <a:r>
              <a:rPr lang="ja-JP" altLang="en-US" sz="2000" dirty="0" smtClean="0">
                <a:latin typeface="HGP創英ﾌﾟﾚｾﾞﾝｽEB" pitchFamily="18" charset="-128"/>
                <a:ea typeface="HGP創英ﾌﾟﾚｾﾞﾝｽEB" pitchFamily="18" charset="-128"/>
              </a:rPr>
              <a:t>分野</a:t>
            </a:r>
            <a:r>
              <a:rPr lang="en-US" altLang="ja-JP" sz="2000" dirty="0" smtClean="0">
                <a:latin typeface="HGP創英ﾌﾟﾚｾﾞﾝｽEB" pitchFamily="18" charset="-128"/>
                <a:ea typeface="HGP創英ﾌﾟﾚｾﾞﾝｽEB" pitchFamily="18" charset="-128"/>
              </a:rPr>
              <a:t>28</a:t>
            </a:r>
            <a:r>
              <a:rPr lang="ja-JP" altLang="en-US" sz="2000" dirty="0" smtClean="0">
                <a:latin typeface="HGP創英ﾌﾟﾚｾﾞﾝｽEB" pitchFamily="18" charset="-128"/>
                <a:ea typeface="HGP創英ﾌﾟﾚｾﾞﾝｽEB" pitchFamily="18" charset="-128"/>
              </a:rPr>
              <a:t>項目である。</a:t>
            </a:r>
            <a:endParaRPr kumimoji="1" lang="ja-JP" altLang="en-US" sz="2000" dirty="0" smtClean="0">
              <a:latin typeface="HGP創英ﾌﾟﾚｾﾞﾝｽEB" pitchFamily="18" charset="-128"/>
              <a:ea typeface="HGP創英ﾌﾟﾚｾﾞﾝｽEB" pitchFamily="18" charset="-128"/>
            </a:endParaRPr>
          </a:p>
          <a:p>
            <a:pPr marL="0" indent="0">
              <a:buNone/>
            </a:pPr>
            <a:r>
              <a:rPr lang="ja-JP" altLang="en-US" sz="2000" dirty="0" smtClean="0">
                <a:latin typeface="HGP創英ﾌﾟﾚｾﾞﾝｽEB" pitchFamily="18" charset="-128"/>
                <a:ea typeface="HGP創英ﾌﾟﾚｾﾞﾝｽEB" pitchFamily="18" charset="-128"/>
              </a:rPr>
              <a:t>　</a:t>
            </a:r>
            <a:r>
              <a:rPr kumimoji="1" lang="ja-JP" altLang="en-US" sz="2000" dirty="0" smtClean="0">
                <a:latin typeface="HGP創英ﾌﾟﾚｾﾞﾝｽEB" pitchFamily="18" charset="-128"/>
                <a:ea typeface="HGP創英ﾌﾟﾚｾﾞﾝｽEB" pitchFamily="18" charset="-128"/>
              </a:rPr>
              <a:t>「〇はい」の場合は</a:t>
            </a:r>
            <a:r>
              <a:rPr kumimoji="1" lang="en-US" altLang="ja-JP" sz="2000" dirty="0" smtClean="0">
                <a:latin typeface="HGP創英ﾌﾟﾚｾﾞﾝｽEB" pitchFamily="18" charset="-128"/>
                <a:ea typeface="HGP創英ﾌﾟﾚｾﾞﾝｽEB" pitchFamily="18" charset="-128"/>
              </a:rPr>
              <a:t>4</a:t>
            </a:r>
            <a:r>
              <a:rPr kumimoji="1" lang="ja-JP" altLang="en-US" sz="2000" dirty="0" smtClean="0">
                <a:latin typeface="HGP創英ﾌﾟﾚｾﾞﾝｽEB" pitchFamily="18" charset="-128"/>
                <a:ea typeface="HGP創英ﾌﾟﾚｾﾞﾝｽEB" pitchFamily="18" charset="-128"/>
              </a:rPr>
              <a:t>点、「△一部実施」</a:t>
            </a:r>
            <a:r>
              <a:rPr kumimoji="1" lang="en-US" altLang="ja-JP" sz="2000" dirty="0" smtClean="0">
                <a:latin typeface="HGP創英ﾌﾟﾚｾﾞﾝｽEB" pitchFamily="18" charset="-128"/>
                <a:ea typeface="HGP創英ﾌﾟﾚｾﾞﾝｽEB" pitchFamily="18" charset="-128"/>
              </a:rPr>
              <a:t>2</a:t>
            </a:r>
            <a:r>
              <a:rPr kumimoji="1" lang="ja-JP" altLang="en-US" sz="2000" dirty="0" smtClean="0">
                <a:latin typeface="HGP創英ﾌﾟﾚｾﾞﾝｽEB" pitchFamily="18" charset="-128"/>
                <a:ea typeface="HGP創英ﾌﾟﾚｾﾞﾝｽEB" pitchFamily="18" charset="-128"/>
              </a:rPr>
              <a:t>点、「</a:t>
            </a:r>
            <a:r>
              <a:rPr kumimoji="1" lang="en-US" altLang="ja-JP" sz="2000" dirty="0" smtClean="0">
                <a:latin typeface="HGP創英ﾌﾟﾚｾﾞﾝｽEB" pitchFamily="18" charset="-128"/>
                <a:ea typeface="HGP創英ﾌﾟﾚｾﾞﾝｽEB" pitchFamily="18" charset="-128"/>
              </a:rPr>
              <a:t>×</a:t>
            </a:r>
            <a:r>
              <a:rPr kumimoji="1" lang="ja-JP" altLang="en-US" sz="2000" dirty="0" smtClean="0">
                <a:latin typeface="HGP創英ﾌﾟﾚｾﾞﾝｽEB" pitchFamily="18" charset="-128"/>
                <a:ea typeface="HGP創英ﾌﾟﾚｾﾞﾝｽEB" pitchFamily="18" charset="-128"/>
              </a:rPr>
              <a:t>いいえ」</a:t>
            </a:r>
            <a:r>
              <a:rPr kumimoji="1" lang="en-US" altLang="ja-JP" sz="2000" dirty="0" smtClean="0">
                <a:latin typeface="HGP創英ﾌﾟﾚｾﾞﾝｽEB" pitchFamily="18" charset="-128"/>
                <a:ea typeface="HGP創英ﾌﾟﾚｾﾞﾝｽEB" pitchFamily="18" charset="-128"/>
              </a:rPr>
              <a:t>0</a:t>
            </a:r>
            <a:r>
              <a:rPr kumimoji="1" lang="ja-JP" altLang="en-US" sz="2000" dirty="0" smtClean="0">
                <a:latin typeface="HGP創英ﾌﾟﾚｾﾞﾝｽEB" pitchFamily="18" charset="-128"/>
                <a:ea typeface="HGP創英ﾌﾟﾚｾﾞﾝｽEB" pitchFamily="18" charset="-128"/>
              </a:rPr>
              <a:t>点として評価した結果、合計点数は</a:t>
            </a:r>
            <a:r>
              <a:rPr kumimoji="1" lang="en-US" altLang="ja-JP" sz="2000" dirty="0" smtClean="0">
                <a:latin typeface="HGP創英ﾌﾟﾚｾﾞﾝｽEB" pitchFamily="18" charset="-128"/>
                <a:ea typeface="HGP創英ﾌﾟﾚｾﾞﾝｽEB" pitchFamily="18" charset="-128"/>
              </a:rPr>
              <a:t>96</a:t>
            </a:r>
            <a:r>
              <a:rPr kumimoji="1" lang="ja-JP" altLang="en-US" sz="2000" dirty="0" smtClean="0">
                <a:latin typeface="HGP創英ﾌﾟﾚｾﾞﾝｽEB" pitchFamily="18" charset="-128"/>
                <a:ea typeface="HGP創英ﾌﾟﾚｾﾞﾝｽEB" pitchFamily="18" charset="-128"/>
              </a:rPr>
              <a:t>点</a:t>
            </a:r>
            <a:r>
              <a:rPr kumimoji="1" lang="en-US" altLang="ja-JP" sz="2000" dirty="0" smtClean="0">
                <a:latin typeface="HGP創英ﾌﾟﾚｾﾞﾝｽEB" pitchFamily="18" charset="-128"/>
                <a:ea typeface="HGP創英ﾌﾟﾚｾﾞﾝｽEB" pitchFamily="18" charset="-128"/>
              </a:rPr>
              <a:t>/100</a:t>
            </a:r>
            <a:r>
              <a:rPr kumimoji="1" lang="ja-JP" altLang="en-US" sz="2000" dirty="0" smtClean="0">
                <a:latin typeface="HGP創英ﾌﾟﾚｾﾞﾝｽEB" pitchFamily="18" charset="-128"/>
                <a:ea typeface="HGP創英ﾌﾟﾚｾﾞﾝｽEB" pitchFamily="18" charset="-128"/>
              </a:rPr>
              <a:t>点であった。　　　　　　</a:t>
            </a:r>
            <a:r>
              <a:rPr kumimoji="1" lang="en-US" altLang="ja-JP" sz="2000" dirty="0" smtClean="0">
                <a:latin typeface="HGP創英ﾌﾟﾚｾﾞﾝｽEB" pitchFamily="18" charset="-128"/>
                <a:ea typeface="HGP創英ﾌﾟﾚｾﾞﾝｽEB" pitchFamily="18" charset="-128"/>
              </a:rPr>
              <a:t>(※</a:t>
            </a:r>
            <a:r>
              <a:rPr kumimoji="1" lang="ja-JP" altLang="en-US" sz="2000" dirty="0" smtClean="0">
                <a:latin typeface="HGP創英ﾌﾟﾚｾﾞﾝｽEB" pitchFamily="18" charset="-128"/>
                <a:ea typeface="HGP創英ﾌﾟﾚｾﾞﾝｽEB" pitchFamily="18" charset="-128"/>
              </a:rPr>
              <a:t>　詳細は別紙資料参照</a:t>
            </a:r>
            <a:r>
              <a:rPr kumimoji="1" lang="en-US" altLang="ja-JP" sz="2000" dirty="0" smtClean="0">
                <a:latin typeface="HGP創英ﾌﾟﾚｾﾞﾝｽEB" pitchFamily="18" charset="-128"/>
                <a:ea typeface="HGP創英ﾌﾟﾚｾﾞﾝｽEB" pitchFamily="18" charset="-128"/>
              </a:rPr>
              <a:t>)</a:t>
            </a:r>
            <a:endParaRPr kumimoji="1" lang="ja-JP" altLang="en-US" sz="2000" dirty="0" smtClean="0">
              <a:latin typeface="HGP創英ﾌﾟﾚｾﾞﾝｽEB" pitchFamily="18" charset="-128"/>
              <a:ea typeface="HGP創英ﾌﾟﾚｾﾞﾝｽEB" pitchFamily="18" charset="-128"/>
            </a:endParaRPr>
          </a:p>
          <a:p>
            <a:pPr marL="0" indent="0">
              <a:buNone/>
            </a:pPr>
            <a:r>
              <a:rPr lang="ja-JP" altLang="en-US" sz="2000" dirty="0">
                <a:latin typeface="HGP創英ﾌﾟﾚｾﾞﾝｽEB" pitchFamily="18" charset="-128"/>
                <a:ea typeface="HGP創英ﾌﾟﾚｾﾞﾝｽEB" pitchFamily="18" charset="-128"/>
              </a:rPr>
              <a:t>　</a:t>
            </a:r>
            <a:endParaRPr lang="ja-JP" altLang="en-US" sz="2000" dirty="0" smtClean="0">
              <a:latin typeface="HGP創英ﾌﾟﾚｾﾞﾝｽEB" pitchFamily="18" charset="-128"/>
              <a:ea typeface="HGP創英ﾌﾟﾚｾﾞﾝｽEB" pitchFamily="18" charset="-128"/>
            </a:endParaRPr>
          </a:p>
          <a:p>
            <a:pPr marL="0" indent="0">
              <a:buNone/>
            </a:pPr>
            <a:r>
              <a:rPr lang="ja-JP" altLang="en-US" sz="2000" dirty="0">
                <a:latin typeface="HGP創英ﾌﾟﾚｾﾞﾝｽEB" pitchFamily="18" charset="-128"/>
                <a:ea typeface="HGP創英ﾌﾟﾚｾﾞﾝｽEB" pitchFamily="18" charset="-128"/>
              </a:rPr>
              <a:t>　</a:t>
            </a:r>
            <a:r>
              <a:rPr lang="ja-JP" altLang="en-US" sz="2000" dirty="0" smtClean="0">
                <a:latin typeface="HGP創英ﾌﾟﾚｾﾞﾝｽEB" pitchFamily="18" charset="-128"/>
                <a:ea typeface="HGP創英ﾌﾟﾚｾﾞﾝｽEB" pitchFamily="18" charset="-128"/>
              </a:rPr>
              <a:t>＜マイナス評価項目＞　</a:t>
            </a:r>
            <a:r>
              <a:rPr lang="en-US" altLang="ja-JP" sz="1600" dirty="0" smtClean="0">
                <a:latin typeface="HGP創英ﾌﾟﾚｾﾞﾝｽEB" pitchFamily="18" charset="-128"/>
                <a:ea typeface="HGP創英ﾌﾟﾚｾﾞﾝｽEB" pitchFamily="18" charset="-128"/>
              </a:rPr>
              <a:t>※</a:t>
            </a:r>
            <a:r>
              <a:rPr lang="ja-JP" altLang="en-US" sz="1600" dirty="0" smtClean="0">
                <a:latin typeface="HGP創英ﾌﾟﾚｾﾞﾝｽEB" pitchFamily="18" charset="-128"/>
                <a:ea typeface="HGP創英ﾌﾟﾚｾﾞﾝｽEB" pitchFamily="18" charset="-128"/>
              </a:rPr>
              <a:t>下記</a:t>
            </a:r>
            <a:r>
              <a:rPr lang="en-US" altLang="ja-JP" sz="1600" dirty="0" smtClean="0">
                <a:latin typeface="HGP創英ﾌﾟﾚｾﾞﾝｽEB" pitchFamily="18" charset="-128"/>
                <a:ea typeface="HGP創英ﾌﾟﾚｾﾞﾝｽEB" pitchFamily="18" charset="-128"/>
              </a:rPr>
              <a:t>2</a:t>
            </a:r>
            <a:r>
              <a:rPr lang="ja-JP" altLang="en-US" sz="1600" dirty="0" smtClean="0">
                <a:latin typeface="HGP創英ﾌﾟﾚｾﾞﾝｽEB" pitchFamily="18" charset="-128"/>
                <a:ea typeface="HGP創英ﾌﾟﾚｾﾞﾝｽEB" pitchFamily="18" charset="-128"/>
              </a:rPr>
              <a:t>項目は△一部実施で、それぞれ</a:t>
            </a:r>
            <a:r>
              <a:rPr lang="en-US" altLang="ja-JP" sz="1600" dirty="0" smtClean="0">
                <a:latin typeface="HGP創英ﾌﾟﾚｾﾞﾝｽEB" pitchFamily="18" charset="-128"/>
                <a:ea typeface="HGP創英ﾌﾟﾚｾﾞﾝｽEB" pitchFamily="18" charset="-128"/>
              </a:rPr>
              <a:t>2</a:t>
            </a:r>
            <a:r>
              <a:rPr lang="ja-JP" altLang="en-US" sz="1600" dirty="0" smtClean="0">
                <a:latin typeface="HGP創英ﾌﾟﾚｾﾞﾝｽEB" pitchFamily="18" charset="-128"/>
                <a:ea typeface="HGP創英ﾌﾟﾚｾﾞﾝｽEB" pitchFamily="18" charset="-128"/>
              </a:rPr>
              <a:t>点ずつの評点となった</a:t>
            </a: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endParaRPr lang="ja-JP" altLang="en-US" sz="2000" dirty="0">
              <a:latin typeface="HGP創英ﾌﾟﾚｾﾞﾝｽEB" pitchFamily="18" charset="-128"/>
              <a:ea typeface="HGP創英ﾌﾟﾚｾﾞﾝｽEB" pitchFamily="18" charset="-128"/>
            </a:endParaRPr>
          </a:p>
          <a:p>
            <a:pPr marL="0" indent="0">
              <a:buNone/>
            </a:pPr>
            <a:endParaRPr lang="ja-JP" altLang="en-US" sz="2000" dirty="0" smtClean="0">
              <a:latin typeface="HGP創英ﾌﾟﾚｾﾞﾝｽEB" pitchFamily="18" charset="-128"/>
              <a:ea typeface="HGP創英ﾌﾟﾚｾﾞﾝｽEB" pitchFamily="18" charset="-128"/>
            </a:endParaRPr>
          </a:p>
          <a:p>
            <a:pPr marL="0" indent="0">
              <a:buNone/>
            </a:pPr>
            <a:r>
              <a:rPr lang="ja-JP" altLang="en-US" sz="2000" dirty="0">
                <a:latin typeface="HGP創英ﾌﾟﾚｾﾞﾝｽEB" pitchFamily="18" charset="-128"/>
                <a:ea typeface="HGP創英ﾌﾟﾚｾﾞﾝｽEB" pitchFamily="18" charset="-128"/>
              </a:rPr>
              <a:t>　</a:t>
            </a:r>
            <a:endParaRPr kumimoji="1" lang="ja-JP" altLang="en-US" sz="2000" dirty="0">
              <a:latin typeface="HGP創英ﾌﾟﾚｾﾞﾝｽEB" pitchFamily="18" charset="-128"/>
              <a:ea typeface="HGP創英ﾌﾟﾚｾﾞﾝｽEB" pitchFamily="18" charset="-128"/>
            </a:endParaRPr>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8</a:t>
            </a:fld>
            <a:endParaRPr kumimoji="1" lang="ja-JP" altLang="en-US"/>
          </a:p>
        </p:txBody>
      </p:sp>
      <p:sp>
        <p:nvSpPr>
          <p:cNvPr id="6" name="角丸四角形 5"/>
          <p:cNvSpPr/>
          <p:nvPr/>
        </p:nvSpPr>
        <p:spPr>
          <a:xfrm>
            <a:off x="835968" y="4149080"/>
            <a:ext cx="7776864"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smtClean="0">
                <a:latin typeface="HGP創英ﾌﾟﾚｾﾞﾝｽEB" pitchFamily="18" charset="-128"/>
                <a:ea typeface="HGP創英ﾌﾟﾚｾﾞﾝｽEB" pitchFamily="18" charset="-128"/>
              </a:rPr>
              <a:t>1 </a:t>
            </a:r>
            <a:r>
              <a:rPr lang="ja-JP" altLang="en-US" sz="1600" dirty="0" smtClean="0">
                <a:latin typeface="HGP創英ﾌﾟﾚｾﾞﾝｽEB" pitchFamily="18" charset="-128"/>
                <a:ea typeface="HGP創英ﾌﾟﾚｾﾞﾝｽEB" pitchFamily="18" charset="-128"/>
              </a:rPr>
              <a:t>　設備　</a:t>
            </a:r>
            <a:r>
              <a:rPr lang="en-US" altLang="ja-JP" sz="1600" dirty="0" smtClean="0">
                <a:latin typeface="HGP創英ﾌﾟﾚｾﾞﾝｽEB" pitchFamily="18" charset="-128"/>
                <a:ea typeface="HGP創英ﾌﾟﾚｾﾞﾝｽEB" pitchFamily="18" charset="-128"/>
              </a:rPr>
              <a:t>(1)</a:t>
            </a:r>
            <a:r>
              <a:rPr lang="ja-JP" altLang="en-US" sz="1600" dirty="0" smtClean="0">
                <a:latin typeface="HGP創英ﾌﾟﾚｾﾞﾝｽEB" pitchFamily="18" charset="-128"/>
                <a:ea typeface="HGP創英ﾌﾟﾚｾﾞﾝｽEB" pitchFamily="18" charset="-128"/>
              </a:rPr>
              <a:t>相談室</a:t>
            </a:r>
            <a:endParaRPr lang="en-US" altLang="ja-JP" sz="1600" dirty="0" smtClean="0">
              <a:latin typeface="HGP創英ﾌﾟﾚｾﾞﾝｽEB" pitchFamily="18" charset="-128"/>
              <a:ea typeface="HGP創英ﾌﾟﾚｾﾞﾝｽEB" pitchFamily="18" charset="-128"/>
            </a:endParaRPr>
          </a:p>
          <a:p>
            <a:r>
              <a:rPr lang="ja-JP" altLang="en-US" sz="1600" dirty="0" smtClean="0">
                <a:latin typeface="HGP創英ﾌﾟﾚｾﾞﾝｽEB" pitchFamily="18" charset="-128"/>
                <a:ea typeface="HGP創英ﾌﾟﾚｾﾞﾝｽEB" pitchFamily="18" charset="-128"/>
              </a:rPr>
              <a:t>「</a:t>
            </a:r>
            <a:r>
              <a:rPr lang="ja-JP" altLang="en-US" sz="1600" dirty="0">
                <a:latin typeface="HGP創英ﾌﾟﾚｾﾞﾝｽEB" pitchFamily="18" charset="-128"/>
                <a:ea typeface="HGP創英ﾌﾟﾚｾﾞﾝｽEB" pitchFamily="18" charset="-128"/>
              </a:rPr>
              <a:t>事務所内に相談コーナーは設置されているが、個別相談については、推進センターがある市中央福祉センター内の会議室を借用し、対応して</a:t>
            </a:r>
            <a:r>
              <a:rPr lang="ja-JP" altLang="en-US" sz="1600" dirty="0" smtClean="0">
                <a:latin typeface="HGP創英ﾌﾟﾚｾﾞﾝｽEB" pitchFamily="18" charset="-128"/>
                <a:ea typeface="HGP創英ﾌﾟﾚｾﾞﾝｽEB" pitchFamily="18" charset="-128"/>
              </a:rPr>
              <a:t>いる」</a:t>
            </a:r>
            <a:endParaRPr lang="ja-JP" altLang="en-US" sz="1600" dirty="0">
              <a:latin typeface="HGP創英ﾌﾟﾚｾﾞﾝｽEB" pitchFamily="18" charset="-128"/>
              <a:ea typeface="HGP創英ﾌﾟﾚｾﾞﾝｽEB" pitchFamily="18" charset="-128"/>
            </a:endParaRPr>
          </a:p>
        </p:txBody>
      </p:sp>
      <p:sp>
        <p:nvSpPr>
          <p:cNvPr id="7" name="角丸四角形 6"/>
          <p:cNvSpPr/>
          <p:nvPr/>
        </p:nvSpPr>
        <p:spPr>
          <a:xfrm>
            <a:off x="835968" y="5229200"/>
            <a:ext cx="7776864" cy="936104"/>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n-US" altLang="ja-JP" sz="1600" dirty="0" smtClean="0">
                <a:latin typeface="HGP創英ﾌﾟﾚｾﾞﾝｽEB" pitchFamily="18" charset="-128"/>
                <a:ea typeface="HGP創英ﾌﾟﾚｾﾞﾝｽEB" pitchFamily="18" charset="-128"/>
              </a:rPr>
              <a:t>4 </a:t>
            </a:r>
            <a:r>
              <a:rPr lang="ja-JP" altLang="en-US" sz="1600" dirty="0" smtClean="0">
                <a:latin typeface="HGP創英ﾌﾟﾚｾﾞﾝｽEB" pitchFamily="18" charset="-128"/>
                <a:ea typeface="HGP創英ﾌﾟﾚｾﾞﾝｽEB" pitchFamily="18" charset="-128"/>
              </a:rPr>
              <a:t>事業計画書の提出　</a:t>
            </a:r>
            <a:r>
              <a:rPr lang="en-US" altLang="ja-JP" sz="1600" dirty="0" smtClean="0">
                <a:latin typeface="HGP創英ﾌﾟﾚｾﾞﾝｽEB" pitchFamily="18" charset="-128"/>
                <a:ea typeface="HGP創英ﾌﾟﾚｾﾞﾝｽEB" pitchFamily="18" charset="-128"/>
              </a:rPr>
              <a:t>(3)</a:t>
            </a:r>
            <a:r>
              <a:rPr lang="ja-JP" altLang="en-US" sz="1600" dirty="0" smtClean="0">
                <a:latin typeface="HGP創英ﾌﾟﾚｾﾞﾝｽEB" pitchFamily="18" charset="-128"/>
                <a:ea typeface="HGP創英ﾌﾟﾚｾﾞﾝｽEB" pitchFamily="18" charset="-128"/>
              </a:rPr>
              <a:t>月次報告書の期限までの提出</a:t>
            </a:r>
          </a:p>
          <a:p>
            <a:r>
              <a:rPr lang="ja-JP" altLang="en-US" sz="1600" dirty="0" smtClean="0">
                <a:latin typeface="HGP創英ﾌﾟﾚｾﾞﾝｽEB" pitchFamily="18" charset="-128"/>
                <a:ea typeface="HGP創英ﾌﾟﾚｾﾞﾝｽEB" pitchFamily="18" charset="-128"/>
              </a:rPr>
              <a:t>「毎月</a:t>
            </a:r>
            <a:r>
              <a:rPr lang="en-US" altLang="ja-JP" sz="1600" dirty="0" smtClean="0">
                <a:latin typeface="HGP創英ﾌﾟﾚｾﾞﾝｽEB" pitchFamily="18" charset="-128"/>
                <a:ea typeface="HGP創英ﾌﾟﾚｾﾞﾝｽEB" pitchFamily="18" charset="-128"/>
              </a:rPr>
              <a:t>10</a:t>
            </a:r>
            <a:r>
              <a:rPr lang="ja-JP" altLang="en-US" sz="1600" dirty="0" smtClean="0">
                <a:latin typeface="HGP創英ﾌﾟﾚｾﾞﾝｽEB" pitchFamily="18" charset="-128"/>
                <a:ea typeface="HGP創英ﾌﾟﾚｾﾞﾝｽEB" pitchFamily="18" charset="-128"/>
              </a:rPr>
              <a:t>日までに提出するという月次</a:t>
            </a:r>
            <a:r>
              <a:rPr lang="ja-JP" altLang="en-US" sz="1600" dirty="0">
                <a:latin typeface="HGP創英ﾌﾟﾚｾﾞﾝｽEB" pitchFamily="18" charset="-128"/>
                <a:ea typeface="HGP創英ﾌﾟﾚｾﾞﾝｽEB" pitchFamily="18" charset="-128"/>
              </a:rPr>
              <a:t>報告書の提出</a:t>
            </a:r>
            <a:r>
              <a:rPr lang="ja-JP" altLang="en-US" sz="1600" dirty="0" smtClean="0">
                <a:latin typeface="HGP創英ﾌﾟﾚｾﾞﾝｽEB" pitchFamily="18" charset="-128"/>
                <a:ea typeface="HGP創英ﾌﾟﾚｾﾞﾝｽEB" pitchFamily="18" charset="-128"/>
              </a:rPr>
              <a:t>期限が守られなかった月もあった」</a:t>
            </a:r>
            <a:endParaRPr lang="ja-JP" altLang="en-US" sz="1600" dirty="0">
              <a:latin typeface="HGP創英ﾌﾟﾚｾﾞﾝｽEB" pitchFamily="18" charset="-128"/>
              <a:ea typeface="HGP創英ﾌﾟﾚｾﾞﾝｽEB" pitchFamily="18" charset="-128"/>
            </a:endParaRPr>
          </a:p>
        </p:txBody>
      </p:sp>
    </p:spTree>
    <p:extLst>
      <p:ext uri="{BB962C8B-B14F-4D97-AF65-F5344CB8AC3E}">
        <p14:creationId xmlns:p14="http://schemas.microsoft.com/office/powerpoint/2010/main" val="3465020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562074"/>
          </a:xfrm>
        </p:spPr>
        <p:txBody>
          <a:bodyPr>
            <a:normAutofit fontScale="90000"/>
          </a:bodyPr>
          <a:lstStyle/>
          <a:p>
            <a:pPr algn="l"/>
            <a:r>
              <a:rPr lang="en-US" altLang="ja-JP" sz="2200" dirty="0" smtClean="0">
                <a:latin typeface="HGP創英ﾌﾟﾚｾﾞﾝｽEB" pitchFamily="18" charset="-128"/>
                <a:ea typeface="HGP創英ﾌﾟﾚｾﾞﾝｽEB" pitchFamily="18" charset="-128"/>
              </a:rPr>
              <a:t>(4)</a:t>
            </a:r>
            <a:r>
              <a:rPr lang="ja-JP" altLang="en-US" sz="2200" dirty="0">
                <a:latin typeface="HGP創英ﾌﾟﾚｾﾞﾝｽEB" pitchFamily="18" charset="-128"/>
                <a:ea typeface="HGP創英ﾌﾟﾚｾﾞﾝｽEB" pitchFamily="18" charset="-128"/>
              </a:rPr>
              <a:t>ヒアリング </a:t>
            </a:r>
            <a:r>
              <a:rPr lang="en-US" altLang="ja-JP" sz="1600" dirty="0">
                <a:latin typeface="HGP創英ﾌﾟﾚｾﾞﾝｽEB" pitchFamily="18" charset="-128"/>
                <a:ea typeface="HGP創英ﾌﾟﾚｾﾞﾝｽEB" pitchFamily="18" charset="-128"/>
              </a:rPr>
              <a:t>( </a:t>
            </a:r>
            <a:r>
              <a:rPr lang="ja-JP" altLang="en-US" sz="1600" dirty="0">
                <a:latin typeface="HGP創英ﾌﾟﾚｾﾞﾝｽEB" pitchFamily="18" charset="-128"/>
                <a:ea typeface="HGP創英ﾌﾟﾚｾﾞﾝｽEB" pitchFamily="18" charset="-128"/>
              </a:rPr>
              <a:t>平成</a:t>
            </a:r>
            <a:r>
              <a:rPr lang="en-US" altLang="ja-JP" sz="1600" dirty="0">
                <a:latin typeface="HGP創英ﾌﾟﾚｾﾞﾝｽEB" pitchFamily="18" charset="-128"/>
                <a:ea typeface="HGP創英ﾌﾟﾚｾﾞﾝｽEB" pitchFamily="18" charset="-128"/>
              </a:rPr>
              <a:t>27</a:t>
            </a:r>
            <a:r>
              <a:rPr lang="ja-JP" altLang="en-US" sz="1600" dirty="0">
                <a:latin typeface="HGP創英ﾌﾟﾚｾﾞﾝｽEB" pitchFamily="18" charset="-128"/>
                <a:ea typeface="HGP創英ﾌﾟﾚｾﾞﾝｽEB" pitchFamily="18" charset="-128"/>
              </a:rPr>
              <a:t>年</a:t>
            </a:r>
            <a:r>
              <a:rPr lang="en-US" altLang="ja-JP" sz="1600" dirty="0">
                <a:latin typeface="HGP創英ﾌﾟﾚｾﾞﾝｽEB" pitchFamily="18" charset="-128"/>
                <a:ea typeface="HGP創英ﾌﾟﾚｾﾞﾝｽEB" pitchFamily="18" charset="-128"/>
              </a:rPr>
              <a:t>11</a:t>
            </a:r>
            <a:r>
              <a:rPr lang="ja-JP" altLang="en-US" sz="1600" dirty="0">
                <a:latin typeface="HGP創英ﾌﾟﾚｾﾞﾝｽEB" pitchFamily="18" charset="-128"/>
                <a:ea typeface="HGP創英ﾌﾟﾚｾﾞﾝｽEB" pitchFamily="18" charset="-128"/>
              </a:rPr>
              <a:t>月</a:t>
            </a:r>
            <a:r>
              <a:rPr lang="en-US" altLang="ja-JP" sz="1600" dirty="0">
                <a:latin typeface="HGP創英ﾌﾟﾚｾﾞﾝｽEB" pitchFamily="18" charset="-128"/>
                <a:ea typeface="HGP創英ﾌﾟﾚｾﾞﾝｽEB" pitchFamily="18" charset="-128"/>
              </a:rPr>
              <a:t>20</a:t>
            </a:r>
            <a:r>
              <a:rPr lang="ja-JP" altLang="en-US" sz="1600" dirty="0">
                <a:latin typeface="HGP創英ﾌﾟﾚｾﾞﾝｽEB" pitchFamily="18" charset="-128"/>
                <a:ea typeface="HGP創英ﾌﾟﾚｾﾞﾝｽEB" pitchFamily="18" charset="-128"/>
              </a:rPr>
              <a:t>日</a:t>
            </a:r>
            <a:r>
              <a:rPr lang="en-US" altLang="ja-JP" sz="1600" dirty="0">
                <a:latin typeface="HGP創英ﾌﾟﾚｾﾞﾝｽEB" pitchFamily="18" charset="-128"/>
                <a:ea typeface="HGP創英ﾌﾟﾚｾﾞﾝｽEB" pitchFamily="18" charset="-128"/>
              </a:rPr>
              <a:t>(</a:t>
            </a:r>
            <a:r>
              <a:rPr lang="ja-JP" altLang="en-US" sz="1600" dirty="0">
                <a:latin typeface="HGP創英ﾌﾟﾚｾﾞﾝｽEB" pitchFamily="18" charset="-128"/>
                <a:ea typeface="HGP創英ﾌﾟﾚｾﾞﾝｽEB" pitchFamily="18" charset="-128"/>
              </a:rPr>
              <a:t>金</a:t>
            </a:r>
            <a:r>
              <a:rPr lang="en-US" altLang="ja-JP" sz="1600" dirty="0">
                <a:latin typeface="HGP創英ﾌﾟﾚｾﾞﾝｽEB" pitchFamily="18" charset="-128"/>
                <a:ea typeface="HGP創英ﾌﾟﾚｾﾞﾝｽEB" pitchFamily="18" charset="-128"/>
              </a:rPr>
              <a:t>)13:00</a:t>
            </a:r>
            <a:r>
              <a:rPr lang="ja-JP" altLang="en-US" sz="1600" dirty="0">
                <a:latin typeface="HGP創英ﾌﾟﾚｾﾞﾝｽEB" pitchFamily="18" charset="-128"/>
                <a:ea typeface="HGP創英ﾌﾟﾚｾﾞﾝｽEB" pitchFamily="18" charset="-128"/>
              </a:rPr>
              <a:t>～</a:t>
            </a:r>
            <a:r>
              <a:rPr lang="en-US" altLang="ja-JP" sz="1600" dirty="0">
                <a:latin typeface="HGP創英ﾌﾟﾚｾﾞﾝｽEB" pitchFamily="18" charset="-128"/>
                <a:ea typeface="HGP創英ﾌﾟﾚｾﾞﾝｽEB" pitchFamily="18" charset="-128"/>
              </a:rPr>
              <a:t>15:30</a:t>
            </a:r>
            <a:r>
              <a:rPr lang="ja-JP" altLang="en-US" sz="1600" dirty="0">
                <a:latin typeface="HGP創英ﾌﾟﾚｾﾞﾝｽEB" pitchFamily="18" charset="-128"/>
                <a:ea typeface="HGP創英ﾌﾟﾚｾﾞﾝｽEB" pitchFamily="18" charset="-128"/>
              </a:rPr>
              <a:t>　</a:t>
            </a:r>
            <a:r>
              <a:rPr lang="en-US" altLang="ja-JP" sz="1600" dirty="0">
                <a:latin typeface="HGP創英ﾌﾟﾚｾﾞﾝｽEB" pitchFamily="18" charset="-128"/>
                <a:ea typeface="HGP創英ﾌﾟﾚｾﾞﾝｽEB" pitchFamily="18" charset="-128"/>
              </a:rPr>
              <a:t>*</a:t>
            </a:r>
            <a:r>
              <a:rPr lang="ja-JP" altLang="en-US" sz="1600" dirty="0">
                <a:latin typeface="HGP創英ﾌﾟﾚｾﾞﾝｽEB" pitchFamily="18" charset="-128"/>
                <a:ea typeface="HGP創英ﾌﾟﾚｾﾞﾝｽEB" pitchFamily="18" charset="-128"/>
              </a:rPr>
              <a:t>　札の辻ビル</a:t>
            </a:r>
            <a:r>
              <a:rPr lang="en-US" altLang="ja-JP" sz="1600" dirty="0">
                <a:latin typeface="HGP創英ﾌﾟﾚｾﾞﾝｽEB" pitchFamily="18" charset="-128"/>
                <a:ea typeface="HGP創英ﾌﾟﾚｾﾞﾝｽEB" pitchFamily="18" charset="-128"/>
              </a:rPr>
              <a:t>5</a:t>
            </a:r>
            <a:r>
              <a:rPr lang="ja-JP" altLang="en-US" sz="1600" dirty="0">
                <a:latin typeface="HGP創英ﾌﾟﾚｾﾞﾝｽEB" pitchFamily="18" charset="-128"/>
                <a:ea typeface="HGP創英ﾌﾟﾚｾﾞﾝｽEB" pitchFamily="18" charset="-128"/>
              </a:rPr>
              <a:t>階　審査会室</a:t>
            </a:r>
            <a:r>
              <a:rPr lang="en-US" altLang="ja-JP" sz="1600" dirty="0">
                <a:latin typeface="HGP創英ﾌﾟﾚｾﾞﾝｽEB" pitchFamily="18" charset="-128"/>
                <a:ea typeface="HGP創英ﾌﾟﾚｾﾞﾝｽEB" pitchFamily="18" charset="-128"/>
              </a:rPr>
              <a:t>2 )</a:t>
            </a:r>
            <a:r>
              <a:rPr lang="ja-JP" altLang="en-US" sz="1600" dirty="0">
                <a:latin typeface="HGP創英ﾌﾟﾚｾﾞﾝｽEB" pitchFamily="18" charset="-128"/>
                <a:ea typeface="HGP創英ﾌﾟﾚｾﾞﾝｽEB" pitchFamily="18" charset="-128"/>
              </a:rPr>
              <a:t/>
            </a:r>
            <a:br>
              <a:rPr lang="ja-JP" altLang="en-US" sz="1600" dirty="0">
                <a:latin typeface="HGP創英ﾌﾟﾚｾﾞﾝｽEB" pitchFamily="18" charset="-128"/>
                <a:ea typeface="HGP創英ﾌﾟﾚｾﾞﾝｽEB" pitchFamily="18" charset="-128"/>
              </a:rPr>
            </a:br>
            <a:endParaRPr kumimoji="1" lang="ja-JP" altLang="en-US" sz="1600" dirty="0"/>
          </a:p>
        </p:txBody>
      </p:sp>
      <p:sp>
        <p:nvSpPr>
          <p:cNvPr id="3" name="コンテンツ プレースホルダー 2"/>
          <p:cNvSpPr>
            <a:spLocks noGrp="1"/>
          </p:cNvSpPr>
          <p:nvPr>
            <p:ph idx="1"/>
          </p:nvPr>
        </p:nvSpPr>
        <p:spPr>
          <a:xfrm>
            <a:off x="457200" y="764704"/>
            <a:ext cx="8229600" cy="5688632"/>
          </a:xfrm>
        </p:spPr>
        <p:txBody>
          <a:bodyPr>
            <a:normAutofit fontScale="92500" lnSpcReduction="10000"/>
          </a:bodyPr>
          <a:lstStyle/>
          <a:p>
            <a:pPr marL="0" indent="0">
              <a:buNone/>
            </a:pPr>
            <a:r>
              <a:rPr lang="ja-JP" altLang="en-US" sz="1800" dirty="0" smtClean="0">
                <a:latin typeface="HGP創英ﾌﾟﾚｾﾞﾝｽEB" pitchFamily="18" charset="-128"/>
                <a:ea typeface="HGP創英ﾌﾟﾚｾﾞﾝｽEB" pitchFamily="18" charset="-128"/>
              </a:rPr>
              <a:t>　前年度</a:t>
            </a:r>
            <a:r>
              <a:rPr lang="ja-JP" altLang="en-US" sz="1800" dirty="0">
                <a:latin typeface="HGP創英ﾌﾟﾚｾﾞﾝｽEB" pitchFamily="18" charset="-128"/>
                <a:ea typeface="HGP創英ﾌﾟﾚｾﾞﾝｽEB" pitchFamily="18" charset="-128"/>
              </a:rPr>
              <a:t>同様、評価資料</a:t>
            </a:r>
            <a:r>
              <a:rPr lang="en-US" altLang="ja-JP" sz="1800" dirty="0">
                <a:latin typeface="HGP創英ﾌﾟﾚｾﾞﾝｽEB" pitchFamily="18" charset="-128"/>
                <a:ea typeface="HGP創英ﾌﾟﾚｾﾞﾝｽEB" pitchFamily="18" charset="-128"/>
              </a:rPr>
              <a:t>(</a:t>
            </a:r>
            <a:r>
              <a:rPr lang="ja-JP" altLang="en-US" sz="1800" dirty="0">
                <a:latin typeface="HGP創英ﾌﾟﾚｾﾞﾝｽEB" pitchFamily="18" charset="-128"/>
                <a:ea typeface="HGP創英ﾌﾟﾚｾﾞﾝｽEB" pitchFamily="18" charset="-128"/>
              </a:rPr>
              <a:t>様式第</a:t>
            </a:r>
            <a:r>
              <a:rPr lang="en-US" altLang="ja-JP" sz="1800" dirty="0">
                <a:latin typeface="HGP創英ﾌﾟﾚｾﾞﾝｽEB" pitchFamily="18" charset="-128"/>
                <a:ea typeface="HGP創英ﾌﾟﾚｾﾞﾝｽEB" pitchFamily="18" charset="-128"/>
              </a:rPr>
              <a:t>1</a:t>
            </a:r>
            <a:r>
              <a:rPr lang="ja-JP" altLang="en-US" sz="1800" dirty="0">
                <a:latin typeface="HGP創英ﾌﾟﾚｾﾞﾝｽEB" pitchFamily="18" charset="-128"/>
                <a:ea typeface="HGP創英ﾌﾟﾚｾﾞﾝｽEB" pitchFamily="18" charset="-128"/>
              </a:rPr>
              <a:t>号</a:t>
            </a:r>
            <a:r>
              <a:rPr lang="en-US" altLang="ja-JP" sz="1800" dirty="0">
                <a:latin typeface="HGP創英ﾌﾟﾚｾﾞﾝｽEB" pitchFamily="18" charset="-128"/>
                <a:ea typeface="HGP創英ﾌﾟﾚｾﾞﾝｽEB" pitchFamily="18" charset="-128"/>
              </a:rPr>
              <a:t>)</a:t>
            </a:r>
            <a:r>
              <a:rPr lang="ja-JP" altLang="en-US" sz="1800" dirty="0" err="1">
                <a:latin typeface="HGP創英ﾌﾟﾚｾﾞﾝｽEB" pitchFamily="18" charset="-128"/>
                <a:ea typeface="HGP創英ﾌﾟﾚｾﾞﾝｽEB" pitchFamily="18" charset="-128"/>
              </a:rPr>
              <a:t>、</a:t>
            </a:r>
            <a:r>
              <a:rPr lang="ja-JP" altLang="en-US" sz="1800" dirty="0">
                <a:latin typeface="HGP創英ﾌﾟﾚｾﾞﾝｽEB" pitchFamily="18" charset="-128"/>
                <a:ea typeface="HGP創英ﾌﾟﾚｾﾞﾝｽEB" pitchFamily="18" charset="-128"/>
              </a:rPr>
              <a:t>利用者評価、自己評価の結果を元に相談支援事業評価部会を開催し、推進センターに対するヒアリングを行った。</a:t>
            </a:r>
          </a:p>
          <a:p>
            <a:pPr marL="0" indent="0">
              <a:buNone/>
            </a:pPr>
            <a:r>
              <a:rPr lang="ja-JP" altLang="en-US" sz="1800" dirty="0">
                <a:latin typeface="HGP創英ﾌﾟﾚｾﾞﾝｽEB" pitchFamily="18" charset="-128"/>
                <a:ea typeface="HGP創英ﾌﾟﾚｾﾞﾝｽEB" pitchFamily="18" charset="-128"/>
              </a:rPr>
              <a:t>　質疑の主なものは下記のとおりである</a:t>
            </a:r>
            <a:r>
              <a:rPr lang="ja-JP" altLang="en-US" sz="1800" dirty="0" smtClean="0">
                <a:latin typeface="HGP創英ﾌﾟﾚｾﾞﾝｽEB" pitchFamily="18" charset="-128"/>
                <a:ea typeface="HGP創英ﾌﾟﾚｾﾞﾝｽEB" pitchFamily="18" charset="-128"/>
              </a:rPr>
              <a:t>。</a:t>
            </a: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smtClean="0">
              <a:latin typeface="HGP創英ﾌﾟﾚｾﾞﾝｽEB" pitchFamily="18" charset="-128"/>
              <a:ea typeface="HGP創英ﾌﾟﾚｾﾞﾝｽEB" pitchFamily="18" charset="-128"/>
            </a:endParaRPr>
          </a:p>
          <a:p>
            <a:pPr marL="0" indent="0">
              <a:buNone/>
            </a:pPr>
            <a:r>
              <a:rPr lang="ja-JP" altLang="en-US" sz="1700" dirty="0">
                <a:latin typeface="HGP創英ﾌﾟﾚｾﾞﾝｽEB" pitchFamily="18" charset="-128"/>
                <a:ea typeface="HGP創英ﾌﾟﾚｾﾞﾝｽEB" pitchFamily="18" charset="-128"/>
              </a:rPr>
              <a:t>　</a:t>
            </a:r>
            <a:r>
              <a:rPr lang="ja-JP" altLang="en-US" sz="1700" dirty="0" smtClean="0">
                <a:latin typeface="HGP創英ﾌﾟﾚｾﾞﾝｽEB" pitchFamily="18" charset="-128"/>
                <a:ea typeface="HGP創英ﾌﾟﾚｾﾞﾝｽEB" pitchFamily="18" charset="-128"/>
              </a:rPr>
              <a:t>この</a:t>
            </a:r>
            <a:r>
              <a:rPr lang="ja-JP" altLang="en-US" sz="1700" dirty="0">
                <a:latin typeface="HGP創英ﾌﾟﾚｾﾞﾝｽEB" pitchFamily="18" charset="-128"/>
                <a:ea typeface="HGP創英ﾌﾟﾚｾﾞﾝｽEB" pitchFamily="18" charset="-128"/>
              </a:rPr>
              <a:t>ほか、「事務所が根本的に</a:t>
            </a:r>
            <a:r>
              <a:rPr lang="ja-JP" altLang="en-US" sz="1700" dirty="0" smtClean="0">
                <a:latin typeface="HGP創英ﾌﾟﾚｾﾞﾝｽEB" pitchFamily="18" charset="-128"/>
                <a:ea typeface="HGP創英ﾌﾟﾚｾﾞﾝｽEB" pitchFamily="18" charset="-128"/>
              </a:rPr>
              <a:t>狭い。執務</a:t>
            </a:r>
            <a:r>
              <a:rPr lang="ja-JP" altLang="en-US" sz="1700" dirty="0">
                <a:latin typeface="HGP創英ﾌﾟﾚｾﾞﾝｽEB" pitchFamily="18" charset="-128"/>
                <a:ea typeface="HGP創英ﾌﾟﾚｾﾞﾝｽEB" pitchFamily="18" charset="-128"/>
              </a:rPr>
              <a:t>環境は</a:t>
            </a:r>
            <a:r>
              <a:rPr lang="ja-JP" altLang="en-US" sz="1700" dirty="0" smtClean="0">
                <a:latin typeface="HGP創英ﾌﾟﾚｾﾞﾝｽEB" pitchFamily="18" charset="-128"/>
                <a:ea typeface="HGP創英ﾌﾟﾚｾﾞﾝｽEB" pitchFamily="18" charset="-128"/>
              </a:rPr>
              <a:t>大切にしてほしい。」</a:t>
            </a:r>
            <a:r>
              <a:rPr lang="ja-JP" altLang="en-US" sz="1700" dirty="0">
                <a:latin typeface="HGP創英ﾌﾟﾚｾﾞﾝｽEB" pitchFamily="18" charset="-128"/>
                <a:ea typeface="HGP創英ﾌﾟﾚｾﾞﾝｽEB" pitchFamily="18" charset="-128"/>
              </a:rPr>
              <a:t>「相談者の半数を知的</a:t>
            </a:r>
            <a:r>
              <a:rPr lang="ja-JP" altLang="en-US" sz="1700" dirty="0" err="1">
                <a:latin typeface="HGP創英ﾌﾟﾚｾﾞﾝｽEB" pitchFamily="18" charset="-128"/>
                <a:ea typeface="HGP創英ﾌﾟﾚｾﾞﾝｽEB" pitchFamily="18" charset="-128"/>
              </a:rPr>
              <a:t>障がい</a:t>
            </a:r>
            <a:r>
              <a:rPr lang="ja-JP" altLang="en-US" sz="1700" dirty="0">
                <a:latin typeface="HGP創英ﾌﾟﾚｾﾞﾝｽEB" pitchFamily="18" charset="-128"/>
                <a:ea typeface="HGP創英ﾌﾟﾚｾﾞﾝｽEB" pitchFamily="18" charset="-128"/>
              </a:rPr>
              <a:t>者が占めているが、丁寧にわかりやすく対応していただいている。」「昨年度のヒアリングの際も相談員の疲弊</a:t>
            </a:r>
            <a:r>
              <a:rPr lang="ja-JP" altLang="en-US" sz="1600" dirty="0">
                <a:latin typeface="HGP創英ﾌﾟﾚｾﾞﾝｽEB" pitchFamily="18" charset="-128"/>
                <a:ea typeface="HGP創英ﾌﾟﾚｾﾞﾝｽEB" pitchFamily="18" charset="-128"/>
              </a:rPr>
              <a:t>を感じたか、対応事例の困難さに相当ご苦労があると思った。」との意見があった。</a:t>
            </a: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lang="ja-JP" altLang="en-US" sz="1800" dirty="0">
              <a:latin typeface="HGP創英ﾌﾟﾚｾﾞﾝｽEB" pitchFamily="18" charset="-128"/>
              <a:ea typeface="HGP創英ﾌﾟﾚｾﾞﾝｽEB" pitchFamily="18" charset="-128"/>
            </a:endParaRPr>
          </a:p>
          <a:p>
            <a:pPr marL="0" indent="0">
              <a:buNone/>
            </a:pPr>
            <a:endParaRPr kumimoji="1" lang="ja-JP" altLang="en-US" dirty="0"/>
          </a:p>
        </p:txBody>
      </p:sp>
      <p:sp>
        <p:nvSpPr>
          <p:cNvPr id="5" name="スライド番号プレースホルダー 4"/>
          <p:cNvSpPr>
            <a:spLocks noGrp="1"/>
          </p:cNvSpPr>
          <p:nvPr>
            <p:ph type="sldNum" sz="quarter" idx="12"/>
          </p:nvPr>
        </p:nvSpPr>
        <p:spPr/>
        <p:txBody>
          <a:bodyPr/>
          <a:lstStyle/>
          <a:p>
            <a:fld id="{ECF62127-BFA0-4607-8088-7779F0C694C4}" type="slidenum">
              <a:rPr kumimoji="1" lang="ja-JP" altLang="en-US" smtClean="0"/>
              <a:t>9</a:t>
            </a:fld>
            <a:endParaRPr kumimoji="1" lang="ja-JP" altLang="en-US"/>
          </a:p>
        </p:txBody>
      </p:sp>
      <p:graphicFrame>
        <p:nvGraphicFramePr>
          <p:cNvPr id="7" name="図表 6"/>
          <p:cNvGraphicFramePr/>
          <p:nvPr>
            <p:extLst>
              <p:ext uri="{D42A27DB-BD31-4B8C-83A1-F6EECF244321}">
                <p14:modId xmlns:p14="http://schemas.microsoft.com/office/powerpoint/2010/main" val="3749166564"/>
              </p:ext>
            </p:extLst>
          </p:nvPr>
        </p:nvGraphicFramePr>
        <p:xfrm>
          <a:off x="467544" y="1844824"/>
          <a:ext cx="8136904" cy="36161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841075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10074</TotalTime>
  <Words>2101</Words>
  <Application>Microsoft Office PowerPoint</Application>
  <PresentationFormat>画面に合わせる (4:3)</PresentationFormat>
  <Paragraphs>354</Paragraphs>
  <Slides>14</Slides>
  <Notes>0</Notes>
  <HiddenSlides>0</HiddenSlides>
  <MMClips>0</MMClips>
  <ScaleCrop>false</ScaleCrop>
  <HeadingPairs>
    <vt:vector size="4" baseType="variant">
      <vt:variant>
        <vt:lpstr>テーマ</vt:lpstr>
      </vt:variant>
      <vt:variant>
        <vt:i4>1</vt:i4>
      </vt:variant>
      <vt:variant>
        <vt:lpstr>スライド タイトル</vt:lpstr>
      </vt:variant>
      <vt:variant>
        <vt:i4>14</vt:i4>
      </vt:variant>
    </vt:vector>
  </HeadingPairs>
  <TitlesOfParts>
    <vt:vector size="15" baseType="lpstr">
      <vt:lpstr>Office ​​テーマ</vt:lpstr>
      <vt:lpstr>                                                                  ＜資料　1＞ 平成27年度　静岡市障害者相談支援事業評価の結果について</vt:lpstr>
      <vt:lpstr>１　評価の実施方法　</vt:lpstr>
      <vt:lpstr>PowerPoint プレゼンテーション</vt:lpstr>
      <vt:lpstr>２　実施内容  </vt:lpstr>
      <vt:lpstr>PowerPoint プレゼンテーション</vt:lpstr>
      <vt:lpstr>   ＜相談支援事業に対する取り組み姿勢＞　　 　 </vt:lpstr>
      <vt:lpstr>(2)利用者評価 　　推進センターの相談支援事業を利用した方に対し、10月1日から1月間アンケート   調査を実施し、利用者の視点から評価を行った。 　　来所された相談者のほとんどが障害者110番の利用者であったが、相談員の傾聴  態度や事業所に対する評価は下記のとおりである。            　相談者の方々からは、「生きていてよかったと思わせてくれた。」「砂漠の中のオアシスのようなところで、とても助かっている。」「相談しやすいし、わかりやすく説明してくれる」などの意見があった。 　反面、「電話による用件がうまく伝わらずに何回も電話をしたことがあった。」「電話が少し長い」との意見もあった。 　また、相談内容によって、推進センターの親身な対応に少し戸惑っていることを記載された方もいた。　　　　　　　　　　　　　　　　　　　　　　　　　　　　　　　　　　　　　　(※　詳細は別紙資料参照)</vt:lpstr>
      <vt:lpstr>(3)自己評価</vt:lpstr>
      <vt:lpstr>(4)ヒアリング ( 平成27年11月20日(金)13:00～15:30　*　札の辻ビル5階　審査会室2 ) </vt:lpstr>
      <vt:lpstr>3 評価結果 　相談支援事業評価資料、利用者アンケート、自己評価、ヒアリングの結果等を踏まえた相談支援事業評価部会における評価結果は下記のとおりである。</vt:lpstr>
      <vt:lpstr>基幹相談支援センター事業</vt:lpstr>
      <vt:lpstr>障害者相談支援推進センター事業</vt:lpstr>
      <vt:lpstr>PowerPoint プレゼンテーション</vt:lpstr>
      <vt:lpstr>４　まとめ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Yoichi Gomi</dc:creator>
  <cp:lastModifiedBy>A-ER</cp:lastModifiedBy>
  <cp:revision>727</cp:revision>
  <cp:lastPrinted>2015-12-21T06:21:49Z</cp:lastPrinted>
  <dcterms:created xsi:type="dcterms:W3CDTF">2013-07-24T10:50:12Z</dcterms:created>
  <dcterms:modified xsi:type="dcterms:W3CDTF">2016-01-15T00:29:41Z</dcterms:modified>
</cp:coreProperties>
</file>