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23" r:id="rId2"/>
    <p:sldId id="324" r:id="rId3"/>
    <p:sldId id="328" r:id="rId4"/>
    <p:sldId id="329" r:id="rId5"/>
    <p:sldId id="327" r:id="rId6"/>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47" autoAdjust="0"/>
    <p:restoredTop sz="64390" autoAdjust="0"/>
  </p:normalViewPr>
  <p:slideViewPr>
    <p:cSldViewPr>
      <p:cViewPr varScale="1">
        <p:scale>
          <a:sx n="73" d="100"/>
          <a:sy n="73" d="100"/>
        </p:scale>
        <p:origin x="-121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2" y="0"/>
            <a:ext cx="4307047" cy="340360"/>
          </a:xfrm>
          <a:prstGeom prst="rect">
            <a:avLst/>
          </a:prstGeom>
        </p:spPr>
        <p:txBody>
          <a:bodyPr vert="horz" lIns="92236" tIns="46118" rIns="92236" bIns="46118" rtlCol="0"/>
          <a:lstStyle>
            <a:lvl1pPr algn="r">
              <a:defRPr sz="1200"/>
            </a:lvl1pPr>
          </a:lstStyle>
          <a:p>
            <a:fld id="{5DB72038-C572-43D2-A0DC-8687EA820164}" type="datetimeFigureOut">
              <a:rPr kumimoji="1" lang="ja-JP" altLang="en-US" smtClean="0"/>
              <a:t>2016/1/14</a:t>
            </a:fld>
            <a:endParaRPr kumimoji="1" lang="ja-JP" altLang="en-US"/>
          </a:p>
        </p:txBody>
      </p:sp>
      <p:sp>
        <p:nvSpPr>
          <p:cNvPr id="4" name="フッター プレースホルダー 3"/>
          <p:cNvSpPr>
            <a:spLocks noGrp="1"/>
          </p:cNvSpPr>
          <p:nvPr>
            <p:ph type="ftr" sz="quarter" idx="2"/>
          </p:nvPr>
        </p:nvSpPr>
        <p:spPr>
          <a:xfrm>
            <a:off x="2" y="6465659"/>
            <a:ext cx="4307047" cy="340360"/>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2" y="6465659"/>
            <a:ext cx="4307047" cy="340360"/>
          </a:xfrm>
          <a:prstGeom prst="rect">
            <a:avLst/>
          </a:prstGeom>
        </p:spPr>
        <p:txBody>
          <a:bodyPr vert="horz" lIns="92236" tIns="46118" rIns="92236" bIns="46118" rtlCol="0" anchor="b"/>
          <a:lstStyle>
            <a:lvl1pPr algn="r">
              <a:defRPr sz="1200"/>
            </a:lvl1pPr>
          </a:lstStyle>
          <a:p>
            <a:fld id="{39880B5A-149E-4909-A18E-55713FB5739C}" type="slidenum">
              <a:rPr kumimoji="1" lang="ja-JP" altLang="en-US" smtClean="0"/>
              <a:t>‹#›</a:t>
            </a:fld>
            <a:endParaRPr kumimoji="1" lang="ja-JP" altLang="en-US"/>
          </a:p>
        </p:txBody>
      </p:sp>
    </p:spTree>
    <p:extLst>
      <p:ext uri="{BB962C8B-B14F-4D97-AF65-F5344CB8AC3E}">
        <p14:creationId xmlns:p14="http://schemas.microsoft.com/office/powerpoint/2010/main" val="17191550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7" cy="340360"/>
          </a:xfrm>
          <a:prstGeom prst="rect">
            <a:avLst/>
          </a:prstGeom>
        </p:spPr>
        <p:txBody>
          <a:bodyPr vert="horz" lIns="92236" tIns="46118" rIns="92236" bIns="46118" rtlCol="0"/>
          <a:lstStyle>
            <a:lvl1pPr algn="r">
              <a:defRPr sz="1200"/>
            </a:lvl1pPr>
          </a:lstStyle>
          <a:p>
            <a:fld id="{87FE17C1-5812-4D7B-87FF-99313AA7D018}" type="datetimeFigureOut">
              <a:rPr kumimoji="1" lang="ja-JP" altLang="en-US" smtClean="0"/>
              <a:t>2016/1/14</a:t>
            </a:fld>
            <a:endParaRPr kumimoji="1" lang="ja-JP" altLang="en-US"/>
          </a:p>
        </p:txBody>
      </p:sp>
      <p:sp>
        <p:nvSpPr>
          <p:cNvPr id="4" name="スライド イメージ プレースホルダー 3"/>
          <p:cNvSpPr>
            <a:spLocks noGrp="1" noRot="1" noChangeAspect="1"/>
          </p:cNvSpPr>
          <p:nvPr>
            <p:ph type="sldImg" idx="2"/>
          </p:nvPr>
        </p:nvSpPr>
        <p:spPr>
          <a:xfrm>
            <a:off x="3267075" y="509588"/>
            <a:ext cx="3405188" cy="255428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40"/>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59"/>
            <a:ext cx="4307047" cy="340360"/>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7" cy="340360"/>
          </a:xfrm>
          <a:prstGeom prst="rect">
            <a:avLst/>
          </a:prstGeom>
        </p:spPr>
        <p:txBody>
          <a:bodyPr vert="horz" lIns="92236" tIns="46118" rIns="92236" bIns="46118" rtlCol="0" anchor="b"/>
          <a:lstStyle>
            <a:lvl1pPr algn="r">
              <a:defRPr sz="1200"/>
            </a:lvl1pPr>
          </a:lstStyle>
          <a:p>
            <a:fld id="{E06BE263-935E-4D49-A862-54C82DD237B0}" type="slidenum">
              <a:rPr kumimoji="1" lang="ja-JP" altLang="en-US" smtClean="0"/>
              <a:t>‹#›</a:t>
            </a:fld>
            <a:endParaRPr kumimoji="1" lang="ja-JP" altLang="en-US"/>
          </a:p>
        </p:txBody>
      </p:sp>
    </p:spTree>
    <p:extLst>
      <p:ext uri="{BB962C8B-B14F-4D97-AF65-F5344CB8AC3E}">
        <p14:creationId xmlns:p14="http://schemas.microsoft.com/office/powerpoint/2010/main" val="39460869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D50EBA8-98D1-4801-8487-E31FF992BA8D}"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03457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94D543-8FDB-4579-922D-814C9D760468}"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73298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9C5D9E-5CBC-4940-91F1-14B0B90A1C22}"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93776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F68EA5-81F3-4533-94FE-CB5D2E50C87C}"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16648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EBC1BDD-3D8E-4CFD-85BA-85908041E93E}"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413709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F6E923-FBFE-421B-AA88-D861C386EFF6}" type="datetime1">
              <a:rPr kumimoji="1" lang="ja-JP" altLang="en-US" smtClean="0"/>
              <a:t>2016/1/14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351843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47834D4-6369-496A-BFAF-F0ED2ACB8A11}" type="datetime1">
              <a:rPr kumimoji="1" lang="ja-JP" altLang="en-US" smtClean="0"/>
              <a:t>2016/1/14</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1</a:t>
            </a:r>
            <a:endParaRPr kumimoji="1" lang="ja-JP" altLang="en-US"/>
          </a:p>
        </p:txBody>
      </p:sp>
      <p:sp>
        <p:nvSpPr>
          <p:cNvPr id="9" name="スライド番号プレースホルダー 8"/>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281556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BD4B2EB-DFDA-450F-BCDB-1DF201DE50B8}" type="datetime1">
              <a:rPr kumimoji="1" lang="ja-JP" altLang="en-US" smtClean="0"/>
              <a:t>2016/1/14</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1</a:t>
            </a:r>
            <a:endParaRPr kumimoji="1" lang="ja-JP" altLang="en-US"/>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215589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2E3275-96B3-499F-B6DE-6F1A18A99C4D}" type="datetime1">
              <a:rPr kumimoji="1" lang="ja-JP" altLang="en-US" smtClean="0"/>
              <a:t>2016/1/14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1</a:t>
            </a:r>
            <a:endParaRPr kumimoji="1" lang="ja-JP" altLang="en-US"/>
          </a:p>
        </p:txBody>
      </p:sp>
      <p:sp>
        <p:nvSpPr>
          <p:cNvPr id="4" name="スライド番号プレースホルダー 3"/>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30277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64C4CF-992C-402C-83D2-2C398D9AFF21}" type="datetime1">
              <a:rPr kumimoji="1" lang="ja-JP" altLang="en-US" smtClean="0"/>
              <a:t>2016/1/14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87192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97AC58-9589-4DDB-AC7B-4A18AD82FDB1}" type="datetime1">
              <a:rPr kumimoji="1" lang="ja-JP" altLang="en-US" smtClean="0"/>
              <a:t>2016/1/14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83776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E7BC8-25DE-468C-8E12-03EB2A101F4D}" type="datetime1">
              <a:rPr kumimoji="1" lang="ja-JP" altLang="en-US" smtClean="0"/>
              <a:t>2016/1/14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1</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2799611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a:bodyPr>
          <a:lstStyle/>
          <a:p>
            <a:r>
              <a:rPr kumimoji="1" lang="en-US" altLang="ja-JP" sz="2000" dirty="0" smtClean="0">
                <a:latin typeface="HGP創英ﾌﾟﾚｾﾞﾝｽEB" pitchFamily="18" charset="-128"/>
                <a:ea typeface="HGP創英ﾌﾟﾚｾﾞﾝｽEB" pitchFamily="18" charset="-128"/>
              </a:rPr>
              <a:t>                                                            &lt;</a:t>
            </a:r>
            <a:r>
              <a:rPr kumimoji="1" lang="ja-JP" altLang="en-US" sz="2000" dirty="0" smtClean="0">
                <a:latin typeface="HGP創英ﾌﾟﾚｾﾞﾝｽEB" pitchFamily="18" charset="-128"/>
                <a:ea typeface="HGP創英ﾌﾟﾚｾﾞﾝｽEB" pitchFamily="18" charset="-128"/>
              </a:rPr>
              <a:t>資料　２</a:t>
            </a:r>
            <a:r>
              <a:rPr lang="en-US" altLang="ja-JP" sz="2000" dirty="0" smtClean="0">
                <a:latin typeface="HGP創英ﾌﾟﾚｾﾞﾝｽEB" pitchFamily="18" charset="-128"/>
                <a:ea typeface="HGP創英ﾌﾟﾚｾﾞﾝｽEB" pitchFamily="18" charset="-128"/>
              </a:rPr>
              <a:t>&gt;</a:t>
            </a:r>
            <a:br>
              <a:rPr lang="en-US" altLang="ja-JP" sz="2000" dirty="0" smtClean="0">
                <a:latin typeface="HGP創英ﾌﾟﾚｾﾞﾝｽEB" pitchFamily="18" charset="-128"/>
                <a:ea typeface="HGP創英ﾌﾟﾚｾﾞﾝｽEB" pitchFamily="18" charset="-128"/>
              </a:rPr>
            </a:br>
            <a:r>
              <a:rPr kumimoji="1" lang="ja-JP" altLang="en-US" sz="2000" b="1" dirty="0" smtClean="0">
                <a:latin typeface="HGP創英ﾌﾟﾚｾﾞﾝｽEB" pitchFamily="18" charset="-128"/>
                <a:ea typeface="HGP創英ﾌﾟﾚｾﾞﾝｽEB" pitchFamily="18" charset="-128"/>
              </a:rPr>
              <a:t>静岡市障害者自立支援協議会専門部会の活動状況について</a:t>
            </a:r>
            <a:endParaRPr kumimoji="1" lang="ja-JP" altLang="en-US" sz="2000" b="1" dirty="0">
              <a:latin typeface="HGP創英ﾌﾟﾚｾﾞﾝｽEB" pitchFamily="18" charset="-128"/>
              <a:ea typeface="HGP創英ﾌﾟﾚｾﾞﾝｽEB" pitchFamily="18" charset="-128"/>
            </a:endParaRPr>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1</a:t>
            </a:fld>
            <a:endParaRPr kumimoji="1" lang="ja-JP" altLang="en-US" dirty="0"/>
          </a:p>
        </p:txBody>
      </p:sp>
      <p:sp>
        <p:nvSpPr>
          <p:cNvPr id="8" name="コンテンツ プレースホルダー 7"/>
          <p:cNvSpPr>
            <a:spLocks noGrp="1"/>
          </p:cNvSpPr>
          <p:nvPr>
            <p:ph idx="1"/>
          </p:nvPr>
        </p:nvSpPr>
        <p:spPr>
          <a:xfrm>
            <a:off x="179512" y="1268759"/>
            <a:ext cx="8640960" cy="5112568"/>
          </a:xfrm>
          <a:solidFill>
            <a:schemeClr val="bg1"/>
          </a:solidFill>
          <a:ln>
            <a:noFill/>
          </a:ln>
        </p:spPr>
        <p:txBody>
          <a:bodyPr>
            <a:normAutofit/>
          </a:bodyPr>
          <a:lstStyle/>
          <a:p>
            <a:pPr marL="0" indent="0">
              <a:buNone/>
            </a:pPr>
            <a:r>
              <a:rPr kumimoji="1" lang="ja-JP" altLang="en-US" sz="2000" dirty="0" smtClean="0">
                <a:latin typeface="HGP創英ﾌﾟﾚｾﾞﾝｽEB" pitchFamily="18" charset="-128"/>
                <a:ea typeface="HGP創英ﾌﾟﾚｾﾞﾝｽEB" pitchFamily="18" charset="-128"/>
              </a:rPr>
              <a:t>　</a:t>
            </a:r>
            <a:r>
              <a:rPr kumimoji="1" lang="ja-JP" altLang="en-US" sz="1800" dirty="0" smtClean="0">
                <a:latin typeface="HGP創英ﾌﾟﾚｾﾞﾝｽEB" pitchFamily="18" charset="-128"/>
                <a:ea typeface="HGP創英ﾌﾟﾚｾﾞﾝｽEB" pitchFamily="18" charset="-128"/>
              </a:rPr>
              <a:t>平成２７年度は、４つの</a:t>
            </a:r>
            <a:r>
              <a:rPr lang="ja-JP" altLang="en-US" sz="1800" dirty="0">
                <a:latin typeface="HGP創英ﾌﾟﾚｾﾞﾝｽEB" pitchFamily="18" charset="-128"/>
                <a:ea typeface="HGP創英ﾌﾟﾚｾﾞﾝｽEB" pitchFamily="18" charset="-128"/>
              </a:rPr>
              <a:t>専門</a:t>
            </a:r>
            <a:r>
              <a:rPr lang="ja-JP" altLang="en-US" sz="1800" dirty="0" smtClean="0">
                <a:latin typeface="HGP創英ﾌﾟﾚｾﾞﾝｽEB" pitchFamily="18" charset="-128"/>
                <a:ea typeface="HGP創英ﾌﾟﾚｾﾞﾝｽEB" pitchFamily="18" charset="-128"/>
              </a:rPr>
              <a:t>部会等がそれぞれの課題について、協議を行っている。</a:t>
            </a:r>
          </a:p>
          <a:p>
            <a:pPr marL="0" indent="0">
              <a:buNone/>
            </a:pPr>
            <a:r>
              <a:rPr lang="ja-JP" altLang="en-US" sz="1800" dirty="0" smtClean="0">
                <a:latin typeface="HGP創英ﾌﾟﾚｾﾞﾝｽEB" pitchFamily="18" charset="-128"/>
                <a:ea typeface="HGP創英ﾌﾟﾚｾﾞﾝｽEB" pitchFamily="18" charset="-128"/>
              </a:rPr>
              <a:t>　活動の内容については、次ページ以降で紹介する。</a:t>
            </a:r>
            <a:r>
              <a:rPr lang="en-US" altLang="ja-JP" sz="1800" dirty="0" smtClean="0">
                <a:latin typeface="HGP創英ﾌﾟﾚｾﾞﾝｽEB" pitchFamily="18" charset="-128"/>
                <a:ea typeface="HGP創英ﾌﾟﾚｾﾞﾝｽEB" pitchFamily="18" charset="-128"/>
              </a:rPr>
              <a:t>(</a:t>
            </a:r>
            <a:r>
              <a:rPr lang="ja-JP" altLang="en-US" sz="1800" dirty="0" smtClean="0">
                <a:latin typeface="HGP創英ﾌﾟﾚｾﾞﾝｽEB" pitchFamily="18" charset="-128"/>
                <a:ea typeface="HGP創英ﾌﾟﾚｾﾞﾝｽEB" pitchFamily="18" charset="-128"/>
              </a:rPr>
              <a:t>相談支援事業評価部会については、相談支援事業の評価報告のとおり</a:t>
            </a:r>
            <a:r>
              <a:rPr lang="en-US" altLang="ja-JP" sz="1800" dirty="0" smtClean="0">
                <a:latin typeface="HGP創英ﾌﾟﾚｾﾞﾝｽEB" pitchFamily="18" charset="-128"/>
                <a:ea typeface="HGP創英ﾌﾟﾚｾﾞﾝｽEB" pitchFamily="18" charset="-128"/>
              </a:rPr>
              <a:t>)</a:t>
            </a:r>
            <a:r>
              <a:rPr lang="ja-JP" altLang="en-US" sz="1800" dirty="0" smtClean="0">
                <a:latin typeface="HGP創英ﾌﾟﾚｾﾞﾝｽEB" pitchFamily="18" charset="-128"/>
                <a:ea typeface="HGP創英ﾌﾟﾚｾﾞﾝｽEB" pitchFamily="18" charset="-128"/>
              </a:rPr>
              <a:t>　</a:t>
            </a: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r>
              <a:rPr lang="ja-JP" altLang="en-US" sz="2000" dirty="0" smtClean="0">
                <a:latin typeface="HGP創英ﾌﾟﾚｾﾞﾝｽEB" pitchFamily="18" charset="-128"/>
                <a:ea typeface="HGP創英ﾌﾟﾚｾﾞﾝｽEB" pitchFamily="18" charset="-128"/>
              </a:rPr>
              <a:t>　　　　　　　　　</a:t>
            </a:r>
            <a:endParaRPr lang="en-US" altLang="ja-JP" sz="2000" dirty="0" smtClean="0">
              <a:latin typeface="HGP創英ﾌﾟﾚｾﾞﾝｽEB" pitchFamily="18" charset="-128"/>
              <a:ea typeface="HGP創英ﾌﾟﾚｾﾞﾝｽEB" pitchFamily="18" charset="-128"/>
            </a:endParaRPr>
          </a:p>
          <a:p>
            <a:pPr marL="0" indent="0">
              <a:buNone/>
            </a:pPr>
            <a:r>
              <a:rPr lang="ja-JP" altLang="en-US" sz="2000" dirty="0" smtClean="0">
                <a:latin typeface="HGP創英ﾌﾟﾚｾﾞﾝｽEB" pitchFamily="18" charset="-128"/>
                <a:ea typeface="HGP創英ﾌﾟﾚｾﾞﾝｽEB" pitchFamily="18" charset="-128"/>
              </a:rPr>
              <a:t>　　　　　　　　　　　　　　　　　　　　　　</a:t>
            </a: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p:txBody>
      </p:sp>
      <p:sp>
        <p:nvSpPr>
          <p:cNvPr id="10" name="角丸四角形 9"/>
          <p:cNvSpPr/>
          <p:nvPr/>
        </p:nvSpPr>
        <p:spPr>
          <a:xfrm>
            <a:off x="3581108" y="2852936"/>
            <a:ext cx="5023339" cy="432048"/>
          </a:xfrm>
          <a:prstGeom prst="roundRect">
            <a:avLst/>
          </a:prstGeom>
          <a:blipFill>
            <a:blip r:embed="rId2"/>
            <a:tile tx="0" ty="0" sx="100000" sy="100000" flip="none" algn="tl"/>
          </a:blipFill>
          <a:ln w="12700"/>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latin typeface="HGP創英ﾌﾟﾚｾﾞﾝｽEB" pitchFamily="18" charset="-128"/>
                <a:ea typeface="HGP創英ﾌﾟﾚｾﾞﾝｽEB" pitchFamily="18" charset="-128"/>
              </a:rPr>
              <a:t>①相談支援事業評価部会</a:t>
            </a:r>
            <a:endParaRPr lang="en-US" altLang="ja-JP" sz="1600" dirty="0">
              <a:latin typeface="HGP創英ﾌﾟﾚｾﾞﾝｽEB" pitchFamily="18" charset="-128"/>
              <a:ea typeface="HGP創英ﾌﾟﾚｾﾞﾝｽEB" pitchFamily="18" charset="-128"/>
            </a:endParaRPr>
          </a:p>
        </p:txBody>
      </p:sp>
      <p:sp>
        <p:nvSpPr>
          <p:cNvPr id="11" name="角丸四角形 10"/>
          <p:cNvSpPr/>
          <p:nvPr/>
        </p:nvSpPr>
        <p:spPr>
          <a:xfrm>
            <a:off x="3601058" y="3356993"/>
            <a:ext cx="5023338" cy="936104"/>
          </a:xfrm>
          <a:prstGeom prst="roundRect">
            <a:avLst/>
          </a:prstGeom>
          <a:blipFill>
            <a:blip r:embed="rId2"/>
            <a:tile tx="0" ty="0" sx="100000" sy="100000" flip="none" algn="tl"/>
          </a:blipFill>
          <a:ln w="12700"/>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latin typeface="HGP創英ﾌﾟﾚｾﾞﾝｽEB" pitchFamily="18" charset="-128"/>
                <a:ea typeface="HGP創英ﾌﾟﾚｾﾞﾝｽEB" pitchFamily="18" charset="-128"/>
              </a:rPr>
              <a:t>②地域生活支援</a:t>
            </a:r>
            <a:r>
              <a:rPr lang="ja-JP" altLang="en-US" sz="1600" dirty="0" smtClean="0">
                <a:latin typeface="HGP創英ﾌﾟﾚｾﾞﾝｽEB" pitchFamily="18" charset="-128"/>
                <a:ea typeface="HGP創英ﾌﾟﾚｾﾞﾝｽEB" pitchFamily="18" charset="-128"/>
              </a:rPr>
              <a:t>部会</a:t>
            </a:r>
            <a:r>
              <a:rPr lang="en-US" altLang="ja-JP" sz="1600" dirty="0" smtClean="0">
                <a:latin typeface="HGP創英ﾌﾟﾚｾﾞﾝｽEB" pitchFamily="18" charset="-128"/>
                <a:ea typeface="HGP創英ﾌﾟﾚｾﾞﾝｽEB" pitchFamily="18" charset="-128"/>
              </a:rPr>
              <a:t>(</a:t>
            </a:r>
            <a:r>
              <a:rPr lang="ja-JP" altLang="en-US" sz="1600" dirty="0" smtClean="0">
                <a:latin typeface="HGP創英ﾌﾟﾚｾﾞﾝｽEB" pitchFamily="18" charset="-128"/>
                <a:ea typeface="HGP創英ﾌﾟﾚｾﾞﾝｽEB" pitchFamily="18" charset="-128"/>
              </a:rPr>
              <a:t>地域</a:t>
            </a:r>
            <a:r>
              <a:rPr lang="ja-JP" altLang="en-US" sz="1600" dirty="0">
                <a:latin typeface="HGP創英ﾌﾟﾚｾﾞﾝｽEB" pitchFamily="18" charset="-128"/>
                <a:ea typeface="HGP創英ﾌﾟﾚｾﾞﾝｽEB" pitchFamily="18" charset="-128"/>
              </a:rPr>
              <a:t>課題検討</a:t>
            </a:r>
            <a:r>
              <a:rPr lang="ja-JP" altLang="en-US" sz="1600" dirty="0" smtClean="0">
                <a:latin typeface="HGP創英ﾌﾟﾚｾﾞﾝｽEB" pitchFamily="18" charset="-128"/>
                <a:ea typeface="HGP創英ﾌﾟﾚｾﾞﾝｽEB" pitchFamily="18" charset="-128"/>
              </a:rPr>
              <a:t>プロジェクト</a:t>
            </a:r>
            <a:r>
              <a:rPr lang="en-US" altLang="ja-JP" sz="1600" dirty="0" smtClean="0">
                <a:latin typeface="HGP創英ﾌﾟﾚｾﾞﾝｽEB" pitchFamily="18" charset="-128"/>
                <a:ea typeface="HGP創英ﾌﾟﾚｾﾞﾝｽEB" pitchFamily="18" charset="-128"/>
              </a:rPr>
              <a:t>)</a:t>
            </a:r>
            <a:endParaRPr lang="ja-JP" altLang="en-US" sz="1600" dirty="0" smtClean="0">
              <a:latin typeface="HGP創英ﾌﾟﾚｾﾞﾝｽEB" pitchFamily="18" charset="-128"/>
              <a:ea typeface="HGP創英ﾌﾟﾚｾﾞﾝｽEB" pitchFamily="18" charset="-128"/>
            </a:endParaRPr>
          </a:p>
          <a:p>
            <a:endParaRPr kumimoji="1" lang="ja-JP" altLang="en-US" sz="1100" dirty="0" smtClean="0">
              <a:latin typeface="HGP創英ﾌﾟﾚｾﾞﾝｽEB" pitchFamily="18" charset="-128"/>
              <a:ea typeface="HGP創英ﾌﾟﾚｾﾞﾝｽEB" pitchFamily="18" charset="-128"/>
            </a:endParaRPr>
          </a:p>
          <a:p>
            <a:r>
              <a:rPr kumimoji="1" lang="en-US" altLang="ja-JP" sz="1100" dirty="0" smtClean="0">
                <a:latin typeface="HGP創英ﾌﾟﾚｾﾞﾝｽEB" pitchFamily="18" charset="-128"/>
                <a:ea typeface="HGP創英ﾌﾟﾚｾﾞﾝｽEB" pitchFamily="18" charset="-128"/>
              </a:rPr>
              <a:t>&lt;</a:t>
            </a:r>
            <a:r>
              <a:rPr lang="ja-JP" altLang="en-US" sz="1100" dirty="0" smtClean="0">
                <a:latin typeface="HGP創英ﾌﾟﾚｾﾞﾝｽEB" pitchFamily="18" charset="-128"/>
                <a:ea typeface="HGP創英ﾌﾟﾚｾﾞﾝｽEB" pitchFamily="18" charset="-128"/>
              </a:rPr>
              <a:t>部会構成員</a:t>
            </a:r>
            <a:r>
              <a:rPr kumimoji="1" lang="en-US" altLang="ja-JP" sz="1100" dirty="0" smtClean="0">
                <a:latin typeface="HGP創英ﾌﾟﾚｾﾞﾝｽEB" pitchFamily="18" charset="-128"/>
                <a:ea typeface="HGP創英ﾌﾟﾚｾﾞﾝｽEB" pitchFamily="18" charset="-128"/>
              </a:rPr>
              <a:t>&gt;</a:t>
            </a:r>
            <a:r>
              <a:rPr kumimoji="1" lang="ja-JP" altLang="en-US" sz="1100" dirty="0" smtClean="0">
                <a:latin typeface="HGP創英ﾌﾟﾚｾﾞﾝｽEB" pitchFamily="18" charset="-128"/>
                <a:ea typeface="HGP創英ﾌﾟﾚｾﾞﾝｽEB" pitchFamily="18" charset="-128"/>
              </a:rPr>
              <a:t>　自立支援協議会</a:t>
            </a:r>
            <a:r>
              <a:rPr kumimoji="1" lang="en-US" altLang="ja-JP" sz="1100" dirty="0" smtClean="0">
                <a:latin typeface="HGP創英ﾌﾟﾚｾﾞﾝｽEB" pitchFamily="18" charset="-128"/>
                <a:ea typeface="HGP創英ﾌﾟﾚｾﾞﾝｽEB" pitchFamily="18" charset="-128"/>
              </a:rPr>
              <a:t>(</a:t>
            </a:r>
            <a:r>
              <a:rPr kumimoji="1" lang="ja-JP" altLang="en-US" sz="1100" dirty="0" smtClean="0">
                <a:latin typeface="HGP創英ﾌﾟﾚｾﾞﾝｽEB" pitchFamily="18" charset="-128"/>
                <a:ea typeface="HGP創英ﾌﾟﾚｾﾞﾝｽEB" pitchFamily="18" charset="-128"/>
              </a:rPr>
              <a:t>佐野委員、望月委員、檜垣委員</a:t>
            </a:r>
            <a:r>
              <a:rPr kumimoji="1" lang="en-US" altLang="ja-JP" sz="1100" dirty="0" smtClean="0">
                <a:latin typeface="HGP創英ﾌﾟﾚｾﾞﾝｽEB" pitchFamily="18" charset="-128"/>
                <a:ea typeface="HGP創英ﾌﾟﾚｾﾞﾝｽEB" pitchFamily="18" charset="-128"/>
              </a:rPr>
              <a:t>)</a:t>
            </a:r>
            <a:r>
              <a:rPr kumimoji="1" lang="ja-JP" altLang="en-US" sz="1100" dirty="0" err="1" smtClean="0">
                <a:latin typeface="HGP創英ﾌﾟﾚｾﾞﾝｽEB" pitchFamily="18" charset="-128"/>
                <a:ea typeface="HGP創英ﾌﾟﾚｾﾞﾝｽEB" pitchFamily="18" charset="-128"/>
              </a:rPr>
              <a:t>、</a:t>
            </a:r>
            <a:r>
              <a:rPr kumimoji="1" lang="ja-JP" altLang="en-US" sz="1100" dirty="0" smtClean="0">
                <a:latin typeface="HGP創英ﾌﾟﾚｾﾞﾝｽEB" pitchFamily="18" charset="-128"/>
                <a:ea typeface="HGP創英ﾌﾟﾚｾﾞﾝｽEB" pitchFamily="18" charset="-128"/>
              </a:rPr>
              <a:t>宍原荘、わだつみ、相談支援推進センター、地域リハビリテーション推進センター、障害者福祉課</a:t>
            </a:r>
            <a:endParaRPr kumimoji="1" lang="ja-JP" altLang="en-US" sz="1100" dirty="0">
              <a:latin typeface="HGP創英ﾌﾟﾚｾﾞﾝｽEB" pitchFamily="18" charset="-128"/>
              <a:ea typeface="HGP創英ﾌﾟﾚｾﾞﾝｽEB" pitchFamily="18" charset="-128"/>
            </a:endParaRPr>
          </a:p>
        </p:txBody>
      </p:sp>
      <p:sp>
        <p:nvSpPr>
          <p:cNvPr id="12" name="角丸四角形 11"/>
          <p:cNvSpPr/>
          <p:nvPr/>
        </p:nvSpPr>
        <p:spPr>
          <a:xfrm>
            <a:off x="3599111" y="4401838"/>
            <a:ext cx="5025285" cy="899370"/>
          </a:xfrm>
          <a:prstGeom prst="roundRect">
            <a:avLst/>
          </a:prstGeom>
          <a:blipFill>
            <a:blip r:embed="rId2"/>
            <a:tile tx="0" ty="0" sx="100000" sy="100000" flip="none" algn="tl"/>
          </a:blipFill>
          <a:ln w="12700"/>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latin typeface="HGP創英ﾌﾟﾚｾﾞﾝｽEB" pitchFamily="18" charset="-128"/>
                <a:ea typeface="HGP創英ﾌﾟﾚｾﾞﾝｽEB" pitchFamily="18" charset="-128"/>
              </a:rPr>
              <a:t>③権利擁護・虐待防止</a:t>
            </a:r>
            <a:r>
              <a:rPr lang="ja-JP" altLang="en-US" sz="1600" dirty="0" smtClean="0">
                <a:latin typeface="HGP創英ﾌﾟﾚｾﾞﾝｽEB" pitchFamily="18" charset="-128"/>
                <a:ea typeface="HGP創英ﾌﾟﾚｾﾞﾝｽEB" pitchFamily="18" charset="-128"/>
              </a:rPr>
              <a:t>部会</a:t>
            </a:r>
          </a:p>
          <a:p>
            <a:endParaRPr lang="ja-JP" altLang="en-US" sz="1100" dirty="0" smtClean="0">
              <a:latin typeface="HGP創英ﾌﾟﾚｾﾞﾝｽEB" pitchFamily="18" charset="-128"/>
              <a:ea typeface="HGP創英ﾌﾟﾚｾﾞﾝｽEB" pitchFamily="18" charset="-128"/>
            </a:endParaRPr>
          </a:p>
          <a:p>
            <a:r>
              <a:rPr lang="en-US" altLang="ja-JP" sz="1100" dirty="0">
                <a:latin typeface="HGP創英ﾌﾟﾚｾﾞﾝｽEB" pitchFamily="18" charset="-128"/>
                <a:ea typeface="HGP創英ﾌﾟﾚｾﾞﾝｽEB" pitchFamily="18" charset="-128"/>
              </a:rPr>
              <a:t>&lt;</a:t>
            </a:r>
            <a:r>
              <a:rPr lang="ja-JP" altLang="en-US" sz="1100" dirty="0">
                <a:latin typeface="HGP創英ﾌﾟﾚｾﾞﾝｽEB" pitchFamily="18" charset="-128"/>
                <a:ea typeface="HGP創英ﾌﾟﾚｾﾞﾝｽEB" pitchFamily="18" charset="-128"/>
              </a:rPr>
              <a:t>部会構成員</a:t>
            </a:r>
            <a:r>
              <a:rPr lang="en-US" altLang="ja-JP" sz="1100" dirty="0">
                <a:latin typeface="HGP創英ﾌﾟﾚｾﾞﾝｽEB" pitchFamily="18" charset="-128"/>
                <a:ea typeface="HGP創英ﾌﾟﾚｾﾞﾝｽEB" pitchFamily="18" charset="-128"/>
              </a:rPr>
              <a:t>&gt;</a:t>
            </a:r>
            <a:r>
              <a:rPr lang="ja-JP" altLang="en-US" sz="1100" dirty="0">
                <a:latin typeface="HGP創英ﾌﾟﾚｾﾞﾝｽEB" pitchFamily="18" charset="-128"/>
                <a:ea typeface="HGP創英ﾌﾟﾚｾﾞﾝｽEB" pitchFamily="18" charset="-128"/>
              </a:rPr>
              <a:t>　自立支援協議会</a:t>
            </a:r>
            <a:r>
              <a:rPr lang="en-US" altLang="ja-JP" sz="1100" dirty="0" smtClean="0">
                <a:latin typeface="HGP創英ﾌﾟﾚｾﾞﾝｽEB" pitchFamily="18" charset="-128"/>
                <a:ea typeface="HGP創英ﾌﾟﾚｾﾞﾝｽEB" pitchFamily="18" charset="-128"/>
              </a:rPr>
              <a:t>(</a:t>
            </a:r>
            <a:r>
              <a:rPr lang="ja-JP" altLang="en-US" sz="1100" dirty="0" smtClean="0">
                <a:latin typeface="HGP創英ﾌﾟﾚｾﾞﾝｽEB" pitchFamily="18" charset="-128"/>
                <a:ea typeface="HGP創英ﾌﾟﾚｾﾞﾝｽEB" pitchFamily="18" charset="-128"/>
              </a:rPr>
              <a:t>江原会長、西尾委員、中村委員</a:t>
            </a:r>
            <a:r>
              <a:rPr lang="en-US" altLang="ja-JP" sz="1100" dirty="0" smtClean="0">
                <a:latin typeface="HGP創英ﾌﾟﾚｾﾞﾝｽEB" pitchFamily="18" charset="-128"/>
                <a:ea typeface="HGP創英ﾌﾟﾚｾﾞﾝｽEB" pitchFamily="18" charset="-128"/>
              </a:rPr>
              <a:t>)</a:t>
            </a:r>
            <a:r>
              <a:rPr lang="ja-JP" altLang="en-US" sz="1100" dirty="0" err="1" smtClean="0">
                <a:latin typeface="HGP創英ﾌﾟﾚｾﾞﾝｽEB" pitchFamily="18" charset="-128"/>
                <a:ea typeface="HGP創英ﾌﾟﾚｾﾞﾝｽEB" pitchFamily="18" charset="-128"/>
              </a:rPr>
              <a:t>、</a:t>
            </a:r>
            <a:r>
              <a:rPr lang="ja-JP" altLang="en-US" sz="1100" dirty="0" smtClean="0">
                <a:latin typeface="HGP創英ﾌﾟﾚｾﾞﾝｽEB" pitchFamily="18" charset="-128"/>
                <a:ea typeface="HGP創英ﾌﾟﾚｾﾞﾝｽEB" pitchFamily="18" charset="-128"/>
              </a:rPr>
              <a:t>ひまわり事業団ピアサポート、北斗、相談支援推進センター、精神保健福祉課、障害者福祉課</a:t>
            </a:r>
            <a:endParaRPr lang="en-US" altLang="ja-JP" dirty="0">
              <a:latin typeface="HGP創英ﾌﾟﾚｾﾞﾝｽEB" pitchFamily="18" charset="-128"/>
              <a:ea typeface="HGP創英ﾌﾟﾚｾﾞﾝｽEB" pitchFamily="18" charset="-128"/>
            </a:endParaRPr>
          </a:p>
        </p:txBody>
      </p:sp>
      <p:sp>
        <p:nvSpPr>
          <p:cNvPr id="13" name="角丸四角形 12"/>
          <p:cNvSpPr/>
          <p:nvPr/>
        </p:nvSpPr>
        <p:spPr>
          <a:xfrm>
            <a:off x="3599111" y="5373216"/>
            <a:ext cx="4987333" cy="1008112"/>
          </a:xfrm>
          <a:prstGeom prst="roundRect">
            <a:avLst/>
          </a:prstGeom>
          <a:blipFill>
            <a:blip r:embed="rId2"/>
            <a:tile tx="0" ty="0" sx="100000" sy="100000" flip="none" algn="tl"/>
          </a:blipFill>
          <a:ln w="12700"/>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latin typeface="HGP創英ﾌﾟﾚｾﾞﾝｽEB" pitchFamily="18" charset="-128"/>
                <a:ea typeface="HGP創英ﾌﾟﾚｾﾞﾝｽEB" pitchFamily="18" charset="-128"/>
              </a:rPr>
              <a:t>④就労支援</a:t>
            </a:r>
            <a:r>
              <a:rPr lang="ja-JP" altLang="en-US" sz="1600" dirty="0" smtClean="0">
                <a:latin typeface="HGP創英ﾌﾟﾚｾﾞﾝｽEB" pitchFamily="18" charset="-128"/>
                <a:ea typeface="HGP創英ﾌﾟﾚｾﾞﾝｽEB" pitchFamily="18" charset="-128"/>
              </a:rPr>
              <a:t>部会</a:t>
            </a:r>
            <a:r>
              <a:rPr lang="en-US" altLang="ja-JP" sz="1600" dirty="0" smtClean="0">
                <a:latin typeface="HGP創英ﾌﾟﾚｾﾞﾝｽEB" pitchFamily="18" charset="-128"/>
                <a:ea typeface="HGP創英ﾌﾟﾚｾﾞﾝｽEB" pitchFamily="18" charset="-128"/>
              </a:rPr>
              <a:t>(</a:t>
            </a:r>
            <a:r>
              <a:rPr lang="ja-JP" altLang="en-US" sz="1600" dirty="0" smtClean="0">
                <a:latin typeface="HGP創英ﾌﾟﾚｾﾞﾝｽEB" pitchFamily="18" charset="-128"/>
                <a:ea typeface="HGP創英ﾌﾟﾚｾﾞﾝｽEB" pitchFamily="18" charset="-128"/>
              </a:rPr>
              <a:t>新設</a:t>
            </a:r>
            <a:r>
              <a:rPr lang="en-US" altLang="ja-JP" sz="1600" dirty="0" smtClean="0">
                <a:latin typeface="HGP創英ﾌﾟﾚｾﾞﾝｽEB" pitchFamily="18" charset="-128"/>
                <a:ea typeface="HGP創英ﾌﾟﾚｾﾞﾝｽEB" pitchFamily="18" charset="-128"/>
              </a:rPr>
              <a:t>)</a:t>
            </a:r>
            <a:endParaRPr lang="ja-JP" altLang="en-US" sz="1600" dirty="0" smtClean="0">
              <a:latin typeface="HGP創英ﾌﾟﾚｾﾞﾝｽEB" pitchFamily="18" charset="-128"/>
              <a:ea typeface="HGP創英ﾌﾟﾚｾﾞﾝｽEB" pitchFamily="18" charset="-128"/>
            </a:endParaRPr>
          </a:p>
          <a:p>
            <a:endParaRPr lang="ja-JP" altLang="en-US" sz="1100" dirty="0" smtClean="0">
              <a:latin typeface="HGP創英ﾌﾟﾚｾﾞﾝｽEB" pitchFamily="18" charset="-128"/>
              <a:ea typeface="HGP創英ﾌﾟﾚｾﾞﾝｽEB" pitchFamily="18" charset="-128"/>
            </a:endParaRPr>
          </a:p>
          <a:p>
            <a:r>
              <a:rPr lang="en-US" altLang="ja-JP" sz="1100" dirty="0" smtClean="0">
                <a:latin typeface="HGP創英ﾌﾟﾚｾﾞﾝｽEB" pitchFamily="18" charset="-128"/>
                <a:ea typeface="HGP創英ﾌﾟﾚｾﾞﾝｽEB" pitchFamily="18" charset="-128"/>
              </a:rPr>
              <a:t>&lt;</a:t>
            </a:r>
            <a:r>
              <a:rPr lang="ja-JP" altLang="en-US" sz="1100" dirty="0" smtClean="0">
                <a:latin typeface="HGP創英ﾌﾟﾚｾﾞﾝｽEB" pitchFamily="18" charset="-128"/>
                <a:ea typeface="HGP創英ﾌﾟﾚｾﾞﾝｽEB" pitchFamily="18" charset="-128"/>
              </a:rPr>
              <a:t>部会構成員</a:t>
            </a:r>
            <a:r>
              <a:rPr lang="en-US" altLang="ja-JP" sz="1100" dirty="0" smtClean="0">
                <a:latin typeface="HGP創英ﾌﾟﾚｾﾞﾝｽEB" pitchFamily="18" charset="-128"/>
                <a:ea typeface="HGP創英ﾌﾟﾚｾﾞﾝｽEB" pitchFamily="18" charset="-128"/>
              </a:rPr>
              <a:t>&gt;</a:t>
            </a:r>
            <a:r>
              <a:rPr lang="ja-JP" altLang="en-US" sz="1100" dirty="0" smtClean="0">
                <a:latin typeface="HGP創英ﾌﾟﾚｾﾞﾝｽEB" pitchFamily="18" charset="-128"/>
                <a:ea typeface="HGP創英ﾌﾟﾚｾﾞﾝｽEB" pitchFamily="18" charset="-128"/>
              </a:rPr>
              <a:t>　自立支援協議会</a:t>
            </a:r>
            <a:r>
              <a:rPr lang="en-US" altLang="ja-JP" sz="1100" dirty="0" smtClean="0">
                <a:latin typeface="HGP創英ﾌﾟﾚｾﾞﾝｽEB" pitchFamily="18" charset="-128"/>
                <a:ea typeface="HGP創英ﾌﾟﾚｾﾞﾝｽEB" pitchFamily="18" charset="-128"/>
              </a:rPr>
              <a:t>(</a:t>
            </a:r>
            <a:r>
              <a:rPr lang="ja-JP" altLang="en-US" sz="1100" dirty="0" smtClean="0">
                <a:latin typeface="HGP創英ﾌﾟﾚｾﾞﾝｽEB" pitchFamily="18" charset="-128"/>
                <a:ea typeface="HGP創英ﾌﾟﾚｾﾞﾝｽEB" pitchFamily="18" charset="-128"/>
              </a:rPr>
              <a:t>中村委員、長谷川委員、松井委員</a:t>
            </a:r>
            <a:r>
              <a:rPr lang="en-US" altLang="ja-JP" sz="1100" dirty="0" smtClean="0">
                <a:latin typeface="HGP創英ﾌﾟﾚｾﾞﾝｽEB" pitchFamily="18" charset="-128"/>
                <a:ea typeface="HGP創英ﾌﾟﾚｾﾞﾝｽEB" pitchFamily="18" charset="-128"/>
              </a:rPr>
              <a:t>)</a:t>
            </a:r>
            <a:r>
              <a:rPr lang="ja-JP" altLang="en-US" sz="1100" dirty="0" err="1" smtClean="0">
                <a:latin typeface="HGP創英ﾌﾟﾚｾﾞﾝｽEB" pitchFamily="18" charset="-128"/>
                <a:ea typeface="HGP創英ﾌﾟﾚｾﾞﾝｽEB" pitchFamily="18" charset="-128"/>
              </a:rPr>
              <a:t>、</a:t>
            </a:r>
            <a:r>
              <a:rPr lang="ja-JP" altLang="en-US" sz="1100" dirty="0" smtClean="0">
                <a:latin typeface="HGP創英ﾌﾟﾚｾﾞﾝｽEB" pitchFamily="18" charset="-128"/>
                <a:ea typeface="HGP創英ﾌﾟﾚｾﾞﾝｽEB" pitchFamily="18" charset="-128"/>
              </a:rPr>
              <a:t>障害者職業センター、発達障害者支援センター、相談支援推進センター、精神保健福祉課、障害者福祉課</a:t>
            </a:r>
            <a:endParaRPr kumimoji="1" lang="ja-JP" altLang="en-US" dirty="0">
              <a:latin typeface="HGP創英ﾌﾟﾚｾﾞﾝｽEB" pitchFamily="18" charset="-128"/>
              <a:ea typeface="HGP創英ﾌﾟﾚｾﾞﾝｽEB" pitchFamily="18" charset="-128"/>
            </a:endParaRPr>
          </a:p>
        </p:txBody>
      </p:sp>
      <p:sp>
        <p:nvSpPr>
          <p:cNvPr id="14" name="正方形/長方形 13"/>
          <p:cNvSpPr/>
          <p:nvPr/>
        </p:nvSpPr>
        <p:spPr>
          <a:xfrm>
            <a:off x="607604" y="4186807"/>
            <a:ext cx="2304256" cy="860648"/>
          </a:xfrm>
          <a:prstGeom prst="rect">
            <a:avLst/>
          </a:prstGeom>
          <a:ln w="12700" cmpd="db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HGP創英ﾌﾟﾚｾﾞﾝｽEB" pitchFamily="18" charset="-128"/>
                <a:ea typeface="HGP創英ﾌﾟﾚｾﾞﾝｽEB" pitchFamily="18" charset="-128"/>
              </a:rPr>
              <a:t>平成</a:t>
            </a:r>
            <a:r>
              <a:rPr kumimoji="1" lang="en-US" altLang="ja-JP" dirty="0" smtClean="0">
                <a:latin typeface="HGP創英ﾌﾟﾚｾﾞﾝｽEB" pitchFamily="18" charset="-128"/>
                <a:ea typeface="HGP創英ﾌﾟﾚｾﾞﾝｽEB" pitchFamily="18" charset="-128"/>
              </a:rPr>
              <a:t>27</a:t>
            </a:r>
            <a:r>
              <a:rPr kumimoji="1" lang="ja-JP" altLang="en-US" dirty="0" smtClean="0">
                <a:latin typeface="HGP創英ﾌﾟﾚｾﾞﾝｽEB" pitchFamily="18" charset="-128"/>
                <a:ea typeface="HGP創英ﾌﾟﾚｾﾞﾝｽEB" pitchFamily="18" charset="-128"/>
              </a:rPr>
              <a:t>年度</a:t>
            </a:r>
          </a:p>
          <a:p>
            <a:pPr algn="ctr"/>
            <a:r>
              <a:rPr lang="ja-JP" altLang="en-US" sz="2000" dirty="0" smtClean="0">
                <a:latin typeface="HGP創英ﾌﾟﾚｾﾞﾝｽEB" pitchFamily="18" charset="-128"/>
                <a:ea typeface="HGP創英ﾌﾟﾚｾﾞﾝｽEB" pitchFamily="18" charset="-128"/>
              </a:rPr>
              <a:t>専門部会</a:t>
            </a:r>
            <a:endParaRPr kumimoji="1" lang="ja-JP" altLang="en-US" sz="2000" dirty="0">
              <a:latin typeface="HGP創英ﾌﾟﾚｾﾞﾝｽEB" pitchFamily="18" charset="-128"/>
              <a:ea typeface="HGP創英ﾌﾟﾚｾﾞﾝｽEB" pitchFamily="18" charset="-128"/>
            </a:endParaRPr>
          </a:p>
        </p:txBody>
      </p:sp>
      <p:sp>
        <p:nvSpPr>
          <p:cNvPr id="15" name="左中かっこ 14"/>
          <p:cNvSpPr/>
          <p:nvPr/>
        </p:nvSpPr>
        <p:spPr>
          <a:xfrm>
            <a:off x="2931090" y="2852936"/>
            <a:ext cx="648072" cy="3528391"/>
          </a:xfrm>
          <a:prstGeom prst="leftBrace">
            <a:avLst>
              <a:gd name="adj1" fmla="val 8333"/>
              <a:gd name="adj2" fmla="val 5004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31370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2</a:t>
            </a:fld>
            <a:endParaRPr kumimoji="1" lang="ja-JP" altLang="en-US"/>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007703575"/>
              </p:ext>
            </p:extLst>
          </p:nvPr>
        </p:nvGraphicFramePr>
        <p:xfrm>
          <a:off x="404097" y="692696"/>
          <a:ext cx="8229600" cy="5704322"/>
        </p:xfrm>
        <a:graphic>
          <a:graphicData uri="http://schemas.openxmlformats.org/drawingml/2006/table">
            <a:tbl>
              <a:tblPr firstRow="1" bandRow="1">
                <a:tableStyleId>{72833802-FEF1-4C79-8D5D-14CF1EAF98D9}</a:tableStyleId>
              </a:tblPr>
              <a:tblGrid>
                <a:gridCol w="3178696"/>
                <a:gridCol w="5050904"/>
              </a:tblGrid>
              <a:tr h="350070">
                <a:tc>
                  <a:txBody>
                    <a:bodyPr/>
                    <a:lstStyle/>
                    <a:p>
                      <a:pPr algn="ctr"/>
                      <a:r>
                        <a:rPr kumimoji="1" lang="ja-JP" altLang="en-US" dirty="0" smtClean="0">
                          <a:solidFill>
                            <a:schemeClr val="tx1"/>
                          </a:solidFill>
                          <a:latin typeface="HGS創英ﾌﾟﾚｾﾞﾝｽEB" pitchFamily="18" charset="-128"/>
                          <a:ea typeface="HGS創英ﾌﾟﾚｾﾞﾝｽEB" pitchFamily="18" charset="-128"/>
                        </a:rPr>
                        <a:t>専門部会名</a:t>
                      </a:r>
                      <a:endParaRPr kumimoji="1" lang="ja-JP" altLang="en-US" dirty="0">
                        <a:solidFill>
                          <a:schemeClr val="tx1"/>
                        </a:solidFill>
                        <a:latin typeface="HGS創英ﾌﾟﾚｾﾞﾝｽEB" pitchFamily="18" charset="-128"/>
                        <a:ea typeface="HGS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latin typeface="HGS創英ﾌﾟﾚｾﾞﾝｽEB" pitchFamily="18" charset="-128"/>
                          <a:ea typeface="HGS創英ﾌﾟﾚｾﾞﾝｽEB" pitchFamily="18" charset="-128"/>
                        </a:rPr>
                        <a:t>活動内容</a:t>
                      </a:r>
                      <a:endParaRPr kumimoji="1" lang="ja-JP" altLang="en-US" dirty="0">
                        <a:solidFill>
                          <a:schemeClr val="tx1"/>
                        </a:solidFill>
                        <a:latin typeface="HGS創英ﾌﾟﾚｾﾞﾝｽEB" pitchFamily="18" charset="-128"/>
                        <a:ea typeface="HGS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8562">
                <a:tc>
                  <a:txBody>
                    <a:bodyPr/>
                    <a:lstStyle/>
                    <a:p>
                      <a:endParaRPr kumimoji="1" lang="ja-JP" altLang="en-US" dirty="0" smtClean="0">
                        <a:latin typeface="HGS創英ﾌﾟﾚｾﾞﾝｽEB" pitchFamily="18" charset="-128"/>
                        <a:ea typeface="HGS創英ﾌﾟﾚｾﾞﾝｽEB" pitchFamily="18" charset="-128"/>
                      </a:endParaRPr>
                    </a:p>
                    <a:p>
                      <a:r>
                        <a:rPr kumimoji="1" lang="ja-JP" altLang="en-US" dirty="0" smtClean="0">
                          <a:latin typeface="HGS創英ﾌﾟﾚｾﾞﾝｽEB" pitchFamily="18" charset="-128"/>
                          <a:ea typeface="HGS創英ﾌﾟﾚｾﾞﾝｽEB" pitchFamily="18" charset="-128"/>
                        </a:rPr>
                        <a:t>地域生活支援部会</a:t>
                      </a:r>
                    </a:p>
                    <a:p>
                      <a:r>
                        <a:rPr kumimoji="1" lang="en-US" altLang="ja-JP" dirty="0" smtClean="0">
                          <a:latin typeface="HGS創英ﾌﾟﾚｾﾞﾝｽEB" pitchFamily="18" charset="-128"/>
                          <a:ea typeface="HGS創英ﾌﾟﾚｾﾞﾝｽEB" pitchFamily="18" charset="-128"/>
                        </a:rPr>
                        <a:t>(</a:t>
                      </a:r>
                      <a:r>
                        <a:rPr kumimoji="1" lang="ja-JP" altLang="en-US" dirty="0" smtClean="0">
                          <a:latin typeface="HGS創英ﾌﾟﾚｾﾞﾝｽEB" pitchFamily="18" charset="-128"/>
                          <a:ea typeface="HGS創英ﾌﾟﾚｾﾞﾝｽEB" pitchFamily="18" charset="-128"/>
                        </a:rPr>
                        <a:t>地域課題検討プロジェクト</a:t>
                      </a:r>
                      <a:r>
                        <a:rPr kumimoji="1" lang="en-US" altLang="ja-JP" dirty="0" smtClean="0">
                          <a:latin typeface="HGS創英ﾌﾟﾚｾﾞﾝｽEB" pitchFamily="18" charset="-128"/>
                          <a:ea typeface="HGS創英ﾌﾟﾚｾﾞﾝｽEB" pitchFamily="18" charset="-128"/>
                        </a:rPr>
                        <a:t>)</a:t>
                      </a:r>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a:solidFill>
                          <a:schemeClr val="tx1"/>
                        </a:solidFill>
                        <a:latin typeface="HGS創英ﾌﾟﾚｾﾞﾝｽEB" pitchFamily="18" charset="-128"/>
                        <a:ea typeface="HGS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u="sng" dirty="0" smtClean="0">
                          <a:latin typeface="HGS創英ﾌﾟﾚｾﾞﾝｽEB" pitchFamily="18" charset="-128"/>
                          <a:ea typeface="HGS創英ﾌﾟﾚｾﾞﾝｽEB" pitchFamily="18" charset="-128"/>
                        </a:rPr>
                        <a:t>〇第１回部会</a:t>
                      </a:r>
                      <a:r>
                        <a:rPr kumimoji="1" lang="en-US" altLang="ja-JP" sz="1600" u="sng" dirty="0" smtClean="0">
                          <a:latin typeface="HGS創英ﾌﾟﾚｾﾞﾝｽEB" pitchFamily="18" charset="-128"/>
                          <a:ea typeface="HGS創英ﾌﾟﾚｾﾞﾝｽEB" pitchFamily="18" charset="-128"/>
                        </a:rPr>
                        <a:t>(H27.6.10)</a:t>
                      </a:r>
                      <a:endParaRPr kumimoji="1" lang="ja-JP" altLang="en-US" sz="1600" u="sng" dirty="0" smtClean="0">
                        <a:latin typeface="HGS創英ﾌﾟﾚｾﾞﾝｽEB" pitchFamily="18" charset="-128"/>
                        <a:ea typeface="HGS創英ﾌﾟﾚｾﾞﾝｽEB" pitchFamily="18" charset="-128"/>
                      </a:endParaRPr>
                    </a:p>
                    <a:p>
                      <a:endParaRPr kumimoji="1" lang="en-US" altLang="ja-JP" sz="1600" dirty="0" smtClean="0">
                        <a:latin typeface="HGS創英ﾌﾟﾚｾﾞﾝｽEB" pitchFamily="18" charset="-128"/>
                        <a:ea typeface="HGS創英ﾌﾟﾚｾﾞﾝｽEB" pitchFamily="18" charset="-128"/>
                      </a:endParaRPr>
                    </a:p>
                    <a:p>
                      <a:r>
                        <a:rPr kumimoji="1" lang="en-US" altLang="ja-JP" sz="1600" dirty="0" smtClean="0">
                          <a:latin typeface="HGS創英ﾌﾟﾚｾﾞﾝｽEB" pitchFamily="18" charset="-128"/>
                          <a:ea typeface="HGS創英ﾌﾟﾚｾﾞﾝｽEB" pitchFamily="18" charset="-128"/>
                        </a:rPr>
                        <a:t>(1)</a:t>
                      </a:r>
                      <a:r>
                        <a:rPr kumimoji="1" lang="ja-JP" altLang="en-US" sz="1600" dirty="0" smtClean="0">
                          <a:latin typeface="HGS創英ﾌﾟﾚｾﾞﾝｽEB" pitchFamily="18" charset="-128"/>
                          <a:ea typeface="HGS創英ﾌﾟﾚｾﾞﾝｽEB" pitchFamily="18" charset="-128"/>
                        </a:rPr>
                        <a:t>入所児童地域移行等支援会議について</a:t>
                      </a:r>
                    </a:p>
                    <a:p>
                      <a:r>
                        <a:rPr kumimoji="1" lang="ja-JP" altLang="en-US" sz="1600" dirty="0" smtClean="0">
                          <a:latin typeface="HGS創英ﾌﾟﾚｾﾞﾝｽEB" pitchFamily="18" charset="-128"/>
                          <a:ea typeface="HGS創英ﾌﾟﾚｾﾞﾝｽEB" pitchFamily="18" charset="-128"/>
                        </a:rPr>
                        <a:t>･･･</a:t>
                      </a:r>
                      <a:r>
                        <a:rPr kumimoji="1" lang="en-US" altLang="ja-JP" sz="1600" dirty="0" smtClean="0">
                          <a:latin typeface="HGS創英ﾌﾟﾚｾﾞﾝｽEB" pitchFamily="18" charset="-128"/>
                          <a:ea typeface="HGS創英ﾌﾟﾚｾﾞﾝｽEB" pitchFamily="18" charset="-128"/>
                        </a:rPr>
                        <a:t>H27.4 </a:t>
                      </a:r>
                      <a:r>
                        <a:rPr kumimoji="1" lang="ja-JP" altLang="en-US" sz="1600" dirty="0" smtClean="0">
                          <a:latin typeface="HGS創英ﾌﾟﾚｾﾞﾝｽEB" pitchFamily="18" charset="-128"/>
                          <a:ea typeface="HGS創英ﾌﾟﾚｾﾞﾝｽEB" pitchFamily="18" charset="-128"/>
                        </a:rPr>
                        <a:t>設置。児童相談所とともに静岡県立磐田学園を訪問し、静岡市の体制について説明。当該会議が有効に機能するよう静岡市、静岡県で協力し合うことを確認した旨、報告</a:t>
                      </a:r>
                      <a:r>
                        <a:rPr kumimoji="1" lang="ja-JP" altLang="en-US" sz="1600" dirty="0" smtClean="0">
                          <a:latin typeface="HGS創英ﾌﾟﾚｾﾞﾝｽEB" pitchFamily="18" charset="-128"/>
                          <a:ea typeface="HGS創英ﾌﾟﾚｾﾞﾝｽEB" pitchFamily="18" charset="-128"/>
                        </a:rPr>
                        <a:t>。</a:t>
                      </a:r>
                    </a:p>
                    <a:p>
                      <a:r>
                        <a:rPr kumimoji="1" lang="en-US" altLang="ja-JP" sz="1600" dirty="0" smtClean="0">
                          <a:latin typeface="HGS創英ﾌﾟﾚｾﾞﾝｽEB" pitchFamily="18" charset="-128"/>
                          <a:ea typeface="HGS創英ﾌﾟﾚｾﾞﾝｽEB" pitchFamily="18" charset="-128"/>
                        </a:rPr>
                        <a:t>※</a:t>
                      </a:r>
                      <a:r>
                        <a:rPr kumimoji="1" lang="ja-JP" altLang="en-US" sz="1600" dirty="0" smtClean="0">
                          <a:latin typeface="HGS創英ﾌﾟﾚｾﾞﾝｽEB" pitchFamily="18" charset="-128"/>
                          <a:ea typeface="HGS創英ﾌﾟﾚｾﾞﾝｽEB" pitchFamily="18" charset="-128"/>
                        </a:rPr>
                        <a:t>現在までの</a:t>
                      </a:r>
                      <a:r>
                        <a:rPr kumimoji="1" lang="en-US" altLang="ja-JP" sz="1600" dirty="0" smtClean="0">
                          <a:latin typeface="HGS創英ﾌﾟﾚｾﾞﾝｽEB" pitchFamily="18" charset="-128"/>
                          <a:ea typeface="HGS創英ﾌﾟﾚｾﾞﾝｽEB" pitchFamily="18" charset="-128"/>
                        </a:rPr>
                        <a:t>3</a:t>
                      </a:r>
                      <a:r>
                        <a:rPr kumimoji="1" lang="ja-JP" altLang="en-US" sz="1600" dirty="0" smtClean="0">
                          <a:latin typeface="HGS創英ﾌﾟﾚｾﾞﾝｽEB" pitchFamily="18" charset="-128"/>
                          <a:ea typeface="HGS創英ﾌﾟﾚｾﾞﾝｽEB" pitchFamily="18" charset="-128"/>
                        </a:rPr>
                        <a:t>ケースについて会議を開催。</a:t>
                      </a:r>
                      <a:endParaRPr kumimoji="1" lang="en-US" altLang="ja-JP" sz="1600" dirty="0" smtClean="0">
                        <a:latin typeface="HGS創英ﾌﾟﾚｾﾞﾝｽEB" pitchFamily="18" charset="-128"/>
                        <a:ea typeface="HGS創英ﾌﾟﾚｾﾞﾝｽEB" pitchFamily="18" charset="-128"/>
                      </a:endParaRPr>
                    </a:p>
                    <a:p>
                      <a:endParaRPr kumimoji="1" lang="ja-JP" altLang="en-US" sz="1600" dirty="0" smtClean="0">
                        <a:latin typeface="HGS創英ﾌﾟﾚｾﾞﾝｽEB" pitchFamily="18" charset="-128"/>
                        <a:ea typeface="HGS創英ﾌﾟﾚｾﾞﾝｽEB" pitchFamily="18" charset="-128"/>
                      </a:endParaRPr>
                    </a:p>
                    <a:p>
                      <a:r>
                        <a:rPr kumimoji="1" lang="en-US" altLang="ja-JP" sz="1600" dirty="0" smtClean="0">
                          <a:latin typeface="HGS創英ﾌﾟﾚｾﾞﾝｽEB" pitchFamily="18" charset="-128"/>
                          <a:ea typeface="HGS創英ﾌﾟﾚｾﾞﾝｽEB" pitchFamily="18" charset="-128"/>
                        </a:rPr>
                        <a:t>(2)</a:t>
                      </a:r>
                      <a:r>
                        <a:rPr kumimoji="1" lang="ja-JP" altLang="en-US" sz="1600" dirty="0" smtClean="0">
                          <a:latin typeface="HGS創英ﾌﾟﾚｾﾞﾝｽEB" pitchFamily="18" charset="-128"/>
                          <a:ea typeface="HGS創英ﾌﾟﾚｾﾞﾝｽEB" pitchFamily="18" charset="-128"/>
                        </a:rPr>
                        <a:t>静岡市の実情に合った有効な方策について協議</a:t>
                      </a:r>
                    </a:p>
                    <a:p>
                      <a:r>
                        <a:rPr kumimoji="1" lang="ja-JP" altLang="en-US" sz="1600" dirty="0" smtClean="0">
                          <a:latin typeface="HGS創英ﾌﾟﾚｾﾞﾝｽEB" pitchFamily="18" charset="-128"/>
                          <a:ea typeface="HGS創英ﾌﾟﾚｾﾞﾝｽEB" pitchFamily="18" charset="-128"/>
                        </a:rPr>
                        <a:t>　　　↓</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HGP創英ﾌﾟﾚｾﾞﾝｽEB" pitchFamily="18" charset="-128"/>
                          <a:ea typeface="HGP創英ﾌﾟﾚｾﾞﾝｽEB" pitchFamily="18" charset="-128"/>
                        </a:rPr>
                        <a:t>　　</a:t>
                      </a:r>
                      <a:r>
                        <a:rPr lang="ja-JP" altLang="en-US" sz="1600" u="sng" dirty="0" smtClean="0">
                          <a:solidFill>
                            <a:schemeClr val="tx1"/>
                          </a:solidFill>
                          <a:latin typeface="HGP創英ﾌﾟﾚｾﾞﾝｽEB" pitchFamily="18" charset="-128"/>
                          <a:ea typeface="HGP創英ﾌﾟﾚｾﾞﾝｽEB" pitchFamily="18" charset="-128"/>
                        </a:rPr>
                        <a:t>強度</a:t>
                      </a:r>
                      <a:r>
                        <a:rPr lang="ja-JP" altLang="en-US" sz="1600" u="sng" dirty="0" err="1" smtClean="0">
                          <a:solidFill>
                            <a:schemeClr val="tx1"/>
                          </a:solidFill>
                          <a:latin typeface="HGP創英ﾌﾟﾚｾﾞﾝｽEB" pitchFamily="18" charset="-128"/>
                          <a:ea typeface="HGP創英ﾌﾟﾚｾﾞﾝｽEB" pitchFamily="18" charset="-128"/>
                        </a:rPr>
                        <a:t>行動障がい</a:t>
                      </a:r>
                      <a:r>
                        <a:rPr lang="ja-JP" altLang="en-US" sz="1600" u="sng" dirty="0" smtClean="0">
                          <a:solidFill>
                            <a:schemeClr val="tx1"/>
                          </a:solidFill>
                          <a:latin typeface="HGP創英ﾌﾟﾚｾﾞﾝｽEB" pitchFamily="18" charset="-128"/>
                          <a:ea typeface="HGP創英ﾌﾟﾚｾﾞﾝｽEB" pitchFamily="18" charset="-128"/>
                        </a:rPr>
                        <a:t>者支援施設サポート事業の提案</a:t>
                      </a:r>
                      <a:endParaRPr kumimoji="1" lang="ja-JP" altLang="en-US" sz="1600" u="sng" dirty="0" smtClean="0"/>
                    </a:p>
                    <a:p>
                      <a:endParaRPr kumimoji="1" lang="en-US" altLang="ja-JP" sz="1200" u="none" dirty="0" smtClean="0">
                        <a:latin typeface="HGS創英ﾌﾟﾚｾﾞﾝｽEB" pitchFamily="18" charset="-128"/>
                        <a:ea typeface="HGS創英ﾌﾟﾚｾﾞﾝｽEB" pitchFamily="18" charset="-128"/>
                      </a:endParaRPr>
                    </a:p>
                    <a:p>
                      <a:r>
                        <a:rPr kumimoji="1" lang="en-US" altLang="ja-JP" sz="1600" u="none" dirty="0" smtClean="0">
                          <a:latin typeface="HGS創英ﾌﾟﾚｾﾞﾝｽEB" pitchFamily="18" charset="-128"/>
                          <a:ea typeface="HGS創英ﾌﾟﾚｾﾞﾝｽEB" pitchFamily="18" charset="-128"/>
                        </a:rPr>
                        <a:t>&lt;</a:t>
                      </a:r>
                      <a:r>
                        <a:rPr kumimoji="1" lang="ja-JP" altLang="en-US" sz="1600" u="none" dirty="0" smtClean="0">
                          <a:latin typeface="HGS創英ﾌﾟﾚｾﾞﾝｽEB" pitchFamily="18" charset="-128"/>
                          <a:ea typeface="HGS創英ﾌﾟﾚｾﾞﾝｽEB" pitchFamily="18" charset="-128"/>
                        </a:rPr>
                        <a:t>内容</a:t>
                      </a:r>
                      <a:r>
                        <a:rPr kumimoji="1" lang="en-US" altLang="ja-JP" sz="1600" u="none" dirty="0" smtClean="0">
                          <a:latin typeface="HGS創英ﾌﾟﾚｾﾞﾝｽEB" pitchFamily="18" charset="-128"/>
                          <a:ea typeface="HGS創英ﾌﾟﾚｾﾞﾝｽEB" pitchFamily="18" charset="-128"/>
                        </a:rPr>
                        <a:t>&gt;</a:t>
                      </a:r>
                      <a:endParaRPr kumimoji="1" lang="ja-JP" altLang="en-US" sz="1600" u="none" dirty="0" smtClean="0">
                        <a:latin typeface="HGS創英ﾌﾟﾚｾﾞﾝｽEB" pitchFamily="18" charset="-128"/>
                        <a:ea typeface="HGS創英ﾌﾟﾚｾﾞﾝｽEB" pitchFamily="18" charset="-128"/>
                      </a:endParaRPr>
                    </a:p>
                    <a:p>
                      <a:r>
                        <a:rPr kumimoji="1" lang="ja-JP" altLang="en-US" sz="1600" dirty="0" smtClean="0">
                          <a:latin typeface="HGS創英ﾌﾟﾚｾﾞﾝｽEB" pitchFamily="18" charset="-128"/>
                          <a:ea typeface="HGS創英ﾌﾟﾚｾﾞﾝｽEB" pitchFamily="18" charset="-128"/>
                        </a:rPr>
                        <a:t>①</a:t>
                      </a:r>
                      <a:r>
                        <a:rPr kumimoji="1" lang="ja-JP" altLang="en-US" sz="1600" baseline="0" dirty="0" smtClean="0">
                          <a:latin typeface="HGS創英ﾌﾟﾚｾﾞﾝｽEB" pitchFamily="18" charset="-128"/>
                          <a:ea typeface="HGS創英ﾌﾟﾚｾﾞﾝｽEB" pitchFamily="18" charset="-128"/>
                        </a:rPr>
                        <a:t> </a:t>
                      </a:r>
                      <a:r>
                        <a:rPr kumimoji="1" lang="ja-JP" altLang="en-US" sz="1600" dirty="0" smtClean="0">
                          <a:latin typeface="HGS創英ﾌﾟﾚｾﾞﾝｽEB" pitchFamily="18" charset="-128"/>
                          <a:ea typeface="HGS創英ﾌﾟﾚｾﾞﾝｽEB" pitchFamily="18" charset="-128"/>
                        </a:rPr>
                        <a:t>強度</a:t>
                      </a:r>
                      <a:r>
                        <a:rPr kumimoji="1" lang="ja-JP" altLang="en-US" sz="1600" dirty="0" err="1" smtClean="0">
                          <a:latin typeface="HGS創英ﾌﾟﾚｾﾞﾝｽEB" pitchFamily="18" charset="-128"/>
                          <a:ea typeface="HGS創英ﾌﾟﾚｾﾞﾝｽEB" pitchFamily="18" charset="-128"/>
                        </a:rPr>
                        <a:t>行動障がいに</a:t>
                      </a:r>
                      <a:r>
                        <a:rPr kumimoji="1" lang="ja-JP" altLang="en-US" sz="1600" dirty="0" smtClean="0">
                          <a:latin typeface="HGS創英ﾌﾟﾚｾﾞﾝｽEB" pitchFamily="18" charset="-128"/>
                          <a:ea typeface="HGS創英ﾌﾟﾚｾﾞﾝｽEB" pitchFamily="18" charset="-128"/>
                        </a:rPr>
                        <a:t>対応できる人材育成が急務。年間を通し専門家を派遣することにより職員のｽｷﾙｱｯﾌﾟを図り、施設の専門性を強化し、拠点施設として育成する。</a:t>
                      </a:r>
                    </a:p>
                    <a:p>
                      <a:r>
                        <a:rPr kumimoji="1" lang="ja-JP" altLang="en-US" sz="1600" dirty="0" smtClean="0">
                          <a:latin typeface="HGS創英ﾌﾟﾚｾﾞﾝｽEB" pitchFamily="18" charset="-128"/>
                          <a:ea typeface="HGS創英ﾌﾟﾚｾﾞﾝｽEB" pitchFamily="18" charset="-128"/>
                        </a:rPr>
                        <a:t>②重度の方が通所する生活介護事業所等に対し、気軽に現場で支援が実践できるよう事業所の要望に応じ専門家を派遣する。</a:t>
                      </a:r>
                      <a:r>
                        <a:rPr kumimoji="1" lang="ja-JP" altLang="en-US" sz="1400" dirty="0" smtClean="0">
                          <a:latin typeface="HGS創英ﾌﾟﾚｾﾞﾝｽEB" pitchFamily="18" charset="-128"/>
                          <a:ea typeface="HGS創英ﾌﾟﾚｾﾞﾝｽEB" pitchFamily="18" charset="-128"/>
                        </a:rPr>
                        <a:t>　</a:t>
                      </a:r>
                      <a:r>
                        <a:rPr kumimoji="1" lang="ja-JP" altLang="en-US" sz="1200" dirty="0" smtClean="0">
                          <a:latin typeface="HGS創英ﾌﾟﾚｾﾞﾝｽEB" pitchFamily="18" charset="-128"/>
                          <a:ea typeface="HGS創英ﾌﾟﾚｾﾞﾝｽEB" pitchFamily="18" charset="-128"/>
                        </a:rPr>
                        <a:t>　</a:t>
                      </a:r>
                      <a:endParaRPr kumimoji="1" lang="ja-JP" altLang="en-US" sz="1800" dirty="0" smtClean="0">
                        <a:solidFill>
                          <a:schemeClr val="tx1"/>
                        </a:solidFill>
                        <a:latin typeface="HGS創英ﾌﾟﾚｾﾞﾝｽEB" pitchFamily="18" charset="-128"/>
                        <a:ea typeface="HGS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正方形/長方形 1"/>
          <p:cNvSpPr/>
          <p:nvPr/>
        </p:nvSpPr>
        <p:spPr>
          <a:xfrm>
            <a:off x="395536" y="188640"/>
            <a:ext cx="8208912" cy="432048"/>
          </a:xfrm>
          <a:prstGeom prst="rect">
            <a:avLst/>
          </a:prstGeom>
          <a:noFill/>
          <a:ln w="3175">
            <a:solidFill>
              <a:schemeClr val="bg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000" b="1" dirty="0" smtClean="0">
                <a:latin typeface="HGP創英ﾌﾟﾚｾﾞﾝｽEB" pitchFamily="18" charset="-128"/>
                <a:ea typeface="HGP創英ﾌﾟﾚｾﾞﾝｽEB" pitchFamily="18" charset="-128"/>
              </a:rPr>
              <a:t>１　活動状況</a:t>
            </a:r>
            <a:endParaRPr kumimoji="1" lang="ja-JP" altLang="en-US" sz="2000" b="1" dirty="0">
              <a:latin typeface="HGP創英ﾌﾟﾚｾﾞﾝｽEB" pitchFamily="18" charset="-128"/>
              <a:ea typeface="HGP創英ﾌﾟﾚｾﾞﾝｽEB" pitchFamily="18" charset="-128"/>
            </a:endParaRPr>
          </a:p>
        </p:txBody>
      </p:sp>
    </p:spTree>
    <p:extLst>
      <p:ext uri="{BB962C8B-B14F-4D97-AF65-F5344CB8AC3E}">
        <p14:creationId xmlns:p14="http://schemas.microsoft.com/office/powerpoint/2010/main" val="2399838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74042"/>
          </a:xfrm>
        </p:spPr>
        <p:txBody>
          <a:bodyPr>
            <a:normAutofit fontScale="90000"/>
          </a:bodyPr>
          <a:lstStyle/>
          <a:p>
            <a:r>
              <a:rPr kumimoji="1" lang="ja-JP" altLang="en-US" dirty="0" smtClean="0"/>
              <a:t>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981581043"/>
              </p:ext>
            </p:extLst>
          </p:nvPr>
        </p:nvGraphicFramePr>
        <p:xfrm>
          <a:off x="457200" y="692150"/>
          <a:ext cx="8229600" cy="5582920"/>
        </p:xfrm>
        <a:graphic>
          <a:graphicData uri="http://schemas.openxmlformats.org/drawingml/2006/table">
            <a:tbl>
              <a:tblPr firstRow="1" bandRow="1">
                <a:tableStyleId>{72833802-FEF1-4C79-8D5D-14CF1EAF98D9}</a:tableStyleId>
              </a:tblPr>
              <a:tblGrid>
                <a:gridCol w="3322712"/>
                <a:gridCol w="4906888"/>
              </a:tblGrid>
              <a:tr h="370840">
                <a:tc>
                  <a:txBody>
                    <a:bodyPr/>
                    <a:lstStyle/>
                    <a:p>
                      <a:pPr algn="ctr"/>
                      <a:r>
                        <a:rPr kumimoji="1" lang="ja-JP" altLang="en-US" dirty="0" smtClean="0">
                          <a:solidFill>
                            <a:schemeClr val="tx1"/>
                          </a:solidFill>
                          <a:latin typeface="HGP創英ﾌﾟﾚｾﾞﾝｽEB" pitchFamily="18" charset="-128"/>
                          <a:ea typeface="HGP創英ﾌﾟﾚｾﾞﾝｽEB" pitchFamily="18" charset="-128"/>
                        </a:rPr>
                        <a:t>専門部会名</a:t>
                      </a:r>
                      <a:endParaRPr kumimoji="1" lang="ja-JP" altLang="en-US" dirty="0">
                        <a:solidFill>
                          <a:schemeClr val="tx1"/>
                        </a:solidFill>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latin typeface="HGP創英ﾌﾟﾚｾﾞﾝｽEB" pitchFamily="18" charset="-128"/>
                          <a:ea typeface="HGP創英ﾌﾟﾚｾﾞﾝｽEB" pitchFamily="18" charset="-128"/>
                        </a:rPr>
                        <a:t>活動内容</a:t>
                      </a:r>
                      <a:endParaRPr kumimoji="1" lang="ja-JP" altLang="en-US" dirty="0">
                        <a:solidFill>
                          <a:schemeClr val="tx1"/>
                        </a:solidFill>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latin typeface="HGP創英ﾌﾟﾚｾﾞﾝｽEB" pitchFamily="18" charset="-128"/>
                          <a:ea typeface="HGP創英ﾌﾟﾚｾﾞﾝｽEB" pitchFamily="18" charset="-128"/>
                        </a:rPr>
                        <a:t>権利擁護・虐待防止部会</a:t>
                      </a:r>
                    </a:p>
                    <a:p>
                      <a:endParaRPr kumimoji="1" lang="en-US" altLang="ja-JP" dirty="0" smtClean="0"/>
                    </a:p>
                    <a:p>
                      <a:endParaRPr kumimoji="1" lang="en-US" altLang="ja-JP" dirty="0" smtClean="0"/>
                    </a:p>
                    <a:p>
                      <a:endParaRPr kumimoji="1" lang="en-US" altLang="ja-JP" dirty="0" smtClean="0"/>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u="sng" dirty="0" smtClean="0">
                          <a:solidFill>
                            <a:schemeClr val="tx1"/>
                          </a:solidFill>
                          <a:latin typeface="HGP創英ﾌﾟﾚｾﾞﾝｽEB" pitchFamily="18" charset="-128"/>
                          <a:ea typeface="HGP創英ﾌﾟﾚｾﾞﾝｽEB" pitchFamily="18" charset="-128"/>
                        </a:rPr>
                        <a:t>〇第</a:t>
                      </a:r>
                      <a:r>
                        <a:rPr kumimoji="1" lang="en-US" altLang="ja-JP" sz="1600" u="sng" dirty="0" smtClean="0">
                          <a:solidFill>
                            <a:schemeClr val="tx1"/>
                          </a:solidFill>
                          <a:latin typeface="HGP創英ﾌﾟﾚｾﾞﾝｽEB" pitchFamily="18" charset="-128"/>
                          <a:ea typeface="HGP創英ﾌﾟﾚｾﾞﾝｽEB" pitchFamily="18" charset="-128"/>
                        </a:rPr>
                        <a:t>1</a:t>
                      </a:r>
                      <a:r>
                        <a:rPr kumimoji="1" lang="ja-JP" altLang="en-US" sz="1600" u="sng" dirty="0" smtClean="0">
                          <a:solidFill>
                            <a:schemeClr val="tx1"/>
                          </a:solidFill>
                          <a:latin typeface="HGP創英ﾌﾟﾚｾﾞﾝｽEB" pitchFamily="18" charset="-128"/>
                          <a:ea typeface="HGP創英ﾌﾟﾚｾﾞﾝｽEB" pitchFamily="18" charset="-128"/>
                        </a:rPr>
                        <a:t>回部会</a:t>
                      </a:r>
                      <a:r>
                        <a:rPr kumimoji="1" lang="en-US" altLang="ja-JP" sz="1600" u="sng" dirty="0" smtClean="0">
                          <a:solidFill>
                            <a:schemeClr val="tx1"/>
                          </a:solidFill>
                          <a:latin typeface="HGP創英ﾌﾟﾚｾﾞﾝｽEB" pitchFamily="18" charset="-128"/>
                          <a:ea typeface="HGP創英ﾌﾟﾚｾﾞﾝｽEB" pitchFamily="18" charset="-128"/>
                        </a:rPr>
                        <a:t>(H27.6.24)</a:t>
                      </a:r>
                      <a:endParaRPr kumimoji="1" lang="en-US" altLang="ja-JP" sz="1600" dirty="0" smtClean="0">
                        <a:solidFill>
                          <a:schemeClr val="tx1"/>
                        </a:solidFill>
                        <a:latin typeface="HGP創英ﾌﾟﾚｾﾞﾝｽEB" pitchFamily="18" charset="-128"/>
                        <a:ea typeface="HGP創英ﾌﾟﾚｾﾞﾝｽEB" pitchFamily="18" charset="-128"/>
                      </a:endParaRPr>
                    </a:p>
                    <a:p>
                      <a:endParaRPr kumimoji="1" lang="ja-JP" altLang="en-US" sz="1600" dirty="0" smtClean="0">
                        <a:solidFill>
                          <a:schemeClr val="tx1"/>
                        </a:solidFill>
                        <a:latin typeface="HGP創英ﾌﾟﾚｾﾞﾝｽEB" pitchFamily="18" charset="-128"/>
                        <a:ea typeface="HGP創英ﾌﾟﾚｾﾞﾝｽEB" pitchFamily="18" charset="-128"/>
                      </a:endParaRPr>
                    </a:p>
                    <a:p>
                      <a:r>
                        <a:rPr kumimoji="1" lang="en-US" altLang="ja-JP" sz="1600" dirty="0" smtClean="0">
                          <a:solidFill>
                            <a:schemeClr val="tx1"/>
                          </a:solidFill>
                          <a:latin typeface="HGP創英ﾌﾟﾚｾﾞﾝｽEB" pitchFamily="18" charset="-128"/>
                          <a:ea typeface="HGP創英ﾌﾟﾚｾﾞﾝｽEB" pitchFamily="18" charset="-128"/>
                        </a:rPr>
                        <a:t>(1)</a:t>
                      </a:r>
                      <a:r>
                        <a:rPr kumimoji="1" lang="ja-JP" altLang="en-US" sz="1600" dirty="0" smtClean="0">
                          <a:solidFill>
                            <a:schemeClr val="tx1"/>
                          </a:solidFill>
                          <a:latin typeface="HGP創英ﾌﾟﾚｾﾞﾝｽEB" pitchFamily="18" charset="-128"/>
                          <a:ea typeface="HGP創英ﾌﾟﾚｾﾞﾝｽEB" pitchFamily="18" charset="-128"/>
                        </a:rPr>
                        <a:t>平成</a:t>
                      </a:r>
                      <a:r>
                        <a:rPr kumimoji="1" lang="en-US" altLang="ja-JP" sz="1600" dirty="0" smtClean="0">
                          <a:solidFill>
                            <a:schemeClr val="tx1"/>
                          </a:solidFill>
                          <a:latin typeface="HGP創英ﾌﾟﾚｾﾞﾝｽEB" pitchFamily="18" charset="-128"/>
                          <a:ea typeface="HGP創英ﾌﾟﾚｾﾞﾝｽEB" pitchFamily="18" charset="-128"/>
                        </a:rPr>
                        <a:t>26</a:t>
                      </a:r>
                      <a:r>
                        <a:rPr kumimoji="1" lang="ja-JP" altLang="en-US" sz="1600" dirty="0" smtClean="0">
                          <a:solidFill>
                            <a:schemeClr val="tx1"/>
                          </a:solidFill>
                          <a:latin typeface="HGP創英ﾌﾟﾚｾﾞﾝｽEB" pitchFamily="18" charset="-128"/>
                          <a:ea typeface="HGP創英ﾌﾟﾚｾﾞﾝｽEB" pitchFamily="18" charset="-128"/>
                        </a:rPr>
                        <a:t>年度</a:t>
                      </a:r>
                      <a:r>
                        <a:rPr kumimoji="1" lang="ja-JP" altLang="en-US" sz="1600" dirty="0" err="1" smtClean="0">
                          <a:solidFill>
                            <a:schemeClr val="tx1"/>
                          </a:solidFill>
                          <a:latin typeface="HGP創英ﾌﾟﾚｾﾞﾝｽEB" pitchFamily="18" charset="-128"/>
                          <a:ea typeface="HGP創英ﾌﾟﾚｾﾞﾝｽEB" pitchFamily="18" charset="-128"/>
                        </a:rPr>
                        <a:t>障がい</a:t>
                      </a:r>
                      <a:r>
                        <a:rPr kumimoji="1" lang="ja-JP" altLang="en-US" sz="1600" dirty="0" smtClean="0">
                          <a:solidFill>
                            <a:schemeClr val="tx1"/>
                          </a:solidFill>
                          <a:latin typeface="HGP創英ﾌﾟﾚｾﾞﾝｽEB" pitchFamily="18" charset="-128"/>
                          <a:ea typeface="HGP創英ﾌﾟﾚｾﾞﾝｽEB" pitchFamily="18" charset="-128"/>
                        </a:rPr>
                        <a:t>者虐待事例検証会議について</a:t>
                      </a:r>
                    </a:p>
                    <a:p>
                      <a:r>
                        <a:rPr kumimoji="1" lang="ja-JP" altLang="en-US" sz="1600" dirty="0" smtClean="0">
                          <a:solidFill>
                            <a:schemeClr val="tx1"/>
                          </a:solidFill>
                          <a:latin typeface="HGP創英ﾌﾟﾚｾﾞﾝｽEB" pitchFamily="18" charset="-128"/>
                          <a:ea typeface="HGP創英ﾌﾟﾚｾﾞﾝｽEB" pitchFamily="18" charset="-128"/>
                        </a:rPr>
                        <a:t>・・・「検証会議に対する共通認識が欠如していた。」「弁護士が出席しているので、法的検証ができるような事例選定をすべき。」「報告にとどまり、事例の掘り下げができなかった。」など</a:t>
                      </a:r>
                    </a:p>
                    <a:p>
                      <a:endParaRPr kumimoji="1" lang="ja-JP" altLang="en-US" sz="1600" dirty="0" smtClean="0">
                        <a:solidFill>
                          <a:schemeClr val="tx1"/>
                        </a:solidFill>
                        <a:latin typeface="HGP創英ﾌﾟﾚｾﾞﾝｽEB" pitchFamily="18" charset="-128"/>
                        <a:ea typeface="HGP創英ﾌﾟﾚｾﾞﾝｽEB" pitchFamily="18" charset="-128"/>
                      </a:endParaRPr>
                    </a:p>
                    <a:p>
                      <a:endParaRPr kumimoji="1" lang="ja-JP" altLang="en-US" sz="1600" dirty="0" smtClean="0">
                        <a:solidFill>
                          <a:schemeClr val="tx1"/>
                        </a:solidFill>
                        <a:latin typeface="HGP創英ﾌﾟﾚｾﾞﾝｽEB" pitchFamily="18" charset="-128"/>
                        <a:ea typeface="HGP創英ﾌﾟﾚｾﾞﾝｽEB" pitchFamily="18" charset="-128"/>
                      </a:endParaRPr>
                    </a:p>
                    <a:p>
                      <a:r>
                        <a:rPr kumimoji="1" lang="ja-JP" altLang="en-US" sz="1600" dirty="0" smtClean="0">
                          <a:solidFill>
                            <a:schemeClr val="tx1"/>
                          </a:solidFill>
                          <a:latin typeface="HGP創英ﾌﾟﾚｾﾞﾝｽEB" pitchFamily="18" charset="-128"/>
                          <a:ea typeface="HGP創英ﾌﾟﾚｾﾞﾝｽEB" pitchFamily="18" charset="-128"/>
                        </a:rPr>
                        <a:t>事例件数を減らし、課題の洗い出し、課題解決の方法等について助言をもらう</a:t>
                      </a:r>
                    </a:p>
                    <a:p>
                      <a:endParaRPr kumimoji="1" lang="en-US" altLang="ja-JP" sz="1600" dirty="0" smtClean="0">
                        <a:solidFill>
                          <a:schemeClr val="tx1"/>
                        </a:solidFill>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u="sng" dirty="0" smtClean="0">
                          <a:solidFill>
                            <a:schemeClr val="tx1"/>
                          </a:solidFill>
                          <a:latin typeface="HGP創英ﾌﾟﾚｾﾞﾝｽEB" pitchFamily="18" charset="-128"/>
                          <a:ea typeface="HGP創英ﾌﾟﾚｾﾞﾝｽEB" pitchFamily="18" charset="-128"/>
                        </a:rPr>
                        <a:t>〇第</a:t>
                      </a:r>
                      <a:r>
                        <a:rPr kumimoji="1" lang="en-US" altLang="ja-JP" sz="1600" u="sng" dirty="0" smtClean="0">
                          <a:solidFill>
                            <a:schemeClr val="tx1"/>
                          </a:solidFill>
                          <a:latin typeface="HGP創英ﾌﾟﾚｾﾞﾝｽEB" pitchFamily="18" charset="-128"/>
                          <a:ea typeface="HGP創英ﾌﾟﾚｾﾞﾝｽEB" pitchFamily="18" charset="-128"/>
                        </a:rPr>
                        <a:t>2</a:t>
                      </a:r>
                      <a:r>
                        <a:rPr kumimoji="1" lang="ja-JP" altLang="en-US" sz="1600" u="sng" dirty="0" smtClean="0">
                          <a:solidFill>
                            <a:schemeClr val="tx1"/>
                          </a:solidFill>
                          <a:latin typeface="HGP創英ﾌﾟﾚｾﾞﾝｽEB" pitchFamily="18" charset="-128"/>
                          <a:ea typeface="HGP創英ﾌﾟﾚｾﾞﾝｽEB" pitchFamily="18" charset="-128"/>
                        </a:rPr>
                        <a:t>回部会</a:t>
                      </a:r>
                      <a:r>
                        <a:rPr kumimoji="1" lang="en-US" altLang="ja-JP" sz="1600" u="sng" dirty="0" smtClean="0">
                          <a:solidFill>
                            <a:schemeClr val="tx1"/>
                          </a:solidFill>
                          <a:latin typeface="HGP創英ﾌﾟﾚｾﾞﾝｽEB" pitchFamily="18" charset="-128"/>
                          <a:ea typeface="HGP創英ﾌﾟﾚｾﾞﾝｽEB" pitchFamily="18" charset="-128"/>
                        </a:rPr>
                        <a:t>(H27.11.30)</a:t>
                      </a:r>
                      <a:endParaRPr kumimoji="1" lang="en-US" altLang="ja-JP" sz="1600" dirty="0" smtClean="0">
                        <a:solidFill>
                          <a:schemeClr val="tx1"/>
                        </a:solidFill>
                        <a:latin typeface="HGP創英ﾌﾟﾚｾﾞﾝｽEB" pitchFamily="18" charset="-128"/>
                        <a:ea typeface="HGP創英ﾌﾟﾚｾﾞﾝｽEB" pitchFamily="18" charset="-128"/>
                      </a:endParaRPr>
                    </a:p>
                    <a:p>
                      <a:endParaRPr kumimoji="1" lang="en-US" altLang="ja-JP" sz="1600" dirty="0" smtClean="0">
                        <a:solidFill>
                          <a:schemeClr val="tx1"/>
                        </a:solidFill>
                        <a:latin typeface="HGP創英ﾌﾟﾚｾﾞﾝｽEB" pitchFamily="18" charset="-128"/>
                        <a:ea typeface="HGP創英ﾌﾟﾚｾﾞﾝｽEB" pitchFamily="18" charset="-128"/>
                      </a:endParaRPr>
                    </a:p>
                    <a:p>
                      <a:r>
                        <a:rPr kumimoji="1" lang="en-US" altLang="ja-JP" sz="1600" dirty="0" smtClean="0">
                          <a:solidFill>
                            <a:schemeClr val="tx1"/>
                          </a:solidFill>
                          <a:latin typeface="HGP創英ﾌﾟﾚｾﾞﾝｽEB" pitchFamily="18" charset="-128"/>
                          <a:ea typeface="HGP創英ﾌﾟﾚｾﾞﾝｽEB" pitchFamily="18" charset="-128"/>
                        </a:rPr>
                        <a:t>(1)</a:t>
                      </a:r>
                      <a:r>
                        <a:rPr kumimoji="1" lang="ja-JP" altLang="en-US" sz="1600" dirty="0" smtClean="0">
                          <a:solidFill>
                            <a:schemeClr val="tx1"/>
                          </a:solidFill>
                          <a:latin typeface="HGP創英ﾌﾟﾚｾﾞﾝｽEB" pitchFamily="18" charset="-128"/>
                          <a:ea typeface="HGP創英ﾌﾟﾚｾﾞﾝｽEB" pitchFamily="18" charset="-128"/>
                        </a:rPr>
                        <a:t>対応が長期化しているケースについて協議</a:t>
                      </a:r>
                    </a:p>
                    <a:p>
                      <a:r>
                        <a:rPr kumimoji="1" lang="ja-JP" altLang="en-US" sz="1600" dirty="0" smtClean="0">
                          <a:solidFill>
                            <a:schemeClr val="tx1"/>
                          </a:solidFill>
                          <a:latin typeface="HGP創英ﾌﾟﾚｾﾞﾝｽEB" pitchFamily="18" charset="-128"/>
                          <a:ea typeface="HGP創英ﾌﾟﾚｾﾞﾝｽEB" pitchFamily="18" charset="-128"/>
                        </a:rPr>
                        <a:t>・・・本人の</a:t>
                      </a:r>
                      <a:r>
                        <a:rPr kumimoji="1" lang="ja-JP" altLang="en-US" sz="1600" dirty="0" err="1" smtClean="0">
                          <a:solidFill>
                            <a:schemeClr val="tx1"/>
                          </a:solidFill>
                          <a:latin typeface="HGP創英ﾌﾟﾚｾﾞﾝｽEB" pitchFamily="18" charset="-128"/>
                          <a:ea typeface="HGP創英ﾌﾟﾚｾﾞﾝｽEB" pitchFamily="18" charset="-128"/>
                        </a:rPr>
                        <a:t>障がい</a:t>
                      </a:r>
                      <a:r>
                        <a:rPr kumimoji="1" lang="ja-JP" altLang="en-US" sz="1600" dirty="0" smtClean="0">
                          <a:solidFill>
                            <a:schemeClr val="tx1"/>
                          </a:solidFill>
                          <a:latin typeface="HGP創英ﾌﾟﾚｾﾞﾝｽEB" pitchFamily="18" charset="-128"/>
                          <a:ea typeface="HGP創英ﾌﾟﾚｾﾞﾝｽEB" pitchFamily="18" charset="-128"/>
                        </a:rPr>
                        <a:t>特性のため、分離できる施設が見つからず、重層的な在宅支援を</a:t>
                      </a:r>
                      <a:r>
                        <a:rPr kumimoji="1" lang="en-US" altLang="ja-JP" sz="1600" dirty="0" smtClean="0">
                          <a:solidFill>
                            <a:schemeClr val="tx1"/>
                          </a:solidFill>
                          <a:latin typeface="HGP創英ﾌﾟﾚｾﾞﾝｽEB" pitchFamily="18" charset="-128"/>
                          <a:ea typeface="HGP創英ﾌﾟﾚｾﾞﾝｽEB" pitchFamily="18" charset="-128"/>
                        </a:rPr>
                        <a:t>H24</a:t>
                      </a:r>
                      <a:r>
                        <a:rPr kumimoji="1" lang="ja-JP" altLang="en-US" sz="1600" dirty="0" smtClean="0">
                          <a:solidFill>
                            <a:schemeClr val="tx1"/>
                          </a:solidFill>
                          <a:latin typeface="HGP創英ﾌﾟﾚｾﾞﾝｽEB" pitchFamily="18" charset="-128"/>
                          <a:ea typeface="HGP創英ﾌﾟﾚｾﾞﾝｽEB" pitchFamily="18" charset="-128"/>
                        </a:rPr>
                        <a:t>年度から継続。本人の行動には落ち着きも見られてきたが、家族の変化はなく、依然として不衛生な状況やあざ等が見られる。解決ｲｺｰﾙ施設入所ではなく、本人の権利擁護にも配慮した対応が必要との意見があった。</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スライド番号プレースホルダー 3"/>
          <p:cNvSpPr>
            <a:spLocks noGrp="1"/>
          </p:cNvSpPr>
          <p:nvPr>
            <p:ph type="sldNum" sz="quarter" idx="12"/>
          </p:nvPr>
        </p:nvSpPr>
        <p:spPr/>
        <p:txBody>
          <a:bodyPr/>
          <a:lstStyle/>
          <a:p>
            <a:fld id="{ECF62127-BFA0-4607-8088-7779F0C694C4}" type="slidenum">
              <a:rPr kumimoji="1" lang="ja-JP" altLang="en-US" smtClean="0"/>
              <a:t>3</a:t>
            </a:fld>
            <a:endParaRPr kumimoji="1" lang="ja-JP" altLang="en-US"/>
          </a:p>
        </p:txBody>
      </p:sp>
      <p:sp>
        <p:nvSpPr>
          <p:cNvPr id="3" name="下矢印 2"/>
          <p:cNvSpPr/>
          <p:nvPr/>
        </p:nvSpPr>
        <p:spPr>
          <a:xfrm>
            <a:off x="4473543" y="2950977"/>
            <a:ext cx="144016" cy="2700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886079" y="2860967"/>
            <a:ext cx="576064"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HGS創英ﾌﾟﾚｾﾞﾝｽEB" pitchFamily="18" charset="-128"/>
                <a:ea typeface="HGS創英ﾌﾟﾚｾﾞﾝｽEB" pitchFamily="18" charset="-128"/>
              </a:rPr>
              <a:t>改善</a:t>
            </a:r>
            <a:endParaRPr kumimoji="1" lang="ja-JP" altLang="en-US" sz="1050" dirty="0">
              <a:solidFill>
                <a:schemeClr val="tx1"/>
              </a:solidFill>
              <a:latin typeface="HGS創英ﾌﾟﾚｾﾞﾝｽEB" pitchFamily="18" charset="-128"/>
              <a:ea typeface="HGS創英ﾌﾟﾚｾﾞﾝｽEB" pitchFamily="18" charset="-128"/>
            </a:endParaRPr>
          </a:p>
        </p:txBody>
      </p:sp>
    </p:spTree>
    <p:extLst>
      <p:ext uri="{BB962C8B-B14F-4D97-AF65-F5344CB8AC3E}">
        <p14:creationId xmlns:p14="http://schemas.microsoft.com/office/powerpoint/2010/main" val="384527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346050"/>
          </a:xfrm>
        </p:spPr>
        <p:txBody>
          <a:bodyPr>
            <a:normAutofit fontScale="90000"/>
          </a:bodyPr>
          <a:lstStyle/>
          <a:p>
            <a:r>
              <a:rPr kumimoji="1" lang="ja-JP" altLang="en-US" dirty="0" smtClean="0"/>
              <a:t>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174235424"/>
              </p:ext>
            </p:extLst>
          </p:nvPr>
        </p:nvGraphicFramePr>
        <p:xfrm>
          <a:off x="395536" y="548680"/>
          <a:ext cx="8229600" cy="5760640"/>
        </p:xfrm>
        <a:graphic>
          <a:graphicData uri="http://schemas.openxmlformats.org/drawingml/2006/table">
            <a:tbl>
              <a:tblPr firstRow="1" bandRow="1">
                <a:tableStyleId>{72833802-FEF1-4C79-8D5D-14CF1EAF98D9}</a:tableStyleId>
              </a:tblPr>
              <a:tblGrid>
                <a:gridCol w="3384376"/>
                <a:gridCol w="4845224"/>
              </a:tblGrid>
              <a:tr h="397750">
                <a:tc>
                  <a:txBody>
                    <a:bodyPr/>
                    <a:lstStyle/>
                    <a:p>
                      <a:pPr algn="ctr"/>
                      <a:r>
                        <a:rPr kumimoji="1" lang="ja-JP" altLang="en-US" dirty="0" smtClean="0">
                          <a:solidFill>
                            <a:schemeClr val="tx1"/>
                          </a:solidFill>
                          <a:latin typeface="HGS創英ﾌﾟﾚｾﾞﾝｽEB" pitchFamily="18" charset="-128"/>
                          <a:ea typeface="HGS創英ﾌﾟﾚｾﾞﾝｽEB" pitchFamily="18" charset="-128"/>
                        </a:rPr>
                        <a:t>専門部会名</a:t>
                      </a:r>
                      <a:endParaRPr kumimoji="1" lang="ja-JP" altLang="en-US" dirty="0">
                        <a:solidFill>
                          <a:schemeClr val="tx1"/>
                        </a:solidFill>
                        <a:latin typeface="HGS創英ﾌﾟﾚｾﾞﾝｽEB" pitchFamily="18" charset="-128"/>
                        <a:ea typeface="HGS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latin typeface="HGS創英ﾌﾟﾚｾﾞﾝｽEB" pitchFamily="18" charset="-128"/>
                          <a:ea typeface="HGS創英ﾌﾟﾚｾﾞﾝｽEB" pitchFamily="18" charset="-128"/>
                        </a:rPr>
                        <a:t>活動内容</a:t>
                      </a:r>
                      <a:endParaRPr kumimoji="1" lang="ja-JP" altLang="en-US" dirty="0">
                        <a:solidFill>
                          <a:schemeClr val="tx1"/>
                        </a:solidFill>
                        <a:latin typeface="HGS創英ﾌﾟﾚｾﾞﾝｽEB" pitchFamily="18" charset="-128"/>
                        <a:ea typeface="HGS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628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latin typeface="HGS創英ﾌﾟﾚｾﾞﾝｽEB" pitchFamily="18" charset="-128"/>
                        <a:ea typeface="HGS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HGS創英ﾌﾟﾚｾﾞﾝｽEB" pitchFamily="18" charset="-128"/>
                          <a:ea typeface="HGS創英ﾌﾟﾚｾﾞﾝｽEB" pitchFamily="18" charset="-128"/>
                        </a:rPr>
                        <a:t>就労支援部会</a:t>
                      </a: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endParaRPr kumimoji="1" lang="ja-JP" altLang="en-US" dirty="0" smtClean="0">
                        <a:latin typeface="HGS創英ﾌﾟﾚｾﾞﾝｽEB" pitchFamily="18" charset="-128"/>
                        <a:ea typeface="HGS創英ﾌﾟﾚｾﾞﾝｽEB" pitchFamily="18" charset="-128"/>
                      </a:endParaRPr>
                    </a:p>
                    <a:p>
                      <a:r>
                        <a:rPr kumimoji="1" lang="ja-JP" altLang="en-US" sz="1400" dirty="0" smtClean="0">
                          <a:latin typeface="HGS創英ﾌﾟﾚｾﾞﾝｽEB" pitchFamily="18" charset="-128"/>
                          <a:ea typeface="HGS創英ﾌﾟﾚｾﾞﾝｽEB" pitchFamily="18" charset="-128"/>
                        </a:rPr>
                        <a:t>　</a:t>
                      </a:r>
                      <a:endParaRPr kumimoji="1" lang="ja-JP" altLang="en-US" sz="1400" dirty="0">
                        <a:latin typeface="HGS創英ﾌﾟﾚｾﾞﾝｽEB" pitchFamily="18" charset="-128"/>
                        <a:ea typeface="HGS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HGS創英ﾌﾟﾚｾﾞﾝｽEB" pitchFamily="18" charset="-128"/>
                          <a:ea typeface="HGS創英ﾌﾟﾚｾﾞﾝｽEB" pitchFamily="18" charset="-128"/>
                        </a:rPr>
                        <a:t>〇第</a:t>
                      </a:r>
                      <a:r>
                        <a:rPr kumimoji="1" lang="en-US" altLang="ja-JP" sz="1400" u="sng" dirty="0" smtClean="0">
                          <a:latin typeface="HGS創英ﾌﾟﾚｾﾞﾝｽEB" pitchFamily="18" charset="-128"/>
                          <a:ea typeface="HGS創英ﾌﾟﾚｾﾞﾝｽEB" pitchFamily="18" charset="-128"/>
                        </a:rPr>
                        <a:t>1</a:t>
                      </a:r>
                      <a:r>
                        <a:rPr kumimoji="1" lang="ja-JP" altLang="en-US" sz="1400" u="sng" dirty="0" smtClean="0">
                          <a:latin typeface="HGS創英ﾌﾟﾚｾﾞﾝｽEB" pitchFamily="18" charset="-128"/>
                          <a:ea typeface="HGS創英ﾌﾟﾚｾﾞﾝｽEB" pitchFamily="18" charset="-128"/>
                        </a:rPr>
                        <a:t>回部会</a:t>
                      </a:r>
                      <a:r>
                        <a:rPr kumimoji="1" lang="en-US" altLang="ja-JP" sz="1400" u="sng" dirty="0" smtClean="0">
                          <a:latin typeface="HGS創英ﾌﾟﾚｾﾞﾝｽEB" pitchFamily="18" charset="-128"/>
                          <a:ea typeface="HGS創英ﾌﾟﾚｾﾞﾝｽEB" pitchFamily="18" charset="-128"/>
                        </a:rPr>
                        <a:t>(H27.8.17)</a:t>
                      </a:r>
                      <a:endParaRPr kumimoji="1" lang="en-US" altLang="ja-JP" sz="1400" dirty="0" smtClean="0">
                        <a:latin typeface="HGS創英ﾌﾟﾚｾﾞﾝｽEB" pitchFamily="18" charset="-128"/>
                        <a:ea typeface="HGS創英ﾌﾟﾚｾﾞﾝｽEB" pitchFamily="18" charset="-128"/>
                      </a:endParaRPr>
                    </a:p>
                    <a:p>
                      <a:r>
                        <a:rPr kumimoji="1" lang="en-US" altLang="ja-JP" sz="1400" dirty="0" smtClean="0">
                          <a:latin typeface="HGS創英ﾌﾟﾚｾﾞﾝｽEB" pitchFamily="18" charset="-128"/>
                          <a:ea typeface="HGS創英ﾌﾟﾚｾﾞﾝｽEB" pitchFamily="18" charset="-128"/>
                        </a:rPr>
                        <a:t>(1)</a:t>
                      </a:r>
                      <a:r>
                        <a:rPr kumimoji="1" lang="ja-JP" altLang="en-US" sz="1400" dirty="0" smtClean="0">
                          <a:latin typeface="HGS創英ﾌﾟﾚｾﾞﾝｽEB" pitchFamily="18" charset="-128"/>
                          <a:ea typeface="HGS創英ﾌﾟﾚｾﾞﾝｽEB" pitchFamily="18" charset="-128"/>
                        </a:rPr>
                        <a:t>本年度の活動目標等について協議</a:t>
                      </a:r>
                    </a:p>
                    <a:p>
                      <a:r>
                        <a:rPr kumimoji="1" lang="ja-JP" altLang="en-US" sz="1400" dirty="0" smtClean="0">
                          <a:latin typeface="HGS創英ﾌﾟﾚｾﾞﾝｽEB" pitchFamily="18" charset="-128"/>
                          <a:ea typeface="HGS創英ﾌﾟﾚｾﾞﾝｽEB" pitchFamily="18" charset="-128"/>
                        </a:rPr>
                        <a:t>･･･</a:t>
                      </a:r>
                      <a:r>
                        <a:rPr kumimoji="1" lang="ja-JP" altLang="ja-JP" sz="1400" kern="1200" dirty="0" smtClean="0">
                          <a:effectLst/>
                          <a:latin typeface="HGS創英ﾌﾟﾚｾﾞﾝｽEB" pitchFamily="18" charset="-128"/>
                          <a:ea typeface="HGS創英ﾌﾟﾚｾﾞﾝｽEB" pitchFamily="18" charset="-128"/>
                        </a:rPr>
                        <a:t>せっかく就職したが、うまくいかなかった</a:t>
                      </a:r>
                      <a:r>
                        <a:rPr kumimoji="1" lang="en-US" altLang="ja-JP" sz="1400" u="none" kern="1200" dirty="0" smtClean="0">
                          <a:effectLst/>
                          <a:latin typeface="HGS創英ﾌﾟﾚｾﾞﾝｽEB" pitchFamily="18" charset="-128"/>
                          <a:ea typeface="HGS創英ﾌﾟﾚｾﾞﾝｽEB" pitchFamily="18" charset="-128"/>
                        </a:rPr>
                        <a:t>3</a:t>
                      </a:r>
                      <a:r>
                        <a:rPr kumimoji="1" lang="ja-JP" altLang="ja-JP" sz="1400" u="none" kern="1200" dirty="0" smtClean="0">
                          <a:effectLst/>
                          <a:latin typeface="HGS創英ﾌﾟﾚｾﾞﾝｽEB" pitchFamily="18" charset="-128"/>
                          <a:ea typeface="HGS創英ﾌﾟﾚｾﾞﾝｽEB" pitchFamily="18" charset="-128"/>
                        </a:rPr>
                        <a:t>年未満の離職者</a:t>
                      </a:r>
                      <a:r>
                        <a:rPr kumimoji="1" lang="en-US" altLang="ja-JP" sz="1400" u="none" kern="1200" dirty="0" smtClean="0">
                          <a:effectLst/>
                          <a:latin typeface="HGS創英ﾌﾟﾚｾﾞﾝｽEB" pitchFamily="18" charset="-128"/>
                          <a:ea typeface="HGS創英ﾌﾟﾚｾﾞﾝｽEB" pitchFamily="18" charset="-128"/>
                        </a:rPr>
                        <a:t>35%</a:t>
                      </a:r>
                      <a:r>
                        <a:rPr kumimoji="1" lang="ja-JP" altLang="ja-JP" sz="1400" u="none" kern="1200" dirty="0" smtClean="0">
                          <a:effectLst/>
                          <a:latin typeface="HGS創英ﾌﾟﾚｾﾞﾝｽEB" pitchFamily="18" charset="-128"/>
                          <a:ea typeface="HGS創英ﾌﾟﾚｾﾞﾝｽEB" pitchFamily="18" charset="-128"/>
                        </a:rPr>
                        <a:t>に焦点を当て、原因を掘り下げていく。短期</a:t>
                      </a:r>
                      <a:r>
                        <a:rPr kumimoji="1" lang="ja-JP" altLang="ja-JP" sz="1400" kern="1200" dirty="0" smtClean="0">
                          <a:effectLst/>
                          <a:latin typeface="HGS創英ﾌﾟﾚｾﾞﾝｽEB" pitchFamily="18" charset="-128"/>
                          <a:ea typeface="HGS創英ﾌﾟﾚｾﾞﾝｽEB" pitchFamily="18" charset="-128"/>
                        </a:rPr>
                        <a:t>離職者ありと回答した事業所に対し、再度アンケート調査を行い、結果を検証し、支援策等の協議</a:t>
                      </a:r>
                      <a:r>
                        <a:rPr kumimoji="1" lang="ja-JP" altLang="en-US" sz="1400" kern="1200" dirty="0" smtClean="0">
                          <a:effectLst/>
                          <a:latin typeface="HGS創英ﾌﾟﾚｾﾞﾝｽEB" pitchFamily="18" charset="-128"/>
                          <a:ea typeface="HGS創英ﾌﾟﾚｾﾞﾝｽEB" pitchFamily="18" charset="-128"/>
                        </a:rPr>
                        <a:t>を行う。</a:t>
                      </a:r>
                      <a:endParaRPr kumimoji="1" lang="ja-JP" altLang="ja-JP" sz="1400" kern="1200" dirty="0" smtClean="0">
                        <a:effectLst/>
                        <a:latin typeface="HGS創英ﾌﾟﾚｾﾞﾝｽEB" pitchFamily="18" charset="-128"/>
                        <a:ea typeface="HGS創英ﾌﾟﾚｾﾞﾝｽEB" pitchFamily="18" charset="-128"/>
                      </a:endParaRPr>
                    </a:p>
                    <a:p>
                      <a:endParaRPr kumimoji="1" lang="ja-JP" altLang="en-US" sz="1400" dirty="0" smtClean="0">
                        <a:latin typeface="HGS創英ﾌﾟﾚｾﾞﾝｽEB" pitchFamily="18" charset="-128"/>
                        <a:ea typeface="HGS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HGS創英ﾌﾟﾚｾﾞﾝｽEB" pitchFamily="18" charset="-128"/>
                          <a:ea typeface="HGS創英ﾌﾟﾚｾﾞﾝｽEB" pitchFamily="18" charset="-128"/>
                        </a:rPr>
                        <a:t>〇第</a:t>
                      </a:r>
                      <a:r>
                        <a:rPr kumimoji="1" lang="en-US" altLang="ja-JP" sz="1400" u="sng" dirty="0" smtClean="0">
                          <a:latin typeface="HGS創英ﾌﾟﾚｾﾞﾝｽEB" pitchFamily="18" charset="-128"/>
                          <a:ea typeface="HGS創英ﾌﾟﾚｾﾞﾝｽEB" pitchFamily="18" charset="-128"/>
                        </a:rPr>
                        <a:t>2</a:t>
                      </a:r>
                      <a:r>
                        <a:rPr kumimoji="1" lang="ja-JP" altLang="en-US" sz="1400" u="sng" dirty="0" smtClean="0">
                          <a:latin typeface="HGS創英ﾌﾟﾚｾﾞﾝｽEB" pitchFamily="18" charset="-128"/>
                          <a:ea typeface="HGS創英ﾌﾟﾚｾﾞﾝｽEB" pitchFamily="18" charset="-128"/>
                        </a:rPr>
                        <a:t>回部会</a:t>
                      </a:r>
                      <a:r>
                        <a:rPr kumimoji="1" lang="en-US" altLang="ja-JP" sz="1400" u="sng" dirty="0" smtClean="0">
                          <a:latin typeface="HGS創英ﾌﾟﾚｾﾞﾝｽEB" pitchFamily="18" charset="-128"/>
                          <a:ea typeface="HGS創英ﾌﾟﾚｾﾞﾝｽEB" pitchFamily="18" charset="-128"/>
                        </a:rPr>
                        <a:t>(H27.10.16)</a:t>
                      </a:r>
                      <a:endParaRPr kumimoji="1" lang="en-US" altLang="ja-JP" sz="1400" dirty="0" smtClean="0">
                        <a:latin typeface="HGS創英ﾌﾟﾚｾﾞﾝｽEB" pitchFamily="18" charset="-128"/>
                        <a:ea typeface="HGS創英ﾌﾟﾚｾﾞﾝｽEB" pitchFamily="18" charset="-128"/>
                      </a:endParaRPr>
                    </a:p>
                    <a:p>
                      <a:r>
                        <a:rPr kumimoji="1" lang="en-US" altLang="ja-JP" sz="1400" dirty="0" smtClean="0">
                          <a:latin typeface="HGS創英ﾌﾟﾚｾﾞﾝｽEB" pitchFamily="18" charset="-128"/>
                          <a:ea typeface="HGS創英ﾌﾟﾚｾﾞﾝｽEB" pitchFamily="18" charset="-128"/>
                        </a:rPr>
                        <a:t>(1)</a:t>
                      </a:r>
                      <a:r>
                        <a:rPr kumimoji="1" lang="ja-JP" altLang="en-US" sz="1400" dirty="0" smtClean="0">
                          <a:latin typeface="HGS創英ﾌﾟﾚｾﾞﾝｽEB" pitchFamily="18" charset="-128"/>
                          <a:ea typeface="HGS創英ﾌﾟﾚｾﾞﾝｽEB" pitchFamily="18" charset="-128"/>
                        </a:rPr>
                        <a:t>第</a:t>
                      </a:r>
                      <a:r>
                        <a:rPr kumimoji="1" lang="en-US" altLang="ja-JP" sz="1400" dirty="0" smtClean="0">
                          <a:latin typeface="HGS創英ﾌﾟﾚｾﾞﾝｽEB" pitchFamily="18" charset="-128"/>
                          <a:ea typeface="HGS創英ﾌﾟﾚｾﾞﾝｽEB" pitchFamily="18" charset="-128"/>
                        </a:rPr>
                        <a:t>3</a:t>
                      </a:r>
                      <a:r>
                        <a:rPr kumimoji="1" lang="ja-JP" altLang="en-US" sz="1400" dirty="0" err="1" smtClean="0">
                          <a:latin typeface="HGS創英ﾌﾟﾚｾﾞﾝｽEB" pitchFamily="18" charset="-128"/>
                          <a:ea typeface="HGS創英ﾌﾟﾚｾﾞﾝｽEB" pitchFamily="18" charset="-128"/>
                        </a:rPr>
                        <a:t>期障がい</a:t>
                      </a:r>
                      <a:r>
                        <a:rPr kumimoji="1" lang="ja-JP" altLang="en-US" sz="1400" dirty="0" smtClean="0">
                          <a:latin typeface="HGS創英ﾌﾟﾚｾﾞﾝｽEB" pitchFamily="18" charset="-128"/>
                          <a:ea typeface="HGS創英ﾌﾟﾚｾﾞﾝｽEB" pitchFamily="18" charset="-128"/>
                        </a:rPr>
                        <a:t>福祉計画・企業等の就労先を退職し、障害福祉サービス事業所の利用を開始した人数における短期就労者</a:t>
                      </a:r>
                      <a:r>
                        <a:rPr kumimoji="1" lang="en-US" altLang="ja-JP" sz="1400" dirty="0" smtClean="0">
                          <a:latin typeface="HGS創英ﾌﾟﾚｾﾞﾝｽEB" pitchFamily="18" charset="-128"/>
                          <a:ea typeface="HGS創英ﾌﾟﾚｾﾞﾝｽEB" pitchFamily="18" charset="-128"/>
                        </a:rPr>
                        <a:t>(3</a:t>
                      </a:r>
                      <a:r>
                        <a:rPr kumimoji="1" lang="ja-JP" altLang="en-US" sz="1400" dirty="0" smtClean="0">
                          <a:latin typeface="HGS創英ﾌﾟﾚｾﾞﾝｽEB" pitchFamily="18" charset="-128"/>
                          <a:ea typeface="HGS創英ﾌﾟﾚｾﾞﾝｽEB" pitchFamily="18" charset="-128"/>
                        </a:rPr>
                        <a:t>年以下</a:t>
                      </a:r>
                      <a:r>
                        <a:rPr kumimoji="1" lang="en-US" altLang="ja-JP" sz="1400" dirty="0" smtClean="0">
                          <a:latin typeface="HGS創英ﾌﾟﾚｾﾞﾝｽEB" pitchFamily="18" charset="-128"/>
                          <a:ea typeface="HGS創英ﾌﾟﾚｾﾞﾝｽEB" pitchFamily="18" charset="-128"/>
                        </a:rPr>
                        <a:t>)</a:t>
                      </a:r>
                      <a:r>
                        <a:rPr kumimoji="1" lang="ja-JP" altLang="en-US" sz="1400" dirty="0" smtClean="0">
                          <a:latin typeface="HGS創英ﾌﾟﾚｾﾞﾝｽEB" pitchFamily="18" charset="-128"/>
                          <a:ea typeface="HGS創英ﾌﾟﾚｾﾞﾝｽEB" pitchFamily="18" charset="-128"/>
                        </a:rPr>
                        <a:t>に対する追加調査を実施</a:t>
                      </a:r>
                    </a:p>
                    <a:p>
                      <a:r>
                        <a:rPr kumimoji="1" lang="ja-JP" altLang="en-US" sz="1400" dirty="0" smtClean="0">
                          <a:latin typeface="HGS創英ﾌﾟﾚｾﾞﾝｽEB" pitchFamily="18" charset="-128"/>
                          <a:ea typeface="HGS創英ﾌﾟﾚｾﾞﾝｽEB" pitchFamily="18" charset="-128"/>
                        </a:rPr>
                        <a:t>･･･体調不良、人間関係が退職理由の第</a:t>
                      </a:r>
                      <a:r>
                        <a:rPr kumimoji="1" lang="en-US" altLang="ja-JP" sz="1400" dirty="0" smtClean="0">
                          <a:latin typeface="HGS創英ﾌﾟﾚｾﾞﾝｽEB" pitchFamily="18" charset="-128"/>
                          <a:ea typeface="HGS創英ﾌﾟﾚｾﾞﾝｽEB" pitchFamily="18" charset="-128"/>
                        </a:rPr>
                        <a:t>1</a:t>
                      </a:r>
                      <a:r>
                        <a:rPr kumimoji="1" lang="ja-JP" altLang="en-US" sz="1400" dirty="0" smtClean="0">
                          <a:latin typeface="HGS創英ﾌﾟﾚｾﾞﾝｽEB" pitchFamily="18" charset="-128"/>
                          <a:ea typeface="HGS創英ﾌﾟﾚｾﾞﾝｽEB" pitchFamily="18" charset="-128"/>
                        </a:rPr>
                        <a:t>位、</a:t>
                      </a:r>
                      <a:r>
                        <a:rPr kumimoji="1" lang="en-US" altLang="ja-JP" sz="1400" dirty="0" smtClean="0">
                          <a:latin typeface="HGS創英ﾌﾟﾚｾﾞﾝｽEB" pitchFamily="18" charset="-128"/>
                          <a:ea typeface="HGS創英ﾌﾟﾚｾﾞﾝｽEB" pitchFamily="18" charset="-128"/>
                        </a:rPr>
                        <a:t>2</a:t>
                      </a:r>
                      <a:r>
                        <a:rPr kumimoji="1" lang="ja-JP" altLang="en-US" sz="1400" dirty="0" smtClean="0">
                          <a:latin typeface="HGS創英ﾌﾟﾚｾﾞﾝｽEB" pitchFamily="18" charset="-128"/>
                          <a:ea typeface="HGS創英ﾌﾟﾚｾﾞﾝｽEB" pitchFamily="18" charset="-128"/>
                        </a:rPr>
                        <a:t>位を占める。また退職者の約半数が</a:t>
                      </a:r>
                      <a:r>
                        <a:rPr kumimoji="1" lang="ja-JP" altLang="en-US" sz="1400" dirty="0" err="1" smtClean="0">
                          <a:latin typeface="HGS創英ﾌﾟﾚｾﾞﾝｽEB" pitchFamily="18" charset="-128"/>
                          <a:ea typeface="HGS創英ﾌﾟﾚｾﾞﾝｽEB" pitchFamily="18" charset="-128"/>
                        </a:rPr>
                        <a:t>発達障がいも</a:t>
                      </a:r>
                      <a:r>
                        <a:rPr kumimoji="1" lang="ja-JP" altLang="en-US" sz="1400" dirty="0" smtClean="0">
                          <a:latin typeface="HGS創英ﾌﾟﾚｾﾞﾝｽEB" pitchFamily="18" charset="-128"/>
                          <a:ea typeface="HGS創英ﾌﾟﾚｾﾞﾝｽEB" pitchFamily="18" charset="-128"/>
                        </a:rPr>
                        <a:t>含めた精神障がい者であるなどの実態が浮き彫りになった。</a:t>
                      </a:r>
                      <a:endParaRPr kumimoji="1" lang="en-US" altLang="ja-JP" sz="1400" dirty="0" smtClean="0">
                        <a:latin typeface="HGS創英ﾌﾟﾚｾﾞﾝｽEB" pitchFamily="18" charset="-128"/>
                        <a:ea typeface="HGS創英ﾌﾟﾚｾﾞﾝｽEB" pitchFamily="18" charset="-128"/>
                      </a:endParaRPr>
                    </a:p>
                    <a:p>
                      <a:endParaRPr kumimoji="1" lang="en-US" altLang="ja-JP" sz="1400" dirty="0" smtClean="0">
                        <a:latin typeface="HGS創英ﾌﾟﾚｾﾞﾝｽEB" pitchFamily="18" charset="-128"/>
                        <a:ea typeface="HGS創英ﾌﾟﾚｾﾞﾝｽEB" pitchFamily="18" charset="-128"/>
                      </a:endParaRPr>
                    </a:p>
                    <a:p>
                      <a:r>
                        <a:rPr kumimoji="1" lang="en-US" altLang="ja-JP" sz="1400" dirty="0" smtClean="0">
                          <a:latin typeface="HGS創英ﾌﾟﾚｾﾞﾝｽEB" pitchFamily="18" charset="-128"/>
                          <a:ea typeface="HGS創英ﾌﾟﾚｾﾞﾝｽEB" pitchFamily="18" charset="-128"/>
                        </a:rPr>
                        <a:t>(2)</a:t>
                      </a:r>
                      <a:r>
                        <a:rPr kumimoji="1" lang="ja-JP" altLang="en-US" sz="1400" dirty="0" smtClean="0">
                          <a:latin typeface="HGS創英ﾌﾟﾚｾﾞﾝｽEB" pitchFamily="18" charset="-128"/>
                          <a:ea typeface="HGS創英ﾌﾟﾚｾﾞﾝｽEB" pitchFamily="18" charset="-128"/>
                        </a:rPr>
                        <a:t>調査結果を踏まえ、職場定着支援策として、終業後の時間帯に対応できる「</a:t>
                      </a:r>
                      <a:r>
                        <a:rPr kumimoji="1" lang="en-US" altLang="ja-JP" sz="1400" dirty="0" smtClean="0">
                          <a:latin typeface="HGS創英ﾌﾟﾚｾﾞﾝｽEB" pitchFamily="18" charset="-128"/>
                          <a:ea typeface="HGS創英ﾌﾟﾚｾﾞﾝｽEB" pitchFamily="18" charset="-128"/>
                        </a:rPr>
                        <a:t>(</a:t>
                      </a:r>
                      <a:r>
                        <a:rPr kumimoji="1" lang="ja-JP" altLang="en-US" sz="1400" dirty="0" smtClean="0">
                          <a:latin typeface="HGS創英ﾌﾟﾚｾﾞﾝｽEB" pitchFamily="18" charset="-128"/>
                          <a:ea typeface="HGS創英ﾌﾟﾚｾﾞﾝｽEB" pitchFamily="18" charset="-128"/>
                        </a:rPr>
                        <a:t>仮</a:t>
                      </a:r>
                      <a:r>
                        <a:rPr kumimoji="1" lang="en-US" altLang="ja-JP" sz="1400" dirty="0" smtClean="0">
                          <a:latin typeface="HGS創英ﾌﾟﾚｾﾞﾝｽEB" pitchFamily="18" charset="-128"/>
                          <a:ea typeface="HGS創英ﾌﾟﾚｾﾞﾝｽEB" pitchFamily="18" charset="-128"/>
                        </a:rPr>
                        <a:t>)</a:t>
                      </a:r>
                      <a:r>
                        <a:rPr kumimoji="1" lang="ja-JP" altLang="en-US" sz="1400" dirty="0" smtClean="0">
                          <a:latin typeface="HGS創英ﾌﾟﾚｾﾞﾝｽEB" pitchFamily="18" charset="-128"/>
                          <a:ea typeface="HGS創英ﾌﾟﾚｾﾞﾝｽEB" pitchFamily="18" charset="-128"/>
                        </a:rPr>
                        <a:t>ゆうやけ相談会」について提案あり。</a:t>
                      </a:r>
                    </a:p>
                    <a:p>
                      <a:endParaRPr kumimoji="1" lang="ja-JP" altLang="en-US" sz="1400" dirty="0" smtClean="0">
                        <a:latin typeface="HGS創英ﾌﾟﾚｾﾞﾝｽEB" pitchFamily="18" charset="-128"/>
                        <a:ea typeface="HGS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HGS創英ﾌﾟﾚｾﾞﾝｽEB" pitchFamily="18" charset="-128"/>
                          <a:ea typeface="HGS創英ﾌﾟﾚｾﾞﾝｽEB" pitchFamily="18" charset="-128"/>
                        </a:rPr>
                        <a:t>〇第</a:t>
                      </a:r>
                      <a:r>
                        <a:rPr kumimoji="1" lang="en-US" altLang="ja-JP" sz="1400" u="sng" dirty="0" smtClean="0">
                          <a:latin typeface="HGS創英ﾌﾟﾚｾﾞﾝｽEB" pitchFamily="18" charset="-128"/>
                          <a:ea typeface="HGS創英ﾌﾟﾚｾﾞﾝｽEB" pitchFamily="18" charset="-128"/>
                        </a:rPr>
                        <a:t>3</a:t>
                      </a:r>
                      <a:r>
                        <a:rPr kumimoji="1" lang="ja-JP" altLang="en-US" sz="1400" u="sng" dirty="0" smtClean="0">
                          <a:latin typeface="HGS創英ﾌﾟﾚｾﾞﾝｽEB" pitchFamily="18" charset="-128"/>
                          <a:ea typeface="HGS創英ﾌﾟﾚｾﾞﾝｽEB" pitchFamily="18" charset="-128"/>
                        </a:rPr>
                        <a:t>回部会</a:t>
                      </a:r>
                      <a:r>
                        <a:rPr kumimoji="1" lang="en-US" altLang="ja-JP" sz="1400" u="sng" dirty="0" smtClean="0">
                          <a:latin typeface="HGS創英ﾌﾟﾚｾﾞﾝｽEB" pitchFamily="18" charset="-128"/>
                          <a:ea typeface="HGS創英ﾌﾟﾚｾﾞﾝｽEB" pitchFamily="18" charset="-128"/>
                        </a:rPr>
                        <a:t>(H27.11.30)</a:t>
                      </a:r>
                      <a:endParaRPr kumimoji="1" lang="en-US" altLang="ja-JP" sz="1400" dirty="0" smtClean="0">
                        <a:latin typeface="HGS創英ﾌﾟﾚｾﾞﾝｽEB" pitchFamily="18" charset="-128"/>
                        <a:ea typeface="HGS創英ﾌﾟﾚｾﾞﾝｽEB" pitchFamily="18" charset="-128"/>
                      </a:endParaRPr>
                    </a:p>
                    <a:p>
                      <a:r>
                        <a:rPr kumimoji="1" lang="en-US" altLang="ja-JP" sz="1400" dirty="0" smtClean="0">
                          <a:latin typeface="HGS創英ﾌﾟﾚｾﾞﾝｽEB" pitchFamily="18" charset="-128"/>
                          <a:ea typeface="HGS創英ﾌﾟﾚｾﾞﾝｽEB" pitchFamily="18" charset="-128"/>
                        </a:rPr>
                        <a:t>(1)</a:t>
                      </a:r>
                      <a:r>
                        <a:rPr kumimoji="1" lang="ja-JP" altLang="en-US" sz="1400" dirty="0" smtClean="0">
                          <a:latin typeface="HGS創英ﾌﾟﾚｾﾞﾝｽEB" pitchFamily="18" charset="-128"/>
                          <a:ea typeface="HGS創英ﾌﾟﾚｾﾞﾝｽEB" pitchFamily="18" charset="-128"/>
                        </a:rPr>
                        <a:t>前回協議内容等を踏まえ「</a:t>
                      </a:r>
                      <a:r>
                        <a:rPr kumimoji="1" lang="en-US" altLang="ja-JP" sz="1400" dirty="0" smtClean="0">
                          <a:latin typeface="HGS創英ﾌﾟﾚｾﾞﾝｽEB" pitchFamily="18" charset="-128"/>
                          <a:ea typeface="HGS創英ﾌﾟﾚｾﾞﾝｽEB" pitchFamily="18" charset="-128"/>
                        </a:rPr>
                        <a:t>(</a:t>
                      </a:r>
                      <a:r>
                        <a:rPr kumimoji="1" lang="ja-JP" altLang="en-US" sz="1400" dirty="0" smtClean="0">
                          <a:latin typeface="HGS創英ﾌﾟﾚｾﾞﾝｽEB" pitchFamily="18" charset="-128"/>
                          <a:ea typeface="HGS創英ﾌﾟﾚｾﾞﾝｽEB" pitchFamily="18" charset="-128"/>
                        </a:rPr>
                        <a:t>仮</a:t>
                      </a:r>
                      <a:r>
                        <a:rPr kumimoji="1" lang="en-US" altLang="ja-JP" sz="1400" dirty="0" smtClean="0">
                          <a:latin typeface="HGS創英ﾌﾟﾚｾﾞﾝｽEB" pitchFamily="18" charset="-128"/>
                          <a:ea typeface="HGS創英ﾌﾟﾚｾﾞﾝｽEB" pitchFamily="18" charset="-128"/>
                        </a:rPr>
                        <a:t>)</a:t>
                      </a:r>
                      <a:r>
                        <a:rPr kumimoji="1" lang="ja-JP" altLang="en-US" sz="1400" dirty="0" smtClean="0">
                          <a:latin typeface="HGS創英ﾌﾟﾚｾﾞﾝｽEB" pitchFamily="18" charset="-128"/>
                          <a:ea typeface="HGS創英ﾌﾟﾚｾﾞﾝｽEB" pitchFamily="18" charset="-128"/>
                        </a:rPr>
                        <a:t>ゆうやけ相談会」の具体化と就労移行支援事業所ネットワークについて協議。</a:t>
                      </a:r>
                      <a:r>
                        <a:rPr kumimoji="1" lang="en-US" altLang="ja-JP" sz="1400" dirty="0" smtClean="0">
                          <a:latin typeface="HGS創英ﾌﾟﾚｾﾞﾝｽEB" pitchFamily="18" charset="-128"/>
                          <a:ea typeface="HGS創英ﾌﾟﾚｾﾞﾝｽEB" pitchFamily="18" charset="-128"/>
                        </a:rPr>
                        <a:t>(H28.1.19</a:t>
                      </a:r>
                      <a:r>
                        <a:rPr kumimoji="1" lang="en-US" altLang="ja-JP" sz="1400" baseline="0" dirty="0" smtClean="0">
                          <a:latin typeface="HGS創英ﾌﾟﾚｾﾞﾝｽEB" pitchFamily="18" charset="-128"/>
                          <a:ea typeface="HGS創英ﾌﾟﾚｾﾞﾝｽEB" pitchFamily="18" charset="-128"/>
                        </a:rPr>
                        <a:t>  </a:t>
                      </a:r>
                      <a:r>
                        <a:rPr kumimoji="1" lang="ja-JP" altLang="en-US" sz="1400" baseline="0" dirty="0" smtClean="0">
                          <a:latin typeface="HGS創英ﾌﾟﾚｾﾞﾝｽEB" pitchFamily="18" charset="-128"/>
                          <a:ea typeface="HGS創英ﾌﾟﾚｾﾞﾝｽEB" pitchFamily="18" charset="-128"/>
                        </a:rPr>
                        <a:t>市内就労移行支援事業所との意見交換会</a:t>
                      </a:r>
                      <a:r>
                        <a:rPr kumimoji="1" lang="ja-JP" altLang="en-US" sz="1400" dirty="0" smtClean="0">
                          <a:latin typeface="HGS創英ﾌﾟﾚｾﾞﾝｽEB" pitchFamily="18" charset="-128"/>
                          <a:ea typeface="HGS創英ﾌﾟﾚｾﾞﾝｽEB" pitchFamily="18" charset="-128"/>
                        </a:rPr>
                        <a:t>を開催</a:t>
                      </a:r>
                      <a:r>
                        <a:rPr kumimoji="1" lang="en-US" altLang="ja-JP" sz="1400" dirty="0" smtClean="0">
                          <a:latin typeface="HGS創英ﾌﾟﾚｾﾞﾝｽEB" pitchFamily="18" charset="-128"/>
                          <a:ea typeface="HGS創英ﾌﾟﾚｾﾞﾝｽEB" pitchFamily="18" charset="-128"/>
                        </a:rPr>
                        <a:t>)</a:t>
                      </a:r>
                      <a:endParaRPr kumimoji="1" lang="ja-JP" altLang="en-US" dirty="0">
                        <a:latin typeface="HGS創英ﾌﾟﾚｾﾞﾝｽEB" pitchFamily="18" charset="-128"/>
                        <a:ea typeface="HGS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スライド番号プレースホルダー 3"/>
          <p:cNvSpPr>
            <a:spLocks noGrp="1"/>
          </p:cNvSpPr>
          <p:nvPr>
            <p:ph type="sldNum" sz="quarter" idx="12"/>
          </p:nvPr>
        </p:nvSpPr>
        <p:spPr/>
        <p:txBody>
          <a:bodyPr/>
          <a:lstStyle/>
          <a:p>
            <a:fld id="{ECF62127-BFA0-4607-8088-7779F0C694C4}" type="slidenum">
              <a:rPr kumimoji="1" lang="ja-JP" altLang="en-US" smtClean="0"/>
              <a:t>4</a:t>
            </a:fld>
            <a:endParaRPr kumimoji="1" lang="ja-JP" altLang="en-US"/>
          </a:p>
        </p:txBody>
      </p:sp>
    </p:spTree>
    <p:extLst>
      <p:ext uri="{BB962C8B-B14F-4D97-AF65-F5344CB8AC3E}">
        <p14:creationId xmlns:p14="http://schemas.microsoft.com/office/powerpoint/2010/main" val="2076033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pPr algn="l"/>
            <a:r>
              <a:rPr lang="ja-JP" altLang="en-US" sz="2000" b="1" dirty="0" smtClean="0">
                <a:solidFill>
                  <a:prstClr val="black"/>
                </a:solidFill>
                <a:latin typeface="HGP創英ﾌﾟﾚｾﾞﾝｽEB" pitchFamily="18" charset="-128"/>
                <a:ea typeface="HGP創英ﾌﾟﾚｾﾞﾝｽEB" pitchFamily="18" charset="-128"/>
              </a:rPr>
              <a:t>２　</a:t>
            </a:r>
            <a:r>
              <a:rPr lang="en-US" altLang="ja-JP" sz="2000" b="1" dirty="0" smtClean="0">
                <a:solidFill>
                  <a:prstClr val="black"/>
                </a:solidFill>
                <a:latin typeface="HGP創英ﾌﾟﾚｾﾞﾝｽEB" pitchFamily="18" charset="-128"/>
                <a:ea typeface="HGP創英ﾌﾟﾚｾﾞﾝｽEB" pitchFamily="18" charset="-128"/>
              </a:rPr>
              <a:t>(</a:t>
            </a:r>
            <a:r>
              <a:rPr lang="ja-JP" altLang="en-US" sz="2000" b="1" dirty="0">
                <a:solidFill>
                  <a:prstClr val="black"/>
                </a:solidFill>
                <a:latin typeface="HGP創英ﾌﾟﾚｾﾞﾝｽEB" pitchFamily="18" charset="-128"/>
                <a:ea typeface="HGP創英ﾌﾟﾚｾﾞﾝｽEB" pitchFamily="18" charset="-128"/>
              </a:rPr>
              <a:t>仮称</a:t>
            </a:r>
            <a:r>
              <a:rPr lang="en-US" altLang="ja-JP" sz="2000" b="1" dirty="0">
                <a:solidFill>
                  <a:prstClr val="black"/>
                </a:solidFill>
                <a:latin typeface="HGP創英ﾌﾟﾚｾﾞﾝｽEB" pitchFamily="18" charset="-128"/>
                <a:ea typeface="HGP創英ﾌﾟﾚｾﾞﾝｽEB" pitchFamily="18" charset="-128"/>
              </a:rPr>
              <a:t>)</a:t>
            </a:r>
            <a:r>
              <a:rPr lang="ja-JP" altLang="en-US" sz="2000" b="1" dirty="0" smtClean="0">
                <a:solidFill>
                  <a:prstClr val="black"/>
                </a:solidFill>
                <a:latin typeface="HGP創英ﾌﾟﾚｾﾞﾝｽEB" pitchFamily="18" charset="-128"/>
                <a:ea typeface="HGP創英ﾌﾟﾚｾﾞﾝｽEB" pitchFamily="18" charset="-128"/>
              </a:rPr>
              <a:t>静岡市</a:t>
            </a:r>
            <a:r>
              <a:rPr lang="ja-JP" altLang="en-US" sz="2000" b="1" dirty="0" err="1" smtClean="0">
                <a:solidFill>
                  <a:prstClr val="black"/>
                </a:solidFill>
                <a:latin typeface="HGP創英ﾌﾟﾚｾﾞﾝｽEB" pitchFamily="18" charset="-128"/>
                <a:ea typeface="HGP創英ﾌﾟﾚｾﾞﾝｽEB" pitchFamily="18" charset="-128"/>
              </a:rPr>
              <a:t>障がい</a:t>
            </a:r>
            <a:r>
              <a:rPr lang="ja-JP" altLang="en-US" sz="2000" b="1" dirty="0" smtClean="0">
                <a:solidFill>
                  <a:prstClr val="black"/>
                </a:solidFill>
                <a:latin typeface="HGP創英ﾌﾟﾚｾﾞﾝｽEB" pitchFamily="18" charset="-128"/>
                <a:ea typeface="HGP創英ﾌﾟﾚｾﾞﾝｽEB" pitchFamily="18" charset="-128"/>
              </a:rPr>
              <a:t>者</a:t>
            </a:r>
            <a:r>
              <a:rPr lang="ja-JP" altLang="en-US" sz="2000" b="1" dirty="0">
                <a:solidFill>
                  <a:prstClr val="black"/>
                </a:solidFill>
                <a:latin typeface="HGP創英ﾌﾟﾚｾﾞﾝｽEB" pitchFamily="18" charset="-128"/>
                <a:ea typeface="HGP創英ﾌﾟﾚｾﾞﾝｽEB" pitchFamily="18" charset="-128"/>
              </a:rPr>
              <a:t>地域生活支援ぱーとなー</a:t>
            </a:r>
            <a:r>
              <a:rPr lang="ja-JP" altLang="en-US" sz="2000" b="1" dirty="0" smtClean="0">
                <a:solidFill>
                  <a:prstClr val="black"/>
                </a:solidFill>
                <a:latin typeface="HGP創英ﾌﾟﾚｾﾞﾝｽEB" pitchFamily="18" charset="-128"/>
                <a:ea typeface="HGP創英ﾌﾟﾚｾﾞﾝｽEB" pitchFamily="18" charset="-128"/>
              </a:rPr>
              <a:t>事業所認証</a:t>
            </a:r>
            <a:r>
              <a:rPr lang="ja-JP" altLang="en-US" sz="2000" b="1" dirty="0">
                <a:solidFill>
                  <a:prstClr val="black"/>
                </a:solidFill>
                <a:latin typeface="HGP創英ﾌﾟﾚｾﾞﾝｽEB" pitchFamily="18" charset="-128"/>
                <a:ea typeface="HGP創英ﾌﾟﾚｾﾞﾝｽEB" pitchFamily="18" charset="-128"/>
              </a:rPr>
              <a:t>について</a:t>
            </a:r>
            <a:endParaRPr kumimoji="1" lang="ja-JP" altLang="en-US" sz="2000" b="1" dirty="0"/>
          </a:p>
        </p:txBody>
      </p:sp>
      <p:sp>
        <p:nvSpPr>
          <p:cNvPr id="3" name="コンテンツ プレースホルダー 2"/>
          <p:cNvSpPr>
            <a:spLocks noGrp="1"/>
          </p:cNvSpPr>
          <p:nvPr>
            <p:ph idx="1"/>
          </p:nvPr>
        </p:nvSpPr>
        <p:spPr>
          <a:xfrm>
            <a:off x="457200" y="1196752"/>
            <a:ext cx="8229600" cy="5112568"/>
          </a:xfrm>
          <a:blipFill>
            <a:blip r:embed="rId2"/>
            <a:tile tx="0" ty="0" sx="100000" sy="100000" flip="none" algn="tl"/>
          </a:blipFill>
        </p:spPr>
        <p:txBody>
          <a:bodyPr>
            <a:normAutofit fontScale="92500" lnSpcReduction="10000"/>
          </a:bodyPr>
          <a:lstStyle/>
          <a:p>
            <a:pPr marL="0" indent="0">
              <a:buNone/>
            </a:pPr>
            <a:endParaRPr lang="ja-JP" altLang="en-US" sz="1800" b="1" dirty="0" smtClean="0">
              <a:latin typeface="HGP創英ﾌﾟﾚｾﾞﾝｽEB" pitchFamily="18" charset="-128"/>
              <a:ea typeface="HGP創英ﾌﾟﾚｾﾞﾝｽEB" pitchFamily="18" charset="-128"/>
            </a:endParaRPr>
          </a:p>
          <a:p>
            <a:pPr marL="0" indent="0">
              <a:buNone/>
            </a:pPr>
            <a:r>
              <a:rPr lang="ja-JP" altLang="ja-JP" sz="1800" b="1" dirty="0" smtClean="0">
                <a:latin typeface="HGP創英ﾌﾟﾚｾﾞﾝｽEB" pitchFamily="18" charset="-128"/>
                <a:ea typeface="HGP創英ﾌﾟﾚｾﾞﾝｽEB" pitchFamily="18" charset="-128"/>
              </a:rPr>
              <a:t>１　</a:t>
            </a:r>
            <a:r>
              <a:rPr lang="ja-JP" altLang="en-US" sz="1800" b="1" dirty="0" smtClean="0">
                <a:latin typeface="HGP創英ﾌﾟﾚｾﾞﾝｽEB" pitchFamily="18" charset="-128"/>
                <a:ea typeface="HGP創英ﾌﾟﾚｾﾞﾝｽEB" pitchFamily="18" charset="-128"/>
              </a:rPr>
              <a:t>背　　　　景</a:t>
            </a:r>
            <a:endParaRPr lang="ja-JP" altLang="ja-JP" sz="1800" dirty="0" smtClean="0">
              <a:latin typeface="HGP創英ﾌﾟﾚｾﾞﾝｽEB" pitchFamily="18" charset="-128"/>
              <a:ea typeface="HGP創英ﾌﾟﾚｾﾞﾝｽEB" pitchFamily="18" charset="-128"/>
            </a:endParaRPr>
          </a:p>
          <a:p>
            <a:pPr marL="0" indent="0">
              <a:buNone/>
            </a:pPr>
            <a:r>
              <a:rPr lang="ja-JP" altLang="ja-JP" sz="1800" b="1" dirty="0" smtClean="0">
                <a:latin typeface="HGP創英ﾌﾟﾚｾﾞﾝｽEB" pitchFamily="18" charset="-128"/>
                <a:ea typeface="HGP創英ﾌﾟﾚｾﾞﾝｽEB" pitchFamily="18" charset="-128"/>
              </a:rPr>
              <a:t>　</a:t>
            </a:r>
            <a:r>
              <a:rPr lang="ja-JP" altLang="en-US" sz="1800" dirty="0" smtClean="0">
                <a:latin typeface="HGP創英ﾌﾟﾚｾﾞﾝｽEB" pitchFamily="18" charset="-128"/>
                <a:ea typeface="HGP創英ﾌﾟﾚｾﾞﾝｽEB" pitchFamily="18" charset="-128"/>
              </a:rPr>
              <a:t>専門部会が設置され、課題等に対し協議・検討が進む中で、静岡市と事業所等が 協働で取り組む事例が増えてきた。協力事業所等の活動を評価するとともに、新たな協力者の確保するための方策として、平成</a:t>
            </a:r>
            <a:r>
              <a:rPr lang="en-US" altLang="ja-JP" sz="1800" dirty="0" smtClean="0">
                <a:latin typeface="HGP創英ﾌﾟﾚｾﾞﾝｽEB" pitchFamily="18" charset="-128"/>
                <a:ea typeface="HGP創英ﾌﾟﾚｾﾞﾝｽEB" pitchFamily="18" charset="-128"/>
              </a:rPr>
              <a:t>28</a:t>
            </a:r>
            <a:r>
              <a:rPr lang="ja-JP" altLang="en-US" sz="1800" dirty="0" smtClean="0">
                <a:latin typeface="HGP創英ﾌﾟﾚｾﾞﾝｽEB" pitchFamily="18" charset="-128"/>
                <a:ea typeface="HGP創英ﾌﾟﾚｾﾞﾝｽEB" pitchFamily="18" charset="-128"/>
              </a:rPr>
              <a:t>年度から</a:t>
            </a:r>
            <a:r>
              <a:rPr lang="ja-JP" altLang="ja-JP" sz="1800" dirty="0" smtClean="0">
                <a:latin typeface="HGP創英ﾌﾟﾚｾﾞﾝｽEB" pitchFamily="18" charset="-128"/>
                <a:ea typeface="HGP創英ﾌﾟﾚｾﾞﾝｽEB" pitchFamily="18" charset="-128"/>
              </a:rPr>
              <a:t>認証</a:t>
            </a:r>
            <a:r>
              <a:rPr lang="ja-JP" altLang="en-US" sz="1800" dirty="0" smtClean="0">
                <a:latin typeface="HGP創英ﾌﾟﾚｾﾞﾝｽEB" pitchFamily="18" charset="-128"/>
                <a:ea typeface="HGP創英ﾌﾟﾚｾﾞﾝｽEB" pitchFamily="18" charset="-128"/>
              </a:rPr>
              <a:t>制度を採用予定。</a:t>
            </a:r>
            <a:endParaRPr lang="ja-JP" altLang="ja-JP" sz="1800" dirty="0" smtClean="0">
              <a:latin typeface="HGP創英ﾌﾟﾚｾﾞﾝｽEB" pitchFamily="18" charset="-128"/>
              <a:ea typeface="HGP創英ﾌﾟﾚｾﾞﾝｽEB" pitchFamily="18" charset="-128"/>
            </a:endParaRPr>
          </a:p>
          <a:p>
            <a:pPr marL="0" indent="0">
              <a:buNone/>
            </a:pPr>
            <a:endParaRPr lang="en-US" altLang="ja-JP" sz="1800" b="1" dirty="0" smtClean="0">
              <a:latin typeface="HGP創英ﾌﾟﾚｾﾞﾝｽEB" pitchFamily="18" charset="-128"/>
              <a:ea typeface="HGP創英ﾌﾟﾚｾﾞﾝｽEB" pitchFamily="18" charset="-128"/>
            </a:endParaRPr>
          </a:p>
          <a:p>
            <a:pPr marL="0" indent="0">
              <a:buNone/>
            </a:pPr>
            <a:r>
              <a:rPr lang="ja-JP" altLang="ja-JP" sz="1800" b="1" dirty="0" smtClean="0">
                <a:latin typeface="HGP創英ﾌﾟﾚｾﾞﾝｽEB" pitchFamily="18" charset="-128"/>
                <a:ea typeface="HGP創英ﾌﾟﾚｾﾞﾝｽEB" pitchFamily="18" charset="-128"/>
              </a:rPr>
              <a:t>２　交付対象者</a:t>
            </a:r>
            <a:endParaRPr lang="ja-JP" altLang="ja-JP" sz="1800" dirty="0" smtClean="0">
              <a:latin typeface="HGP創英ﾌﾟﾚｾﾞﾝｽEB" pitchFamily="18" charset="-128"/>
              <a:ea typeface="HGP創英ﾌﾟﾚｾﾞﾝｽEB" pitchFamily="18" charset="-128"/>
            </a:endParaRPr>
          </a:p>
          <a:p>
            <a:pPr marL="0" indent="0">
              <a:buNone/>
            </a:pPr>
            <a:r>
              <a:rPr lang="en-US" altLang="ja-JP" sz="1800" dirty="0" smtClean="0">
                <a:latin typeface="HGP創英ﾌﾟﾚｾﾞﾝｽEB" pitchFamily="18" charset="-128"/>
                <a:ea typeface="HGP創英ﾌﾟﾚｾﾞﾝｽEB" pitchFamily="18" charset="-128"/>
              </a:rPr>
              <a:t>   </a:t>
            </a:r>
            <a:r>
              <a:rPr lang="ja-JP" altLang="ja-JP" sz="1800" dirty="0" smtClean="0">
                <a:latin typeface="HGP創英ﾌﾟﾚｾﾞﾝｽEB" pitchFamily="18" charset="-128"/>
                <a:ea typeface="HGP創英ﾌﾟﾚｾﾞﾝｽEB" pitchFamily="18" charset="-128"/>
              </a:rPr>
              <a:t>静岡市障害者自立支援協議会等において協議された地域課題を解決するための会議</a:t>
            </a:r>
            <a:r>
              <a:rPr lang="en-US" altLang="ja-JP" sz="1800" dirty="0" smtClean="0">
                <a:latin typeface="HGP創英ﾌﾟﾚｾﾞﾝｽEB" pitchFamily="18" charset="-128"/>
                <a:ea typeface="HGP創英ﾌﾟﾚｾﾞﾝｽEB" pitchFamily="18" charset="-128"/>
              </a:rPr>
              <a:t>(</a:t>
            </a:r>
            <a:r>
              <a:rPr lang="ja-JP" altLang="ja-JP" sz="1800" dirty="0" smtClean="0">
                <a:latin typeface="HGP創英ﾌﾟﾚｾﾞﾝｽEB" pitchFamily="18" charset="-128"/>
                <a:ea typeface="HGP創英ﾌﾟﾚｾﾞﾝｽEB" pitchFamily="18" charset="-128"/>
              </a:rPr>
              <a:t>専門部会等</a:t>
            </a:r>
            <a:r>
              <a:rPr lang="en-US" altLang="ja-JP" sz="1800" dirty="0" smtClean="0">
                <a:latin typeface="HGP創英ﾌﾟﾚｾﾞﾝｽEB" pitchFamily="18" charset="-128"/>
                <a:ea typeface="HGP創英ﾌﾟﾚｾﾞﾝｽEB" pitchFamily="18" charset="-128"/>
              </a:rPr>
              <a:t>)</a:t>
            </a:r>
            <a:r>
              <a:rPr lang="ja-JP" altLang="ja-JP" sz="1800" dirty="0" smtClean="0">
                <a:latin typeface="HGP創英ﾌﾟﾚｾﾞﾝｽEB" pitchFamily="18" charset="-128"/>
                <a:ea typeface="HGP創英ﾌﾟﾚｾﾞﾝｽEB" pitchFamily="18" charset="-128"/>
              </a:rPr>
              <a:t>に参加し、又は解決に向けた取り組みなどに協力</a:t>
            </a:r>
            <a:r>
              <a:rPr lang="ja-JP" altLang="en-US" sz="1800" dirty="0" smtClean="0">
                <a:latin typeface="HGP創英ﾌﾟﾚｾﾞﾝｽEB" pitchFamily="18" charset="-128"/>
                <a:ea typeface="HGP創英ﾌﾟﾚｾﾞﾝｽEB" pitchFamily="18" charset="-128"/>
              </a:rPr>
              <a:t>する</a:t>
            </a:r>
            <a:r>
              <a:rPr lang="ja-JP" altLang="ja-JP" sz="1800" dirty="0" smtClean="0">
                <a:latin typeface="HGP創英ﾌﾟﾚｾﾞﾝｽEB" pitchFamily="18" charset="-128"/>
                <a:ea typeface="HGP創英ﾌﾟﾚｾﾞﾝｽEB" pitchFamily="18" charset="-128"/>
              </a:rPr>
              <a:t>事業所等を交付対象者と</a:t>
            </a:r>
            <a:r>
              <a:rPr lang="ja-JP" altLang="en-US" sz="1800" dirty="0" smtClean="0">
                <a:latin typeface="HGP創英ﾌﾟﾚｾﾞﾝｽEB" pitchFamily="18" charset="-128"/>
                <a:ea typeface="HGP創英ﾌﾟﾚｾﾞﾝｽEB" pitchFamily="18" charset="-128"/>
              </a:rPr>
              <a:t>する。 </a:t>
            </a:r>
            <a:r>
              <a:rPr lang="en-US" altLang="ja-JP" sz="1800" dirty="0" smtClean="0">
                <a:latin typeface="HGP創英ﾌﾟﾚｾﾞﾝｽEB" pitchFamily="18" charset="-128"/>
                <a:ea typeface="HGP創英ﾌﾟﾚｾﾞﾝｽEB" pitchFamily="18" charset="-128"/>
              </a:rPr>
              <a:t> </a:t>
            </a:r>
          </a:p>
          <a:p>
            <a:pPr marL="0" indent="0">
              <a:buNone/>
            </a:pPr>
            <a:endParaRPr lang="en-US" altLang="ja-JP" sz="1800" b="1" dirty="0" smtClean="0">
              <a:latin typeface="HGP創英ﾌﾟﾚｾﾞﾝｽEB" pitchFamily="18" charset="-128"/>
              <a:ea typeface="HGP創英ﾌﾟﾚｾﾞﾝｽEB" pitchFamily="18" charset="-128"/>
            </a:endParaRPr>
          </a:p>
          <a:p>
            <a:pPr marL="0" indent="0">
              <a:buNone/>
            </a:pPr>
            <a:r>
              <a:rPr lang="ja-JP" altLang="ja-JP" sz="1800" b="1" dirty="0" smtClean="0">
                <a:latin typeface="HGP創英ﾌﾟﾚｾﾞﾝｽEB" pitchFamily="18" charset="-128"/>
                <a:ea typeface="HGP創英ﾌﾟﾚｾﾞﾝｽEB" pitchFamily="18" charset="-128"/>
              </a:rPr>
              <a:t>３　認証の種類</a:t>
            </a:r>
            <a:endParaRPr lang="ja-JP" altLang="ja-JP" sz="1800" dirty="0" smtClean="0">
              <a:latin typeface="HGP創英ﾌﾟﾚｾﾞﾝｽEB" pitchFamily="18" charset="-128"/>
              <a:ea typeface="HGP創英ﾌﾟﾚｾﾞﾝｽEB" pitchFamily="18" charset="-128"/>
            </a:endParaRPr>
          </a:p>
          <a:p>
            <a:pPr marL="0" indent="0">
              <a:buNone/>
            </a:pPr>
            <a:r>
              <a:rPr lang="ja-JP" altLang="ja-JP" sz="1800" dirty="0" smtClean="0">
                <a:latin typeface="HGP創英ﾌﾟﾚｾﾞﾝｽEB" pitchFamily="18" charset="-128"/>
                <a:ea typeface="HGP創英ﾌﾟﾚｾﾞﾝｽEB" pitchFamily="18" charset="-128"/>
              </a:rPr>
              <a:t>　　認証はステッカー及び電子データの２種類</a:t>
            </a:r>
            <a:r>
              <a:rPr lang="ja-JP" altLang="en-US" sz="1800" dirty="0" smtClean="0">
                <a:latin typeface="HGP創英ﾌﾟﾚｾﾞﾝｽEB" pitchFamily="18" charset="-128"/>
                <a:ea typeface="HGP創英ﾌﾟﾚｾﾞﾝｽEB" pitchFamily="18" charset="-128"/>
              </a:rPr>
              <a:t>とし、事業所入口に貼る、ﾊﾟﾝﾌﾚｯﾄ・名刺等に印刷するなどして活用。</a:t>
            </a:r>
            <a:endParaRPr lang="en-US" altLang="ja-JP" sz="1800" dirty="0" smtClean="0">
              <a:latin typeface="HGP創英ﾌﾟﾚｾﾞﾝｽEB" pitchFamily="18" charset="-128"/>
              <a:ea typeface="HGP創英ﾌﾟﾚｾﾞﾝｽEB" pitchFamily="18" charset="-128"/>
            </a:endParaRPr>
          </a:p>
          <a:p>
            <a:pPr marL="0" indent="0">
              <a:buNone/>
            </a:pPr>
            <a:endParaRPr lang="en-US" altLang="ja-JP" sz="1800" b="1" dirty="0" smtClean="0">
              <a:latin typeface="HGP創英ﾌﾟﾚｾﾞﾝｽEB" pitchFamily="18" charset="-128"/>
              <a:ea typeface="HGP創英ﾌﾟﾚｾﾞﾝｽEB" pitchFamily="18" charset="-128"/>
            </a:endParaRPr>
          </a:p>
          <a:p>
            <a:pPr marL="0" indent="0">
              <a:buNone/>
            </a:pPr>
            <a:r>
              <a:rPr lang="ja-JP" altLang="ja-JP" sz="1800" b="1" dirty="0" smtClean="0">
                <a:latin typeface="HGP創英ﾌﾟﾚｾﾞﾝｽEB" pitchFamily="18" charset="-128"/>
                <a:ea typeface="HGP創英ﾌﾟﾚｾﾞﾝｽEB" pitchFamily="18" charset="-128"/>
              </a:rPr>
              <a:t>４</a:t>
            </a:r>
            <a:r>
              <a:rPr lang="ja-JP" altLang="ja-JP" sz="1800" b="1" dirty="0">
                <a:latin typeface="HGP創英ﾌﾟﾚｾﾞﾝｽEB" pitchFamily="18" charset="-128"/>
                <a:ea typeface="HGP創英ﾌﾟﾚｾﾞﾝｽEB" pitchFamily="18" charset="-128"/>
              </a:rPr>
              <a:t>　認証の交付</a:t>
            </a:r>
            <a:endParaRPr lang="ja-JP" altLang="ja-JP" sz="1800" dirty="0">
              <a:latin typeface="HGP創英ﾌﾟﾚｾﾞﾝｽEB" pitchFamily="18" charset="-128"/>
              <a:ea typeface="HGP創英ﾌﾟﾚｾﾞﾝｽEB" pitchFamily="18" charset="-128"/>
            </a:endParaRPr>
          </a:p>
          <a:p>
            <a:pPr marL="0" indent="0">
              <a:buNone/>
            </a:pPr>
            <a:r>
              <a:rPr lang="en-US" altLang="ja-JP" sz="1800" b="1" dirty="0" smtClean="0">
                <a:latin typeface="HGP創英ﾌﾟﾚｾﾞﾝｽEB" pitchFamily="18" charset="-128"/>
                <a:ea typeface="HGP創英ﾌﾟﾚｾﾞﾝｽEB" pitchFamily="18" charset="-128"/>
              </a:rPr>
              <a:t> </a:t>
            </a:r>
            <a:r>
              <a:rPr lang="ja-JP" altLang="ja-JP" sz="1800" b="1" dirty="0">
                <a:latin typeface="HGP創英ﾌﾟﾚｾﾞﾝｽEB" pitchFamily="18" charset="-128"/>
                <a:ea typeface="HGP創英ﾌﾟﾚｾﾞﾝｽEB" pitchFamily="18" charset="-128"/>
              </a:rPr>
              <a:t>　</a:t>
            </a:r>
            <a:r>
              <a:rPr lang="ja-JP" altLang="ja-JP" sz="1800" dirty="0" smtClean="0">
                <a:latin typeface="HGP創英ﾌﾟﾚｾﾞﾝｽEB" pitchFamily="18" charset="-128"/>
                <a:ea typeface="HGP創英ﾌﾟﾚｾﾞﾝｽEB" pitchFamily="18" charset="-128"/>
              </a:rPr>
              <a:t>静岡市</a:t>
            </a:r>
            <a:r>
              <a:rPr lang="ja-JP" altLang="en-US" sz="1800" dirty="0" err="1" smtClean="0">
                <a:latin typeface="HGP創英ﾌﾟﾚｾﾞﾝｽEB" pitchFamily="18" charset="-128"/>
                <a:ea typeface="HGP創英ﾌﾟﾚｾﾞﾝｽEB" pitchFamily="18" charset="-128"/>
              </a:rPr>
              <a:t>障がい</a:t>
            </a:r>
            <a:r>
              <a:rPr lang="ja-JP" altLang="ja-JP" sz="1800" dirty="0" smtClean="0">
                <a:latin typeface="HGP創英ﾌﾟﾚｾﾞﾝｽEB" pitchFamily="18" charset="-128"/>
                <a:ea typeface="HGP創英ﾌﾟﾚｾﾞﾝｽEB" pitchFamily="18" charset="-128"/>
              </a:rPr>
              <a:t>者</a:t>
            </a:r>
            <a:r>
              <a:rPr lang="ja-JP" altLang="ja-JP" sz="1800" dirty="0">
                <a:latin typeface="HGP創英ﾌﾟﾚｾﾞﾝｽEB" pitchFamily="18" charset="-128"/>
                <a:ea typeface="HGP創英ﾌﾟﾚｾﾞﾝｽEB" pitchFamily="18" charset="-128"/>
              </a:rPr>
              <a:t>地域生活支援</a:t>
            </a:r>
            <a:r>
              <a:rPr lang="ja-JP" altLang="en-US" sz="1800" dirty="0">
                <a:latin typeface="HGP創英ﾌﾟﾚｾﾞﾝｽEB" pitchFamily="18" charset="-128"/>
                <a:ea typeface="HGP創英ﾌﾟﾚｾﾞﾝｽEB" pitchFamily="18" charset="-128"/>
              </a:rPr>
              <a:t>ぱーとなー</a:t>
            </a:r>
            <a:r>
              <a:rPr lang="ja-JP" altLang="ja-JP" sz="1800" dirty="0">
                <a:latin typeface="HGP創英ﾌﾟﾚｾﾞﾝｽEB" pitchFamily="18" charset="-128"/>
                <a:ea typeface="HGP創英ﾌﾟﾚｾﾞﾝｽEB" pitchFamily="18" charset="-128"/>
              </a:rPr>
              <a:t>事業所認証交付申請書を提出した事業所に対し</a:t>
            </a:r>
            <a:r>
              <a:rPr lang="ja-JP" altLang="ja-JP" sz="1800" dirty="0" smtClean="0">
                <a:latin typeface="HGP創英ﾌﾟﾚｾﾞﾝｽEB" pitchFamily="18" charset="-128"/>
                <a:ea typeface="HGP創英ﾌﾟﾚｾﾞﾝｽEB" pitchFamily="18" charset="-128"/>
              </a:rPr>
              <a:t>、</a:t>
            </a:r>
            <a:r>
              <a:rPr lang="ja-JP" altLang="en-US" sz="1800" dirty="0" smtClean="0">
                <a:latin typeface="HGP創英ﾌﾟﾚｾﾞﾝｽEB" pitchFamily="18" charset="-128"/>
                <a:ea typeface="HGP創英ﾌﾟﾚｾﾞﾝｽEB" pitchFamily="18" charset="-128"/>
              </a:rPr>
              <a:t>市が</a:t>
            </a:r>
            <a:r>
              <a:rPr lang="ja-JP" altLang="ja-JP" sz="1800" dirty="0" smtClean="0">
                <a:latin typeface="HGP創英ﾌﾟﾚｾﾞﾝｽEB" pitchFamily="18" charset="-128"/>
                <a:ea typeface="HGP創英ﾌﾟﾚｾﾞﾝｽEB" pitchFamily="18" charset="-128"/>
              </a:rPr>
              <a:t>交付</a:t>
            </a:r>
            <a:r>
              <a:rPr lang="ja-JP" altLang="ja-JP" sz="1800" dirty="0">
                <a:latin typeface="HGP創英ﾌﾟﾚｾﾞﾝｽEB" pitchFamily="18" charset="-128"/>
                <a:ea typeface="HGP創英ﾌﾟﾚｾﾞﾝｽEB" pitchFamily="18" charset="-128"/>
              </a:rPr>
              <a:t>対象者として認めた場合、申請者に対し認証を交付</a:t>
            </a:r>
            <a:r>
              <a:rPr lang="ja-JP" altLang="en-US" sz="1800" dirty="0">
                <a:latin typeface="HGP創英ﾌﾟﾚｾﾞﾝｽEB" pitchFamily="18" charset="-128"/>
                <a:ea typeface="HGP創英ﾌﾟﾚｾﾞﾝｽEB" pitchFamily="18" charset="-128"/>
              </a:rPr>
              <a:t>する</a:t>
            </a:r>
            <a:r>
              <a:rPr lang="ja-JP" altLang="en-US" sz="1800" dirty="0" smtClean="0">
                <a:latin typeface="HGP創英ﾌﾟﾚｾﾞﾝｽEB" pitchFamily="18" charset="-128"/>
                <a:ea typeface="HGP創英ﾌﾟﾚｾﾞﾝｽEB" pitchFamily="18" charset="-128"/>
              </a:rPr>
              <a:t>。</a:t>
            </a:r>
            <a:endParaRPr kumimoji="1" lang="ja-JP" altLang="en-US" sz="1800" dirty="0"/>
          </a:p>
        </p:txBody>
      </p:sp>
      <p:sp>
        <p:nvSpPr>
          <p:cNvPr id="4" name="スライド番号プレースホルダー 3"/>
          <p:cNvSpPr>
            <a:spLocks noGrp="1"/>
          </p:cNvSpPr>
          <p:nvPr>
            <p:ph type="sldNum" sz="quarter" idx="12"/>
          </p:nvPr>
        </p:nvSpPr>
        <p:spPr/>
        <p:txBody>
          <a:bodyPr/>
          <a:lstStyle/>
          <a:p>
            <a:fld id="{ECF62127-BFA0-4607-8088-7779F0C694C4}" type="slidenum">
              <a:rPr kumimoji="1" lang="ja-JP" altLang="en-US" smtClean="0"/>
              <a:t>5</a:t>
            </a:fld>
            <a:endParaRPr kumimoji="1" lang="ja-JP" altLang="en-US"/>
          </a:p>
        </p:txBody>
      </p:sp>
    </p:spTree>
    <p:extLst>
      <p:ext uri="{BB962C8B-B14F-4D97-AF65-F5344CB8AC3E}">
        <p14:creationId xmlns:p14="http://schemas.microsoft.com/office/powerpoint/2010/main" val="23909979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9066</TotalTime>
  <Words>620</Words>
  <Application>Microsoft Office PowerPoint</Application>
  <PresentationFormat>画面に合わせる (4:3)</PresentationFormat>
  <Paragraphs>125</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                                                            &lt;資料　２&gt; 静岡市障害者自立支援協議会専門部会の活動状況について</vt:lpstr>
      <vt:lpstr>PowerPoint プレゼンテーション</vt:lpstr>
      <vt:lpstr>　</vt:lpstr>
      <vt:lpstr>　</vt:lpstr>
      <vt:lpstr>２　(仮称)静岡市障がい者地域生活支援ぱーとなー事業所認証について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Yoichi Gomi</dc:creator>
  <cp:lastModifiedBy>A-ER</cp:lastModifiedBy>
  <cp:revision>646</cp:revision>
  <cp:lastPrinted>2016-01-08T06:19:37Z</cp:lastPrinted>
  <dcterms:created xsi:type="dcterms:W3CDTF">2013-07-24T10:50:12Z</dcterms:created>
  <dcterms:modified xsi:type="dcterms:W3CDTF">2016-01-14T02:17:41Z</dcterms:modified>
</cp:coreProperties>
</file>