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000099"/>
    <a:srgbClr val="FF5050"/>
    <a:srgbClr val="66FF66"/>
    <a:srgbClr val="FFCC66"/>
    <a:srgbClr val="FFFF99"/>
    <a:srgbClr val="FFFFCC"/>
    <a:srgbClr val="FFE699"/>
    <a:srgbClr val="FFFF66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1" d="100"/>
          <a:sy n="41" d="100"/>
        </p:scale>
        <p:origin x="2228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9575" cy="498475"/>
          </a:xfrm>
          <a:prstGeom prst="rect">
            <a:avLst/>
          </a:prstGeom>
        </p:spPr>
        <p:txBody>
          <a:bodyPr vert="horz" lIns="91354" tIns="45678" rIns="91354" bIns="4567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354" tIns="45678" rIns="91354" bIns="45678" rtlCol="0"/>
          <a:lstStyle>
            <a:lvl1pPr algn="r">
              <a:defRPr sz="1200"/>
            </a:lvl1pPr>
          </a:lstStyle>
          <a:p>
            <a:fld id="{3633D98C-0F07-4EAF-BE86-A08AC65155AD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5" y="9440868"/>
            <a:ext cx="2949575" cy="498475"/>
          </a:xfrm>
          <a:prstGeom prst="rect">
            <a:avLst/>
          </a:prstGeom>
        </p:spPr>
        <p:txBody>
          <a:bodyPr vert="horz" lIns="91354" tIns="45678" rIns="91354" bIns="4567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8"/>
            <a:ext cx="2949575" cy="498475"/>
          </a:xfrm>
          <a:prstGeom prst="rect">
            <a:avLst/>
          </a:prstGeom>
        </p:spPr>
        <p:txBody>
          <a:bodyPr vert="horz" lIns="91354" tIns="45678" rIns="91354" bIns="45678" rtlCol="0" anchor="b"/>
          <a:lstStyle>
            <a:lvl1pPr algn="r">
              <a:defRPr sz="1200"/>
            </a:lvl1pPr>
          </a:lstStyle>
          <a:p>
            <a:fld id="{B7B67823-E4C1-4A5E-9D71-50773F3DC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63985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9575" cy="498475"/>
          </a:xfrm>
          <a:prstGeom prst="rect">
            <a:avLst/>
          </a:prstGeom>
        </p:spPr>
        <p:txBody>
          <a:bodyPr vert="horz" lIns="91354" tIns="45678" rIns="91354" bIns="4567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354" tIns="45678" rIns="91354" bIns="45678" rtlCol="0"/>
          <a:lstStyle>
            <a:lvl1pPr algn="r">
              <a:defRPr sz="1200"/>
            </a:lvl1pPr>
          </a:lstStyle>
          <a:p>
            <a:fld id="{0A2E7E2A-995F-40CB-B8BD-21C8FC8A1653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54" tIns="45678" rIns="91354" bIns="4567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6" y="4783146"/>
            <a:ext cx="5445125" cy="3913187"/>
          </a:xfrm>
          <a:prstGeom prst="rect">
            <a:avLst/>
          </a:prstGeom>
        </p:spPr>
        <p:txBody>
          <a:bodyPr vert="horz" lIns="91354" tIns="45678" rIns="91354" bIns="4567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440868"/>
            <a:ext cx="2949575" cy="498475"/>
          </a:xfrm>
          <a:prstGeom prst="rect">
            <a:avLst/>
          </a:prstGeom>
        </p:spPr>
        <p:txBody>
          <a:bodyPr vert="horz" lIns="91354" tIns="45678" rIns="91354" bIns="4567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8"/>
            <a:ext cx="2949575" cy="498475"/>
          </a:xfrm>
          <a:prstGeom prst="rect">
            <a:avLst/>
          </a:prstGeom>
        </p:spPr>
        <p:txBody>
          <a:bodyPr vert="horz" lIns="91354" tIns="45678" rIns="91354" bIns="45678" rtlCol="0" anchor="b"/>
          <a:lstStyle>
            <a:lvl1pPr algn="r">
              <a:defRPr sz="1200"/>
            </a:lvl1pPr>
          </a:lstStyle>
          <a:p>
            <a:fld id="{832F8164-3FE4-498F-A1C0-F3C7CFBD4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1417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278EF-4FC7-4D06-A3AE-ED1EBF09F0ED}" type="datetime1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372F-0027-4BC5-8DC0-148541BC47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3514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62318-F3D9-4A73-A4EE-274A034D5378}" type="datetime1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372F-0027-4BC5-8DC0-148541BC47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202011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92F7-4177-4E51-B1A8-EEC9359F971D}" type="datetime1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372F-0027-4BC5-8DC0-148541BC47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2351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7EF3E-58D0-44EB-9D00-DE6D0D521DA5}" type="datetime1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372F-0027-4BC5-8DC0-148541BC47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6289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896B1-1C33-474C-A800-399361F6DFB3}" type="datetime1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372F-0027-4BC5-8DC0-148541BC47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4193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EF119-D750-43D3-9E85-2B5FA365294E}" type="datetime1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372F-0027-4BC5-8DC0-148541BC47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258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8CCCF-BBC7-465D-BD7D-C4428CF200AE}" type="datetime1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372F-0027-4BC5-8DC0-148541BC47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2241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B5FD1-F2C6-4281-873D-003C631A9CBF}" type="datetime1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372F-0027-4BC5-8DC0-148541BC47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058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1DC2B-6960-4684-A315-76AEE4F166A1}" type="datetime1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372F-0027-4BC5-8DC0-148541BC47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1885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62318-F3D9-4A73-A4EE-274A034D5378}" type="datetime1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372F-0027-4BC5-8DC0-148541BC47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982620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0501-2BF2-4930-97FD-63123A8E31CE}" type="datetime1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372F-0027-4BC5-8DC0-148541BC47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614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62318-F3D9-4A73-A4EE-274A034D5378}" type="datetime1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0372F-0027-4BC5-8DC0-148541BC47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4561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ogoform.jp/form/79j2/111618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8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6F3E3DA-5E7E-C151-DA44-22D517ADA214}"/>
              </a:ext>
            </a:extLst>
          </p:cNvPr>
          <p:cNvSpPr/>
          <p:nvPr/>
        </p:nvSpPr>
        <p:spPr>
          <a:xfrm>
            <a:off x="0" y="0"/>
            <a:ext cx="7566924" cy="4638097"/>
          </a:xfrm>
          <a:prstGeom prst="rect">
            <a:avLst/>
          </a:prstGeom>
          <a:solidFill>
            <a:srgbClr val="99FF6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3" name="図 22">
            <a:extLst>
              <a:ext uri="{FF2B5EF4-FFF2-40B4-BE49-F238E27FC236}">
                <a16:creationId xmlns:a16="http://schemas.microsoft.com/office/drawing/2014/main" id="{F4379190-521C-EC94-F5FB-B05CBDB96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0335" y="1741221"/>
            <a:ext cx="3967626" cy="2896876"/>
          </a:xfrm>
          <a:prstGeom prst="rect">
            <a:avLst/>
          </a:prstGeom>
        </p:spPr>
      </p:pic>
      <p:sp>
        <p:nvSpPr>
          <p:cNvPr id="25" name="星 12 13">
            <a:extLst>
              <a:ext uri="{FF2B5EF4-FFF2-40B4-BE49-F238E27FC236}">
                <a16:creationId xmlns:a16="http://schemas.microsoft.com/office/drawing/2014/main" id="{ED3E2341-34EC-405D-A40A-1C0D6FAB48E4}"/>
              </a:ext>
            </a:extLst>
          </p:cNvPr>
          <p:cNvSpPr/>
          <p:nvPr/>
        </p:nvSpPr>
        <p:spPr>
          <a:xfrm rot="20843037">
            <a:off x="102809" y="488154"/>
            <a:ext cx="1670003" cy="1102543"/>
          </a:xfrm>
          <a:prstGeom prst="star12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en-US" altLang="ja-JP" sz="2000" b="1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9428D01D-A0FC-8593-9F7D-1C7C14194E5F}"/>
              </a:ext>
            </a:extLst>
          </p:cNvPr>
          <p:cNvGrpSpPr/>
          <p:nvPr/>
        </p:nvGrpSpPr>
        <p:grpSpPr>
          <a:xfrm>
            <a:off x="1187697" y="38981"/>
            <a:ext cx="5955477" cy="1604488"/>
            <a:chOff x="-172511" y="0"/>
            <a:chExt cx="6274852" cy="1604858"/>
          </a:xfrm>
        </p:grpSpPr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A390078A-C1AD-C1B2-DB94-0A18EAA0E203}"/>
                </a:ext>
              </a:extLst>
            </p:cNvPr>
            <p:cNvSpPr/>
            <p:nvPr/>
          </p:nvSpPr>
          <p:spPr>
            <a:xfrm>
              <a:off x="474756" y="456234"/>
              <a:ext cx="4980315" cy="646480"/>
            </a:xfrm>
            <a:prstGeom prst="rect">
              <a:avLst/>
            </a:prstGeom>
            <a:noFill/>
            <a:effectLst>
              <a:outerShdw blurRad="50800" dist="25400" dir="5400000" algn="ctr" rotWithShape="0">
                <a:schemeClr val="tx1"/>
              </a:outerShdw>
            </a:effectLst>
          </p:spPr>
          <p:txBody>
            <a:bodyPr wrap="square" lIns="91440" tIns="45720" rIns="91440" bIns="4572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ja-JP" altLang="en-US" sz="3600" b="1" cap="none" spc="0" dirty="0">
                <a:ln w="1905"/>
                <a:solidFill>
                  <a:srgbClr val="000099"/>
                </a:solidFill>
                <a:effectLst>
                  <a:glow rad="127000">
                    <a:schemeClr val="bg1"/>
                  </a:glo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3AEEED75-1DEA-C4CD-3AF3-2674077FB46B}"/>
                </a:ext>
              </a:extLst>
            </p:cNvPr>
            <p:cNvSpPr/>
            <p:nvPr/>
          </p:nvSpPr>
          <p:spPr>
            <a:xfrm>
              <a:off x="94490" y="1081517"/>
              <a:ext cx="5518150" cy="523341"/>
            </a:xfrm>
            <a:prstGeom prst="rect">
              <a:avLst/>
            </a:prstGeom>
            <a:grpFill/>
          </p:spPr>
          <p:txBody>
            <a:bodyPr wrap="square" lIns="91440" tIns="45720" rIns="91440" bIns="4572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2800" b="1" cap="none" spc="0" dirty="0">
                  <a:ln w="1905"/>
                  <a:solidFill>
                    <a:srgbClr val="000099"/>
                  </a:solidFill>
                  <a:effectLst>
                    <a:glow rad="127000">
                      <a:schemeClr val="bg1"/>
                    </a:glow>
                    <a:innerShdw blurRad="69850" dist="43180" dir="5400000">
                      <a:srgbClr val="000099">
                        <a:alpha val="65000"/>
                      </a:srgbClr>
                    </a:innerShdw>
                  </a:effectLst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～ 介護に関する入門的研修 ～ 　</a:t>
              </a:r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178875B2-D944-2F61-05C0-99B2AD4007BC}"/>
                </a:ext>
              </a:extLst>
            </p:cNvPr>
            <p:cNvSpPr/>
            <p:nvPr/>
          </p:nvSpPr>
          <p:spPr>
            <a:xfrm>
              <a:off x="-172511" y="0"/>
              <a:ext cx="6274852" cy="523341"/>
            </a:xfrm>
            <a:prstGeom prst="rect">
              <a:avLst/>
            </a:prstGeom>
            <a:grpFill/>
          </p:spPr>
          <p:txBody>
            <a:bodyPr wrap="none" lIns="91440" tIns="45720" rIns="91440" bIns="4572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2800" b="1" cap="none" spc="0" dirty="0">
                  <a:ln w="1905"/>
                  <a:solidFill>
                    <a:srgbClr val="000099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みんなで学ぼう、介護のチカラ！！</a:t>
              </a:r>
            </a:p>
          </p:txBody>
        </p:sp>
      </p:grpSp>
      <p:sp>
        <p:nvSpPr>
          <p:cNvPr id="39" name="テキスト ボックス 24">
            <a:extLst>
              <a:ext uri="{FF2B5EF4-FFF2-40B4-BE49-F238E27FC236}">
                <a16:creationId xmlns:a16="http://schemas.microsoft.com/office/drawing/2014/main" id="{0215A11C-CEE6-405F-A78B-7E1497F0BF3C}"/>
              </a:ext>
            </a:extLst>
          </p:cNvPr>
          <p:cNvSpPr txBox="1"/>
          <p:nvPr/>
        </p:nvSpPr>
        <p:spPr>
          <a:xfrm rot="21100962">
            <a:off x="233284" y="878717"/>
            <a:ext cx="1349375" cy="699017"/>
          </a:xfrm>
          <a:prstGeom prst="rect">
            <a:avLst/>
          </a:prstGeom>
          <a:noFill/>
          <a:ln w="9525" cmpd="sng">
            <a:noFill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5050"/>
                </a:solidFill>
                <a:effectLst>
                  <a:outerShdw blurRad="50800" dist="50800" dir="5400000" algn="ctr" rotWithShape="0">
                    <a:srgbClr val="000099"/>
                  </a:outerShdw>
                </a:effectLst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受講料無料</a:t>
            </a: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srgbClr val="FF5050"/>
              </a:solidFill>
              <a:effectLst>
                <a:outerShdw blurRad="50800" dist="50800" dir="5400000" algn="ctr" rotWithShape="0">
                  <a:srgbClr val="000099"/>
                </a:outerShdw>
              </a:effectLst>
              <a:uLnTx/>
              <a:uFillTx/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i="0" u="none" strike="noStrike" kern="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HGP創英角ｺﾞｼｯｸUB" pitchFamily="50" charset="-128"/>
              <a:ea typeface="HGP創英角ｺﾞｼｯｸUB" pitchFamily="50" charset="-128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000" b="1" i="0" u="none" strike="noStrike" kern="0" cap="none" spc="0" normalizeH="0" baseline="0" noProof="0" dirty="0">
              <a:ln>
                <a:noFill/>
              </a:ln>
              <a:solidFill>
                <a:srgbClr val="D60093"/>
              </a:solidFill>
              <a:effectLst/>
              <a:uLnTx/>
              <a:uFillTx/>
              <a:latin typeface="HGP創英角ｺﾞｼｯｸUB" pitchFamily="50" charset="-128"/>
              <a:ea typeface="HGP創英角ｺﾞｼｯｸUB" pitchFamily="50" charset="-128"/>
              <a:cs typeface="+mn-cs"/>
            </a:endParaRPr>
          </a:p>
        </p:txBody>
      </p:sp>
      <p:sp>
        <p:nvSpPr>
          <p:cNvPr id="40" name="吹き出し: 角を丸めた四角形 39">
            <a:extLst>
              <a:ext uri="{FF2B5EF4-FFF2-40B4-BE49-F238E27FC236}">
                <a16:creationId xmlns:a16="http://schemas.microsoft.com/office/drawing/2014/main" id="{E99EC980-D8BC-4EDB-8AC0-3F455CB81AC8}"/>
              </a:ext>
            </a:extLst>
          </p:cNvPr>
          <p:cNvSpPr/>
          <p:nvPr/>
        </p:nvSpPr>
        <p:spPr>
          <a:xfrm>
            <a:off x="6585743" y="8943080"/>
            <a:ext cx="787400" cy="522287"/>
          </a:xfrm>
          <a:prstGeom prst="wedgeRoundRectCallout">
            <a:avLst>
              <a:gd name="adj1" fmla="val -61621"/>
              <a:gd name="adj2" fmla="val 36999"/>
              <a:gd name="adj3" fmla="val 16667"/>
            </a:avLst>
          </a:prstGeom>
          <a:solidFill>
            <a:srgbClr val="FFFF66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050" dirty="0">
                <a:solidFill>
                  <a:sysClr val="windowText" lastClr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電子申請はこちら</a:t>
            </a: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3036657A-B385-4204-B58C-008595DB135D}"/>
              </a:ext>
            </a:extLst>
          </p:cNvPr>
          <p:cNvSpPr/>
          <p:nvPr/>
        </p:nvSpPr>
        <p:spPr>
          <a:xfrm>
            <a:off x="434996" y="1928621"/>
            <a:ext cx="2899411" cy="1026495"/>
          </a:xfrm>
          <a:prstGeom prst="rect">
            <a:avLst/>
          </a:prstGeom>
          <a:noFill/>
        </p:spPr>
        <p:txBody>
          <a:bodyPr wrap="square" lIns="91440" tIns="45720" rIns="91440" bIns="4572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050" b="0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1200" b="0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静岡市では、介護の仕事や基本的な技術について理解を深めていただくため、介護に興味がある方を対象に介護講座を開催します</a:t>
            </a:r>
            <a:r>
              <a:rPr lang="ja-JP" altLang="en-US" sz="12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。</a:t>
            </a:r>
            <a:endParaRPr lang="en-US" altLang="ja-JP" sz="120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l"/>
            <a:r>
              <a:rPr lang="ja-JP" altLang="en-US" sz="1200" b="0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この機会に是非ご参加ください！</a:t>
            </a:r>
            <a:endParaRPr lang="ja-JP" altLang="en-US" sz="1050" b="0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570C780C-8C29-628B-D72E-06B855C0CE31}"/>
              </a:ext>
            </a:extLst>
          </p:cNvPr>
          <p:cNvSpPr/>
          <p:nvPr/>
        </p:nvSpPr>
        <p:spPr>
          <a:xfrm>
            <a:off x="-15466" y="9885751"/>
            <a:ext cx="7566344" cy="815608"/>
          </a:xfrm>
          <a:prstGeom prst="rect">
            <a:avLst/>
          </a:prstGeom>
          <a:solidFill>
            <a:srgbClr val="99FF66"/>
          </a:solidFill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en-US" altLang="ja-JP" sz="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l"/>
            <a:r>
              <a:rPr kumimoji="1" lang="en-US" altLang="ja-JP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【</a:t>
            </a:r>
            <a:r>
              <a:rPr kumimoji="1" lang="ja-JP" altLang="en-US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申込み・問合せ</a:t>
            </a:r>
            <a:r>
              <a:rPr kumimoji="1" lang="en-US" altLang="ja-JP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】</a:t>
            </a:r>
            <a:r>
              <a:rPr kumimoji="1" lang="ja-JP" altLang="en-US" sz="1400" baseline="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</a:t>
            </a:r>
            <a:r>
              <a:rPr kumimoji="1" lang="ja-JP" altLang="en-US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静岡市保健福祉長寿局健康福祉部　介護保険課　総務係</a:t>
            </a:r>
            <a:endParaRPr kumimoji="1" lang="en-US" altLang="ja-JP" sz="1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l"/>
            <a:r>
              <a:rPr kumimoji="1" lang="ja-JP" altLang="en-US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　　　　　　　　 静岡市葵区追手町５番１号　</a:t>
            </a:r>
            <a:r>
              <a:rPr kumimoji="1" lang="ja-JP" altLang="en-US" sz="1400" dirty="0">
                <a:solidFill>
                  <a:sysClr val="windowText" lastClr="00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（静岡庁舎新館</a:t>
            </a:r>
            <a:r>
              <a:rPr kumimoji="1" lang="en-US" altLang="ja-JP" sz="1400" dirty="0">
                <a:solidFill>
                  <a:sysClr val="windowText" lastClr="00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14</a:t>
            </a:r>
            <a:r>
              <a:rPr kumimoji="1" lang="ja-JP" altLang="en-US" sz="1400" dirty="0">
                <a:solidFill>
                  <a:sysClr val="windowText" lastClr="00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階）</a:t>
            </a:r>
            <a:endParaRPr kumimoji="1" lang="en-US" altLang="ja-JP" sz="1400" dirty="0">
              <a:solidFill>
                <a:sysClr val="windowText" lastClr="00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l"/>
            <a:r>
              <a:rPr kumimoji="1" lang="ja-JP" altLang="en-US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　　　　　　　</a:t>
            </a:r>
            <a:r>
              <a:rPr kumimoji="1" lang="en-US" altLang="ja-JP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TEL</a:t>
            </a:r>
            <a:r>
              <a:rPr kumimoji="1" lang="ja-JP" altLang="en-US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kumimoji="1" lang="en-US" altLang="ja-JP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054-221-1202</a:t>
            </a:r>
            <a:r>
              <a:rPr kumimoji="1" lang="ja-JP" altLang="en-US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　</a:t>
            </a:r>
            <a:r>
              <a:rPr kumimoji="1" lang="en-US" altLang="ja-JP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FAX</a:t>
            </a:r>
            <a:r>
              <a:rPr kumimoji="1" lang="ja-JP" altLang="en-US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kumimoji="1" lang="en-US" altLang="ja-JP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054-221-1298</a:t>
            </a:r>
            <a:endParaRPr kumimoji="1" lang="ja-JP" altLang="en-US" sz="1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6A989111-DBC7-F4E3-D957-DA5491E922F4}"/>
              </a:ext>
            </a:extLst>
          </p:cNvPr>
          <p:cNvSpPr/>
          <p:nvPr/>
        </p:nvSpPr>
        <p:spPr>
          <a:xfrm flipV="1">
            <a:off x="0" y="8509527"/>
            <a:ext cx="7559675" cy="45719"/>
          </a:xfrm>
          <a:prstGeom prst="rect">
            <a:avLst/>
          </a:prstGeom>
          <a:solidFill>
            <a:srgbClr val="99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4739C6B9-9DA1-9410-D3EB-8E2D4147E90C}"/>
              </a:ext>
            </a:extLst>
          </p:cNvPr>
          <p:cNvSpPr/>
          <p:nvPr/>
        </p:nvSpPr>
        <p:spPr>
          <a:xfrm flipV="1">
            <a:off x="-15466" y="7183943"/>
            <a:ext cx="7566343" cy="45719"/>
          </a:xfrm>
          <a:prstGeom prst="rect">
            <a:avLst/>
          </a:prstGeom>
          <a:solidFill>
            <a:srgbClr val="99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9D3125CB-CBED-4AD7-BF36-CFD9E0719498}"/>
              </a:ext>
            </a:extLst>
          </p:cNvPr>
          <p:cNvSpPr txBox="1"/>
          <p:nvPr/>
        </p:nvSpPr>
        <p:spPr>
          <a:xfrm>
            <a:off x="7249" y="8522002"/>
            <a:ext cx="5808378" cy="13345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【申込方法】　９月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18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日（木）までに、受講申込書（裏面）に記載の上、</a:t>
            </a:r>
            <a:endParaRPr lang="en-US" altLang="ja-JP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介護保険課へ直接持参、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FAX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又は令和７年度介護講座</a:t>
            </a:r>
            <a:endParaRPr lang="en-US" altLang="ja-JP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申込フォーム</a:t>
            </a:r>
            <a:r>
              <a:rPr lang="ja-JP" altLang="en-US" sz="1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（</a:t>
            </a:r>
            <a:r>
              <a:rPr lang="en-US" altLang="ja-JP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hlinkClick r:id="rId3"/>
              </a:rPr>
              <a:t>https://logoform.jp/form/79j2/1116183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endParaRPr lang="en-US" altLang="ja-JP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からお申し込みください。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33118D8D-DBC5-BFEB-FE4E-55E841F691E5}"/>
              </a:ext>
            </a:extLst>
          </p:cNvPr>
          <p:cNvSpPr txBox="1"/>
          <p:nvPr/>
        </p:nvSpPr>
        <p:spPr>
          <a:xfrm>
            <a:off x="-8798" y="7295191"/>
            <a:ext cx="8672037" cy="12268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 催 日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	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≪葵区会場≫	　　　   　　	　　　 ≪清水区会場≫			</a:t>
            </a: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		　 　　　　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10/28(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火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31(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金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 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	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 　　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11/20(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木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21(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金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	　　　　城東保健福祉エリア 保健福祉複合棟　　　 　 　　 はーとぴあ清水</a:t>
            </a:r>
            <a:endParaRPr lang="en-US" altLang="ja-JP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                  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 ３階 第１・２研修室	　　　　　　　　　　　３階 中・大会議室			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BB9BA00C-4744-6550-9676-078FD7E23D93}"/>
              </a:ext>
            </a:extLst>
          </p:cNvPr>
          <p:cNvSpPr txBox="1"/>
          <p:nvPr/>
        </p:nvSpPr>
        <p:spPr>
          <a:xfrm>
            <a:off x="-1" y="5539741"/>
            <a:ext cx="8951124" cy="16576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内　　容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≪１日目≫			　		　　　　　　　   ≪２日目≫	</a:t>
            </a:r>
            <a:endParaRPr lang="en-US" altLang="ja-JP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		　　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10:30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11:00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介護保険について　　　　　　　 　　　　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10:30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12:00  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清潔のケア</a:t>
            </a:r>
            <a:endParaRPr lang="en-US" altLang="ja-JP" sz="1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11:00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12:30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共感的な理解と基本的な態度　 　　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13:00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14:30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排泄のケア</a:t>
            </a:r>
            <a:endParaRPr lang="en-US" altLang="ja-JP" sz="1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      　　　　　　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13:30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15:00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認知症とその対応方法	　　  　　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14:30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16:00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食事のケア</a:t>
            </a:r>
            <a:endParaRPr lang="en-US" altLang="ja-JP" sz="1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		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  15:00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16:30  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安全・安楽な移動・移乗の方法	 　 								</a:t>
            </a: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29692E65-4EA2-AE8F-1171-B47F8E8F31CB}"/>
              </a:ext>
            </a:extLst>
          </p:cNvPr>
          <p:cNvSpPr txBox="1"/>
          <p:nvPr/>
        </p:nvSpPr>
        <p:spPr>
          <a:xfrm>
            <a:off x="-8798" y="4774293"/>
            <a:ext cx="750578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定　　員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各会場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30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人程度（応募多数の場合は抽選）</a:t>
            </a: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ACF65FBA-64A6-B899-4557-97CE2C8F5013}"/>
              </a:ext>
            </a:extLst>
          </p:cNvPr>
          <p:cNvSpPr/>
          <p:nvPr/>
        </p:nvSpPr>
        <p:spPr>
          <a:xfrm flipV="1">
            <a:off x="7249" y="5528688"/>
            <a:ext cx="7559675" cy="45719"/>
          </a:xfrm>
          <a:prstGeom prst="rect">
            <a:avLst/>
          </a:prstGeom>
          <a:solidFill>
            <a:srgbClr val="99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4D6BAC78-B638-7632-9498-F4FB0CB1C168}"/>
              </a:ext>
            </a:extLst>
          </p:cNvPr>
          <p:cNvSpPr txBox="1"/>
          <p:nvPr/>
        </p:nvSpPr>
        <p:spPr>
          <a:xfrm>
            <a:off x="-7823" y="5197782"/>
            <a:ext cx="757059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【対　　象】　市内在住の方ならどなたでも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2D293931-AE5E-9EF1-FD1C-1E7CB1335A4B}"/>
              </a:ext>
            </a:extLst>
          </p:cNvPr>
          <p:cNvSpPr/>
          <p:nvPr/>
        </p:nvSpPr>
        <p:spPr>
          <a:xfrm flipV="1">
            <a:off x="13283" y="5119527"/>
            <a:ext cx="7559675" cy="45719"/>
          </a:xfrm>
          <a:prstGeom prst="rect">
            <a:avLst/>
          </a:prstGeom>
          <a:solidFill>
            <a:srgbClr val="99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69" name="四角形: 角を丸くする 68">
            <a:extLst>
              <a:ext uri="{FF2B5EF4-FFF2-40B4-BE49-F238E27FC236}">
                <a16:creationId xmlns:a16="http://schemas.microsoft.com/office/drawing/2014/main" id="{4FD27F37-9CD8-6A11-B6C4-4F595F37F782}"/>
              </a:ext>
            </a:extLst>
          </p:cNvPr>
          <p:cNvSpPr/>
          <p:nvPr/>
        </p:nvSpPr>
        <p:spPr>
          <a:xfrm>
            <a:off x="191314" y="3121481"/>
            <a:ext cx="3244105" cy="131494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i="1" dirty="0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8AD68150-13BE-41CC-B83F-6CB8F88391D7}"/>
              </a:ext>
            </a:extLst>
          </p:cNvPr>
          <p:cNvSpPr/>
          <p:nvPr/>
        </p:nvSpPr>
        <p:spPr>
          <a:xfrm>
            <a:off x="130173" y="3235726"/>
            <a:ext cx="3305246" cy="1157288"/>
          </a:xfrm>
          <a:prstGeom prst="rect">
            <a:avLst/>
          </a:prstGeom>
          <a:noFill/>
        </p:spPr>
        <p:txBody>
          <a:bodyPr wrap="square" lIns="91440" tIns="45720" rIns="91440" bIns="4572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400" b="0" cap="none" spc="0" dirty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  </a:t>
            </a:r>
            <a:r>
              <a:rPr lang="ja-JP" altLang="en-US" sz="1500" cap="none" spc="0" dirty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☑ 家族の介護の仕方がわからない</a:t>
            </a:r>
            <a:endParaRPr lang="en-US" altLang="ja-JP" sz="1500" cap="none" spc="0" dirty="0">
              <a:ln w="1905"/>
              <a:solidFill>
                <a:sysClr val="windowText" lastClr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l"/>
            <a:r>
              <a:rPr lang="ja-JP" altLang="en-US" sz="1500" cap="none" spc="0" dirty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  ☑ 介護について学んでみたい</a:t>
            </a:r>
            <a:endParaRPr lang="en-US" altLang="ja-JP" sz="1500" cap="none" spc="0" dirty="0">
              <a:ln w="1905"/>
              <a:solidFill>
                <a:sysClr val="windowText" lastClr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l"/>
            <a:r>
              <a:rPr lang="en-US" altLang="ja-JP" sz="1500" cap="none" spc="0" dirty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  </a:t>
            </a:r>
            <a:r>
              <a:rPr lang="ja-JP" altLang="en-US" sz="1500" cap="none" spc="0" dirty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☑ 介護の仕事に興味がある</a:t>
            </a:r>
            <a:endParaRPr lang="en-US" altLang="ja-JP" sz="1500" cap="none" spc="0" dirty="0">
              <a:ln w="1905"/>
              <a:solidFill>
                <a:sysClr val="windowText" lastClr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l"/>
            <a:r>
              <a:rPr lang="ja-JP" altLang="en-US" sz="1500" cap="none" spc="0" dirty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  ☑ 介護の仕事に復帰したい</a:t>
            </a:r>
            <a:endParaRPr lang="en-US" altLang="ja-JP" sz="1500" cap="none" spc="0" dirty="0">
              <a:ln w="1905"/>
              <a:solidFill>
                <a:sysClr val="windowText" lastClr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l"/>
            <a:endParaRPr lang="ja-JP" altLang="en-US" sz="1050" b="0" cap="none" spc="0" dirty="0">
              <a:ln w="1905"/>
              <a:solidFill>
                <a:sysClr val="windowText" lastClr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76" name="テキスト ボックス 24">
            <a:extLst>
              <a:ext uri="{FF2B5EF4-FFF2-40B4-BE49-F238E27FC236}">
                <a16:creationId xmlns:a16="http://schemas.microsoft.com/office/drawing/2014/main" id="{757F37CE-5391-3064-C952-DC9B27D4A32E}"/>
              </a:ext>
            </a:extLst>
          </p:cNvPr>
          <p:cNvSpPr txBox="1"/>
          <p:nvPr/>
        </p:nvSpPr>
        <p:spPr>
          <a:xfrm rot="20479156">
            <a:off x="2286879" y="3946945"/>
            <a:ext cx="1637187" cy="699017"/>
          </a:xfrm>
          <a:prstGeom prst="rect">
            <a:avLst/>
          </a:prstGeom>
          <a:noFill/>
          <a:ln w="9525" cmpd="sng">
            <a:noFill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t>Check</a:t>
            </a:r>
            <a:r>
              <a:rPr kumimoji="1" lang="ja-JP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t>！</a:t>
            </a:r>
            <a:endParaRPr kumimoji="1" lang="en-US" altLang="ja-JP" sz="1600" b="1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uLnTx/>
              <a:uFillTx/>
              <a:latin typeface="HGP創英角ｺﾞｼｯｸUB" pitchFamily="50" charset="-128"/>
              <a:ea typeface="HGP創英角ｺﾞｼｯｸUB" pitchFamily="50" charset="-128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000" b="1" i="0" u="none" strike="noStrike" kern="0" cap="none" spc="0" normalizeH="0" baseline="0" noProof="0" dirty="0">
              <a:ln>
                <a:noFill/>
              </a:ln>
              <a:solidFill>
                <a:srgbClr val="D60093"/>
              </a:solidFill>
              <a:effectLst/>
              <a:uLnTx/>
              <a:uFillTx/>
              <a:latin typeface="HGP創英角ｺﾞｼｯｸUB" pitchFamily="50" charset="-128"/>
              <a:ea typeface="HGP創英角ｺﾞｼｯｸUB" pitchFamily="50" charset="-128"/>
              <a:cs typeface="+mn-cs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92F82FF-C617-7573-00CC-8A6E27567EA1}"/>
              </a:ext>
            </a:extLst>
          </p:cNvPr>
          <p:cNvSpPr/>
          <p:nvPr/>
        </p:nvSpPr>
        <p:spPr>
          <a:xfrm>
            <a:off x="1802020" y="542115"/>
            <a:ext cx="4444426" cy="584775"/>
          </a:xfrm>
          <a:prstGeom prst="rect">
            <a:avLst/>
          </a:prstGeom>
          <a:grp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3200" b="1" cap="none" spc="0" dirty="0">
                <a:ln w="1905"/>
                <a:solidFill>
                  <a:srgbClr val="000099"/>
                </a:solidFill>
                <a:effectLst>
                  <a:glow rad="127000">
                    <a:schemeClr val="bg1"/>
                  </a:glow>
                  <a:innerShdw blurRad="69850" dist="43180" dir="5400000">
                    <a:srgbClr val="000099">
                      <a:alpha val="65000"/>
                    </a:srgbClr>
                  </a:inn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令和７年度　介護講座</a:t>
            </a:r>
          </a:p>
        </p:txBody>
      </p:sp>
      <p:pic>
        <p:nvPicPr>
          <p:cNvPr id="4" name="図 3" descr="QR コード&#10;&#10;AI 生成コンテンツは誤りを含む可能性があります。">
            <a:extLst>
              <a:ext uri="{FF2B5EF4-FFF2-40B4-BE49-F238E27FC236}">
                <a16:creationId xmlns:a16="http://schemas.microsoft.com/office/drawing/2014/main" id="{AD00A09D-75BF-E9FA-EFCF-2809D85E4E3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6737" y="8877046"/>
            <a:ext cx="798513" cy="798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749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31">
            <a:extLst>
              <a:ext uri="{FF2B5EF4-FFF2-40B4-BE49-F238E27FC236}">
                <a16:creationId xmlns:a16="http://schemas.microsoft.com/office/drawing/2014/main" id="{FBC8C167-39C1-7D12-075B-919584F58294}"/>
              </a:ext>
            </a:extLst>
          </p:cNvPr>
          <p:cNvSpPr/>
          <p:nvPr/>
        </p:nvSpPr>
        <p:spPr>
          <a:xfrm>
            <a:off x="842962" y="9417120"/>
            <a:ext cx="6027177" cy="1071562"/>
          </a:xfrm>
          <a:prstGeom prst="roundRect">
            <a:avLst/>
          </a:prstGeom>
          <a:solidFill>
            <a:srgbClr val="66FF66"/>
          </a:solidFill>
          <a:ln>
            <a:solidFill>
              <a:sysClr val="windowText" lastClr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en-US" altLang="ja-JP" sz="14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【</a:t>
            </a:r>
            <a:r>
              <a:rPr kumimoji="1" lang="ja-JP" altLang="en-US" sz="14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申込み・問合せ</a:t>
            </a:r>
            <a:r>
              <a:rPr kumimoji="1" lang="en-US" altLang="ja-JP" sz="14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】</a:t>
            </a:r>
          </a:p>
          <a:p>
            <a:pPr algn="l"/>
            <a:r>
              <a:rPr kumimoji="1" lang="ja-JP" altLang="en-US" sz="14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 　　　 静岡市保健福祉長寿局健康福祉部　介護保険課　総務係</a:t>
            </a:r>
            <a:endParaRPr kumimoji="1" lang="en-US" altLang="ja-JP" sz="1400" b="1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l"/>
            <a:r>
              <a:rPr kumimoji="1" lang="ja-JP" altLang="en-US" sz="14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　 　　　静岡市葵区追手町５番１号　</a:t>
            </a:r>
            <a:r>
              <a:rPr kumimoji="1" lang="ja-JP" altLang="en-US" sz="1400" b="1" dirty="0">
                <a:solidFill>
                  <a:sysClr val="windowText" lastClr="00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（静岡庁舎新館</a:t>
            </a:r>
            <a:r>
              <a:rPr kumimoji="1" lang="en-US" altLang="ja-JP" sz="1400" b="1" dirty="0">
                <a:solidFill>
                  <a:sysClr val="windowText" lastClr="00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14</a:t>
            </a:r>
            <a:r>
              <a:rPr kumimoji="1" lang="ja-JP" altLang="en-US" sz="1400" b="1" dirty="0">
                <a:solidFill>
                  <a:sysClr val="windowText" lastClr="00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階）</a:t>
            </a:r>
            <a:endParaRPr kumimoji="1" lang="en-US" altLang="ja-JP" sz="1400" b="1" dirty="0">
              <a:solidFill>
                <a:sysClr val="windowText" lastClr="00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l"/>
            <a:r>
              <a:rPr kumimoji="1" lang="ja-JP" altLang="en-US" sz="14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             </a:t>
            </a:r>
            <a:r>
              <a:rPr kumimoji="1" lang="en-US" altLang="ja-JP" sz="14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TEL</a:t>
            </a:r>
            <a:r>
              <a:rPr kumimoji="1" lang="ja-JP" altLang="en-US" sz="14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kumimoji="1" lang="en-US" altLang="ja-JP" sz="14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054-221-1202</a:t>
            </a:r>
            <a:r>
              <a:rPr kumimoji="1" lang="ja-JP" altLang="en-US" sz="14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</a:t>
            </a:r>
            <a:r>
              <a:rPr kumimoji="1" lang="en-US" altLang="ja-JP" sz="14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FAX</a:t>
            </a:r>
            <a:r>
              <a:rPr kumimoji="1" lang="ja-JP" altLang="en-US" sz="14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kumimoji="1" lang="en-US" altLang="ja-JP" sz="14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054-221-1298</a:t>
            </a:r>
            <a:endParaRPr kumimoji="1" lang="ja-JP" altLang="en-US" sz="1400" b="1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DB11D6BF-F40E-D7F0-DF10-68F1F4FBB638}"/>
              </a:ext>
            </a:extLst>
          </p:cNvPr>
          <p:cNvGrpSpPr/>
          <p:nvPr/>
        </p:nvGrpSpPr>
        <p:grpSpPr>
          <a:xfrm>
            <a:off x="842962" y="227053"/>
            <a:ext cx="6027177" cy="1041400"/>
            <a:chOff x="798559" y="2665532"/>
            <a:chExt cx="6027177" cy="1041400"/>
          </a:xfrm>
          <a:solidFill>
            <a:srgbClr val="66FF66"/>
          </a:solidFill>
        </p:grpSpPr>
        <p:sp>
          <p:nvSpPr>
            <p:cNvPr id="5" name="角丸四角形 7">
              <a:extLst>
                <a:ext uri="{FF2B5EF4-FFF2-40B4-BE49-F238E27FC236}">
                  <a16:creationId xmlns:a16="http://schemas.microsoft.com/office/drawing/2014/main" id="{095D7C48-D348-F0B0-DED7-254F39FE6175}"/>
                </a:ext>
              </a:extLst>
            </p:cNvPr>
            <p:cNvSpPr/>
            <p:nvPr/>
          </p:nvSpPr>
          <p:spPr>
            <a:xfrm>
              <a:off x="798559" y="2665532"/>
              <a:ext cx="6027177" cy="1041400"/>
            </a:xfrm>
            <a:prstGeom prst="roundRect">
              <a:avLst/>
            </a:prstGeom>
            <a:grpFill/>
            <a:ln>
              <a:solidFill>
                <a:sysClr val="windowText" lastClr="0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940B155E-D4DD-DF8A-52D2-52B54781D7D3}"/>
                </a:ext>
              </a:extLst>
            </p:cNvPr>
            <p:cNvSpPr/>
            <p:nvPr/>
          </p:nvSpPr>
          <p:spPr>
            <a:xfrm>
              <a:off x="2148446" y="3055933"/>
              <a:ext cx="3327400" cy="625475"/>
            </a:xfrm>
            <a:prstGeom prst="rect">
              <a:avLst/>
            </a:prstGeom>
            <a:grpFill/>
          </p:spPr>
          <p:txBody>
            <a:bodyPr wrap="none" lIns="91440" tIns="45720" rIns="91440" bIns="4572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3200" b="0" cap="none" spc="0" dirty="0">
                  <a:ln w="1905"/>
                  <a:solidFill>
                    <a:sysClr val="windowText" lastClr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HGP創英角ｺﾞｼｯｸUB" pitchFamily="50" charset="-128"/>
                  <a:ea typeface="HGP創英角ｺﾞｼｯｸUB" pitchFamily="50" charset="-128"/>
                </a:rPr>
                <a:t>受　講　申　込　書</a:t>
              </a:r>
            </a:p>
          </p:txBody>
        </p:sp>
      </p:grp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B62DDBD-D4D8-83B0-3851-735F18457FD0}"/>
              </a:ext>
            </a:extLst>
          </p:cNvPr>
          <p:cNvSpPr/>
          <p:nvPr/>
        </p:nvSpPr>
        <p:spPr>
          <a:xfrm>
            <a:off x="1286389" y="355473"/>
            <a:ext cx="5251848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600" b="0" cap="none" spc="0" dirty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GP創英角ｺﾞｼｯｸUB" pitchFamily="50" charset="-128"/>
                <a:ea typeface="HGP創英角ｺﾞｼｯｸUB" pitchFamily="50" charset="-128"/>
              </a:rPr>
              <a:t>令和７年度　介護講座　～介護に関する入門的研修～</a:t>
            </a: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2371E656-009B-5CA5-44C3-DBFA3B0BFF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135922"/>
              </p:ext>
            </p:extLst>
          </p:nvPr>
        </p:nvGraphicFramePr>
        <p:xfrm>
          <a:off x="898989" y="1443519"/>
          <a:ext cx="5923051" cy="7620457"/>
        </p:xfrm>
        <a:graphic>
          <a:graphicData uri="http://schemas.openxmlformats.org/drawingml/2006/table">
            <a:tbl>
              <a:tblPr/>
              <a:tblGrid>
                <a:gridCol w="1561672">
                  <a:extLst>
                    <a:ext uri="{9D8B030D-6E8A-4147-A177-3AD203B41FA5}">
                      <a16:colId xmlns:a16="http://schemas.microsoft.com/office/drawing/2014/main" val="3291934010"/>
                    </a:ext>
                  </a:extLst>
                </a:gridCol>
                <a:gridCol w="4361379">
                  <a:extLst>
                    <a:ext uri="{9D8B030D-6E8A-4147-A177-3AD203B41FA5}">
                      <a16:colId xmlns:a16="http://schemas.microsoft.com/office/drawing/2014/main" val="44059471"/>
                    </a:ext>
                  </a:extLst>
                </a:gridCol>
              </a:tblGrid>
              <a:tr h="53544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区分</a:t>
                      </a: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記  入  欄</a:t>
                      </a: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2485929"/>
                  </a:ext>
                </a:extLst>
              </a:tr>
              <a:tr h="26365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フリガナ</a:t>
                      </a: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7542180"/>
                  </a:ext>
                </a:extLst>
              </a:tr>
              <a:tr h="55945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氏名</a:t>
                      </a: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150778"/>
                  </a:ext>
                </a:extLst>
              </a:tr>
              <a:tr h="86811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住所</a:t>
                      </a: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altLang="ja-JP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 fontAlgn="t"/>
                      <a:r>
                        <a:rPr lang="en-US" altLang="ja-JP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  </a:t>
                      </a:r>
                      <a:r>
                        <a:rPr lang="en-US" altLang="ja-JP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〒　　　　－　</a:t>
                      </a:r>
                      <a:b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静岡市　　　　　　区　　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5631" marR="5631" marT="56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1919374"/>
                  </a:ext>
                </a:extLst>
              </a:tr>
              <a:tr h="52729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電話番号</a:t>
                      </a: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7080390"/>
                  </a:ext>
                </a:extLst>
              </a:tr>
              <a:tr h="52729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メールアドレス</a:t>
                      </a: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4688163"/>
                  </a:ext>
                </a:extLst>
              </a:tr>
              <a:tr h="63649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参加希望会場</a:t>
                      </a:r>
                      <a:b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（レ点を記入）</a:t>
                      </a: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□　葵区会場 ：城東保健福祉エリア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(10/28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31)</a:t>
                      </a: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6835856"/>
                  </a:ext>
                </a:extLst>
              </a:tr>
              <a:tr h="59676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□　清水区会場 ：はーとぴあ清水（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11/20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21</a:t>
                      </a: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631" marR="5631" marT="5631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718552"/>
                  </a:ext>
                </a:extLst>
              </a:tr>
              <a:tr h="37296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通知文等の受取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方法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（どちらか１つを選択）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申込結果や当日のスケジュール等を通知をします。</a:t>
                      </a: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3835902"/>
                  </a:ext>
                </a:extLst>
              </a:tr>
              <a:tr h="67519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□　メールによる通知を希望する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□　郵送による通知を希望する</a:t>
                      </a: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6548525"/>
                  </a:ext>
                </a:extLst>
              </a:tr>
              <a:tr h="74595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介護に係る資格の有無</a:t>
                      </a:r>
                      <a:b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（例　初任者研修等）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 □　持っている　　（資格名：　　　　　　　　　　　　　　）　</a:t>
                      </a:r>
                      <a:b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□　持っていない</a:t>
                      </a: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2694538"/>
                  </a:ext>
                </a:extLst>
              </a:tr>
              <a:tr h="70092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就職相談会等案内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通知の希望有無</a:t>
                      </a: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 今後、介護現場へ就職をお考えの方を対象に、静岡県社会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福祉人材センターの就職相談会等のご案内をしております。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案内通知を希望しますか。</a:t>
                      </a: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5618474"/>
                  </a:ext>
                </a:extLst>
              </a:tr>
              <a:tr h="61089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□　希望する</a:t>
                      </a:r>
                      <a:b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</a:b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□　希望しない</a:t>
                      </a: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64551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1839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テーマ">
  <a:themeElements>
    <a:clrScheme name="青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 2013 - 2022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1154</TotalTime>
  <Words>618</Words>
  <Application>Microsoft Office PowerPoint</Application>
  <PresentationFormat>ユーザー設定</PresentationFormat>
  <Paragraphs>66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BIZ UDPゴシック</vt:lpstr>
      <vt:lpstr>HGP創英角ｺﾞｼｯｸUB</vt:lpstr>
      <vt:lpstr>HGS創英角ｺﾞｼｯｸUB</vt:lpstr>
      <vt:lpstr>ＭＳ Ｐゴシック</vt:lpstr>
      <vt:lpstr>ＭＳ ゴシック</vt:lpstr>
      <vt:lpstr>游ゴシック</vt:lpstr>
      <vt:lpstr>Arial</vt:lpstr>
      <vt:lpstr>Calibri</vt:lpstr>
      <vt:lpstr>Calibri Light</vt:lpstr>
      <vt:lpstr>Office 2013 - 2022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望月　歩実</cp:lastModifiedBy>
  <cp:revision>68</cp:revision>
  <cp:lastPrinted>2024-06-21T07:34:18Z</cp:lastPrinted>
  <dcterms:created xsi:type="dcterms:W3CDTF">2023-12-22T06:49:59Z</dcterms:created>
  <dcterms:modified xsi:type="dcterms:W3CDTF">2025-07-01T00:56:36Z</dcterms:modified>
</cp:coreProperties>
</file>