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0" r:id="rId1"/>
  </p:sldMasterIdLst>
  <p:sldIdLst>
    <p:sldId id="261" r:id="rId2"/>
    <p:sldId id="257" r:id="rId3"/>
  </p:sldIdLst>
  <p:sldSz cx="6858000" cy="9906000" type="A4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7F0"/>
    <a:srgbClr val="FFDDF6"/>
    <a:srgbClr val="FFD1F2"/>
    <a:srgbClr val="FD1399"/>
    <a:srgbClr val="FE8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268" y="-1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4BDF3-B2E1-4524-9556-802F9334BD47}" type="doc">
      <dgm:prSet loTypeId="urn:microsoft.com/office/officeart/2005/8/layout/process1" loCatId="process" qsTypeId="urn:microsoft.com/office/officeart/2005/8/quickstyle/3d4" qsCatId="3D" csTypeId="urn:microsoft.com/office/officeart/2005/8/colors/accent6_2" csCatId="accent6" phldr="1"/>
      <dgm:spPr/>
    </dgm:pt>
    <dgm:pt modelId="{E1C401B0-9267-4B24-9DB6-446A729BDE00}">
      <dgm:prSet phldrT="[テキスト]" custT="1"/>
      <dgm:spPr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kumimoji="1" lang="ja-JP" altLang="en-US" sz="14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補整具</a:t>
          </a:r>
          <a:r>
            <a:rPr kumimoji="1" lang="ja-JP" altLang="en-US" sz="1400" b="1" dirty="0">
              <a:solidFill>
                <a:schemeClr val="accent2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購入</a:t>
          </a:r>
        </a:p>
      </dgm:t>
    </dgm:pt>
    <dgm:pt modelId="{F4874B71-A310-46C7-A903-0F3545B9A9A5}" type="parTrans" cxnId="{948D06E5-46FF-4D2C-A6D4-13453D8D1AA1}">
      <dgm:prSet/>
      <dgm:spPr/>
      <dgm:t>
        <a:bodyPr/>
        <a:lstStyle/>
        <a:p>
          <a:endParaRPr kumimoji="1" lang="ja-JP" altLang="en-US" sz="18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6E779C2D-F928-4941-9C82-92542B11C920}" type="sibTrans" cxnId="{948D06E5-46FF-4D2C-A6D4-13453D8D1AA1}">
      <dgm:prSet custT="1"/>
      <dgm:spPr/>
      <dgm:t>
        <a:bodyPr/>
        <a:lstStyle/>
        <a:p>
          <a:endParaRPr kumimoji="1" lang="ja-JP" altLang="en-US" sz="11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1ECC7FF7-43ED-427C-8E16-46CEBBB0ADDE}">
      <dgm:prSet phldrT="[テキスト]" custT="1"/>
      <dgm:spPr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kumimoji="1" lang="ja-JP" altLang="en-US" sz="14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①申請書類提出</a:t>
          </a:r>
          <a:r>
            <a:rPr kumimoji="1" lang="ja-JP" altLang="en-US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郵送</a:t>
          </a:r>
          <a:endParaRPr kumimoji="1" lang="en-US" altLang="ja-JP" sz="1050" b="1" u="none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>
            <a:lnSpc>
              <a:spcPts val="1000"/>
            </a:lnSpc>
            <a:spcAft>
              <a:spcPts val="0"/>
            </a:spcAft>
          </a:pPr>
          <a:r>
            <a:rPr kumimoji="1" lang="ja-JP" altLang="en-US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オンライン申請可</a:t>
          </a:r>
          <a:r>
            <a:rPr kumimoji="1" lang="en-US" altLang="ja-JP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※</a:t>
          </a:r>
          <a:endParaRPr kumimoji="1" lang="ja-JP" altLang="en-US" sz="900" b="1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437F5E3A-392C-4549-A707-490EE8D0D406}" type="parTrans" cxnId="{0C6DDFC4-2187-4D51-9843-78BC3784FE93}">
      <dgm:prSet/>
      <dgm:spPr/>
      <dgm:t>
        <a:bodyPr/>
        <a:lstStyle/>
        <a:p>
          <a:endParaRPr kumimoji="1" lang="ja-JP" altLang="en-US" sz="18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93C066A7-DFF2-4491-BE60-FF07C482DCA2}" type="sibTrans" cxnId="{0C6DDFC4-2187-4D51-9843-78BC3784FE93}">
      <dgm:prSet custT="1"/>
      <dgm:spPr/>
      <dgm:t>
        <a:bodyPr/>
        <a:lstStyle/>
        <a:p>
          <a:endParaRPr kumimoji="1" lang="ja-JP" altLang="en-US" sz="11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B10B147B-0C85-46C2-8EC7-792902D72909}">
      <dgm:prSet phldrT="[テキスト]" custT="1"/>
      <dgm:spPr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kumimoji="1" lang="ja-JP" altLang="en-US" sz="14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②請求書提出</a:t>
          </a:r>
          <a:r>
            <a:rPr kumimoji="1" lang="ja-JP" altLang="en-US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郵送</a:t>
          </a:r>
          <a:endParaRPr kumimoji="1" lang="en-US" altLang="ja-JP" sz="1050" b="1" u="none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>
            <a:lnSpc>
              <a:spcPts val="1000"/>
            </a:lnSpc>
            <a:spcAft>
              <a:spcPts val="0"/>
            </a:spcAft>
          </a:pPr>
          <a:r>
            <a:rPr kumimoji="1" lang="ja-JP" altLang="en-US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オンライン提出可</a:t>
          </a:r>
          <a:r>
            <a:rPr kumimoji="1" lang="en-US" altLang="ja-JP" sz="1050" b="1" u="none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※</a:t>
          </a:r>
          <a:endParaRPr kumimoji="1" lang="ja-JP" altLang="en-US" sz="1050" b="1" u="none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32A846CB-746C-4065-B8F4-E5157341F784}" type="parTrans" cxnId="{EC83FC93-6379-40C2-B8C9-EE0F20A0A192}">
      <dgm:prSet/>
      <dgm:spPr/>
      <dgm:t>
        <a:bodyPr/>
        <a:lstStyle/>
        <a:p>
          <a:endParaRPr kumimoji="1" lang="ja-JP" altLang="en-US" sz="18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F624602B-8921-4F9F-AB6A-24B44D2AE9C7}" type="sibTrans" cxnId="{EC83FC93-6379-40C2-B8C9-EE0F20A0A192}">
      <dgm:prSet/>
      <dgm:spPr/>
      <dgm:t>
        <a:bodyPr/>
        <a:lstStyle/>
        <a:p>
          <a:endParaRPr kumimoji="1" lang="ja-JP" altLang="en-US" sz="1800" b="1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14F48CE5-9392-461C-BEAE-CC1F97AA15BA}" type="pres">
      <dgm:prSet presAssocID="{E644BDF3-B2E1-4524-9556-802F9334BD47}" presName="Name0" presStyleCnt="0">
        <dgm:presLayoutVars>
          <dgm:dir/>
          <dgm:resizeHandles val="exact"/>
        </dgm:presLayoutVars>
      </dgm:prSet>
      <dgm:spPr/>
    </dgm:pt>
    <dgm:pt modelId="{C03910B3-B07D-4357-8D98-29850BE8298A}" type="pres">
      <dgm:prSet presAssocID="{E1C401B0-9267-4B24-9DB6-446A729BDE00}" presName="node" presStyleLbl="node1" presStyleIdx="0" presStyleCnt="3" custScaleX="66672">
        <dgm:presLayoutVars>
          <dgm:bulletEnabled val="1"/>
        </dgm:presLayoutVars>
      </dgm:prSet>
      <dgm:spPr/>
    </dgm:pt>
    <dgm:pt modelId="{F8368E22-04FF-4D82-B07A-79AE56D828EC}" type="pres">
      <dgm:prSet presAssocID="{6E779C2D-F928-4941-9C82-92542B11C920}" presName="sibTrans" presStyleLbl="sibTrans2D1" presStyleIdx="0" presStyleCnt="2" custScaleY="44914"/>
      <dgm:spPr/>
    </dgm:pt>
    <dgm:pt modelId="{9ED5036A-BC6B-4DF1-BEF8-625563689D61}" type="pres">
      <dgm:prSet presAssocID="{6E779C2D-F928-4941-9C82-92542B11C920}" presName="connectorText" presStyleLbl="sibTrans2D1" presStyleIdx="0" presStyleCnt="2"/>
      <dgm:spPr/>
    </dgm:pt>
    <dgm:pt modelId="{C24298BA-C4FE-4495-95F0-2856F878DEED}" type="pres">
      <dgm:prSet presAssocID="{1ECC7FF7-43ED-427C-8E16-46CEBBB0ADDE}" presName="node" presStyleLbl="node1" presStyleIdx="1" presStyleCnt="3" custScaleX="127395" custLinFactNeighborX="-49911" custLinFactNeighborY="123">
        <dgm:presLayoutVars>
          <dgm:bulletEnabled val="1"/>
        </dgm:presLayoutVars>
      </dgm:prSet>
      <dgm:spPr/>
    </dgm:pt>
    <dgm:pt modelId="{6E1FC29A-3A89-4DC9-BE9E-2E9BAC30CEB1}" type="pres">
      <dgm:prSet presAssocID="{93C066A7-DFF2-4491-BE60-FF07C482DCA2}" presName="sibTrans" presStyleLbl="sibTrans2D1" presStyleIdx="1" presStyleCnt="2" custFlipVert="0" custScaleY="43171"/>
      <dgm:spPr/>
    </dgm:pt>
    <dgm:pt modelId="{D6BA380D-B9C1-4D19-AFF1-62490E4E94DC}" type="pres">
      <dgm:prSet presAssocID="{93C066A7-DFF2-4491-BE60-FF07C482DCA2}" presName="connectorText" presStyleLbl="sibTrans2D1" presStyleIdx="1" presStyleCnt="2"/>
      <dgm:spPr/>
    </dgm:pt>
    <dgm:pt modelId="{4EE624B4-5E75-490B-A4C1-B5353F03E2B2}" type="pres">
      <dgm:prSet presAssocID="{B10B147B-0C85-46C2-8EC7-792902D72909}" presName="node" presStyleLbl="node1" presStyleIdx="2" presStyleCnt="3" custScaleX="114947" custLinFactNeighborX="671" custLinFactNeighborY="2786">
        <dgm:presLayoutVars>
          <dgm:bulletEnabled val="1"/>
        </dgm:presLayoutVars>
      </dgm:prSet>
      <dgm:spPr/>
    </dgm:pt>
  </dgm:ptLst>
  <dgm:cxnLst>
    <dgm:cxn modelId="{71E77B02-33E1-4CE7-AEB2-78BA3BAB489D}" type="presOf" srcId="{6E779C2D-F928-4941-9C82-92542B11C920}" destId="{F8368E22-04FF-4D82-B07A-79AE56D828EC}" srcOrd="0" destOrd="0" presId="urn:microsoft.com/office/officeart/2005/8/layout/process1"/>
    <dgm:cxn modelId="{7C6A8F05-D095-4B4E-B57A-778288C1400C}" type="presOf" srcId="{E644BDF3-B2E1-4524-9556-802F9334BD47}" destId="{14F48CE5-9392-461C-BEAE-CC1F97AA15BA}" srcOrd="0" destOrd="0" presId="urn:microsoft.com/office/officeart/2005/8/layout/process1"/>
    <dgm:cxn modelId="{EC83FC93-6379-40C2-B8C9-EE0F20A0A192}" srcId="{E644BDF3-B2E1-4524-9556-802F9334BD47}" destId="{B10B147B-0C85-46C2-8EC7-792902D72909}" srcOrd="2" destOrd="0" parTransId="{32A846CB-746C-4065-B8F4-E5157341F784}" sibTransId="{F624602B-8921-4F9F-AB6A-24B44D2AE9C7}"/>
    <dgm:cxn modelId="{C2DD2DA6-2F20-4D30-B039-7487A8CD04CB}" type="presOf" srcId="{B10B147B-0C85-46C2-8EC7-792902D72909}" destId="{4EE624B4-5E75-490B-A4C1-B5353F03E2B2}" srcOrd="0" destOrd="0" presId="urn:microsoft.com/office/officeart/2005/8/layout/process1"/>
    <dgm:cxn modelId="{D36127C2-C9EB-42B4-876E-396EA6B7B407}" type="presOf" srcId="{93C066A7-DFF2-4491-BE60-FF07C482DCA2}" destId="{D6BA380D-B9C1-4D19-AFF1-62490E4E94DC}" srcOrd="1" destOrd="0" presId="urn:microsoft.com/office/officeart/2005/8/layout/process1"/>
    <dgm:cxn modelId="{0C6DDFC4-2187-4D51-9843-78BC3784FE93}" srcId="{E644BDF3-B2E1-4524-9556-802F9334BD47}" destId="{1ECC7FF7-43ED-427C-8E16-46CEBBB0ADDE}" srcOrd="1" destOrd="0" parTransId="{437F5E3A-392C-4549-A707-490EE8D0D406}" sibTransId="{93C066A7-DFF2-4491-BE60-FF07C482DCA2}"/>
    <dgm:cxn modelId="{6738B1C7-90ED-4294-B286-6BB7D69F47F0}" type="presOf" srcId="{1ECC7FF7-43ED-427C-8E16-46CEBBB0ADDE}" destId="{C24298BA-C4FE-4495-95F0-2856F878DEED}" srcOrd="0" destOrd="0" presId="urn:microsoft.com/office/officeart/2005/8/layout/process1"/>
    <dgm:cxn modelId="{512993DA-4F2A-4ECA-B78A-5E8924FF4352}" type="presOf" srcId="{E1C401B0-9267-4B24-9DB6-446A729BDE00}" destId="{C03910B3-B07D-4357-8D98-29850BE8298A}" srcOrd="0" destOrd="0" presId="urn:microsoft.com/office/officeart/2005/8/layout/process1"/>
    <dgm:cxn modelId="{948D06E5-46FF-4D2C-A6D4-13453D8D1AA1}" srcId="{E644BDF3-B2E1-4524-9556-802F9334BD47}" destId="{E1C401B0-9267-4B24-9DB6-446A729BDE00}" srcOrd="0" destOrd="0" parTransId="{F4874B71-A310-46C7-A903-0F3545B9A9A5}" sibTransId="{6E779C2D-F928-4941-9C82-92542B11C920}"/>
    <dgm:cxn modelId="{BB896BF1-1B55-4667-AD15-8E93B0617F61}" type="presOf" srcId="{93C066A7-DFF2-4491-BE60-FF07C482DCA2}" destId="{6E1FC29A-3A89-4DC9-BE9E-2E9BAC30CEB1}" srcOrd="0" destOrd="0" presId="urn:microsoft.com/office/officeart/2005/8/layout/process1"/>
    <dgm:cxn modelId="{94E9C3FD-2835-4FDB-A3ED-D874F8F3E20F}" type="presOf" srcId="{6E779C2D-F928-4941-9C82-92542B11C920}" destId="{9ED5036A-BC6B-4DF1-BEF8-625563689D61}" srcOrd="1" destOrd="0" presId="urn:microsoft.com/office/officeart/2005/8/layout/process1"/>
    <dgm:cxn modelId="{7DAA8DA3-F177-4A84-A3E5-0A5F07EC966C}" type="presParOf" srcId="{14F48CE5-9392-461C-BEAE-CC1F97AA15BA}" destId="{C03910B3-B07D-4357-8D98-29850BE8298A}" srcOrd="0" destOrd="0" presId="urn:microsoft.com/office/officeart/2005/8/layout/process1"/>
    <dgm:cxn modelId="{7670C59C-A927-4C4D-9135-AB73D216C3A2}" type="presParOf" srcId="{14F48CE5-9392-461C-BEAE-CC1F97AA15BA}" destId="{F8368E22-04FF-4D82-B07A-79AE56D828EC}" srcOrd="1" destOrd="0" presId="urn:microsoft.com/office/officeart/2005/8/layout/process1"/>
    <dgm:cxn modelId="{5461B8E7-42F9-43DE-A228-0AB94A47E8BA}" type="presParOf" srcId="{F8368E22-04FF-4D82-B07A-79AE56D828EC}" destId="{9ED5036A-BC6B-4DF1-BEF8-625563689D61}" srcOrd="0" destOrd="0" presId="urn:microsoft.com/office/officeart/2005/8/layout/process1"/>
    <dgm:cxn modelId="{7F2EBAC1-6A06-47A6-B09C-C9D96D966E17}" type="presParOf" srcId="{14F48CE5-9392-461C-BEAE-CC1F97AA15BA}" destId="{C24298BA-C4FE-4495-95F0-2856F878DEED}" srcOrd="2" destOrd="0" presId="urn:microsoft.com/office/officeart/2005/8/layout/process1"/>
    <dgm:cxn modelId="{70818CAF-4B7A-4E30-B644-5F0E0BF05574}" type="presParOf" srcId="{14F48CE5-9392-461C-BEAE-CC1F97AA15BA}" destId="{6E1FC29A-3A89-4DC9-BE9E-2E9BAC30CEB1}" srcOrd="3" destOrd="0" presId="urn:microsoft.com/office/officeart/2005/8/layout/process1"/>
    <dgm:cxn modelId="{66D9F955-8310-4DD9-A0E3-9B42767EA8BC}" type="presParOf" srcId="{6E1FC29A-3A89-4DC9-BE9E-2E9BAC30CEB1}" destId="{D6BA380D-B9C1-4D19-AFF1-62490E4E94DC}" srcOrd="0" destOrd="0" presId="urn:microsoft.com/office/officeart/2005/8/layout/process1"/>
    <dgm:cxn modelId="{C95B66C3-06EF-4788-AA61-EC4A65E18441}" type="presParOf" srcId="{14F48CE5-9392-461C-BEAE-CC1F97AA15BA}" destId="{4EE624B4-5E75-490B-A4C1-B5353F03E2B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4BDF3-B2E1-4524-9556-802F9334BD47}" type="doc">
      <dgm:prSet loTypeId="urn:microsoft.com/office/officeart/2005/8/layout/process1" loCatId="process" qsTypeId="urn:microsoft.com/office/officeart/2005/8/quickstyle/3d4" qsCatId="3D" csTypeId="urn:microsoft.com/office/officeart/2005/8/colors/accent6_2" csCatId="accent6" phldr="1"/>
      <dgm:spPr/>
    </dgm:pt>
    <dgm:pt modelId="{BEAEFAE5-6C23-4930-B14B-62D4BEAA2B01}">
      <dgm:prSet phldrT="[テキスト]" custT="1"/>
      <dgm:spPr>
        <a:gradFill flip="none" rotWithShape="0">
          <a:gsLst>
            <a:gs pos="0">
              <a:schemeClr val="accent5">
                <a:tint val="66000"/>
                <a:satMod val="160000"/>
              </a:schemeClr>
            </a:gs>
            <a:gs pos="50000">
              <a:schemeClr val="accent5">
                <a:tint val="44500"/>
                <a:satMod val="160000"/>
              </a:schemeClr>
            </a:gs>
            <a:gs pos="100000">
              <a:schemeClr val="accent5"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pPr>
            <a:lnSpc>
              <a:spcPts val="600"/>
            </a:lnSpc>
            <a:spcAft>
              <a:spcPts val="0"/>
            </a:spcAft>
          </a:pPr>
          <a:endParaRPr kumimoji="1" lang="en-US" altLang="ja-JP" sz="500" b="0" dirty="0">
            <a:solidFill>
              <a:schemeClr val="tx1"/>
            </a:solidFill>
            <a:latin typeface="+mn-ea"/>
            <a:ea typeface="+mn-ea"/>
          </a:endParaRPr>
        </a:p>
        <a:p>
          <a:pPr>
            <a:lnSpc>
              <a:spcPts val="1600"/>
            </a:lnSpc>
            <a:spcAft>
              <a:spcPts val="0"/>
            </a:spcAft>
          </a:pPr>
          <a:r>
            <a:rPr kumimoji="1" lang="ja-JP" altLang="en-US" sz="1200" b="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決定兼確定</a:t>
          </a:r>
          <a:endParaRPr kumimoji="1" lang="en-US" altLang="ja-JP" sz="1200" b="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>
            <a:lnSpc>
              <a:spcPts val="1600"/>
            </a:lnSpc>
            <a:spcAft>
              <a:spcPts val="0"/>
            </a:spcAft>
          </a:pPr>
          <a:r>
            <a:rPr kumimoji="1" lang="ja-JP" altLang="en-US" sz="1200" b="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通知書郵送　　</a:t>
          </a:r>
        </a:p>
      </dgm:t>
    </dgm:pt>
    <dgm:pt modelId="{FE9A5902-364B-4D06-AD52-B711D60EDCD4}" type="parTrans" cxnId="{B76E5198-FD9F-4181-AC8C-E84922DC9F68}">
      <dgm:prSet/>
      <dgm:spPr/>
      <dgm:t>
        <a:bodyPr/>
        <a:lstStyle/>
        <a:p>
          <a:pPr>
            <a:lnSpc>
              <a:spcPts val="1600"/>
            </a:lnSpc>
          </a:pPr>
          <a:endParaRPr kumimoji="1" lang="ja-JP" altLang="en-US" sz="1600" b="0">
            <a:solidFill>
              <a:schemeClr val="tx1"/>
            </a:solidFill>
            <a:latin typeface="+mn-ea"/>
            <a:ea typeface="+mn-ea"/>
          </a:endParaRPr>
        </a:p>
      </dgm:t>
    </dgm:pt>
    <dgm:pt modelId="{F370C649-72D2-4B8D-9FF1-F758DB0E8AA9}" type="sibTrans" cxnId="{B76E5198-FD9F-4181-AC8C-E84922DC9F68}">
      <dgm:prSet custT="1"/>
      <dgm:spPr/>
      <dgm:t>
        <a:bodyPr/>
        <a:lstStyle/>
        <a:p>
          <a:pPr>
            <a:lnSpc>
              <a:spcPts val="1600"/>
            </a:lnSpc>
          </a:pPr>
          <a:endParaRPr kumimoji="1" lang="ja-JP" altLang="en-US" sz="1050" b="0">
            <a:solidFill>
              <a:schemeClr val="tx1"/>
            </a:solidFill>
            <a:latin typeface="+mn-ea"/>
            <a:ea typeface="+mn-ea"/>
          </a:endParaRPr>
        </a:p>
      </dgm:t>
    </dgm:pt>
    <dgm:pt modelId="{F87F26C9-F7D4-4788-9B11-E2514F2B2C1B}">
      <dgm:prSet phldrT="[テキスト]" custT="1"/>
      <dgm:spPr>
        <a:gradFill flip="none" rotWithShape="0">
          <a:gsLst>
            <a:gs pos="0">
              <a:schemeClr val="accent5">
                <a:tint val="66000"/>
                <a:satMod val="160000"/>
              </a:schemeClr>
            </a:gs>
            <a:gs pos="50000">
              <a:schemeClr val="accent5">
                <a:tint val="44500"/>
                <a:satMod val="160000"/>
              </a:schemeClr>
            </a:gs>
            <a:gs pos="100000">
              <a:schemeClr val="accent5"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pPr>
            <a:lnSpc>
              <a:spcPts val="600"/>
            </a:lnSpc>
            <a:spcAft>
              <a:spcPts val="0"/>
            </a:spcAft>
          </a:pPr>
          <a:endParaRPr kumimoji="1" lang="en-US" altLang="ja-JP" sz="1200" b="0" dirty="0">
            <a:solidFill>
              <a:schemeClr val="tx1"/>
            </a:solidFill>
            <a:latin typeface="+mn-ea"/>
            <a:ea typeface="+mn-ea"/>
          </a:endParaRPr>
        </a:p>
        <a:p>
          <a:pPr>
            <a:lnSpc>
              <a:spcPts val="1600"/>
            </a:lnSpc>
            <a:spcAft>
              <a:spcPct val="35000"/>
            </a:spcAft>
          </a:pPr>
          <a:r>
            <a:rPr kumimoji="1" lang="ja-JP" altLang="en-US" sz="1200" b="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請求者の口座へ　</a:t>
          </a:r>
          <a:r>
            <a:rPr kumimoji="1" lang="ja-JP" altLang="en-US" sz="12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振込み</a:t>
          </a:r>
          <a:endParaRPr kumimoji="1" lang="ja-JP" altLang="en-US" sz="1400" b="1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gm:t>
    </dgm:pt>
    <dgm:pt modelId="{D5B1F64D-A44D-4068-B699-0DB5B8EAF3F9}" type="parTrans" cxnId="{11526D45-7A4C-44C0-BC2A-96AE9211F399}">
      <dgm:prSet/>
      <dgm:spPr/>
      <dgm:t>
        <a:bodyPr/>
        <a:lstStyle/>
        <a:p>
          <a:pPr>
            <a:lnSpc>
              <a:spcPts val="1600"/>
            </a:lnSpc>
          </a:pPr>
          <a:endParaRPr kumimoji="1" lang="ja-JP" altLang="en-US" sz="1200" b="0">
            <a:latin typeface="+mn-ea"/>
            <a:ea typeface="+mn-ea"/>
          </a:endParaRPr>
        </a:p>
      </dgm:t>
    </dgm:pt>
    <dgm:pt modelId="{F4F25B9E-9F18-41D1-A5D0-5DB665DC3CA4}" type="sibTrans" cxnId="{11526D45-7A4C-44C0-BC2A-96AE9211F399}">
      <dgm:prSet/>
      <dgm:spPr/>
      <dgm:t>
        <a:bodyPr/>
        <a:lstStyle/>
        <a:p>
          <a:pPr>
            <a:lnSpc>
              <a:spcPts val="1600"/>
            </a:lnSpc>
          </a:pPr>
          <a:endParaRPr kumimoji="1" lang="ja-JP" altLang="en-US" sz="1200" b="0">
            <a:latin typeface="+mn-ea"/>
            <a:ea typeface="+mn-ea"/>
          </a:endParaRPr>
        </a:p>
      </dgm:t>
    </dgm:pt>
    <dgm:pt modelId="{14F48CE5-9392-461C-BEAE-CC1F97AA15BA}" type="pres">
      <dgm:prSet presAssocID="{E644BDF3-B2E1-4524-9556-802F9334BD47}" presName="Name0" presStyleCnt="0">
        <dgm:presLayoutVars>
          <dgm:dir/>
          <dgm:resizeHandles val="exact"/>
        </dgm:presLayoutVars>
      </dgm:prSet>
      <dgm:spPr/>
    </dgm:pt>
    <dgm:pt modelId="{3811C3A8-CC01-4323-8C6D-99481D056D9D}" type="pres">
      <dgm:prSet presAssocID="{BEAEFAE5-6C23-4930-B14B-62D4BEAA2B01}" presName="node" presStyleLbl="node1" presStyleIdx="0" presStyleCnt="2" custScaleX="106227" custLinFactX="-94620" custLinFactNeighborX="-100000" custLinFactNeighborY="1862">
        <dgm:presLayoutVars>
          <dgm:bulletEnabled val="1"/>
        </dgm:presLayoutVars>
      </dgm:prSet>
      <dgm:spPr/>
    </dgm:pt>
    <dgm:pt modelId="{1403CA71-9571-4ADD-B878-1A094504B712}" type="pres">
      <dgm:prSet presAssocID="{F370C649-72D2-4B8D-9FF1-F758DB0E8AA9}" presName="sibTrans" presStyleLbl="sibTrans2D1" presStyleIdx="0" presStyleCnt="1" custFlipVert="1" custScaleY="10140"/>
      <dgm:spPr/>
    </dgm:pt>
    <dgm:pt modelId="{8651B5B4-C58D-4A62-8E69-71E1626B1F25}" type="pres">
      <dgm:prSet presAssocID="{F370C649-72D2-4B8D-9FF1-F758DB0E8AA9}" presName="connectorText" presStyleLbl="sibTrans2D1" presStyleIdx="0" presStyleCnt="1"/>
      <dgm:spPr/>
    </dgm:pt>
    <dgm:pt modelId="{344CBAC8-1EC2-4ADE-8FFB-4F6F755223A7}" type="pres">
      <dgm:prSet presAssocID="{F87F26C9-F7D4-4788-9B11-E2514F2B2C1B}" presName="node" presStyleLbl="node1" presStyleIdx="1" presStyleCnt="2" custScaleX="111560" custLinFactNeighborX="-4043" custLinFactNeighborY="-22315">
        <dgm:presLayoutVars>
          <dgm:bulletEnabled val="1"/>
        </dgm:presLayoutVars>
      </dgm:prSet>
      <dgm:spPr/>
    </dgm:pt>
  </dgm:ptLst>
  <dgm:cxnLst>
    <dgm:cxn modelId="{7C6A8F05-D095-4B4E-B57A-778288C1400C}" type="presOf" srcId="{E644BDF3-B2E1-4524-9556-802F9334BD47}" destId="{14F48CE5-9392-461C-BEAE-CC1F97AA15BA}" srcOrd="0" destOrd="0" presId="urn:microsoft.com/office/officeart/2005/8/layout/process1"/>
    <dgm:cxn modelId="{97B1A716-D6A1-4E41-9A0E-691C707DBD37}" type="presOf" srcId="{BEAEFAE5-6C23-4930-B14B-62D4BEAA2B01}" destId="{3811C3A8-CC01-4323-8C6D-99481D056D9D}" srcOrd="0" destOrd="0" presId="urn:microsoft.com/office/officeart/2005/8/layout/process1"/>
    <dgm:cxn modelId="{11526D45-7A4C-44C0-BC2A-96AE9211F399}" srcId="{E644BDF3-B2E1-4524-9556-802F9334BD47}" destId="{F87F26C9-F7D4-4788-9B11-E2514F2B2C1B}" srcOrd="1" destOrd="0" parTransId="{D5B1F64D-A44D-4068-B699-0DB5B8EAF3F9}" sibTransId="{F4F25B9E-9F18-41D1-A5D0-5DB665DC3CA4}"/>
    <dgm:cxn modelId="{2F33684B-F113-4287-9D9E-0F93274E30C2}" type="presOf" srcId="{F370C649-72D2-4B8D-9FF1-F758DB0E8AA9}" destId="{8651B5B4-C58D-4A62-8E69-71E1626B1F25}" srcOrd="1" destOrd="0" presId="urn:microsoft.com/office/officeart/2005/8/layout/process1"/>
    <dgm:cxn modelId="{54573197-BA61-4ACC-A5A4-C2D43D72921B}" type="presOf" srcId="{F370C649-72D2-4B8D-9FF1-F758DB0E8AA9}" destId="{1403CA71-9571-4ADD-B878-1A094504B712}" srcOrd="0" destOrd="0" presId="urn:microsoft.com/office/officeart/2005/8/layout/process1"/>
    <dgm:cxn modelId="{B76E5198-FD9F-4181-AC8C-E84922DC9F68}" srcId="{E644BDF3-B2E1-4524-9556-802F9334BD47}" destId="{BEAEFAE5-6C23-4930-B14B-62D4BEAA2B01}" srcOrd="0" destOrd="0" parTransId="{FE9A5902-364B-4D06-AD52-B711D60EDCD4}" sibTransId="{F370C649-72D2-4B8D-9FF1-F758DB0E8AA9}"/>
    <dgm:cxn modelId="{AD19F4F2-B6A0-4530-8213-2E5E709E0EE5}" type="presOf" srcId="{F87F26C9-F7D4-4788-9B11-E2514F2B2C1B}" destId="{344CBAC8-1EC2-4ADE-8FFB-4F6F755223A7}" srcOrd="0" destOrd="0" presId="urn:microsoft.com/office/officeart/2005/8/layout/process1"/>
    <dgm:cxn modelId="{25ACD0CE-02FF-4AF3-A1D2-147106DB5D14}" type="presParOf" srcId="{14F48CE5-9392-461C-BEAE-CC1F97AA15BA}" destId="{3811C3A8-CC01-4323-8C6D-99481D056D9D}" srcOrd="0" destOrd="0" presId="urn:microsoft.com/office/officeart/2005/8/layout/process1"/>
    <dgm:cxn modelId="{AAECD24D-70D1-4E69-8CF8-DBBC018C252E}" type="presParOf" srcId="{14F48CE5-9392-461C-BEAE-CC1F97AA15BA}" destId="{1403CA71-9571-4ADD-B878-1A094504B712}" srcOrd="1" destOrd="0" presId="urn:microsoft.com/office/officeart/2005/8/layout/process1"/>
    <dgm:cxn modelId="{D3D3B412-D003-4F87-94EC-F0A836A6760F}" type="presParOf" srcId="{1403CA71-9571-4ADD-B878-1A094504B712}" destId="{8651B5B4-C58D-4A62-8E69-71E1626B1F25}" srcOrd="0" destOrd="0" presId="urn:microsoft.com/office/officeart/2005/8/layout/process1"/>
    <dgm:cxn modelId="{55F53CC2-2C48-4982-A9E8-D61B538E309E}" type="presParOf" srcId="{14F48CE5-9392-461C-BEAE-CC1F97AA15BA}" destId="{344CBAC8-1EC2-4ADE-8FFB-4F6F755223A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910B3-B07D-4357-8D98-29850BE8298A}">
      <dsp:nvSpPr>
        <dsp:cNvPr id="0" name=""/>
        <dsp:cNvSpPr/>
      </dsp:nvSpPr>
      <dsp:spPr>
        <a:xfrm>
          <a:off x="4066" y="0"/>
          <a:ext cx="752820" cy="53722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補整具</a:t>
          </a:r>
          <a:r>
            <a:rPr kumimoji="1" lang="ja-JP" altLang="en-US" sz="1400" b="1" kern="1200" dirty="0">
              <a:solidFill>
                <a:schemeClr val="accent2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購入</a:t>
          </a:r>
        </a:p>
      </dsp:txBody>
      <dsp:txXfrm>
        <a:off x="19801" y="15735"/>
        <a:ext cx="721350" cy="505751"/>
      </dsp:txXfrm>
    </dsp:sp>
    <dsp:sp modelId="{F8368E22-04FF-4D82-B07A-79AE56D828EC}">
      <dsp:nvSpPr>
        <dsp:cNvPr id="0" name=""/>
        <dsp:cNvSpPr/>
      </dsp:nvSpPr>
      <dsp:spPr>
        <a:xfrm>
          <a:off x="813444" y="205724"/>
          <a:ext cx="119901" cy="1257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b="1" kern="120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sp:txBody>
      <dsp:txXfrm>
        <a:off x="813444" y="230878"/>
        <a:ext cx="83931" cy="75463"/>
      </dsp:txXfrm>
    </dsp:sp>
    <dsp:sp modelId="{C24298BA-C4FE-4495-95F0-2856F878DEED}">
      <dsp:nvSpPr>
        <dsp:cNvPr id="0" name=""/>
        <dsp:cNvSpPr/>
      </dsp:nvSpPr>
      <dsp:spPr>
        <a:xfrm>
          <a:off x="983116" y="0"/>
          <a:ext cx="1438468" cy="53722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ts val="1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400" b="1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①申請書類提出</a:t>
          </a:r>
          <a:r>
            <a:rPr kumimoji="1" lang="ja-JP" altLang="en-US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郵送</a:t>
          </a:r>
          <a:endParaRPr kumimoji="1" lang="en-US" altLang="ja-JP" sz="1050" b="1" u="none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 marL="0" lvl="0" indent="0" algn="ctr" defTabSz="622300">
            <a:lnSpc>
              <a:spcPts val="1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オンライン申請可</a:t>
          </a:r>
          <a:r>
            <a:rPr kumimoji="1" lang="en-US" altLang="ja-JP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※</a:t>
          </a:r>
          <a:endParaRPr kumimoji="1" lang="ja-JP" altLang="en-US" sz="900" b="1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sp:txBody>
      <dsp:txXfrm>
        <a:off x="998851" y="15735"/>
        <a:ext cx="1406998" cy="505751"/>
      </dsp:txXfrm>
    </dsp:sp>
    <dsp:sp modelId="{6E1FC29A-3A89-4DC9-BE9E-2E9BAC30CEB1}">
      <dsp:nvSpPr>
        <dsp:cNvPr id="0" name=""/>
        <dsp:cNvSpPr/>
      </dsp:nvSpPr>
      <dsp:spPr>
        <a:xfrm>
          <a:off x="2591613" y="208165"/>
          <a:ext cx="360459" cy="1208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b="1" kern="120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sp:txBody>
      <dsp:txXfrm>
        <a:off x="2591613" y="232343"/>
        <a:ext cx="324192" cy="72534"/>
      </dsp:txXfrm>
    </dsp:sp>
    <dsp:sp modelId="{4EE624B4-5E75-490B-A4C1-B5353F03E2B2}">
      <dsp:nvSpPr>
        <dsp:cNvPr id="0" name=""/>
        <dsp:cNvSpPr/>
      </dsp:nvSpPr>
      <dsp:spPr>
        <a:xfrm>
          <a:off x="3101698" y="0"/>
          <a:ext cx="1297913" cy="53722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6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ts val="1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400" b="1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②請求書提出</a:t>
          </a:r>
          <a:r>
            <a:rPr kumimoji="1" lang="ja-JP" altLang="en-US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郵送</a:t>
          </a:r>
          <a:endParaRPr kumimoji="1" lang="en-US" altLang="ja-JP" sz="1050" b="1" u="none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 marL="0" lvl="0" indent="0" algn="ctr" defTabSz="622300">
            <a:lnSpc>
              <a:spcPts val="1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オンライン提出可</a:t>
          </a:r>
          <a:r>
            <a:rPr kumimoji="1" lang="en-US" altLang="ja-JP" sz="1050" b="1" u="none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※</a:t>
          </a:r>
          <a:endParaRPr kumimoji="1" lang="ja-JP" altLang="en-US" sz="1050" b="1" u="none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sp:txBody>
      <dsp:txXfrm>
        <a:off x="3117433" y="15735"/>
        <a:ext cx="1266443" cy="505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1C3A8-CC01-4323-8C6D-99481D056D9D}">
      <dsp:nvSpPr>
        <dsp:cNvPr id="0" name=""/>
        <dsp:cNvSpPr/>
      </dsp:nvSpPr>
      <dsp:spPr>
        <a:xfrm>
          <a:off x="0" y="0"/>
          <a:ext cx="1194660" cy="47053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5">
                <a:tint val="66000"/>
                <a:satMod val="160000"/>
              </a:schemeClr>
            </a:gs>
            <a:gs pos="50000">
              <a:schemeClr val="accent5">
                <a:tint val="44500"/>
                <a:satMod val="160000"/>
              </a:schemeClr>
            </a:gs>
            <a:gs pos="100000">
              <a:schemeClr val="accent5"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ts val="600"/>
            </a:lnSpc>
            <a:spcBef>
              <a:spcPct val="0"/>
            </a:spcBef>
            <a:spcAft>
              <a:spcPts val="0"/>
            </a:spcAft>
            <a:buNone/>
          </a:pPr>
          <a:endParaRPr kumimoji="1" lang="en-US" altLang="ja-JP" sz="500" b="0" kern="1200" dirty="0">
            <a:solidFill>
              <a:schemeClr val="tx1"/>
            </a:solidFill>
            <a:latin typeface="+mn-ea"/>
            <a:ea typeface="+mn-ea"/>
          </a:endParaRPr>
        </a:p>
        <a:p>
          <a:pPr marL="0" lvl="0" indent="0" algn="ctr" defTabSz="222250">
            <a:lnSpc>
              <a:spcPts val="16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200" b="0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決定兼確定</a:t>
          </a:r>
          <a:endParaRPr kumimoji="1" lang="en-US" altLang="ja-JP" sz="1200" b="0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  <a:p>
          <a:pPr marL="0" lvl="0" indent="0" algn="ctr" defTabSz="222250">
            <a:lnSpc>
              <a:spcPts val="16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1200" b="0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通知書郵送　　</a:t>
          </a:r>
        </a:p>
      </dsp:txBody>
      <dsp:txXfrm>
        <a:off x="13781" y="13781"/>
        <a:ext cx="1167098" cy="442969"/>
      </dsp:txXfrm>
    </dsp:sp>
    <dsp:sp modelId="{1403CA71-9571-4ADD-B878-1A094504B712}">
      <dsp:nvSpPr>
        <dsp:cNvPr id="0" name=""/>
        <dsp:cNvSpPr/>
      </dsp:nvSpPr>
      <dsp:spPr>
        <a:xfrm flipV="1">
          <a:off x="1303138" y="221124"/>
          <a:ext cx="229973" cy="282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ts val="16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50" b="0" kern="1200">
            <a:solidFill>
              <a:schemeClr val="tx1"/>
            </a:solidFill>
            <a:latin typeface="+mn-ea"/>
            <a:ea typeface="+mn-ea"/>
          </a:endParaRPr>
        </a:p>
      </dsp:txBody>
      <dsp:txXfrm rot="10800000">
        <a:off x="1303138" y="226780"/>
        <a:ext cx="221489" cy="16969"/>
      </dsp:txXfrm>
    </dsp:sp>
    <dsp:sp modelId="{344CBAC8-1EC2-4ADE-8FFB-4F6F755223A7}">
      <dsp:nvSpPr>
        <dsp:cNvPr id="0" name=""/>
        <dsp:cNvSpPr/>
      </dsp:nvSpPr>
      <dsp:spPr>
        <a:xfrm>
          <a:off x="1628572" y="0"/>
          <a:ext cx="1254637" cy="47053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5">
                <a:tint val="66000"/>
                <a:satMod val="160000"/>
              </a:schemeClr>
            </a:gs>
            <a:gs pos="50000">
              <a:schemeClr val="accent5">
                <a:tint val="44500"/>
                <a:satMod val="160000"/>
              </a:schemeClr>
            </a:gs>
            <a:gs pos="100000">
              <a:schemeClr val="accent5"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ts val="600"/>
            </a:lnSpc>
            <a:spcBef>
              <a:spcPct val="0"/>
            </a:spcBef>
            <a:spcAft>
              <a:spcPts val="0"/>
            </a:spcAft>
            <a:buNone/>
          </a:pPr>
          <a:endParaRPr kumimoji="1" lang="en-US" altLang="ja-JP" sz="1200" b="0" kern="1200" dirty="0">
            <a:solidFill>
              <a:schemeClr val="tx1"/>
            </a:solidFill>
            <a:latin typeface="+mn-ea"/>
            <a:ea typeface="+mn-ea"/>
          </a:endParaRPr>
        </a:p>
        <a:p>
          <a:pPr marL="0" lvl="0" indent="0" algn="ctr" defTabSz="533400">
            <a:lnSpc>
              <a:spcPts val="16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請求者の口座へ　</a:t>
          </a:r>
          <a:r>
            <a:rPr kumimoji="1" lang="ja-JP" altLang="en-US" sz="1200" b="1" kern="12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rPr>
            <a:t>振込み</a:t>
          </a:r>
          <a:endParaRPr kumimoji="1" lang="ja-JP" altLang="en-US" sz="1400" b="1" kern="1200" dirty="0">
            <a:solidFill>
              <a:schemeClr val="tx1"/>
            </a:solidFill>
            <a:latin typeface="Yu Gothic UI" panose="020B0500000000000000" pitchFamily="50" charset="-128"/>
            <a:ea typeface="Yu Gothic UI" panose="020B0500000000000000" pitchFamily="50" charset="-128"/>
          </a:endParaRPr>
        </a:p>
      </dsp:txBody>
      <dsp:txXfrm>
        <a:off x="1642353" y="13781"/>
        <a:ext cx="1227075" cy="44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38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64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4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5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98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36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9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3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9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8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8CCD"/>
            </a:gs>
            <a:gs pos="50000">
              <a:srgbClr val="FFD1F2"/>
            </a:gs>
            <a:gs pos="91000">
              <a:srgbClr val="FFDDF6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3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QuickStyle" Target="../diagrams/quickStyle2.xml"/><Relationship Id="rId17" Type="http://schemas.openxmlformats.org/officeDocument/2006/relationships/image" Target="../media/image7.png"/><Relationship Id="rId2" Type="http://schemas.openxmlformats.org/officeDocument/2006/relationships/image" Target="../media/image1.jpe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Layout" Target="../diagrams/layout2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5.jpeg"/><Relationship Id="rId10" Type="http://schemas.openxmlformats.org/officeDocument/2006/relationships/diagramData" Target="../diagrams/data2.xml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412184" y="1086283"/>
            <a:ext cx="6033632" cy="8572104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  <a:outerShdw blurRad="50800" dist="38100" algn="l" rotWithShape="0">
              <a:schemeClr val="bg1">
                <a:alpha val="40000"/>
              </a:scheme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20661" y="630572"/>
            <a:ext cx="7241915" cy="1193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8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66"/>
                </a:solidFill>
                <a:effectLst>
                  <a:outerShdw blurRad="12700" sx="1000" sy="1000" algn="tl">
                    <a:schemeClr val="bg1">
                      <a:lumMod val="50000"/>
                    </a:schemeClr>
                  </a:outerShdw>
                </a:effectLst>
                <a:ea typeface="Yu Gothic UI" panose="020B0500000000000000" pitchFamily="50" charset="-128"/>
                <a:cs typeface="Times New Roman" panose="02020603050405020304" pitchFamily="18" charset="0"/>
              </a:rPr>
              <a:t>ウィッグ･乳房補整具</a:t>
            </a:r>
            <a:r>
              <a:rPr lang="ja-JP" sz="28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66"/>
                </a:solidFill>
                <a:effectLst>
                  <a:outerShdw blurRad="12700" sx="1000" sy="1000" algn="tl">
                    <a:schemeClr val="bg1">
                      <a:lumMod val="50000"/>
                    </a:schemeClr>
                  </a:outerShdw>
                </a:effectLst>
                <a:ea typeface="Yu Gothic UI" panose="020B0500000000000000" pitchFamily="50" charset="-128"/>
                <a:cs typeface="Times New Roman" panose="02020603050405020304" pitchFamily="18" charset="0"/>
              </a:rPr>
              <a:t>購入費用</a:t>
            </a:r>
            <a:r>
              <a:rPr lang="ja-JP" sz="1600" b="1" kern="100" dirty="0">
                <a:ln>
                  <a:noFill/>
                </a:ln>
                <a:solidFill>
                  <a:srgbClr val="000000"/>
                </a:solidFill>
                <a:effectLst>
                  <a:outerShdw blurRad="12700" sx="1000" sy="1000" algn="tl">
                    <a:schemeClr val="bg1">
                      <a:lumMod val="50000"/>
                    </a:schemeClr>
                  </a:outerShdw>
                </a:effectLst>
                <a:ea typeface="Yu Gothic UI" panose="020B05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sz="28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66"/>
                </a:solidFill>
                <a:effectLst>
                  <a:outerShdw blurRad="12700" sx="1000" sy="1000" algn="tl">
                    <a:schemeClr val="bg1">
                      <a:lumMod val="50000"/>
                    </a:schemeClr>
                  </a:outerShdw>
                </a:effectLst>
                <a:ea typeface="Yu Gothic UI" panose="020B0500000000000000" pitchFamily="50" charset="-128"/>
                <a:cs typeface="Times New Roman" panose="02020603050405020304" pitchFamily="18" charset="0"/>
              </a:rPr>
              <a:t>助成</a:t>
            </a:r>
            <a:r>
              <a:rPr lang="ja-JP" sz="16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12700" sx="1000" sy="1000" algn="tl">
                    <a:schemeClr val="bg1">
                      <a:lumMod val="50000"/>
                    </a:schemeClr>
                  </a:outerShdw>
                </a:effectLst>
                <a:ea typeface="Yu Gothic UI" panose="020B0500000000000000" pitchFamily="50" charset="-128"/>
                <a:cs typeface="Times New Roman" panose="02020603050405020304" pitchFamily="18" charset="0"/>
              </a:rPr>
              <a:t>します</a:t>
            </a:r>
            <a:endParaRPr lang="ja-JP" sz="900" kern="100" dirty="0"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3106" y="451595"/>
            <a:ext cx="2200275" cy="535017"/>
            <a:chOff x="0" y="0"/>
            <a:chExt cx="1971675" cy="81915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円形吹き出し 9"/>
            <p:cNvSpPr/>
            <p:nvPr/>
          </p:nvSpPr>
          <p:spPr>
            <a:xfrm rot="20741510">
              <a:off x="28575" y="0"/>
              <a:ext cx="1916430" cy="819150"/>
            </a:xfrm>
            <a:prstGeom prst="wedgeEllipseCallout">
              <a:avLst>
                <a:gd name="adj1" fmla="val 17863"/>
                <a:gd name="adj2" fmla="val 60704"/>
              </a:avLst>
            </a:prstGeom>
            <a:gradFill>
              <a:gsLst>
                <a:gs pos="0">
                  <a:schemeClr val="accent1"/>
                </a:gs>
                <a:gs pos="50000">
                  <a:schemeClr val="accent1">
                    <a:lumMod val="20000"/>
                    <a:lumOff val="80000"/>
                  </a:schemeClr>
                </a:gs>
                <a:gs pos="91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 rot="20740204">
              <a:off x="0" y="95250"/>
              <a:ext cx="1971675" cy="60007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20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がん患者の方</a:t>
              </a:r>
              <a:endParaRPr lang="ja-JP" sz="1050" kern="100" dirty="0">
                <a:effectLst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0" y="1481891"/>
            <a:ext cx="6870797" cy="667794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FEF7F0"/>
              </a:gs>
              <a:gs pos="91000">
                <a:schemeClr val="bg1"/>
              </a:gs>
            </a:gsLst>
            <a:lin ang="16200000" scaled="1"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 　　　　　　</a:t>
            </a:r>
            <a:r>
              <a:rPr lang="ja-JP" sz="11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静岡市では、がん患者の方の身体的・精神的な負担や社会生活上の不安を和らげるため</a:t>
            </a:r>
            <a:endParaRPr lang="en-US" altLang="ja-JP" sz="1100" kern="100" dirty="0">
              <a:solidFill>
                <a:srgbClr val="000000"/>
              </a:solidFill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sz="11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ウィッグ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や乳房補整具購入費用</a:t>
            </a:r>
            <a:r>
              <a:rPr lang="ja-JP" sz="11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の助成を行っています</a:t>
            </a:r>
            <a:endParaRPr lang="en-US" altLang="ja-JP" sz="1100" kern="100" dirty="0">
              <a:solidFill>
                <a:srgbClr val="000000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endParaRPr lang="ja-JP" sz="1100" kern="100" dirty="0"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495515" y="2520215"/>
            <a:ext cx="1137934" cy="594426"/>
          </a:xfrm>
          <a:prstGeom prst="roundRect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対象者</a:t>
            </a:r>
            <a:endParaRPr kumimoji="1" lang="en-US" altLang="ja-JP" sz="1600" b="1" dirty="0">
              <a:solidFill>
                <a:sysClr val="windowText" lastClr="000000"/>
              </a:solidFill>
              <a:ea typeface="Yu Gothic UI" panose="020B0500000000000000" pitchFamily="50" charset="-128"/>
            </a:endParaRPr>
          </a:p>
          <a:p>
            <a:pPr algn="ctr"/>
            <a:r>
              <a:rPr lang="ja-JP" altLang="en-US" sz="1050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⑴～⑷全てに　該当する方</a:t>
            </a:r>
            <a:endParaRPr kumimoji="1" lang="ja-JP" altLang="en-US" sz="1050" dirty="0">
              <a:solidFill>
                <a:sysClr val="windowText" lastClr="000000"/>
              </a:solidFill>
              <a:ea typeface="Yu Gothic UI" panose="020B05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15644" y="2451394"/>
            <a:ext cx="470929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⑴</a:t>
            </a:r>
            <a:r>
              <a:rPr lang="ja-JP" altLang="ja-JP" sz="1200" dirty="0">
                <a:ea typeface="Yu Gothic UI" panose="020B0500000000000000" pitchFamily="50" charset="-128"/>
              </a:rPr>
              <a:t>静岡市内に住所を有する方</a:t>
            </a: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⑵がんと診断され、その治療を行っている方</a:t>
            </a: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　（過去に受けたことがある方と受ける予定がある方を含む）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⑶がんの治療が原因の脱毛または乳房の切除に伴い、</a:t>
            </a: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　補整具が必要な方</a:t>
            </a:r>
            <a:r>
              <a:rPr lang="ja-JP" altLang="ja-JP" sz="1200" dirty="0">
                <a:ea typeface="Yu Gothic UI" panose="020B0500000000000000" pitchFamily="50" charset="-128"/>
              </a:rPr>
              <a:t>又は必要になると想定される方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⑷過去に同じ対象品で助成を受けていない方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endParaRPr kumimoji="1" lang="ja-JP" altLang="en-US" sz="1200" dirty="0">
              <a:ea typeface="Yu Gothic UI" panose="020B05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488223" y="3882648"/>
            <a:ext cx="1137934" cy="2979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対象品</a:t>
            </a:r>
            <a:endParaRPr kumimoji="1" lang="en-US" altLang="ja-JP" sz="1600" b="1" dirty="0">
              <a:solidFill>
                <a:sysClr val="windowText" lastClr="000000"/>
              </a:solidFill>
              <a:ea typeface="Yu Gothic UI" panose="020B0500000000000000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454814A-A87E-1A4E-3625-12D95072FDB1}"/>
              </a:ext>
            </a:extLst>
          </p:cNvPr>
          <p:cNvGrpSpPr/>
          <p:nvPr/>
        </p:nvGrpSpPr>
        <p:grpSpPr>
          <a:xfrm>
            <a:off x="488223" y="5388239"/>
            <a:ext cx="6278907" cy="925731"/>
            <a:chOff x="488223" y="4764755"/>
            <a:chExt cx="6278907" cy="925731"/>
          </a:xfrm>
        </p:grpSpPr>
        <p:sp>
          <p:nvSpPr>
            <p:cNvPr id="18" name="角丸四角形 17"/>
            <p:cNvSpPr/>
            <p:nvPr/>
          </p:nvSpPr>
          <p:spPr>
            <a:xfrm>
              <a:off x="488223" y="4764755"/>
              <a:ext cx="1137934" cy="336933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ysClr val="windowText" lastClr="000000"/>
                  </a:solidFill>
                  <a:ea typeface="Yu Gothic UI" panose="020B0500000000000000" pitchFamily="50" charset="-128"/>
                </a:rPr>
                <a:t>助成金額</a:t>
              </a:r>
              <a:endParaRPr kumimoji="1" lang="ja-JP" altLang="en-US" sz="1100" dirty="0">
                <a:solidFill>
                  <a:sysClr val="windowText" lastClr="000000"/>
                </a:solidFill>
                <a:ea typeface="Yu Gothic UI" panose="020B0500000000000000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718880" y="4783706"/>
              <a:ext cx="5048250" cy="90678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18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sz="1200" b="1" kern="100" dirty="0">
                  <a:solidFill>
                    <a:schemeClr val="accent1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購入費用の２分の１</a:t>
              </a:r>
              <a:r>
                <a:rPr lang="ja-JP" altLang="en-US" sz="1200" b="1" kern="100" dirty="0">
                  <a:solidFill>
                    <a:schemeClr val="accent1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en-US" sz="1200" b="1" u="sng" kern="100" dirty="0">
                  <a:solidFill>
                    <a:schemeClr val="accent1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千円未満切捨て</a:t>
              </a:r>
              <a:r>
                <a:rPr lang="ja-JP" altLang="en-US" sz="1200" b="1" kern="100" dirty="0">
                  <a:solidFill>
                    <a:schemeClr val="accent1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、</a:t>
              </a:r>
              <a:r>
                <a:rPr lang="ja-JP" altLang="en-US" sz="1200" b="1" kern="100" dirty="0">
                  <a:solidFill>
                    <a:schemeClr val="accent1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限度</a:t>
              </a:r>
              <a:r>
                <a:rPr lang="ja-JP" altLang="en-US" sz="1200" b="1" kern="100" dirty="0">
                  <a:solidFill>
                    <a:schemeClr val="accent1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額は次のとおり）</a:t>
              </a:r>
              <a:endParaRPr lang="ja-JP" sz="1200" kern="100" dirty="0">
                <a:solidFill>
                  <a:schemeClr val="accent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200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　⑴</a:t>
              </a:r>
              <a:r>
                <a:rPr lang="ja-JP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ウィッグ</a:t>
              </a:r>
              <a:r>
                <a:rPr lang="ja-JP" altLang="en-US" sz="1200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　　　　　　　　  　</a:t>
              </a:r>
              <a:r>
                <a:rPr lang="ja-JP" altLang="en-US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： </a:t>
              </a:r>
              <a:r>
                <a:rPr lang="ja-JP" altLang="en-US" sz="12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上限３万円</a:t>
              </a:r>
              <a:endParaRPr lang="en-US" altLang="ja-JP" sz="1200" b="1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ja-JP" altLang="en-US" sz="1200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　⑵</a:t>
              </a:r>
              <a:r>
                <a:rPr lang="ja-JP" altLang="en-US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乳房補整具　</a:t>
              </a:r>
              <a:r>
                <a:rPr lang="ja-JP" altLang="en-US" sz="1200" dirty="0">
                  <a:ea typeface="Yu Gothic UI" panose="020B0500000000000000" pitchFamily="50" charset="-128"/>
                </a:rPr>
                <a:t> ①補整下着　： </a:t>
              </a:r>
              <a:r>
                <a:rPr lang="ja-JP" altLang="en-US" sz="1200" b="1" dirty="0">
                  <a:ea typeface="Yu Gothic UI" panose="020B0500000000000000" pitchFamily="50" charset="-128"/>
                </a:rPr>
                <a:t>上限３万円</a:t>
              </a:r>
              <a:endParaRPr lang="en-US" altLang="ja-JP" sz="1200" b="1" dirty="0">
                <a:ea typeface="Yu Gothic UI" panose="020B0500000000000000" pitchFamily="50" charset="-128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ja-JP" altLang="en-US" sz="1200" dirty="0">
                  <a:ea typeface="Yu Gothic UI" panose="020B0500000000000000" pitchFamily="50" charset="-128"/>
                </a:rPr>
                <a:t>　　　　　　     　②</a:t>
              </a:r>
              <a:r>
                <a:rPr lang="ja-JP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人工乳房</a:t>
              </a:r>
              <a:r>
                <a:rPr lang="ja-JP" altLang="en-US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sz="1200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：</a:t>
              </a:r>
              <a:r>
                <a:rPr lang="ja-JP" altLang="en-US" sz="12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上限</a:t>
              </a:r>
              <a:r>
                <a:rPr lang="en-US" sz="12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10</a:t>
              </a:r>
              <a:r>
                <a:rPr lang="ja-JP" altLang="en-US" sz="12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万</a:t>
              </a:r>
              <a:r>
                <a:rPr lang="ja-JP" sz="1200" b="1" kern="100" dirty="0">
                  <a:solidFill>
                    <a:srgbClr val="000000"/>
                  </a:solidFill>
                  <a:effectLst/>
                  <a:ea typeface="Yu Gothic UI" panose="020B0500000000000000" pitchFamily="50" charset="-128"/>
                  <a:cs typeface="Times New Roman" panose="02020603050405020304" pitchFamily="18" charset="0"/>
                </a:rPr>
                <a:t>円</a:t>
              </a:r>
              <a:endParaRPr lang="ja-JP" sz="1200" kern="100" dirty="0">
                <a:effectLst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41DD9A9-0A1F-D580-FF18-4365E85DC903}"/>
              </a:ext>
            </a:extLst>
          </p:cNvPr>
          <p:cNvGrpSpPr/>
          <p:nvPr/>
        </p:nvGrpSpPr>
        <p:grpSpPr>
          <a:xfrm>
            <a:off x="464339" y="6243008"/>
            <a:ext cx="5595374" cy="738664"/>
            <a:chOff x="470079" y="5717782"/>
            <a:chExt cx="5595374" cy="738664"/>
          </a:xfrm>
        </p:grpSpPr>
        <p:sp>
          <p:nvSpPr>
            <p:cNvPr id="20" name="角丸四角形 19"/>
            <p:cNvSpPr/>
            <p:nvPr/>
          </p:nvSpPr>
          <p:spPr>
            <a:xfrm>
              <a:off x="470079" y="5775635"/>
              <a:ext cx="1137934" cy="297968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ysClr val="windowText" lastClr="000000"/>
                  </a:solidFill>
                  <a:ea typeface="Yu Gothic UI" panose="020B0500000000000000" pitchFamily="50" charset="-128"/>
                </a:rPr>
                <a:t>助成回数</a:t>
              </a:r>
              <a:endParaRPr kumimoji="1" lang="ja-JP" altLang="en-US" sz="1100" dirty="0">
                <a:solidFill>
                  <a:sysClr val="windowText" lastClr="000000"/>
                </a:solidFill>
                <a:ea typeface="Yu Gothic UI" panose="020B0500000000000000" pitchFamily="50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718880" y="5717782"/>
              <a:ext cx="434657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>
                  <a:solidFill>
                    <a:schemeClr val="accent1"/>
                  </a:solidFill>
                  <a:ea typeface="Yu Gothic UI" panose="020B0500000000000000" pitchFamily="50" charset="-128"/>
                </a:rPr>
                <a:t>１人につき</a:t>
              </a:r>
              <a:endParaRPr lang="en-US" altLang="ja-JP" sz="1400" b="1" dirty="0">
                <a:solidFill>
                  <a:schemeClr val="accent1"/>
                </a:solidFill>
                <a:ea typeface="Yu Gothic UI" panose="020B0500000000000000" pitchFamily="50" charset="-128"/>
              </a:endParaRPr>
            </a:p>
            <a:p>
              <a:r>
                <a:rPr lang="ja-JP" altLang="en-US" sz="1400" b="1" dirty="0">
                  <a:ea typeface="Yu Gothic UI" panose="020B0500000000000000" pitchFamily="50" charset="-128"/>
                </a:rPr>
                <a:t>対象品⑴ウィッグ、⑵乳房補整具（ ①か②のいずれか）</a:t>
              </a:r>
              <a:r>
                <a:rPr lang="ja-JP" altLang="en-US" sz="1400" b="1" dirty="0">
                  <a:solidFill>
                    <a:schemeClr val="accent1"/>
                  </a:solidFill>
                  <a:ea typeface="Yu Gothic UI" panose="020B0500000000000000" pitchFamily="50" charset="-128"/>
                </a:rPr>
                <a:t>それぞれ１回ずつ</a:t>
              </a:r>
            </a:p>
          </p:txBody>
        </p:sp>
      </p:grpSp>
      <p:pic>
        <p:nvPicPr>
          <p:cNvPr id="22" name="図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1" y="9357442"/>
            <a:ext cx="6840000" cy="48564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AF8E09-9243-8891-DA76-634B91E57B0B}"/>
              </a:ext>
            </a:extLst>
          </p:cNvPr>
          <p:cNvGrpSpPr/>
          <p:nvPr/>
        </p:nvGrpSpPr>
        <p:grpSpPr>
          <a:xfrm>
            <a:off x="449822" y="6950620"/>
            <a:ext cx="6162819" cy="1069524"/>
            <a:chOff x="464339" y="6295595"/>
            <a:chExt cx="6162819" cy="1069524"/>
          </a:xfrm>
        </p:grpSpPr>
        <p:sp>
          <p:nvSpPr>
            <p:cNvPr id="23" name="角丸四角形 22"/>
            <p:cNvSpPr/>
            <p:nvPr/>
          </p:nvSpPr>
          <p:spPr>
            <a:xfrm>
              <a:off x="464339" y="6372685"/>
              <a:ext cx="1137934" cy="248847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ysClr val="windowText" lastClr="000000"/>
                  </a:solidFill>
                  <a:ea typeface="Yu Gothic UI" panose="020B0500000000000000" pitchFamily="50" charset="-128"/>
                </a:rPr>
                <a:t>申請期限</a:t>
              </a:r>
              <a:endParaRPr kumimoji="1" lang="ja-JP" altLang="en-US" sz="1100" dirty="0">
                <a:solidFill>
                  <a:sysClr val="windowText" lastClr="000000"/>
                </a:solidFill>
                <a:ea typeface="Yu Gothic UI" panose="020B0500000000000000" pitchFamily="50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718880" y="6295595"/>
              <a:ext cx="4908278" cy="1069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ja-JP" altLang="en-US" sz="1400" dirty="0">
                  <a:ea typeface="Yu Gothic UI" panose="020B0500000000000000" pitchFamily="50" charset="-128"/>
                </a:rPr>
                <a:t>補整具を購入した日が属する年度内</a:t>
              </a:r>
              <a:endParaRPr lang="en-US" altLang="ja-JP" sz="1400" dirty="0">
                <a:ea typeface="Yu Gothic UI" panose="020B05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lang="ja-JP" altLang="en-US" sz="1400" dirty="0">
                  <a:ea typeface="Yu Gothic UI" panose="020B0500000000000000" pitchFamily="50" charset="-128"/>
                </a:rPr>
                <a:t>（１月～３月に購入の場合のみ、購入日から</a:t>
              </a:r>
              <a:r>
                <a:rPr lang="en-US" altLang="ja-JP" sz="1400" dirty="0">
                  <a:ea typeface="Yu Gothic UI" panose="020B0500000000000000" pitchFamily="50" charset="-128"/>
                </a:rPr>
                <a:t>90</a:t>
              </a:r>
              <a:r>
                <a:rPr lang="ja-JP" altLang="en-US" sz="1400" dirty="0">
                  <a:ea typeface="Yu Gothic UI" panose="020B0500000000000000" pitchFamily="50" charset="-128"/>
                </a:rPr>
                <a:t>日以内であれば　　年度をまたいでも申請できます）</a:t>
              </a:r>
            </a:p>
            <a:p>
              <a:pPr>
                <a:spcBef>
                  <a:spcPts val="300"/>
                </a:spcBef>
              </a:pPr>
              <a:r>
                <a:rPr lang="ja-JP" altLang="en-US" sz="1400" b="1" u="sng" dirty="0">
                  <a:solidFill>
                    <a:schemeClr val="accent1"/>
                  </a:solidFill>
                  <a:ea typeface="Yu Gothic UI" panose="020B0500000000000000" pitchFamily="50" charset="-128"/>
                </a:rPr>
                <a:t>予算に限りがありますので、早めの申請をお願いします</a:t>
              </a:r>
            </a:p>
          </p:txBody>
        </p:sp>
      </p:grpSp>
      <p:pic>
        <p:nvPicPr>
          <p:cNvPr id="39" name="図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1" y="41281"/>
            <a:ext cx="6840000" cy="48564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128" y="1685342"/>
            <a:ext cx="1188975" cy="1087818"/>
          </a:xfrm>
          <a:prstGeom prst="rect">
            <a:avLst/>
          </a:prstGeom>
        </p:spPr>
      </p:pic>
      <p:sp>
        <p:nvSpPr>
          <p:cNvPr id="34" name="角丸四角形 33"/>
          <p:cNvSpPr/>
          <p:nvPr/>
        </p:nvSpPr>
        <p:spPr>
          <a:xfrm>
            <a:off x="464339" y="7949638"/>
            <a:ext cx="1143674" cy="29848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Q</a:t>
            </a:r>
            <a:r>
              <a:rPr lang="ja-JP" altLang="en-US" sz="1600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＆</a:t>
            </a:r>
            <a:r>
              <a:rPr lang="en-US" altLang="ja-JP" sz="1600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A</a:t>
            </a:r>
            <a:endParaRPr kumimoji="1" lang="ja-JP" altLang="en-US" sz="1050" dirty="0">
              <a:solidFill>
                <a:sysClr val="windowText" lastClr="000000"/>
              </a:solidFill>
              <a:ea typeface="Yu Gothic UI" panose="020B05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268095"/>
              </p:ext>
            </p:extLst>
          </p:nvPr>
        </p:nvGraphicFramePr>
        <p:xfrm>
          <a:off x="1718880" y="7937707"/>
          <a:ext cx="4530523" cy="1413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569">
                  <a:extLst>
                    <a:ext uri="{9D8B030D-6E8A-4147-A177-3AD203B41FA5}">
                      <a16:colId xmlns:a16="http://schemas.microsoft.com/office/drawing/2014/main" val="88611964"/>
                    </a:ext>
                  </a:extLst>
                </a:gridCol>
                <a:gridCol w="2571954">
                  <a:extLst>
                    <a:ext uri="{9D8B030D-6E8A-4147-A177-3AD203B41FA5}">
                      <a16:colId xmlns:a16="http://schemas.microsoft.com/office/drawing/2014/main" val="2104343538"/>
                    </a:ext>
                  </a:extLst>
                </a:gridCol>
              </a:tblGrid>
              <a:tr h="2802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質問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62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助成対象となる補整具は、</a:t>
                      </a:r>
                      <a:endParaRPr kumimoji="1" lang="en-US" altLang="ja-JP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１人１つに限られますか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購入される個数は問いません</a:t>
                      </a:r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が、</a:t>
                      </a:r>
                      <a:r>
                        <a:rPr kumimoji="1" lang="ja-JP" altLang="en-US" b="1" u="sng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申請は１人１回のみ</a:t>
                      </a:r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ですので、複数購入された場合は</a:t>
                      </a:r>
                      <a:endParaRPr kumimoji="1" lang="en-US" altLang="ja-JP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まとめて申請してください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711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過去にウィッグで助成を受けましたが、今回補整下着で助成を受けられますか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可能です</a:t>
                      </a:r>
                      <a:endParaRPr kumimoji="1" lang="en-US" altLang="ja-JP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対象品⑴、⑵（ ①か②のいずれか）</a:t>
                      </a:r>
                      <a:endParaRPr kumimoji="1" lang="en-US" altLang="ja-JP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それぞれ１回限りです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540501"/>
                  </a:ext>
                </a:extLst>
              </a:tr>
            </a:tbl>
          </a:graphicData>
        </a:graphic>
      </p:graphicFrame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435" y="475911"/>
            <a:ext cx="1385089" cy="378620"/>
          </a:xfrm>
          <a:prstGeom prst="rect">
            <a:avLst/>
          </a:prstGeom>
        </p:spPr>
      </p:pic>
      <p:sp>
        <p:nvSpPr>
          <p:cNvPr id="29" name="角丸四角形吹き出し 28"/>
          <p:cNvSpPr/>
          <p:nvPr/>
        </p:nvSpPr>
        <p:spPr>
          <a:xfrm>
            <a:off x="3724904" y="2013594"/>
            <a:ext cx="1662652" cy="540956"/>
          </a:xfrm>
          <a:prstGeom prst="wedgeRoundRectCallout">
            <a:avLst>
              <a:gd name="adj1" fmla="val 56502"/>
              <a:gd name="adj2" fmla="val -202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ea typeface="Yu Gothic UI" panose="020B0500000000000000" pitchFamily="50" charset="-128"/>
              </a:rPr>
              <a:t>オンライン申請が</a:t>
            </a:r>
            <a:endParaRPr lang="en-US" altLang="ja-JP" sz="1050" b="1" dirty="0">
              <a:ea typeface="Yu Gothic UI" panose="020B0500000000000000" pitchFamily="50" charset="-128"/>
            </a:endParaRPr>
          </a:p>
          <a:p>
            <a:pPr algn="ctr"/>
            <a:r>
              <a:rPr lang="ja-JP" altLang="en-US" sz="1050" b="1" dirty="0">
                <a:ea typeface="Yu Gothic UI" panose="020B0500000000000000" pitchFamily="50" charset="-128"/>
              </a:rPr>
              <a:t>できるようになりました！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8137D4-2B72-EB95-4C4C-A26EDBF54129}"/>
              </a:ext>
            </a:extLst>
          </p:cNvPr>
          <p:cNvSpPr txBox="1"/>
          <p:nvPr/>
        </p:nvSpPr>
        <p:spPr>
          <a:xfrm>
            <a:off x="1698763" y="3793969"/>
            <a:ext cx="490827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ja-JP" sz="1200" b="1" dirty="0">
                <a:ea typeface="Yu Gothic UI" panose="020B0500000000000000" pitchFamily="50" charset="-128"/>
              </a:rPr>
              <a:t>(1)</a:t>
            </a:r>
            <a:r>
              <a:rPr lang="ja-JP" altLang="en-US" sz="1200" b="1" dirty="0">
                <a:ea typeface="Yu Gothic UI" panose="020B0500000000000000" pitchFamily="50" charset="-128"/>
              </a:rPr>
              <a:t>ウィッグ（医療用に限らない）</a:t>
            </a:r>
            <a:endParaRPr lang="en-US" altLang="ja-JP" sz="1200" b="1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・全頭用ウィッグ（部分用ウィッグは対象外）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・ウィッグ用インナーキャップ（ネット、アンダーキャップ等）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・毛（髪）付きの帽子（毛付きではない一般的な帽子は対象外）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en-US" altLang="ja-JP" sz="1200" b="1" dirty="0">
                <a:ea typeface="Yu Gothic UI" panose="020B0500000000000000" pitchFamily="50" charset="-128"/>
              </a:rPr>
              <a:t>(2)</a:t>
            </a:r>
            <a:r>
              <a:rPr lang="ja-JP" altLang="en-US" sz="1200" b="1" dirty="0">
                <a:ea typeface="Yu Gothic UI" panose="020B0500000000000000" pitchFamily="50" charset="-128"/>
              </a:rPr>
              <a:t>乳房補整具（医療用に限らない）</a:t>
            </a:r>
            <a:endParaRPr lang="en-US" altLang="ja-JP" sz="1200" b="1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・補整下着（ブラジャーまたはカップ付きインナー等パッドと下着が一体のもの）</a:t>
            </a:r>
            <a:endParaRPr lang="en-US" altLang="ja-JP" sz="1200" dirty="0">
              <a:ea typeface="Yu Gothic UI" panose="020B0500000000000000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ea typeface="Yu Gothic UI" panose="020B0500000000000000" pitchFamily="50" charset="-128"/>
              </a:rPr>
              <a:t>・補整パッド単体　・胸帯（さらし）　・人工乳房</a:t>
            </a:r>
          </a:p>
        </p:txBody>
      </p:sp>
    </p:spTree>
    <p:extLst>
      <p:ext uri="{BB962C8B-B14F-4D97-AF65-F5344CB8AC3E}">
        <p14:creationId xmlns:p14="http://schemas.microsoft.com/office/powerpoint/2010/main" val="4024661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92888" y="537369"/>
            <a:ext cx="6428729" cy="8720229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  <a:outerShdw blurRad="50800" dist="38100" algn="l" rotWithShape="0">
              <a:schemeClr val="bg1">
                <a:alpha val="40000"/>
              </a:scheme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30625" y="8611516"/>
            <a:ext cx="5640606" cy="72780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2000"/>
              </a:lnSpc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accent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申請・お問合せ先</a:t>
            </a:r>
            <a:endParaRPr lang="en-US" altLang="ja-JP" sz="1400" b="1" kern="100" dirty="0">
              <a:solidFill>
                <a:schemeClr val="accent1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zh-TW" altLang="en-US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altLang="zh-TW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420</a:t>
            </a:r>
            <a:r>
              <a:rPr lang="zh-TW" altLang="en-US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－</a:t>
            </a:r>
            <a:r>
              <a:rPr lang="en-US" altLang="zh-TW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8602</a:t>
            </a:r>
            <a:r>
              <a:rPr lang="zh-TW" altLang="en-US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　静岡市葵区追手町５番１号（静岡庁舎新館</a:t>
            </a:r>
            <a:r>
              <a:rPr lang="en-US" altLang="ja-JP" sz="14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12</a:t>
            </a:r>
            <a:r>
              <a:rPr lang="zh-TW" altLang="en-US" sz="14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階）</a:t>
            </a:r>
          </a:p>
          <a:p>
            <a:pPr>
              <a:lnSpc>
                <a:spcPts val="1800"/>
              </a:lnSpc>
            </a:pPr>
            <a:r>
              <a:rPr lang="zh-TW" altLang="en-US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　静岡市役所 </a:t>
            </a:r>
            <a:r>
              <a:rPr lang="ja-JP" altLang="en-US" sz="14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健康づくり推進</a:t>
            </a:r>
            <a:r>
              <a:rPr lang="zh-TW" altLang="en-US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課 </a:t>
            </a:r>
            <a:r>
              <a:rPr lang="ja-JP" altLang="en-US" sz="14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がん対策</a:t>
            </a:r>
            <a:r>
              <a:rPr lang="ja-JP" altLang="en-US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係</a:t>
            </a:r>
            <a:r>
              <a:rPr lang="ja-JP" altLang="en-US" sz="14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　</a:t>
            </a:r>
            <a:r>
              <a:rPr lang="zh-TW" altLang="en-US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℡ </a:t>
            </a:r>
            <a:r>
              <a:rPr lang="en-US" altLang="zh-TW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054-221-</a:t>
            </a:r>
            <a:r>
              <a:rPr lang="en-US" altLang="ja-JP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5042</a:t>
            </a:r>
            <a:r>
              <a:rPr lang="zh-TW" altLang="en-US" sz="14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　　　　　　</a:t>
            </a: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08846"/>
            <a:ext cx="6840000" cy="485640"/>
          </a:xfrm>
          <a:prstGeom prst="rect">
            <a:avLst/>
          </a:prstGeom>
        </p:spPr>
      </p:pic>
      <p:sp>
        <p:nvSpPr>
          <p:cNvPr id="35" name="テキスト ボックス 34"/>
          <p:cNvSpPr txBox="1"/>
          <p:nvPr/>
        </p:nvSpPr>
        <p:spPr>
          <a:xfrm>
            <a:off x="354858" y="1063718"/>
            <a:ext cx="1133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ea typeface="Yu Gothic UI" panose="020B0500000000000000" pitchFamily="50" charset="-128"/>
              </a:rPr>
              <a:t>申請者</a:t>
            </a:r>
            <a:endParaRPr kumimoji="1" lang="ja-JP" altLang="en-US" b="1" dirty="0">
              <a:ea typeface="Yu Gothic UI" panose="020B05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54858" y="1608904"/>
            <a:ext cx="88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ea typeface="Yu Gothic UI" panose="020B0500000000000000" pitchFamily="50" charset="-128"/>
              </a:rPr>
              <a:t>市役所</a:t>
            </a: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60" y="87892"/>
            <a:ext cx="6840000" cy="485640"/>
          </a:xfrm>
          <a:prstGeom prst="rect">
            <a:avLst/>
          </a:prstGeom>
        </p:spPr>
      </p:pic>
      <p:sp>
        <p:nvSpPr>
          <p:cNvPr id="44" name="正方形/長方形 43"/>
          <p:cNvSpPr/>
          <p:nvPr/>
        </p:nvSpPr>
        <p:spPr>
          <a:xfrm>
            <a:off x="395837" y="930598"/>
            <a:ext cx="6156708" cy="576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a typeface="Yu Gothic UI" panose="020B05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190033" y="655361"/>
            <a:ext cx="1143674" cy="3065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申請方法</a:t>
            </a:r>
            <a:r>
              <a:rPr kumimoji="1" lang="ja-JP" altLang="en-US" sz="1600" dirty="0">
                <a:solidFill>
                  <a:sysClr val="windowText" lastClr="000000"/>
                </a:solidFill>
                <a:ea typeface="Yu Gothic UI" panose="020B0500000000000000" pitchFamily="50" charset="-128"/>
              </a:rPr>
              <a:t>　</a:t>
            </a:r>
            <a:endParaRPr kumimoji="1" lang="ja-JP" altLang="en-US" sz="1100" dirty="0">
              <a:solidFill>
                <a:sysClr val="windowText" lastClr="000000"/>
              </a:solidFill>
              <a:ea typeface="Yu Gothic UI" panose="020B0500000000000000" pitchFamily="50" charset="-128"/>
            </a:endParaRPr>
          </a:p>
        </p:txBody>
      </p:sp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509696"/>
              </p:ext>
            </p:extLst>
          </p:nvPr>
        </p:nvGraphicFramePr>
        <p:xfrm>
          <a:off x="265092" y="2845039"/>
          <a:ext cx="6341378" cy="414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31">
                  <a:extLst>
                    <a:ext uri="{9D8B030D-6E8A-4147-A177-3AD203B41FA5}">
                      <a16:colId xmlns:a16="http://schemas.microsoft.com/office/drawing/2014/main" val="4052812861"/>
                    </a:ext>
                  </a:extLst>
                </a:gridCol>
                <a:gridCol w="1555527">
                  <a:extLst>
                    <a:ext uri="{9D8B030D-6E8A-4147-A177-3AD203B41FA5}">
                      <a16:colId xmlns:a16="http://schemas.microsoft.com/office/drawing/2014/main" val="1981342263"/>
                    </a:ext>
                  </a:extLst>
                </a:gridCol>
                <a:gridCol w="4277320">
                  <a:extLst>
                    <a:ext uri="{9D8B030D-6E8A-4147-A177-3AD203B41FA5}">
                      <a16:colId xmlns:a16="http://schemas.microsoft.com/office/drawing/2014/main" val="2486986415"/>
                    </a:ext>
                  </a:extLst>
                </a:gridCol>
              </a:tblGrid>
              <a:tr h="345632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lt"/>
                          <a:ea typeface="Yu Gothic UI" panose="020B0500000000000000" pitchFamily="50" charset="-128"/>
                        </a:rPr>
                        <a:t>①申請書類　</a:t>
                      </a:r>
                      <a:r>
                        <a:rPr kumimoji="1" lang="en-US" altLang="ja-JP" sz="1050" dirty="0">
                          <a:latin typeface="+mn-lt"/>
                          <a:ea typeface="Yu Gothic UI" panose="020B0500000000000000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latin typeface="+mn-lt"/>
                          <a:ea typeface="Yu Gothic UI" panose="020B0500000000000000" pitchFamily="50" charset="-128"/>
                        </a:rPr>
                        <a:t>　オンライン申請の場合、以下の書類すべてをデータでアップロードしてください。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20294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r>
                        <a:rPr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記入書類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申請書兼実績報告書（様式第１号）</a:t>
                      </a:r>
                      <a:endParaRPr kumimoji="1" lang="en-US" altLang="ja-JP" sz="1100" b="1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・患者の方が</a:t>
                      </a:r>
                      <a:r>
                        <a:rPr kumimoji="1" lang="ja-JP" altLang="en-US" sz="11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未成年の場合は、法定代理人が申請者となり、戸籍</a:t>
                      </a:r>
                      <a:r>
                        <a:rPr kumimoji="1" lang="ja-JP" altLang="en-US" sz="1100" b="0" u="non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謄本等、</a:t>
                      </a:r>
                      <a:r>
                        <a:rPr kumimoji="1" lang="ja-JP" altLang="en-US" sz="11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申請者</a:t>
                      </a:r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が法定代理人であることが分かる書類</a:t>
                      </a:r>
                      <a:r>
                        <a:rPr kumimoji="1" lang="ja-JP" altLang="en-US" sz="11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を添付してください</a:t>
                      </a:r>
                      <a:endParaRPr kumimoji="1" lang="ja-JP" altLang="en-US" sz="1100" b="0" u="none" dirty="0">
                        <a:solidFill>
                          <a:schemeClr val="tx1"/>
                        </a:solidFill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563465"/>
                  </a:ext>
                </a:extLst>
              </a:tr>
              <a:tr h="1512000">
                <a:tc rowSpan="4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添付書類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治療を証明する書類</a:t>
                      </a:r>
                      <a:endParaRPr kumimoji="1" lang="en-US" altLang="ja-JP" sz="1100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（治療（抗がん剤の副作用・手術等）によって補整具が必要になったことがわかる書類）</a:t>
                      </a:r>
                      <a:endParaRPr kumimoji="1" lang="en-US" altLang="ja-JP" sz="1100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（コピー可）</a:t>
                      </a:r>
                      <a:endParaRPr kumimoji="1" lang="en-US" altLang="ja-JP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07F09"/>
                          </a:solidFill>
                          <a:effectLst/>
                          <a:uLnTx/>
                          <a:uFillTx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以下の事項が記載された診療明細書、治療の同意書、計画書等１点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07F09"/>
                        </a:solidFill>
                        <a:effectLst/>
                        <a:uLnTx/>
                        <a:uFillTx/>
                        <a:latin typeface="+mn-lt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u="none" dirty="0">
                          <a:latin typeface="+mn-lt"/>
                          <a:ea typeface="Yu Gothic UI" panose="020B0500000000000000" pitchFamily="50" charset="-128"/>
                        </a:rPr>
                        <a:t> </a:t>
                      </a:r>
                      <a:r>
                        <a:rPr kumimoji="1" lang="ja-JP" altLang="en-US" sz="11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Yu Gothic UI" panose="020B0500000000000000" pitchFamily="50" charset="-128"/>
                        </a:rPr>
                        <a:t>ウィッグの場合　</a:t>
                      </a:r>
                      <a:r>
                        <a:rPr kumimoji="1" lang="ja-JP" altLang="en-US" sz="1100" b="0" u="none" dirty="0">
                          <a:effectLst/>
                          <a:latin typeface="+mn-lt"/>
                          <a:ea typeface="Yu Gothic UI" panose="020B0500000000000000" pitchFamily="50" charset="-128"/>
                        </a:rPr>
                        <a:t>①治療したご本人の名前</a:t>
                      </a:r>
                      <a:endParaRPr kumimoji="1" lang="en-US" altLang="ja-JP" sz="1100" b="0" u="none" dirty="0">
                        <a:effectLst/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u="none" dirty="0">
                          <a:effectLst/>
                          <a:latin typeface="+mn-lt"/>
                          <a:ea typeface="Yu Gothic UI" panose="020B0500000000000000" pitchFamily="50" charset="-128"/>
                        </a:rPr>
                        <a:t>　　　　　　　</a:t>
                      </a:r>
                      <a:r>
                        <a:rPr kumimoji="1" lang="ja-JP" altLang="en-US" sz="1100" u="none" dirty="0">
                          <a:latin typeface="+mn-lt"/>
                          <a:ea typeface="Yu Gothic UI" panose="020B0500000000000000" pitchFamily="50" charset="-128"/>
                        </a:rPr>
                        <a:t>②脱毛原因の治療内容（脱毛原因の治療内容（抗</a:t>
                      </a:r>
                      <a:endParaRPr kumimoji="1" lang="en-US" altLang="ja-JP" sz="1100" u="none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u="none" dirty="0">
                          <a:latin typeface="+mn-lt"/>
                          <a:ea typeface="Yu Gothic UI" panose="020B0500000000000000" pitchFamily="50" charset="-128"/>
                        </a:rPr>
                        <a:t>                            </a:t>
                      </a:r>
                      <a:r>
                        <a:rPr kumimoji="1" lang="ja-JP" altLang="en-US" sz="1100" u="none" dirty="0">
                          <a:latin typeface="+mn-lt"/>
                          <a:ea typeface="Yu Gothic UI" panose="020B0500000000000000" pitchFamily="50" charset="-128"/>
                        </a:rPr>
                        <a:t>がん剤名（＋製薬会社名、副作用 「脱毛」等）</a:t>
                      </a:r>
                      <a:endParaRPr kumimoji="1" lang="en-US" altLang="ja-JP" sz="1100" u="none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+mn-lt"/>
                          <a:ea typeface="Yu Gothic UI" panose="020B0500000000000000" pitchFamily="50" charset="-128"/>
                        </a:rPr>
                        <a:t>　　　　　　   ③医療機関名</a:t>
                      </a:r>
                      <a:endParaRPr kumimoji="1" lang="en-US" altLang="ja-JP" sz="1100" u="none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+mn-lt"/>
                          <a:ea typeface="Yu Gothic UI" panose="020B0500000000000000" pitchFamily="50" charset="-128"/>
                        </a:rPr>
                        <a:t> </a:t>
                      </a:r>
                      <a:r>
                        <a:rPr kumimoji="1" lang="ja-JP" altLang="en-US" sz="11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Yu Gothic UI" panose="020B0500000000000000" pitchFamily="50" charset="-128"/>
                        </a:rPr>
                        <a:t>乳房補整具の場合　</a:t>
                      </a:r>
                      <a:r>
                        <a:rPr kumimoji="1" lang="ja-JP" altLang="en-US" sz="1100" b="0" u="none" dirty="0">
                          <a:effectLst/>
                          <a:latin typeface="+mn-lt"/>
                          <a:ea typeface="Yu Gothic UI" panose="020B0500000000000000" pitchFamily="50" charset="-128"/>
                        </a:rPr>
                        <a:t>①治療したご本人の名前　</a:t>
                      </a:r>
                      <a:endParaRPr kumimoji="1" lang="en-US" altLang="ja-JP" sz="1100" b="0" u="none" dirty="0">
                        <a:effectLst/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u="none" dirty="0">
                          <a:effectLst/>
                          <a:latin typeface="+mn-lt"/>
                          <a:ea typeface="Yu Gothic UI" panose="020B0500000000000000" pitchFamily="50" charset="-128"/>
                        </a:rPr>
                        <a:t>                                </a:t>
                      </a: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②術式名（「乳房切除術」等</a:t>
                      </a:r>
                      <a:r>
                        <a:rPr kumimoji="1" lang="en-US" altLang="ja-JP" sz="1100" dirty="0">
                          <a:latin typeface="+mn-lt"/>
                          <a:ea typeface="Yu Gothic UI" panose="020B0500000000000000" pitchFamily="50" charset="-128"/>
                        </a:rPr>
                        <a:t>)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+mn-lt"/>
                          <a:ea typeface="Yu Gothic UI" panose="020B0500000000000000" pitchFamily="50" charset="-128"/>
                        </a:rPr>
                        <a:t>　　　　　　　　　③医療機関名</a:t>
                      </a:r>
                      <a:endParaRPr kumimoji="1" lang="ja-JP" altLang="en-US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553913"/>
                  </a:ext>
                </a:extLst>
              </a:tr>
              <a:tr h="756000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領収書等（コピー可）</a:t>
                      </a:r>
                      <a:endParaRPr kumimoji="1" lang="ja-JP" altLang="en-US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⑴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購入者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（フルネーム）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、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⑵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購入日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、⑶購入金額、⑷購入した補整具（但書きに「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全頭用ウィッグ　型番〇〇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」など）、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⑸領収書発行者の名称及び住所　⑴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~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⑸全てが記載されたもの　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 　</a:t>
                      </a:r>
                      <a:r>
                        <a:rPr kumimoji="1" lang="ja-JP" alt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⑴～⑸全てが記載されていて支払い済であることがわかれば、レシートでも可</a:t>
                      </a:r>
                      <a:endParaRPr kumimoji="1" lang="ja-JP" altLang="en-US" sz="10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692273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購入した補整具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のカタログ等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コピー可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）</a:t>
                      </a:r>
                      <a:endParaRPr kumimoji="1" lang="ja-JP" altLang="en-US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・商品カタログやパンフレット、インターネット販売で購入した場合は該当商品ページをプリントアウトしたもの等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・オーダー品等で金額が一律ではない場合は、見積書等の添付が必要</a:t>
                      </a:r>
                      <a:endParaRPr kumimoji="1" lang="en-US" altLang="ja-JP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787303"/>
                  </a:ext>
                </a:extLst>
              </a:tr>
              <a:tr h="452988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市内に住所を有することがわかる書類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・マイナンバーカード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（表面のみ）</a:t>
                      </a:r>
                      <a:endParaRPr kumimoji="1" lang="en-US" altLang="ja-JP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・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運転免許証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、資格確認書のコピー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ja-JP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表、裏両方</a:t>
                      </a:r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）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等　いずれか１点</a:t>
                      </a:r>
                      <a:endParaRPr kumimoji="1" lang="en-US" altLang="ja-JP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856500"/>
                  </a:ext>
                </a:extLst>
              </a:tr>
            </a:tbl>
          </a:graphicData>
        </a:graphic>
      </p:graphicFrame>
      <p:sp>
        <p:nvSpPr>
          <p:cNvPr id="47" name="正方形/長方形 46"/>
          <p:cNvSpPr/>
          <p:nvPr/>
        </p:nvSpPr>
        <p:spPr>
          <a:xfrm>
            <a:off x="402087" y="1499306"/>
            <a:ext cx="6150458" cy="6449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a typeface="Yu Gothic UI" panose="020B0500000000000000" pitchFamily="50" charset="-128"/>
            </a:endParaRPr>
          </a:p>
        </p:txBody>
      </p:sp>
      <p:graphicFrame>
        <p:nvGraphicFramePr>
          <p:cNvPr id="53" name="図表 52"/>
          <p:cNvGraphicFramePr/>
          <p:nvPr>
            <p:extLst>
              <p:ext uri="{D42A27DB-BD31-4B8C-83A1-F6EECF244321}">
                <p14:modId xmlns:p14="http://schemas.microsoft.com/office/powerpoint/2010/main" val="1571439164"/>
              </p:ext>
            </p:extLst>
          </p:nvPr>
        </p:nvGraphicFramePr>
        <p:xfrm>
          <a:off x="1625500" y="961956"/>
          <a:ext cx="4400647" cy="537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4" name="正方形/長方形 53"/>
          <p:cNvSpPr/>
          <p:nvPr/>
        </p:nvSpPr>
        <p:spPr>
          <a:xfrm>
            <a:off x="393367" y="2175650"/>
            <a:ext cx="6159178" cy="61418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400"/>
              </a:lnSpc>
            </a:pPr>
            <a:r>
              <a:rPr lang="en-US" altLang="ja-JP" sz="9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　郵送の場合は、</a:t>
            </a:r>
            <a:r>
              <a:rPr lang="ja-JP" altLang="en-US" sz="9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簡易書留</a:t>
            </a:r>
            <a:r>
              <a:rPr lang="ja-JP" altLang="en-US" sz="9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や</a:t>
            </a:r>
            <a:r>
              <a:rPr lang="ja-JP" altLang="en-US" sz="900" b="1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特定記録郵便</a:t>
            </a:r>
            <a:r>
              <a:rPr lang="ja-JP" altLang="en-US" sz="900" kern="100" dirty="0">
                <a:solidFill>
                  <a:schemeClr val="tx1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等をお勧めします。郵便物の不着事故などは責任を負いかねます。</a:t>
            </a:r>
            <a:endParaRPr lang="en-US" altLang="ja-JP" sz="900" kern="100" dirty="0">
              <a:solidFill>
                <a:schemeClr val="tx1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　　普通郵便でも受付は可能です。　　　　　　　　　　　　　　　　　　　　　　　</a:t>
            </a:r>
            <a:r>
              <a:rPr lang="ja-JP" altLang="en-US" sz="900" b="1" u="sng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オンライン申請用</a:t>
            </a:r>
            <a:endParaRPr lang="en-US" altLang="ja-JP" sz="900" b="1" u="sng" kern="100" dirty="0">
              <a:solidFill>
                <a:schemeClr val="tx1"/>
              </a:solidFill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n-US" altLang="ja-JP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　オンライン申請の場合は、以下の</a:t>
            </a:r>
            <a:r>
              <a:rPr lang="en-US" altLang="ja-JP" sz="9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若しくは右の</a:t>
            </a:r>
            <a:r>
              <a:rPr lang="ja-JP" altLang="en-US" sz="900" b="1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２次元コード</a:t>
            </a: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からご申請ください。　　</a:t>
            </a:r>
            <a:r>
              <a:rPr lang="ja-JP" altLang="en-US" sz="900" b="1" u="sng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２次元コードはこちら⇒</a:t>
            </a:r>
            <a:endParaRPr lang="en-US" altLang="ja-JP" sz="900" b="1" u="sng" kern="100" dirty="0">
              <a:solidFill>
                <a:schemeClr val="tx1"/>
              </a:solidFill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【</a:t>
            </a:r>
            <a:r>
              <a:rPr lang="en-US" altLang="ja-JP" sz="900" kern="100" dirty="0" err="1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URL】https</a:t>
            </a:r>
            <a:r>
              <a:rPr lang="en-US" altLang="ja-JP" sz="900" kern="100" dirty="0">
                <a:solidFill>
                  <a:schemeClr val="tx1"/>
                </a:solidFill>
                <a:ea typeface="Yu Gothic UI" panose="020B0500000000000000" pitchFamily="50" charset="-128"/>
                <a:cs typeface="Times New Roman" panose="02020603050405020304" pitchFamily="18" charset="0"/>
              </a:rPr>
              <a:t>://logoform.jp/form/79j2/1520641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792" y="439800"/>
            <a:ext cx="1385089" cy="378620"/>
          </a:xfrm>
          <a:prstGeom prst="rect">
            <a:avLst/>
          </a:prstGeom>
        </p:spPr>
      </p:pic>
      <p:graphicFrame>
        <p:nvGraphicFramePr>
          <p:cNvPr id="30" name="図表 29"/>
          <p:cNvGraphicFramePr/>
          <p:nvPr>
            <p:extLst>
              <p:ext uri="{D42A27DB-BD31-4B8C-83A1-F6EECF244321}">
                <p14:modId xmlns:p14="http://schemas.microsoft.com/office/powerpoint/2010/main" val="3298324837"/>
              </p:ext>
            </p:extLst>
          </p:nvPr>
        </p:nvGraphicFramePr>
        <p:xfrm>
          <a:off x="3655042" y="1532525"/>
          <a:ext cx="2903645" cy="470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31" name="テキスト ボックス 30"/>
          <p:cNvSpPr txBox="1"/>
          <p:nvPr/>
        </p:nvSpPr>
        <p:spPr>
          <a:xfrm>
            <a:off x="3111354" y="1945316"/>
            <a:ext cx="22068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ea typeface="Yu Gothic UI" panose="020B0500000000000000" pitchFamily="50" charset="-128"/>
              </a:rPr>
              <a:t>申請書類受理から約１カ月後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24733" y="1945315"/>
            <a:ext cx="1909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ea typeface="Yu Gothic UI" panose="020B0500000000000000" pitchFamily="50" charset="-128"/>
              </a:rPr>
              <a:t>請求書受理から約１カ月後</a:t>
            </a:r>
          </a:p>
        </p:txBody>
      </p:sp>
      <p:sp>
        <p:nvSpPr>
          <p:cNvPr id="29" name="上矢印 28"/>
          <p:cNvSpPr/>
          <p:nvPr/>
        </p:nvSpPr>
        <p:spPr>
          <a:xfrm rot="8860312">
            <a:off x="3828771" y="1293056"/>
            <a:ext cx="247442" cy="290662"/>
          </a:xfrm>
          <a:prstGeom prst="up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6">
                  <a:hueOff val="0"/>
                  <a:satOff val="0"/>
                  <a:lumOff val="0"/>
                  <a:tint val="23500"/>
                  <a:satMod val="1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ea typeface="Yu Gothic UI" panose="020B0500000000000000" pitchFamily="50" charset="-128"/>
            </a:endParaRPr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155696"/>
              </p:ext>
            </p:extLst>
          </p:nvPr>
        </p:nvGraphicFramePr>
        <p:xfrm>
          <a:off x="273974" y="7009068"/>
          <a:ext cx="6332496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98">
                  <a:extLst>
                    <a:ext uri="{9D8B030D-6E8A-4147-A177-3AD203B41FA5}">
                      <a16:colId xmlns:a16="http://schemas.microsoft.com/office/drawing/2014/main" val="4052812861"/>
                    </a:ext>
                  </a:extLst>
                </a:gridCol>
                <a:gridCol w="1611644">
                  <a:extLst>
                    <a:ext uri="{9D8B030D-6E8A-4147-A177-3AD203B41FA5}">
                      <a16:colId xmlns:a16="http://schemas.microsoft.com/office/drawing/2014/main" val="1981342263"/>
                    </a:ext>
                  </a:extLst>
                </a:gridCol>
                <a:gridCol w="4241954">
                  <a:extLst>
                    <a:ext uri="{9D8B030D-6E8A-4147-A177-3AD203B41FA5}">
                      <a16:colId xmlns:a16="http://schemas.microsoft.com/office/drawing/2014/main" val="2486986415"/>
                    </a:ext>
                  </a:extLst>
                </a:gridCol>
              </a:tblGrid>
              <a:tr h="257550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lt"/>
                          <a:ea typeface="Yu Gothic UI" panose="020B0500000000000000" pitchFamily="50" charset="-128"/>
                        </a:rPr>
                        <a:t>②請求書　</a:t>
                      </a:r>
                      <a:r>
                        <a:rPr kumimoji="1" lang="en-US" altLang="ja-JP" sz="1050" dirty="0">
                          <a:latin typeface="+mn-lt"/>
                          <a:ea typeface="Yu Gothic UI" panose="020B0500000000000000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latin typeface="+mn-lt"/>
                          <a:ea typeface="Yu Gothic UI" panose="020B0500000000000000" pitchFamily="50" charset="-128"/>
                        </a:rPr>
                        <a:t>　オンライン申請された方のみ、請求書もオンラインから提出できます。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202946"/>
                  </a:ext>
                </a:extLst>
              </a:tr>
              <a:tr h="368694"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latin typeface="+mn-lt"/>
                          <a:ea typeface="Yu Gothic UI" panose="020B0500000000000000" pitchFamily="50" charset="-128"/>
                        </a:rPr>
                        <a:t>記入書類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lt"/>
                          <a:ea typeface="Yu Gothic UI" panose="020B0500000000000000" pitchFamily="50" charset="-128"/>
                        </a:rPr>
                        <a:t>請求書</a:t>
                      </a:r>
                      <a:endParaRPr kumimoji="1" lang="en-US" altLang="ja-JP" sz="1050" dirty="0">
                        <a:latin typeface="+mn-lt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lt"/>
                          <a:ea typeface="Yu Gothic UI" panose="020B0500000000000000" pitchFamily="50" charset="-128"/>
                        </a:rPr>
                        <a:t>（様式第３号）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n-lt"/>
                          <a:ea typeface="Yu Gothic UI" panose="020B0500000000000000" pitchFamily="50" charset="-128"/>
                        </a:rPr>
                        <a:t>・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振込先口座は、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申請者ご本人の名義の口座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Yu Gothic UI" panose="020B0500000000000000" pitchFamily="50" charset="-128"/>
                          <a:cs typeface="+mn-cs"/>
                        </a:rPr>
                        <a:t>に限ります</a:t>
                      </a:r>
                      <a:endParaRPr kumimoji="1" lang="ja-JP" altLang="en-US" sz="1100" dirty="0">
                        <a:latin typeface="+mn-lt"/>
                        <a:ea typeface="Yu Gothic UI" panose="020B05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563465"/>
                  </a:ext>
                </a:extLst>
              </a:tr>
            </a:tbl>
          </a:graphicData>
        </a:graphic>
      </p:graphicFrame>
      <p:sp>
        <p:nvSpPr>
          <p:cNvPr id="55" name="角丸四角形吹き出し 54"/>
          <p:cNvSpPr/>
          <p:nvPr/>
        </p:nvSpPr>
        <p:spPr>
          <a:xfrm>
            <a:off x="798991" y="5379282"/>
            <a:ext cx="1489078" cy="432627"/>
          </a:xfrm>
          <a:prstGeom prst="wedgeRoundRectCallout">
            <a:avLst>
              <a:gd name="adj1" fmla="val 50066"/>
              <a:gd name="adj2" fmla="val -1792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ea typeface="Yu Gothic UI" panose="020B0500000000000000" pitchFamily="50" charset="-128"/>
              </a:rPr>
              <a:t>対象品のみの金額</a:t>
            </a:r>
            <a:endParaRPr kumimoji="1" lang="en-US" altLang="ja-JP" sz="900" b="1" dirty="0">
              <a:ea typeface="Yu Gothic UI" panose="020B0500000000000000" pitchFamily="50" charset="-128"/>
            </a:endParaRPr>
          </a:p>
          <a:p>
            <a:pPr algn="ctr"/>
            <a:r>
              <a:rPr lang="ja-JP" altLang="en-US" sz="900" dirty="0">
                <a:ea typeface="Yu Gothic UI" panose="020B0500000000000000" pitchFamily="50" charset="-128"/>
              </a:rPr>
              <a:t>その他のものを含む場合は内訳書が必要</a:t>
            </a:r>
            <a:endParaRPr kumimoji="1" lang="ja-JP" altLang="en-US" sz="900" dirty="0">
              <a:ea typeface="Yu Gothic UI" panose="020B0500000000000000" pitchFamily="50" charset="-128"/>
            </a:endParaRPr>
          </a:p>
        </p:txBody>
      </p:sp>
      <p:sp>
        <p:nvSpPr>
          <p:cNvPr id="56" name="上矢印 55"/>
          <p:cNvSpPr/>
          <p:nvPr/>
        </p:nvSpPr>
        <p:spPr>
          <a:xfrm rot="8860312">
            <a:off x="6058492" y="1358898"/>
            <a:ext cx="247442" cy="290662"/>
          </a:xfrm>
          <a:prstGeom prst="up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6">
                  <a:hueOff val="0"/>
                  <a:satOff val="0"/>
                  <a:lumOff val="0"/>
                  <a:tint val="23500"/>
                  <a:satMod val="1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ea typeface="Yu Gothic UI" panose="020B0500000000000000" pitchFamily="50" charset="-128"/>
            </a:endParaRPr>
          </a:p>
        </p:txBody>
      </p:sp>
      <p:sp>
        <p:nvSpPr>
          <p:cNvPr id="57" name="上矢印 56"/>
          <p:cNvSpPr/>
          <p:nvPr/>
        </p:nvSpPr>
        <p:spPr>
          <a:xfrm rot="2700000">
            <a:off x="4635131" y="1412226"/>
            <a:ext cx="247442" cy="290662"/>
          </a:xfrm>
          <a:prstGeom prst="up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6">
                  <a:hueOff val="0"/>
                  <a:satOff val="0"/>
                  <a:lumOff val="0"/>
                  <a:tint val="23500"/>
                  <a:satMod val="1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ea typeface="Yu Gothic UI" panose="020B05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347109" y="9640943"/>
            <a:ext cx="1573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000" dirty="0">
                <a:ea typeface="Yu Gothic UI" panose="020B0500000000000000" pitchFamily="50" charset="-128"/>
              </a:rPr>
              <a:t>令和</a:t>
            </a:r>
            <a:r>
              <a:rPr lang="ja-JP" altLang="en-US" sz="1000">
                <a:ea typeface="Yu Gothic UI" panose="020B0500000000000000" pitchFamily="50" charset="-128"/>
              </a:rPr>
              <a:t>８年４月１日</a:t>
            </a:r>
            <a:r>
              <a:rPr lang="ja-JP" altLang="en-US" sz="1000" dirty="0">
                <a:ea typeface="Yu Gothic UI" panose="020B0500000000000000" pitchFamily="50" charset="-128"/>
              </a:rPr>
              <a:t>改訂</a:t>
            </a:r>
            <a:endParaRPr kumimoji="1" lang="ja-JP" altLang="en-US" sz="1000" dirty="0">
              <a:ea typeface="Yu Gothic UI" panose="020B05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10572" y="7817419"/>
            <a:ext cx="5250417" cy="751747"/>
          </a:xfrm>
          <a:prstGeom prst="rect">
            <a:avLst/>
          </a:prstGeom>
          <a:blipFill dpi="0" rotWithShape="1">
            <a:blip r:embed="rId15">
              <a:alphaModFix amt="44000"/>
            </a:blip>
            <a:srcRect/>
            <a:tile tx="0" ty="0" sx="100000" sy="100000" flip="none" algn="tl"/>
          </a:blip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000"/>
              </a:lnSpc>
            </a:pPr>
            <a:endParaRPr lang="en-US" altLang="ja-JP" sz="1100" b="1" kern="100" dirty="0">
              <a:solidFill>
                <a:srgbClr val="000000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en-US" altLang="ja-JP" sz="1100" b="1" kern="100" dirty="0">
              <a:solidFill>
                <a:srgbClr val="000000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ja-JP" altLang="en-US" sz="1100" b="1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記入する書類は、市役所等で入手又は市</a:t>
            </a:r>
            <a:r>
              <a:rPr lang="en-US" altLang="ja-JP" sz="1100" b="1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HP</a:t>
            </a:r>
            <a:r>
              <a:rPr lang="ja-JP" altLang="en-US" sz="1100" b="1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からダウンロードできます</a:t>
            </a:r>
            <a:endParaRPr lang="en-US" altLang="ja-JP" sz="1100" b="1" kern="100" dirty="0">
              <a:solidFill>
                <a:srgbClr val="000000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en-US" altLang="ja-JP" sz="1100" b="1" kern="100" dirty="0">
              <a:solidFill>
                <a:srgbClr val="000000"/>
              </a:solidFill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en-US" altLang="ja-JP" sz="1100" b="1" kern="100" dirty="0">
              <a:solidFill>
                <a:srgbClr val="000000"/>
              </a:solidFill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ja-JP" sz="900" kern="100" dirty="0">
              <a:effectLst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43" name="上矢印 42"/>
          <p:cNvSpPr/>
          <p:nvPr/>
        </p:nvSpPr>
        <p:spPr>
          <a:xfrm rot="5400000">
            <a:off x="4868355" y="7946171"/>
            <a:ext cx="208143" cy="31010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B6996A7-5F5F-1113-05E3-5CD3C4F5C4E7}"/>
              </a:ext>
            </a:extLst>
          </p:cNvPr>
          <p:cNvGrpSpPr/>
          <p:nvPr/>
        </p:nvGrpSpPr>
        <p:grpSpPr>
          <a:xfrm>
            <a:off x="3522901" y="8221382"/>
            <a:ext cx="1583963" cy="437447"/>
            <a:chOff x="3099489" y="8212277"/>
            <a:chExt cx="1583963" cy="437447"/>
          </a:xfrm>
        </p:grpSpPr>
        <p:grpSp>
          <p:nvGrpSpPr>
            <p:cNvPr id="48" name="グループ化 47"/>
            <p:cNvGrpSpPr/>
            <p:nvPr/>
          </p:nvGrpSpPr>
          <p:grpSpPr>
            <a:xfrm>
              <a:off x="3141674" y="8212277"/>
              <a:ext cx="1541778" cy="264779"/>
              <a:chOff x="242716" y="0"/>
              <a:chExt cx="1662284" cy="295275"/>
            </a:xfrm>
          </p:grpSpPr>
          <p:sp>
            <p:nvSpPr>
              <p:cNvPr id="49" name="正方形/長方形 48"/>
              <p:cNvSpPr/>
              <p:nvPr/>
            </p:nvSpPr>
            <p:spPr>
              <a:xfrm>
                <a:off x="242716" y="0"/>
                <a:ext cx="1338432" cy="29527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endParaRPr lang="ja-JP" sz="1100" kern="100" dirty="0">
                  <a:effectLst/>
                  <a:ea typeface="Yu Gothic UI" panose="020B05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正方形/長方形 49"/>
              <p:cNvSpPr/>
              <p:nvPr/>
            </p:nvSpPr>
            <p:spPr>
              <a:xfrm>
                <a:off x="1571625" y="0"/>
                <a:ext cx="333375" cy="295275"/>
              </a:xfrm>
              <a:prstGeom prst="rect">
                <a:avLst/>
              </a:prstGeom>
              <a:solidFill>
                <a:srgbClr val="0070C0"/>
              </a:solidFill>
              <a:ln w="12700" cap="flat" cmpd="sng" algn="ctr">
                <a:solidFill>
                  <a:srgbClr val="0070C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050" b="1" kern="100" dirty="0">
                    <a:solidFill>
                      <a:srgbClr val="000000"/>
                    </a:solidFill>
                    <a:effectLst/>
                    <a:ea typeface="Yu Gothic UI" panose="020B0500000000000000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ea typeface="Yu Gothic UI" panose="020B05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楕円 50"/>
              <p:cNvSpPr/>
              <p:nvPr/>
            </p:nvSpPr>
            <p:spPr>
              <a:xfrm>
                <a:off x="1647825" y="57150"/>
                <a:ext cx="152400" cy="142875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ea typeface="Yu Gothic UI" panose="020B0500000000000000" pitchFamily="50" charset="-128"/>
                </a:endParaRPr>
              </a:p>
            </p:txBody>
          </p:sp>
          <p:cxnSp>
            <p:nvCxnSpPr>
              <p:cNvPr id="52" name="直線コネクタ 51"/>
              <p:cNvCxnSpPr/>
              <p:nvPr/>
            </p:nvCxnSpPr>
            <p:spPr>
              <a:xfrm>
                <a:off x="1762125" y="190500"/>
                <a:ext cx="38100" cy="5715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テキスト ボックス 5"/>
            <p:cNvSpPr txBox="1"/>
            <p:nvPr/>
          </p:nvSpPr>
          <p:spPr>
            <a:xfrm>
              <a:off x="3099489" y="8218837"/>
              <a:ext cx="144395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1050" b="1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静岡市</a:t>
              </a:r>
              <a:r>
                <a:rPr lang="en-US" altLang="ja-JP" sz="1050" b="1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en-US" sz="1050" b="1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補整具 </a:t>
              </a:r>
              <a:r>
                <a:rPr lang="ja-JP" altLang="ja-JP" sz="1050" b="1" kern="100" dirty="0">
                  <a:solidFill>
                    <a:srgbClr val="000000"/>
                  </a:solidFill>
                  <a:ea typeface="Yu Gothic UI" panose="020B0500000000000000" pitchFamily="50" charset="-128"/>
                  <a:cs typeface="Times New Roman" panose="02020603050405020304" pitchFamily="18" charset="0"/>
                </a:rPr>
                <a:t>助成</a:t>
              </a:r>
              <a:endParaRPr lang="ja-JP" altLang="ja-JP" sz="1050" kern="100" dirty="0"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  <a:p>
              <a:endParaRPr kumimoji="1" lang="ja-JP" altLang="en-US" sz="1050" dirty="0">
                <a:ea typeface="Yu Gothic UI" panose="020B0500000000000000" pitchFamily="50" charset="-128"/>
              </a:endParaRP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25D851-8255-6797-AF34-20DD808E16CE}"/>
              </a:ext>
            </a:extLst>
          </p:cNvPr>
          <p:cNvSpPr/>
          <p:nvPr/>
        </p:nvSpPr>
        <p:spPr>
          <a:xfrm>
            <a:off x="3093803" y="8620334"/>
            <a:ext cx="3133572" cy="1847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900" kern="100" dirty="0">
                <a:solidFill>
                  <a:srgbClr val="000000"/>
                </a:solidFill>
                <a:effectLst/>
                <a:ea typeface="Yu Gothic UI" panose="020B0500000000000000" pitchFamily="50" charset="-128"/>
                <a:cs typeface="Times New Roman" panose="02020603050405020304" pitchFamily="18" charset="0"/>
              </a:rPr>
              <a:t>https://www.city.shizuoka.lg.jp/s7463/s003151.html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8AC1A53-8E82-B42E-C1D7-C7FB8A67F1F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17775" y="2195702"/>
            <a:ext cx="619200" cy="6192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82A79E8-2576-D7FF-F3A8-AE40B61BA62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261726" y="7883097"/>
            <a:ext cx="644400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52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3426</TotalTime>
  <Words>1012</Words>
  <Application>Microsoft Office PowerPoint</Application>
  <PresentationFormat>A4 210 x 297 mm</PresentationFormat>
  <Paragraphs>109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Yu Gothic UI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木村　達也</cp:lastModifiedBy>
  <cp:revision>207</cp:revision>
  <cp:lastPrinted>2025-03-20T23:35:24Z</cp:lastPrinted>
  <dcterms:created xsi:type="dcterms:W3CDTF">2020-06-03T23:35:20Z</dcterms:created>
  <dcterms:modified xsi:type="dcterms:W3CDTF">2026-04-07T05:01:27Z</dcterms:modified>
</cp:coreProperties>
</file>