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notesMasterIdLst>
    <p:notesMasterId r:id="rId4"/>
  </p:notesMasterIdLst>
  <p:sldIdLst>
    <p:sldId id="261" r:id="rId2"/>
    <p:sldId id="257" r:id="rId3"/>
  </p:sldIdLst>
  <p:sldSz cx="6858000" cy="9906000" type="A4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F0"/>
    <a:srgbClr val="FFDDF6"/>
    <a:srgbClr val="FFD1F2"/>
    <a:srgbClr val="FD1399"/>
    <a:srgbClr val="FE8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0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44BDF3-B2E1-4524-9556-802F9334BD47}" type="doc">
      <dgm:prSet loTypeId="urn:microsoft.com/office/officeart/2005/8/layout/process1" loCatId="process" qsTypeId="urn:microsoft.com/office/officeart/2005/8/quickstyle/3d4" qsCatId="3D" csTypeId="urn:microsoft.com/office/officeart/2005/8/colors/accent6_2" csCatId="accent6" phldr="1"/>
      <dgm:spPr/>
    </dgm:pt>
    <dgm:pt modelId="{E1C401B0-9267-4B24-9DB6-446A729BDE00}">
      <dgm:prSet phldrT="[テキスト]" custT="1"/>
      <dgm:spPr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サービス</a:t>
          </a:r>
          <a:r>
            <a:rPr kumimoji="1" lang="ja-JP" altLang="en-US" sz="12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利用</a:t>
          </a:r>
          <a:endParaRPr kumimoji="1" lang="en-US" altLang="ja-JP" sz="1200" b="1" dirty="0">
            <a:solidFill>
              <a:schemeClr val="accent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kumimoji="1" lang="ja-JP" altLang="en-US" sz="12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購入</a:t>
          </a:r>
        </a:p>
      </dgm:t>
    </dgm:pt>
    <dgm:pt modelId="{F4874B71-A310-46C7-A903-0F3545B9A9A5}" type="parTrans" cxnId="{948D06E5-46FF-4D2C-A6D4-13453D8D1AA1}">
      <dgm:prSet/>
      <dgm:spPr/>
      <dgm:t>
        <a:bodyPr/>
        <a:lstStyle/>
        <a:p>
          <a:endParaRPr kumimoji="1" lang="ja-JP" altLang="en-US" sz="1200" b="1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6E779C2D-F928-4941-9C82-92542B11C920}" type="sibTrans" cxnId="{948D06E5-46FF-4D2C-A6D4-13453D8D1AA1}">
      <dgm:prSet custT="1"/>
      <dgm:spPr/>
      <dgm:t>
        <a:bodyPr/>
        <a:lstStyle/>
        <a:p>
          <a:endParaRPr kumimoji="1" lang="ja-JP" altLang="en-US" sz="1200" b="1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B10B147B-0C85-46C2-8EC7-792902D72909}">
      <dgm:prSet phldrT="[テキスト]" custT="1"/>
      <dgm:spPr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②請求書提出（</a:t>
          </a:r>
          <a:r>
            <a:rPr kumimoji="1" lang="ja-JP" altLang="en-US" sz="1200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郵送可</a:t>
          </a:r>
          <a:r>
            <a:rPr kumimoji="1" lang="en-US" altLang="ja-JP" sz="1000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※</a:t>
          </a:r>
          <a:r>
            <a:rPr kumimoji="1" lang="ja-JP" altLang="en-US" sz="1000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参照</a:t>
          </a:r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）</a:t>
          </a:r>
        </a:p>
      </dgm:t>
    </dgm:pt>
    <dgm:pt modelId="{32A846CB-746C-4065-B8F4-E5157341F784}" type="parTrans" cxnId="{EC83FC93-6379-40C2-B8C9-EE0F20A0A192}">
      <dgm:prSet/>
      <dgm:spPr/>
      <dgm:t>
        <a:bodyPr/>
        <a:lstStyle/>
        <a:p>
          <a:endParaRPr kumimoji="1" lang="ja-JP" altLang="en-US" sz="1200" b="1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624602B-8921-4F9F-AB6A-24B44D2AE9C7}" type="sibTrans" cxnId="{EC83FC93-6379-40C2-B8C9-EE0F20A0A192}">
      <dgm:prSet/>
      <dgm:spPr/>
      <dgm:t>
        <a:bodyPr/>
        <a:lstStyle/>
        <a:p>
          <a:endParaRPr kumimoji="1" lang="ja-JP" altLang="en-US" sz="1200" b="1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1ECC7FF7-43ED-427C-8E16-46CEBBB0ADDE}">
      <dgm:prSet phldrT="[テキスト]" custT="1"/>
      <dgm:spPr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60000"/>
            </a:lnSpc>
            <a:spcAft>
              <a:spcPts val="0"/>
            </a:spcAft>
          </a:pPr>
          <a:endParaRPr kumimoji="1" lang="en-US" altLang="ja-JP" sz="5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ct val="60000"/>
            </a:lnSpc>
            <a:spcAft>
              <a:spcPts val="0"/>
            </a:spcAft>
          </a:pPr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①申請書類提出　</a:t>
          </a:r>
          <a:r>
            <a:rPr kumimoji="1" lang="ja-JP" altLang="en-US" sz="1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（月毎又は複数月分　　まとめて申請）</a:t>
          </a:r>
          <a:endParaRPr kumimoji="1" lang="en-US" altLang="ja-JP" sz="10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>
            <a:lnSpc>
              <a:spcPct val="60000"/>
            </a:lnSpc>
            <a:spcAft>
              <a:spcPts val="0"/>
            </a:spcAft>
          </a:pPr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（</a:t>
          </a:r>
          <a:r>
            <a:rPr kumimoji="1" lang="ja-JP" altLang="en-US" sz="1200" b="1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郵送可</a:t>
          </a:r>
          <a:r>
            <a:rPr kumimoji="1" lang="en-US" altLang="ja-JP" sz="1000" b="1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※</a:t>
          </a:r>
          <a:r>
            <a:rPr kumimoji="1" lang="ja-JP" altLang="en-US" sz="1000" b="1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参照</a:t>
          </a:r>
          <a:r>
            <a:rPr kumimoji="1" lang="ja-JP" altLang="en-US" sz="1200" b="1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）</a:t>
          </a:r>
          <a:endParaRPr kumimoji="1" lang="ja-JP" altLang="en-US" sz="10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93C066A7-DFF2-4491-BE60-FF07C482DCA2}" type="sibTrans" cxnId="{0C6DDFC4-2187-4D51-9843-78BC3784FE93}">
      <dgm:prSet custT="1"/>
      <dgm:spPr/>
      <dgm:t>
        <a:bodyPr/>
        <a:lstStyle/>
        <a:p>
          <a:endParaRPr kumimoji="1" lang="ja-JP" altLang="en-US" sz="1200" b="1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437F5E3A-392C-4549-A707-490EE8D0D406}" type="parTrans" cxnId="{0C6DDFC4-2187-4D51-9843-78BC3784FE93}">
      <dgm:prSet/>
      <dgm:spPr/>
      <dgm:t>
        <a:bodyPr/>
        <a:lstStyle/>
        <a:p>
          <a:endParaRPr kumimoji="1" lang="ja-JP" altLang="en-US" sz="1200" b="1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14F48CE5-9392-461C-BEAE-CC1F97AA15BA}" type="pres">
      <dgm:prSet presAssocID="{E644BDF3-B2E1-4524-9556-802F9334BD47}" presName="Name0" presStyleCnt="0">
        <dgm:presLayoutVars>
          <dgm:dir/>
          <dgm:resizeHandles val="exact"/>
        </dgm:presLayoutVars>
      </dgm:prSet>
      <dgm:spPr/>
    </dgm:pt>
    <dgm:pt modelId="{C03910B3-B07D-4357-8D98-29850BE8298A}" type="pres">
      <dgm:prSet presAssocID="{E1C401B0-9267-4B24-9DB6-446A729BDE00}" presName="node" presStyleLbl="node1" presStyleIdx="0" presStyleCnt="3" custScaleX="66672">
        <dgm:presLayoutVars>
          <dgm:bulletEnabled val="1"/>
        </dgm:presLayoutVars>
      </dgm:prSet>
      <dgm:spPr/>
    </dgm:pt>
    <dgm:pt modelId="{F8368E22-04FF-4D82-B07A-79AE56D828EC}" type="pres">
      <dgm:prSet presAssocID="{6E779C2D-F928-4941-9C82-92542B11C920}" presName="sibTrans" presStyleLbl="sibTrans2D1" presStyleIdx="0" presStyleCnt="2" custScaleY="44914"/>
      <dgm:spPr/>
    </dgm:pt>
    <dgm:pt modelId="{9ED5036A-BC6B-4DF1-BEF8-625563689D61}" type="pres">
      <dgm:prSet presAssocID="{6E779C2D-F928-4941-9C82-92542B11C920}" presName="connectorText" presStyleLbl="sibTrans2D1" presStyleIdx="0" presStyleCnt="2"/>
      <dgm:spPr/>
    </dgm:pt>
    <dgm:pt modelId="{C24298BA-C4FE-4495-95F0-2856F878DEED}" type="pres">
      <dgm:prSet presAssocID="{1ECC7FF7-43ED-427C-8E16-46CEBBB0ADDE}" presName="node" presStyleLbl="node1" presStyleIdx="1" presStyleCnt="3" custScaleX="127395" custLinFactNeighborX="-49911" custLinFactNeighborY="123">
        <dgm:presLayoutVars>
          <dgm:bulletEnabled val="1"/>
        </dgm:presLayoutVars>
      </dgm:prSet>
      <dgm:spPr/>
    </dgm:pt>
    <dgm:pt modelId="{6E1FC29A-3A89-4DC9-BE9E-2E9BAC30CEB1}" type="pres">
      <dgm:prSet presAssocID="{93C066A7-DFF2-4491-BE60-FF07C482DCA2}" presName="sibTrans" presStyleLbl="sibTrans2D1" presStyleIdx="1" presStyleCnt="2" custFlipVert="0" custScaleY="43171"/>
      <dgm:spPr/>
    </dgm:pt>
    <dgm:pt modelId="{D6BA380D-B9C1-4D19-AFF1-62490E4E94DC}" type="pres">
      <dgm:prSet presAssocID="{93C066A7-DFF2-4491-BE60-FF07C482DCA2}" presName="connectorText" presStyleLbl="sibTrans2D1" presStyleIdx="1" presStyleCnt="2"/>
      <dgm:spPr/>
    </dgm:pt>
    <dgm:pt modelId="{4EE624B4-5E75-490B-A4C1-B5353F03E2B2}" type="pres">
      <dgm:prSet presAssocID="{B10B147B-0C85-46C2-8EC7-792902D72909}" presName="node" presStyleLbl="node1" presStyleIdx="2" presStyleCnt="3" custScaleX="114947" custLinFactNeighborX="671" custLinFactNeighborY="2786">
        <dgm:presLayoutVars>
          <dgm:bulletEnabled val="1"/>
        </dgm:presLayoutVars>
      </dgm:prSet>
      <dgm:spPr/>
    </dgm:pt>
  </dgm:ptLst>
  <dgm:cxnLst>
    <dgm:cxn modelId="{71E77B02-33E1-4CE7-AEB2-78BA3BAB489D}" type="presOf" srcId="{6E779C2D-F928-4941-9C82-92542B11C920}" destId="{F8368E22-04FF-4D82-B07A-79AE56D828EC}" srcOrd="0" destOrd="0" presId="urn:microsoft.com/office/officeart/2005/8/layout/process1"/>
    <dgm:cxn modelId="{7C6A8F05-D095-4B4E-B57A-778288C1400C}" type="presOf" srcId="{E644BDF3-B2E1-4524-9556-802F9334BD47}" destId="{14F48CE5-9392-461C-BEAE-CC1F97AA15BA}" srcOrd="0" destOrd="0" presId="urn:microsoft.com/office/officeart/2005/8/layout/process1"/>
    <dgm:cxn modelId="{EC83FC93-6379-40C2-B8C9-EE0F20A0A192}" srcId="{E644BDF3-B2E1-4524-9556-802F9334BD47}" destId="{B10B147B-0C85-46C2-8EC7-792902D72909}" srcOrd="2" destOrd="0" parTransId="{32A846CB-746C-4065-B8F4-E5157341F784}" sibTransId="{F624602B-8921-4F9F-AB6A-24B44D2AE9C7}"/>
    <dgm:cxn modelId="{C2DD2DA6-2F20-4D30-B039-7487A8CD04CB}" type="presOf" srcId="{B10B147B-0C85-46C2-8EC7-792902D72909}" destId="{4EE624B4-5E75-490B-A4C1-B5353F03E2B2}" srcOrd="0" destOrd="0" presId="urn:microsoft.com/office/officeart/2005/8/layout/process1"/>
    <dgm:cxn modelId="{D36127C2-C9EB-42B4-876E-396EA6B7B407}" type="presOf" srcId="{93C066A7-DFF2-4491-BE60-FF07C482DCA2}" destId="{D6BA380D-B9C1-4D19-AFF1-62490E4E94DC}" srcOrd="1" destOrd="0" presId="urn:microsoft.com/office/officeart/2005/8/layout/process1"/>
    <dgm:cxn modelId="{0C6DDFC4-2187-4D51-9843-78BC3784FE93}" srcId="{E644BDF3-B2E1-4524-9556-802F9334BD47}" destId="{1ECC7FF7-43ED-427C-8E16-46CEBBB0ADDE}" srcOrd="1" destOrd="0" parTransId="{437F5E3A-392C-4549-A707-490EE8D0D406}" sibTransId="{93C066A7-DFF2-4491-BE60-FF07C482DCA2}"/>
    <dgm:cxn modelId="{6738B1C7-90ED-4294-B286-6BB7D69F47F0}" type="presOf" srcId="{1ECC7FF7-43ED-427C-8E16-46CEBBB0ADDE}" destId="{C24298BA-C4FE-4495-95F0-2856F878DEED}" srcOrd="0" destOrd="0" presId="urn:microsoft.com/office/officeart/2005/8/layout/process1"/>
    <dgm:cxn modelId="{512993DA-4F2A-4ECA-B78A-5E8924FF4352}" type="presOf" srcId="{E1C401B0-9267-4B24-9DB6-446A729BDE00}" destId="{C03910B3-B07D-4357-8D98-29850BE8298A}" srcOrd="0" destOrd="0" presId="urn:microsoft.com/office/officeart/2005/8/layout/process1"/>
    <dgm:cxn modelId="{948D06E5-46FF-4D2C-A6D4-13453D8D1AA1}" srcId="{E644BDF3-B2E1-4524-9556-802F9334BD47}" destId="{E1C401B0-9267-4B24-9DB6-446A729BDE00}" srcOrd="0" destOrd="0" parTransId="{F4874B71-A310-46C7-A903-0F3545B9A9A5}" sibTransId="{6E779C2D-F928-4941-9C82-92542B11C920}"/>
    <dgm:cxn modelId="{BB896BF1-1B55-4667-AD15-8E93B0617F61}" type="presOf" srcId="{93C066A7-DFF2-4491-BE60-FF07C482DCA2}" destId="{6E1FC29A-3A89-4DC9-BE9E-2E9BAC30CEB1}" srcOrd="0" destOrd="0" presId="urn:microsoft.com/office/officeart/2005/8/layout/process1"/>
    <dgm:cxn modelId="{94E9C3FD-2835-4FDB-A3ED-D874F8F3E20F}" type="presOf" srcId="{6E779C2D-F928-4941-9C82-92542B11C920}" destId="{9ED5036A-BC6B-4DF1-BEF8-625563689D61}" srcOrd="1" destOrd="0" presId="urn:microsoft.com/office/officeart/2005/8/layout/process1"/>
    <dgm:cxn modelId="{7DAA8DA3-F177-4A84-A3E5-0A5F07EC966C}" type="presParOf" srcId="{14F48CE5-9392-461C-BEAE-CC1F97AA15BA}" destId="{C03910B3-B07D-4357-8D98-29850BE8298A}" srcOrd="0" destOrd="0" presId="urn:microsoft.com/office/officeart/2005/8/layout/process1"/>
    <dgm:cxn modelId="{7670C59C-A927-4C4D-9135-AB73D216C3A2}" type="presParOf" srcId="{14F48CE5-9392-461C-BEAE-CC1F97AA15BA}" destId="{F8368E22-04FF-4D82-B07A-79AE56D828EC}" srcOrd="1" destOrd="0" presId="urn:microsoft.com/office/officeart/2005/8/layout/process1"/>
    <dgm:cxn modelId="{5461B8E7-42F9-43DE-A228-0AB94A47E8BA}" type="presParOf" srcId="{F8368E22-04FF-4D82-B07A-79AE56D828EC}" destId="{9ED5036A-BC6B-4DF1-BEF8-625563689D61}" srcOrd="0" destOrd="0" presId="urn:microsoft.com/office/officeart/2005/8/layout/process1"/>
    <dgm:cxn modelId="{7F2EBAC1-6A06-47A6-B09C-C9D96D966E17}" type="presParOf" srcId="{14F48CE5-9392-461C-BEAE-CC1F97AA15BA}" destId="{C24298BA-C4FE-4495-95F0-2856F878DEED}" srcOrd="2" destOrd="0" presId="urn:microsoft.com/office/officeart/2005/8/layout/process1"/>
    <dgm:cxn modelId="{70818CAF-4B7A-4E30-B644-5F0E0BF05574}" type="presParOf" srcId="{14F48CE5-9392-461C-BEAE-CC1F97AA15BA}" destId="{6E1FC29A-3A89-4DC9-BE9E-2E9BAC30CEB1}" srcOrd="3" destOrd="0" presId="urn:microsoft.com/office/officeart/2005/8/layout/process1"/>
    <dgm:cxn modelId="{66D9F955-8310-4DD9-A0E3-9B42767EA8BC}" type="presParOf" srcId="{6E1FC29A-3A89-4DC9-BE9E-2E9BAC30CEB1}" destId="{D6BA380D-B9C1-4D19-AFF1-62490E4E94DC}" srcOrd="0" destOrd="0" presId="urn:microsoft.com/office/officeart/2005/8/layout/process1"/>
    <dgm:cxn modelId="{C95B66C3-06EF-4788-AA61-EC4A65E18441}" type="presParOf" srcId="{14F48CE5-9392-461C-BEAE-CC1F97AA15BA}" destId="{4EE624B4-5E75-490B-A4C1-B5353F03E2B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44BDF3-B2E1-4524-9556-802F9334BD47}" type="doc">
      <dgm:prSet loTypeId="urn:microsoft.com/office/officeart/2005/8/layout/process1" loCatId="process" qsTypeId="urn:microsoft.com/office/officeart/2005/8/quickstyle/3d4" qsCatId="3D" csTypeId="urn:microsoft.com/office/officeart/2005/8/colors/accent6_2" csCatId="accent6" phldr="1"/>
      <dgm:spPr/>
    </dgm:pt>
    <dgm:pt modelId="{BEAEFAE5-6C23-4930-B14B-62D4BEAA2B01}">
      <dgm:prSet phldrT="[テキスト]" custT="1"/>
      <dgm:spPr>
        <a:gradFill flip="none" rotWithShape="0">
          <a:gsLst>
            <a:gs pos="0">
              <a:schemeClr val="accent5">
                <a:tint val="66000"/>
                <a:satMod val="160000"/>
              </a:schemeClr>
            </a:gs>
            <a:gs pos="50000">
              <a:schemeClr val="accent5">
                <a:tint val="44500"/>
                <a:satMod val="160000"/>
              </a:schemeClr>
            </a:gs>
            <a:gs pos="100000">
              <a:schemeClr val="accent5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>
            <a:lnSpc>
              <a:spcPts val="700"/>
            </a:lnSpc>
            <a:spcAft>
              <a:spcPts val="0"/>
            </a:spcAft>
          </a:pPr>
          <a:endParaRPr kumimoji="1" lang="en-US" altLang="ja-JP" sz="100" b="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algn="ctr">
            <a:lnSpc>
              <a:spcPts val="1600"/>
            </a:lnSpc>
            <a:spcAft>
              <a:spcPts val="0"/>
            </a:spcAft>
          </a:pPr>
          <a:r>
            <a:rPr kumimoji="1" lang="ja-JP" altLang="en-US" sz="1200" b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決定兼確定</a:t>
          </a:r>
          <a:endParaRPr kumimoji="1" lang="en-US" altLang="ja-JP" sz="1200" b="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algn="ctr">
            <a:lnSpc>
              <a:spcPts val="1600"/>
            </a:lnSpc>
            <a:spcAft>
              <a:spcPts val="0"/>
            </a:spcAft>
          </a:pPr>
          <a:r>
            <a:rPr kumimoji="1" lang="ja-JP" altLang="en-US" sz="1200" b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通知書郵送　　</a:t>
          </a:r>
        </a:p>
      </dgm:t>
    </dgm:pt>
    <dgm:pt modelId="{FE9A5902-364B-4D06-AD52-B711D60EDCD4}" type="parTrans" cxnId="{B76E5198-FD9F-4181-AC8C-E84922DC9F68}">
      <dgm:prSet/>
      <dgm:spPr/>
      <dgm:t>
        <a:bodyPr/>
        <a:lstStyle/>
        <a:p>
          <a:pPr algn="ctr">
            <a:lnSpc>
              <a:spcPts val="1600"/>
            </a:lnSpc>
          </a:pPr>
          <a:endParaRPr kumimoji="1" lang="ja-JP" altLang="en-US" sz="1600" b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370C649-72D2-4B8D-9FF1-F758DB0E8AA9}" type="sibTrans" cxnId="{B76E5198-FD9F-4181-AC8C-E84922DC9F68}">
      <dgm:prSet custT="1"/>
      <dgm:spPr/>
      <dgm:t>
        <a:bodyPr/>
        <a:lstStyle/>
        <a:p>
          <a:pPr algn="ctr">
            <a:lnSpc>
              <a:spcPts val="1600"/>
            </a:lnSpc>
          </a:pPr>
          <a:endParaRPr kumimoji="1" lang="ja-JP" altLang="en-US" sz="1050" b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87F26C9-F7D4-4788-9B11-E2514F2B2C1B}">
      <dgm:prSet phldrT="[テキスト]" custT="1"/>
      <dgm:spPr>
        <a:gradFill flip="none" rotWithShape="0">
          <a:gsLst>
            <a:gs pos="0">
              <a:schemeClr val="accent5">
                <a:tint val="66000"/>
                <a:satMod val="160000"/>
              </a:schemeClr>
            </a:gs>
            <a:gs pos="50000">
              <a:schemeClr val="accent5">
                <a:tint val="44500"/>
                <a:satMod val="160000"/>
              </a:schemeClr>
            </a:gs>
            <a:gs pos="100000">
              <a:schemeClr val="accent5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>
            <a:lnSpc>
              <a:spcPts val="500"/>
            </a:lnSpc>
          </a:pPr>
          <a:endParaRPr kumimoji="1" lang="en-US" altLang="ja-JP" sz="100" b="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algn="ctr">
            <a:lnSpc>
              <a:spcPts val="1600"/>
            </a:lnSpc>
          </a:pPr>
          <a:r>
            <a:rPr kumimoji="1" lang="ja-JP" altLang="en-US" sz="1200" b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請求者の口座へ</a:t>
          </a:r>
          <a:r>
            <a:rPr kumimoji="1" lang="ja-JP" altLang="en-US" sz="1100" b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　</a:t>
          </a:r>
          <a:r>
            <a:rPr kumimoji="1" lang="ja-JP" altLang="en-US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振込み</a:t>
          </a:r>
          <a:endParaRPr kumimoji="1" lang="ja-JP" altLang="en-US" sz="1400" b="1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D5B1F64D-A44D-4068-B699-0DB5B8EAF3F9}" type="parTrans" cxnId="{11526D45-7A4C-44C0-BC2A-96AE9211F399}">
      <dgm:prSet/>
      <dgm:spPr/>
      <dgm:t>
        <a:bodyPr/>
        <a:lstStyle/>
        <a:p>
          <a:pPr algn="ctr">
            <a:lnSpc>
              <a:spcPts val="1600"/>
            </a:lnSpc>
          </a:pPr>
          <a:endParaRPr kumimoji="1" lang="ja-JP" altLang="en-US" sz="1200" b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F4F25B9E-9F18-41D1-A5D0-5DB665DC3CA4}" type="sibTrans" cxnId="{11526D45-7A4C-44C0-BC2A-96AE9211F399}">
      <dgm:prSet/>
      <dgm:spPr/>
      <dgm:t>
        <a:bodyPr/>
        <a:lstStyle/>
        <a:p>
          <a:pPr algn="ctr">
            <a:lnSpc>
              <a:spcPts val="1600"/>
            </a:lnSpc>
          </a:pPr>
          <a:endParaRPr kumimoji="1" lang="ja-JP" altLang="en-US" sz="1200" b="0">
            <a:latin typeface="メイリオ" panose="020B0604030504040204" pitchFamily="50" charset="-128"/>
            <a:ea typeface="メイリオ" panose="020B0604030504040204" pitchFamily="50" charset="-128"/>
          </a:endParaRPr>
        </a:p>
      </dgm:t>
    </dgm:pt>
    <dgm:pt modelId="{14F48CE5-9392-461C-BEAE-CC1F97AA15BA}" type="pres">
      <dgm:prSet presAssocID="{E644BDF3-B2E1-4524-9556-802F9334BD47}" presName="Name0" presStyleCnt="0">
        <dgm:presLayoutVars>
          <dgm:dir/>
          <dgm:resizeHandles val="exact"/>
        </dgm:presLayoutVars>
      </dgm:prSet>
      <dgm:spPr/>
    </dgm:pt>
    <dgm:pt modelId="{3811C3A8-CC01-4323-8C6D-99481D056D9D}" type="pres">
      <dgm:prSet presAssocID="{BEAEFAE5-6C23-4930-B14B-62D4BEAA2B01}" presName="node" presStyleLbl="node1" presStyleIdx="0" presStyleCnt="2" custScaleX="106227" custLinFactNeighborX="-7800" custLinFactNeighborY="-10350">
        <dgm:presLayoutVars>
          <dgm:bulletEnabled val="1"/>
        </dgm:presLayoutVars>
      </dgm:prSet>
      <dgm:spPr/>
    </dgm:pt>
    <dgm:pt modelId="{1403CA71-9571-4ADD-B878-1A094504B712}" type="pres">
      <dgm:prSet presAssocID="{F370C649-72D2-4B8D-9FF1-F758DB0E8AA9}" presName="sibTrans" presStyleLbl="sibTrans2D1" presStyleIdx="0" presStyleCnt="1" custFlipVert="1" custScaleY="10140"/>
      <dgm:spPr/>
    </dgm:pt>
    <dgm:pt modelId="{8651B5B4-C58D-4A62-8E69-71E1626B1F25}" type="pres">
      <dgm:prSet presAssocID="{F370C649-72D2-4B8D-9FF1-F758DB0E8AA9}" presName="connectorText" presStyleLbl="sibTrans2D1" presStyleIdx="0" presStyleCnt="1"/>
      <dgm:spPr/>
    </dgm:pt>
    <dgm:pt modelId="{344CBAC8-1EC2-4ADE-8FFB-4F6F755223A7}" type="pres">
      <dgm:prSet presAssocID="{F87F26C9-F7D4-4788-9B11-E2514F2B2C1B}" presName="node" presStyleLbl="node1" presStyleIdx="1" presStyleCnt="2" custScaleX="111560" custLinFactNeighborX="1019" custLinFactNeighborY="844">
        <dgm:presLayoutVars>
          <dgm:bulletEnabled val="1"/>
        </dgm:presLayoutVars>
      </dgm:prSet>
      <dgm:spPr/>
    </dgm:pt>
  </dgm:ptLst>
  <dgm:cxnLst>
    <dgm:cxn modelId="{7C6A8F05-D095-4B4E-B57A-778288C1400C}" type="presOf" srcId="{E644BDF3-B2E1-4524-9556-802F9334BD47}" destId="{14F48CE5-9392-461C-BEAE-CC1F97AA15BA}" srcOrd="0" destOrd="0" presId="urn:microsoft.com/office/officeart/2005/8/layout/process1"/>
    <dgm:cxn modelId="{97B1A716-D6A1-4E41-9A0E-691C707DBD37}" type="presOf" srcId="{BEAEFAE5-6C23-4930-B14B-62D4BEAA2B01}" destId="{3811C3A8-CC01-4323-8C6D-99481D056D9D}" srcOrd="0" destOrd="0" presId="urn:microsoft.com/office/officeart/2005/8/layout/process1"/>
    <dgm:cxn modelId="{11526D45-7A4C-44C0-BC2A-96AE9211F399}" srcId="{E644BDF3-B2E1-4524-9556-802F9334BD47}" destId="{F87F26C9-F7D4-4788-9B11-E2514F2B2C1B}" srcOrd="1" destOrd="0" parTransId="{D5B1F64D-A44D-4068-B699-0DB5B8EAF3F9}" sibTransId="{F4F25B9E-9F18-41D1-A5D0-5DB665DC3CA4}"/>
    <dgm:cxn modelId="{2F33684B-F113-4287-9D9E-0F93274E30C2}" type="presOf" srcId="{F370C649-72D2-4B8D-9FF1-F758DB0E8AA9}" destId="{8651B5B4-C58D-4A62-8E69-71E1626B1F25}" srcOrd="1" destOrd="0" presId="urn:microsoft.com/office/officeart/2005/8/layout/process1"/>
    <dgm:cxn modelId="{54573197-BA61-4ACC-A5A4-C2D43D72921B}" type="presOf" srcId="{F370C649-72D2-4B8D-9FF1-F758DB0E8AA9}" destId="{1403CA71-9571-4ADD-B878-1A094504B712}" srcOrd="0" destOrd="0" presId="urn:microsoft.com/office/officeart/2005/8/layout/process1"/>
    <dgm:cxn modelId="{B76E5198-FD9F-4181-AC8C-E84922DC9F68}" srcId="{E644BDF3-B2E1-4524-9556-802F9334BD47}" destId="{BEAEFAE5-6C23-4930-B14B-62D4BEAA2B01}" srcOrd="0" destOrd="0" parTransId="{FE9A5902-364B-4D06-AD52-B711D60EDCD4}" sibTransId="{F370C649-72D2-4B8D-9FF1-F758DB0E8AA9}"/>
    <dgm:cxn modelId="{AD19F4F2-B6A0-4530-8213-2E5E709E0EE5}" type="presOf" srcId="{F87F26C9-F7D4-4788-9B11-E2514F2B2C1B}" destId="{344CBAC8-1EC2-4ADE-8FFB-4F6F755223A7}" srcOrd="0" destOrd="0" presId="urn:microsoft.com/office/officeart/2005/8/layout/process1"/>
    <dgm:cxn modelId="{25ACD0CE-02FF-4AF3-A1D2-147106DB5D14}" type="presParOf" srcId="{14F48CE5-9392-461C-BEAE-CC1F97AA15BA}" destId="{3811C3A8-CC01-4323-8C6D-99481D056D9D}" srcOrd="0" destOrd="0" presId="urn:microsoft.com/office/officeart/2005/8/layout/process1"/>
    <dgm:cxn modelId="{AAECD24D-70D1-4E69-8CF8-DBBC018C252E}" type="presParOf" srcId="{14F48CE5-9392-461C-BEAE-CC1F97AA15BA}" destId="{1403CA71-9571-4ADD-B878-1A094504B712}" srcOrd="1" destOrd="0" presId="urn:microsoft.com/office/officeart/2005/8/layout/process1"/>
    <dgm:cxn modelId="{D3D3B412-D003-4F87-94EC-F0A836A6760F}" type="presParOf" srcId="{1403CA71-9571-4ADD-B878-1A094504B712}" destId="{8651B5B4-C58D-4A62-8E69-71E1626B1F25}" srcOrd="0" destOrd="0" presId="urn:microsoft.com/office/officeart/2005/8/layout/process1"/>
    <dgm:cxn modelId="{55F53CC2-2C48-4982-A9E8-D61B538E309E}" type="presParOf" srcId="{14F48CE5-9392-461C-BEAE-CC1F97AA15BA}" destId="{344CBAC8-1EC2-4ADE-8FFB-4F6F755223A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910B3-B07D-4357-8D98-29850BE8298A}">
      <dsp:nvSpPr>
        <dsp:cNvPr id="0" name=""/>
        <dsp:cNvSpPr/>
      </dsp:nvSpPr>
      <dsp:spPr>
        <a:xfrm>
          <a:off x="4066" y="0"/>
          <a:ext cx="752820" cy="72225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サービス</a:t>
          </a:r>
          <a:r>
            <a:rPr kumimoji="1" lang="ja-JP" altLang="en-US" sz="1200" b="1" kern="1200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利用</a:t>
          </a:r>
          <a:endParaRPr kumimoji="1" lang="en-US" altLang="ja-JP" sz="1200" b="1" kern="1200" dirty="0">
            <a:solidFill>
              <a:schemeClr val="accent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5334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200" b="1" kern="1200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購入</a:t>
          </a:r>
        </a:p>
      </dsp:txBody>
      <dsp:txXfrm>
        <a:off x="25220" y="21154"/>
        <a:ext cx="710512" cy="679949"/>
      </dsp:txXfrm>
    </dsp:sp>
    <dsp:sp modelId="{F8368E22-04FF-4D82-B07A-79AE56D828EC}">
      <dsp:nvSpPr>
        <dsp:cNvPr id="0" name=""/>
        <dsp:cNvSpPr/>
      </dsp:nvSpPr>
      <dsp:spPr>
        <a:xfrm>
          <a:off x="813444" y="298242"/>
          <a:ext cx="119901" cy="125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200" b="1" kern="120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813444" y="323396"/>
        <a:ext cx="83931" cy="75463"/>
      </dsp:txXfrm>
    </dsp:sp>
    <dsp:sp modelId="{C24298BA-C4FE-4495-95F0-2856F878DEED}">
      <dsp:nvSpPr>
        <dsp:cNvPr id="0" name=""/>
        <dsp:cNvSpPr/>
      </dsp:nvSpPr>
      <dsp:spPr>
        <a:xfrm>
          <a:off x="983116" y="0"/>
          <a:ext cx="1438468" cy="72225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endParaRPr kumimoji="1" lang="en-US" altLang="ja-JP" sz="5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22225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①申請書類提出　</a:t>
          </a:r>
          <a:r>
            <a:rPr kumimoji="1" lang="ja-JP" altLang="en-US" sz="10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（月毎又は複数月分　　まとめて申請）</a:t>
          </a:r>
          <a:endParaRPr kumimoji="1" lang="en-US" altLang="ja-JP" sz="10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222250">
            <a:lnSpc>
              <a:spcPct val="6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（</a:t>
          </a:r>
          <a:r>
            <a:rPr kumimoji="1" lang="ja-JP" altLang="en-US" sz="1200" b="1" u="none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郵送可</a:t>
          </a:r>
          <a:r>
            <a:rPr kumimoji="1" lang="en-US" altLang="ja-JP" sz="1000" b="1" u="none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※</a:t>
          </a:r>
          <a:r>
            <a:rPr kumimoji="1" lang="ja-JP" altLang="en-US" sz="1000" b="1" u="none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参照</a:t>
          </a:r>
          <a:r>
            <a:rPr kumimoji="1" lang="ja-JP" altLang="en-US" sz="1200" b="1" u="none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）</a:t>
          </a:r>
          <a:endParaRPr kumimoji="1" lang="ja-JP" altLang="en-US" sz="10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1004270" y="21154"/>
        <a:ext cx="1396160" cy="679949"/>
      </dsp:txXfrm>
    </dsp:sp>
    <dsp:sp modelId="{6E1FC29A-3A89-4DC9-BE9E-2E9BAC30CEB1}">
      <dsp:nvSpPr>
        <dsp:cNvPr id="0" name=""/>
        <dsp:cNvSpPr/>
      </dsp:nvSpPr>
      <dsp:spPr>
        <a:xfrm>
          <a:off x="2591613" y="300683"/>
          <a:ext cx="360459" cy="120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200" b="1" kern="120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2591613" y="324861"/>
        <a:ext cx="324192" cy="72534"/>
      </dsp:txXfrm>
    </dsp:sp>
    <dsp:sp modelId="{4EE624B4-5E75-490B-A4C1-B5353F03E2B2}">
      <dsp:nvSpPr>
        <dsp:cNvPr id="0" name=""/>
        <dsp:cNvSpPr/>
      </dsp:nvSpPr>
      <dsp:spPr>
        <a:xfrm>
          <a:off x="3101698" y="0"/>
          <a:ext cx="1297913" cy="72225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6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②請求書提出（</a:t>
          </a:r>
          <a:r>
            <a:rPr kumimoji="1" lang="ja-JP" altLang="en-US" sz="1200" b="1" u="sng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郵送可</a:t>
          </a:r>
          <a:r>
            <a:rPr kumimoji="1" lang="en-US" altLang="ja-JP" sz="1000" b="1" u="sng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※</a:t>
          </a:r>
          <a:r>
            <a:rPr kumimoji="1" lang="ja-JP" altLang="en-US" sz="1000" b="1" u="sng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参照</a:t>
          </a: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）</a:t>
          </a:r>
        </a:p>
      </dsp:txBody>
      <dsp:txXfrm>
        <a:off x="3122852" y="21154"/>
        <a:ext cx="1255605" cy="679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1C3A8-CC01-4323-8C6D-99481D056D9D}">
      <dsp:nvSpPr>
        <dsp:cNvPr id="0" name=""/>
        <dsp:cNvSpPr/>
      </dsp:nvSpPr>
      <dsp:spPr>
        <a:xfrm>
          <a:off x="0" y="0"/>
          <a:ext cx="1194660" cy="51189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tint val="66000"/>
                <a:satMod val="160000"/>
              </a:schemeClr>
            </a:gs>
            <a:gs pos="50000">
              <a:schemeClr val="accent5">
                <a:tint val="44500"/>
                <a:satMod val="160000"/>
              </a:schemeClr>
            </a:gs>
            <a:gs pos="100000">
              <a:schemeClr val="accent5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44450">
            <a:lnSpc>
              <a:spcPts val="700"/>
            </a:lnSpc>
            <a:spcBef>
              <a:spcPct val="0"/>
            </a:spcBef>
            <a:spcAft>
              <a:spcPts val="0"/>
            </a:spcAft>
            <a:buNone/>
          </a:pPr>
          <a:endParaRPr kumimoji="1" lang="en-US" altLang="ja-JP" sz="100" b="0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44450">
            <a:lnSpc>
              <a:spcPts val="16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200" b="0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決定兼確定</a:t>
          </a:r>
          <a:endParaRPr kumimoji="1" lang="en-US" altLang="ja-JP" sz="1200" b="0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44450">
            <a:lnSpc>
              <a:spcPts val="1600"/>
            </a:lnSpc>
            <a:spcBef>
              <a:spcPct val="0"/>
            </a:spcBef>
            <a:spcAft>
              <a:spcPts val="0"/>
            </a:spcAft>
            <a:buNone/>
          </a:pPr>
          <a:r>
            <a:rPr kumimoji="1" lang="ja-JP" altLang="en-US" sz="1200" b="0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通知書郵送　　</a:t>
          </a:r>
        </a:p>
      </dsp:txBody>
      <dsp:txXfrm>
        <a:off x="14993" y="14993"/>
        <a:ext cx="1164674" cy="481910"/>
      </dsp:txXfrm>
    </dsp:sp>
    <dsp:sp modelId="{1403CA71-9571-4ADD-B878-1A094504B712}">
      <dsp:nvSpPr>
        <dsp:cNvPr id="0" name=""/>
        <dsp:cNvSpPr/>
      </dsp:nvSpPr>
      <dsp:spPr>
        <a:xfrm flipV="1">
          <a:off x="1308247" y="241807"/>
          <a:ext cx="240803" cy="28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ts val="16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1050" b="0" kern="120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 rot="10800000">
        <a:off x="1308247" y="247463"/>
        <a:ext cx="232319" cy="16969"/>
      </dsp:txXfrm>
    </dsp:sp>
    <dsp:sp modelId="{344CBAC8-1EC2-4ADE-8FFB-4F6F755223A7}">
      <dsp:nvSpPr>
        <dsp:cNvPr id="0" name=""/>
        <dsp:cNvSpPr/>
      </dsp:nvSpPr>
      <dsp:spPr>
        <a:xfrm>
          <a:off x="1649007" y="0"/>
          <a:ext cx="1254637" cy="51189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5">
                <a:tint val="66000"/>
                <a:satMod val="160000"/>
              </a:schemeClr>
            </a:gs>
            <a:gs pos="50000">
              <a:schemeClr val="accent5">
                <a:tint val="44500"/>
                <a:satMod val="160000"/>
              </a:schemeClr>
            </a:gs>
            <a:gs pos="100000">
              <a:schemeClr val="accent5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44450">
            <a:lnSpc>
              <a:spcPts val="5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en-US" altLang="ja-JP" sz="100" b="0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  <a:p>
          <a:pPr marL="0" lvl="0" indent="0" algn="ctr" defTabSz="44450">
            <a:lnSpc>
              <a:spcPts val="16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0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請求者の口座へ</a:t>
          </a:r>
          <a:r>
            <a:rPr kumimoji="1" lang="ja-JP" altLang="en-US" sz="1100" b="0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　</a:t>
          </a:r>
          <a:r>
            <a:rPr kumimoji="1" lang="ja-JP" altLang="en-US" sz="1200" b="1" kern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rPr>
            <a:t>振込み</a:t>
          </a:r>
          <a:endParaRPr kumimoji="1" lang="ja-JP" altLang="en-US" sz="1400" b="1" kern="1200" dirty="0">
            <a:solidFill>
              <a:schemeClr val="tx1"/>
            </a:solidFill>
            <a:latin typeface="メイリオ" panose="020B0604030504040204" pitchFamily="50" charset="-128"/>
            <a:ea typeface="メイリオ" panose="020B0604030504040204" pitchFamily="50" charset="-128"/>
          </a:endParaRPr>
        </a:p>
      </dsp:txBody>
      <dsp:txXfrm>
        <a:off x="1664000" y="14993"/>
        <a:ext cx="1224651" cy="481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78206" cy="513284"/>
          </a:xfrm>
          <a:prstGeom prst="rect">
            <a:avLst/>
          </a:prstGeom>
        </p:spPr>
        <p:txBody>
          <a:bodyPr vert="horz" lIns="94623" tIns="47310" rIns="94623" bIns="4731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202" y="0"/>
            <a:ext cx="3078206" cy="513284"/>
          </a:xfrm>
          <a:prstGeom prst="rect">
            <a:avLst/>
          </a:prstGeom>
        </p:spPr>
        <p:txBody>
          <a:bodyPr vert="horz" lIns="94623" tIns="47310" rIns="94623" bIns="47310" rtlCol="0"/>
          <a:lstStyle>
            <a:lvl1pPr algn="r">
              <a:defRPr sz="1300"/>
            </a:lvl1pPr>
          </a:lstStyle>
          <a:p>
            <a:fld id="{DC614CAE-3216-41EF-B9BC-6E542761F6CB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3" tIns="47310" rIns="94623" bIns="4731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741" y="4925238"/>
            <a:ext cx="5682588" cy="4029439"/>
          </a:xfrm>
          <a:prstGeom prst="rect">
            <a:avLst/>
          </a:prstGeom>
        </p:spPr>
        <p:txBody>
          <a:bodyPr vert="horz" lIns="94623" tIns="47310" rIns="94623" bIns="4731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721334"/>
            <a:ext cx="3078206" cy="513284"/>
          </a:xfrm>
          <a:prstGeom prst="rect">
            <a:avLst/>
          </a:prstGeom>
        </p:spPr>
        <p:txBody>
          <a:bodyPr vert="horz" lIns="94623" tIns="47310" rIns="94623" bIns="4731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202" y="9721334"/>
            <a:ext cx="3078206" cy="513284"/>
          </a:xfrm>
          <a:prstGeom prst="rect">
            <a:avLst/>
          </a:prstGeom>
        </p:spPr>
        <p:txBody>
          <a:bodyPr vert="horz" lIns="94623" tIns="47310" rIns="94623" bIns="47310" rtlCol="0" anchor="b"/>
          <a:lstStyle>
            <a:lvl1pPr algn="r">
              <a:defRPr sz="1300"/>
            </a:lvl1pPr>
          </a:lstStyle>
          <a:p>
            <a:fld id="{EFDB0A5C-CDFE-4FC7-9753-3E85FD835C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6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8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4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4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0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5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8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6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9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3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4/7/2026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9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8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8CCD"/>
            </a:gs>
            <a:gs pos="50000">
              <a:srgbClr val="FFD1F2"/>
            </a:gs>
            <a:gs pos="91000">
              <a:srgbClr val="FFDDF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4/7/2026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3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.png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71"/>
          <a:stretch/>
        </p:blipFill>
        <p:spPr>
          <a:xfrm>
            <a:off x="336868" y="-150992"/>
            <a:ext cx="5996810" cy="974186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185732" y="925979"/>
            <a:ext cx="6428729" cy="8720229"/>
          </a:xfrm>
          <a:prstGeom prst="rect">
            <a:avLst/>
          </a:prstGeom>
          <a:ln w="28575"/>
          <a:effectLst>
            <a:glow rad="63500">
              <a:schemeClr val="bg1">
                <a:alpha val="40000"/>
              </a:schemeClr>
            </a:glow>
            <a:outerShdw blurRad="50800" dist="38100" algn="l" rotWithShape="0">
              <a:schemeClr val="bg1">
                <a:alpha val="40000"/>
              </a:scheme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-102374" y="714099"/>
            <a:ext cx="7241915" cy="1404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8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12700" sx="1000" sy="1000" algn="tl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在宅療養生活</a:t>
            </a:r>
            <a:r>
              <a:rPr lang="ja-JP" sz="1600" b="1" kern="100" dirty="0">
                <a:ln>
                  <a:noFill/>
                </a:ln>
                <a:solidFill>
                  <a:srgbClr val="000000"/>
                </a:solidFill>
                <a:effectLst>
                  <a:outerShdw blurRad="12700" sx="1000" sy="1000" algn="tl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</a:t>
            </a:r>
            <a:r>
              <a:rPr lang="ja-JP" altLang="en-US" sz="28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1"/>
                </a:solidFill>
                <a:effectLst>
                  <a:outerShdw blurRad="12700" sx="1000" sy="1000" algn="tl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支援</a:t>
            </a:r>
            <a:r>
              <a:rPr lang="ja-JP" sz="1600" b="1" kern="1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sx="1000" sy="1000" algn="tl">
                    <a:schemeClr val="bg1">
                      <a:lumMod val="5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します</a:t>
            </a:r>
            <a:endParaRPr lang="ja-JP" sz="9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78646" y="627039"/>
            <a:ext cx="2874701" cy="535017"/>
            <a:chOff x="0" y="0"/>
            <a:chExt cx="1971675" cy="8191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円形吹き出し 9"/>
            <p:cNvSpPr/>
            <p:nvPr/>
          </p:nvSpPr>
          <p:spPr>
            <a:xfrm rot="20741510">
              <a:off x="28575" y="0"/>
              <a:ext cx="1916430" cy="819150"/>
            </a:xfrm>
            <a:prstGeom prst="wedgeEllipseCallout">
              <a:avLst>
                <a:gd name="adj1" fmla="val 17863"/>
                <a:gd name="adj2" fmla="val 60704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</a:schemeClr>
                </a:gs>
                <a:gs pos="91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50" kern="100"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 </a:t>
              </a:r>
              <a:endParaRPr lang="ja-JP" sz="1050" kern="10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 rot="20740204">
              <a:off x="0" y="95250"/>
              <a:ext cx="1971675" cy="6000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ja-JP" altLang="en-US" sz="2000" b="1" kern="100" dirty="0">
                  <a:solidFill>
                    <a:srgbClr val="000000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若年</a:t>
              </a:r>
              <a:r>
                <a:rPr lang="ja-JP" sz="2000" b="1" kern="100" dirty="0">
                  <a:solidFill>
                    <a:srgbClr val="000000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Times New Roman" panose="02020603050405020304" pitchFamily="18" charset="0"/>
                </a:rPr>
                <a:t>がん患者の方</a:t>
              </a:r>
              <a:endParaRPr lang="ja-JP" sz="1050" kern="10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74864" y="1667568"/>
            <a:ext cx="6692052" cy="42249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91000">
                <a:schemeClr val="bg1"/>
              </a:gs>
            </a:gsLst>
            <a:lin ang="162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</a:pPr>
            <a:r>
              <a:rPr lang="ja-JP" altLang="en-US" sz="105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　　　　　　　</a:t>
            </a:r>
            <a:r>
              <a:rPr 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静岡市では、</a:t>
            </a:r>
            <a:r>
              <a:rPr lang="ja-JP" altLang="en-US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若年</a:t>
            </a:r>
            <a:r>
              <a:rPr lang="ja-JP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がん患者の方</a:t>
            </a:r>
            <a:r>
              <a:rPr lang="ja-JP" altLang="en-US" sz="1050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</a:t>
            </a:r>
            <a:r>
              <a:rPr lang="ja-JP" altLang="en-US" sz="105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住み慣れた居宅で自分らしく安心して暮らし</a:t>
            </a:r>
            <a:endParaRPr lang="en-US" altLang="ja-JP" sz="1050" kern="1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ja-JP" altLang="en-US" sz="1050" kern="1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　続けることができるように在宅療養生活を支援しています</a:t>
            </a:r>
            <a:endParaRPr lang="ja-JP" sz="105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186352" y="2120416"/>
            <a:ext cx="1137934" cy="9590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対象者</a:t>
            </a:r>
            <a:endParaRPr kumimoji="1" lang="en-US" altLang="ja-JP" sz="1600" b="1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05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⑴または⑵</a:t>
            </a:r>
            <a:endParaRPr kumimoji="1" lang="ja-JP" altLang="en-US" sz="105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15145" y="2123211"/>
            <a:ext cx="5421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⑴利用者　次の①から③全てに該当する方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①利用時に静岡市内に住所を有すること</a:t>
            </a: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②医師が一般に認められている医学的知見に基づき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回復の見込みがない状態に至ったと判断したことにより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がんの治癒を目的とした治療を行わないがん患者の方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③対象サービス利用時に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歳未満の方（誕生日の前々日まで）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⑵⑴の利用者の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サービス利用料を支払った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方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86352" y="3500410"/>
            <a:ext cx="1137934" cy="4123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対象サービス</a:t>
            </a:r>
            <a:endParaRPr kumimoji="1" lang="ja-JP" altLang="en-US" sz="9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84460" y="3137216"/>
            <a:ext cx="571409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⑴</a:t>
            </a:r>
            <a:r>
              <a:rPr lang="ja-JP" altLang="en-US" sz="12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訪問介護・訪問入浴介護</a:t>
            </a:r>
            <a:endParaRPr lang="en-US" altLang="ja-JP" sz="12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身体介護、生活援助、通院等乗降介助、訪問入浴介護など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⑵</a:t>
            </a:r>
            <a:r>
              <a:rPr lang="ja-JP" altLang="en-US" sz="1200" b="1" u="sng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福祉用具</a:t>
            </a:r>
            <a:r>
              <a:rPr lang="ja-JP" altLang="en-US" sz="12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の貸与・購入</a:t>
            </a:r>
            <a:endParaRPr lang="en-US" altLang="ja-JP" sz="12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車いす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（付属品を含む）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、特殊寝台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（付属品を含む）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床ずれ防止用具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体位変換器、手すり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（取り付け工事を伴わないもの）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スロープ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（取り付け工事を伴わないもの）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、歩行器、歩行補助</a:t>
            </a:r>
            <a:r>
              <a:rPr lang="ja-JP" altLang="en-US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つえ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移動用リフト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（つり具部分を除く）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、自動排泄処理装置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（交換部品を含む）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腰掛便座、入浴補助用具、簡易浴槽、移動用リフトのつり具部分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上記の用具以外の場合、補助対象となるかを事前に担当までお問合せください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医療保険各法の適用を受けるサービス利用に要する費用は対象外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89571" y="5682817"/>
            <a:ext cx="1137934" cy="4123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補助金額</a:t>
            </a:r>
            <a:endParaRPr kumimoji="1" lang="ja-JP" altLang="en-US" sz="1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53072" y="5628154"/>
            <a:ext cx="5459918" cy="9067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ja-JP" altLang="en-US" sz="1200" b="1" kern="1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対象サービス利用料、購入費の</a:t>
            </a:r>
            <a:r>
              <a:rPr lang="en-US" altLang="ja-JP" sz="1200" b="1" kern="1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200" b="1" kern="1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分</a:t>
            </a:r>
            <a:r>
              <a:rPr lang="ja-JP" sz="1200" b="1" kern="100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200" b="1" kern="100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９</a:t>
            </a:r>
            <a:r>
              <a:rPr lang="ja-JP" altLang="en-US" sz="1000" b="1" kern="100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（１円未満切捨て、</a:t>
            </a:r>
            <a:r>
              <a:rPr lang="ja-JP" altLang="en-US" sz="1000" b="1" kern="100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限度</a:t>
            </a:r>
            <a:r>
              <a:rPr lang="ja-JP" altLang="en-US" sz="1000" b="1" kern="100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額は次のとおり）</a:t>
            </a:r>
            <a:endParaRPr lang="ja-JP" sz="1000" kern="100" dirty="0">
              <a:solidFill>
                <a:schemeClr val="accent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⑴訪問介護・訪問入浴介護　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45,000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⑵福祉用具貸与　　　　　　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月額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27,000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⑶福祉用具購入　　　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１人当たり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45,000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186352" y="6555622"/>
            <a:ext cx="1137934" cy="4123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申請期限</a:t>
            </a:r>
            <a:endParaRPr kumimoji="1" lang="ja-JP" altLang="en-US" sz="1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24286" y="6524036"/>
            <a:ext cx="564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対象サービスを利用した日が属する年度内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１月～３月に利用した方は、利用日から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90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日以内で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あれば年度またぎで申請可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u="sng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複数月分をまとめて申請可能です</a:t>
            </a:r>
            <a:endParaRPr lang="en-US" altLang="ja-JP" sz="1200" b="1" u="sng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u="sng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予算に限りがありますので、なるべく早く申請をお願いします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183482" y="7364017"/>
            <a:ext cx="1143674" cy="4123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申請方法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ja-JP" altLang="en-US" sz="105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324286" y="7355033"/>
            <a:ext cx="56430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対象サービスを利用した後、月毎又は複数月分まとめて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市役所に申請書類を提出し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（郵送可）、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その後請求書を提出すると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（郵送可）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請求者の口座に補助金が振り込まれます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（申請から振込まで約２カ月かかります）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u="sng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利用者又は利用サービス料を支払っている方が申請可能です</a:t>
            </a:r>
          </a:p>
          <a:p>
            <a:endParaRPr lang="en-US" altLang="ja-JP" sz="12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71260" y="8214647"/>
            <a:ext cx="1143674" cy="4123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Q</a:t>
            </a:r>
            <a:r>
              <a:rPr lang="ja-JP" altLang="en-US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＆</a:t>
            </a:r>
            <a:r>
              <a:rPr lang="en-US" altLang="ja-JP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endParaRPr kumimoji="1" lang="ja-JP" altLang="en-US" sz="1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5784" y="7803523"/>
            <a:ext cx="15678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（詳しくは裏面へ）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97" y="2766220"/>
            <a:ext cx="908031" cy="107312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90" y="4168158"/>
            <a:ext cx="966684" cy="966684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89"/>
          <a:stretch/>
        </p:blipFill>
        <p:spPr>
          <a:xfrm>
            <a:off x="393922" y="9174985"/>
            <a:ext cx="6249325" cy="781815"/>
          </a:xfrm>
          <a:prstGeom prst="rect">
            <a:avLst/>
          </a:prstGeom>
        </p:spPr>
      </p:pic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337570"/>
              </p:ext>
            </p:extLst>
          </p:nvPr>
        </p:nvGraphicFramePr>
        <p:xfrm>
          <a:off x="1446499" y="8207102"/>
          <a:ext cx="5129010" cy="1229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2551">
                  <a:extLst>
                    <a:ext uri="{9D8B030D-6E8A-4147-A177-3AD203B41FA5}">
                      <a16:colId xmlns:a16="http://schemas.microsoft.com/office/drawing/2014/main" val="88611964"/>
                    </a:ext>
                  </a:extLst>
                </a:gridCol>
                <a:gridCol w="1476459">
                  <a:extLst>
                    <a:ext uri="{9D8B030D-6E8A-4147-A177-3AD203B41FA5}">
                      <a16:colId xmlns:a16="http://schemas.microsoft.com/office/drawing/2014/main" val="2104343538"/>
                    </a:ext>
                  </a:extLst>
                </a:gridCol>
              </a:tblGrid>
              <a:tr h="1771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質問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862226"/>
                  </a:ext>
                </a:extLst>
              </a:tr>
              <a:tr h="203573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⑴から⑶のサービスを同じ月に受けた場合、⑴から⑶それぞれについて、補助金の交付を受けられますか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可能です</a:t>
                      </a:r>
                      <a:endParaRPr kumimoji="1" lang="en-US" altLang="ja-JP" b="0" dirty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71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福祉用具購入１人当たり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45,000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円とは、１人の利用者について一生涯の限度額で、年度が変わっても、過去に累計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45,000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円以上申請していた場合は、補助対象外ですか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そのとおりです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累計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45,000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円までは何度でも申請可能です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540501"/>
                  </a:ext>
                </a:extLst>
              </a:tr>
            </a:tbl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03" y="5904161"/>
            <a:ext cx="1085760" cy="88218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66" y="753253"/>
            <a:ext cx="1385089" cy="378620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3217382" y="3956187"/>
            <a:ext cx="3425865" cy="386173"/>
          </a:xfrm>
          <a:prstGeom prst="wedgeRoundRectCallout">
            <a:avLst>
              <a:gd name="adj1" fmla="val -54264"/>
              <a:gd name="adj2" fmla="val 28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1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11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歳未満</a:t>
            </a:r>
            <a:r>
              <a:rPr lang="ja-JP" altLang="en-US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 </a:t>
            </a:r>
            <a:r>
              <a:rPr lang="ja-JP" altLang="en-US" sz="1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静岡市小児慢性特定疾病児童日常生活用具給付事業による</a:t>
            </a:r>
            <a:r>
              <a:rPr lang="ja-JP" altLang="en-US" sz="10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給付を受けた方は</a:t>
            </a:r>
            <a:r>
              <a:rPr lang="ja-JP" altLang="en-US" sz="1100" b="1" u="sng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補助対象外</a:t>
            </a:r>
            <a:endParaRPr kumimoji="1" lang="ja-JP" altLang="en-US" sz="1100" u="sng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20772" y="2052069"/>
            <a:ext cx="1685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/>
              <a:t>請求書に押印の必要がなくなりました</a:t>
            </a:r>
            <a:endParaRPr kumimoji="1" lang="ja-JP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02466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328861" y="468080"/>
            <a:ext cx="6428729" cy="8720229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  <a:outerShdw blurRad="50800" dist="38100" algn="l" rotWithShape="0">
              <a:schemeClr val="bg1">
                <a:alpha val="40000"/>
              </a:scheme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95282" y="883874"/>
            <a:ext cx="1300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対象者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5220" y="1723753"/>
            <a:ext cx="888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市役所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398692" y="700700"/>
            <a:ext cx="6156708" cy="7711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192888" y="425462"/>
            <a:ext cx="1143674" cy="4123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申請方法</a:t>
            </a:r>
            <a:r>
              <a:rPr kumimoji="1" lang="ja-JP" altLang="en-US" sz="16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ja-JP" altLang="en-US" sz="1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45" name="表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254686"/>
              </p:ext>
            </p:extLst>
          </p:nvPr>
        </p:nvGraphicFramePr>
        <p:xfrm>
          <a:off x="160142" y="2507572"/>
          <a:ext cx="6576752" cy="479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530">
                  <a:extLst>
                    <a:ext uri="{9D8B030D-6E8A-4147-A177-3AD203B41FA5}">
                      <a16:colId xmlns:a16="http://schemas.microsoft.com/office/drawing/2014/main" val="4052812861"/>
                    </a:ext>
                  </a:extLst>
                </a:gridCol>
                <a:gridCol w="1540888">
                  <a:extLst>
                    <a:ext uri="{9D8B030D-6E8A-4147-A177-3AD203B41FA5}">
                      <a16:colId xmlns:a16="http://schemas.microsoft.com/office/drawing/2014/main" val="1981342263"/>
                    </a:ext>
                  </a:extLst>
                </a:gridCol>
                <a:gridCol w="4542334">
                  <a:extLst>
                    <a:ext uri="{9D8B030D-6E8A-4147-A177-3AD203B41FA5}">
                      <a16:colId xmlns:a16="http://schemas.microsoft.com/office/drawing/2014/main" val="2486986415"/>
                    </a:ext>
                  </a:extLst>
                </a:gridCol>
              </a:tblGrid>
              <a:tr h="220388">
                <a:tc gridSpan="3"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①申請書類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02946"/>
                  </a:ext>
                </a:extLst>
              </a:tr>
              <a:tr h="440456">
                <a:tc rowSpan="2">
                  <a:txBody>
                    <a:bodyPr/>
                    <a:lstStyle/>
                    <a:p>
                      <a:r>
                        <a:rPr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記入する書類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申請書兼実績報告書（様式第１号）</a:t>
                      </a:r>
                      <a:endParaRPr kumimoji="1" lang="ja-JP" altLang="en-US" sz="11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0" u="none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・</a:t>
                      </a:r>
                      <a:r>
                        <a:rPr kumimoji="1" lang="ja-JP" altLang="en-US" sz="1100" b="1" u="sng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利用者又は利用サービス料を支払っている方が申請可能です</a:t>
                      </a:r>
                      <a:endParaRPr kumimoji="1" lang="ja-JP" altLang="en-US" sz="1100" b="0" u="sng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563465"/>
                  </a:ext>
                </a:extLst>
              </a:tr>
              <a:tr h="691412">
                <a:tc vMerge="1">
                  <a:txBody>
                    <a:bodyPr/>
                    <a:lstStyle/>
                    <a:p>
                      <a:endParaRPr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意見書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（様式第２号）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・原則、がん治療の主治医に作成をお願いしてください</a:t>
                      </a:r>
                      <a:endParaRPr kumimoji="1" lang="en-US" altLang="ja-JP" sz="110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ja-JP" altLang="en-US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この意見書の</a:t>
                      </a:r>
                      <a:r>
                        <a:rPr kumimoji="1" lang="ja-JP" altLang="en-US" sz="1100" b="1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「要綱第２条第１号イに該当した日」以降のサービス　</a:t>
                      </a:r>
                      <a:endParaRPr kumimoji="1" lang="en-US" altLang="ja-JP" sz="1100" b="1" u="sng" dirty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u="none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ja-JP" altLang="en-US" sz="1100" b="1" u="sng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が補助対象</a:t>
                      </a:r>
                      <a:r>
                        <a:rPr kumimoji="1" lang="ja-JP" altLang="en-US" sz="1100" b="1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のた</a:t>
                      </a:r>
                      <a:r>
                        <a:rPr kumimoji="1" lang="ja-JP" altLang="en-US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め、この日より前の利用サービスは補助対象外です</a:t>
                      </a:r>
                      <a:endParaRPr kumimoji="1" lang="en-US" altLang="ja-JP" sz="11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u="non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・作成に費用がかかる場合がありますが、その費用は補助対象外です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027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添付する書類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利用者が</a:t>
                      </a:r>
                      <a:r>
                        <a:rPr kumimoji="1" lang="ja-JP" altLang="en-US" sz="1100" b="0" u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利用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時に　　市内に住所を有することを証する書類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Yu Gothic UI" panose="020B0500000000000000" pitchFamily="50" charset="-128"/>
                          <a:cs typeface="+mn-cs"/>
                        </a:rPr>
                        <a:t>・利用者のマイナンバーカード</a:t>
                      </a:r>
                      <a:r>
                        <a:rPr kumimoji="1" lang="ja-JP" alt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Yu Gothic UI" panose="020B0500000000000000" pitchFamily="50" charset="-128"/>
                          <a:cs typeface="+mn-cs"/>
                        </a:rPr>
                        <a:t>（表面のみ）</a:t>
                      </a:r>
                      <a:endParaRPr kumimoji="1" lang="en-US" altLang="ja-JP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Yu Gothic UI" panose="020B0500000000000000" pitchFamily="50" charset="-128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Yu Gothic UI" panose="020B0500000000000000" pitchFamily="50" charset="-128"/>
                          <a:cs typeface="+mn-cs"/>
                        </a:rPr>
                        <a:t>・利用者の</a:t>
                      </a:r>
                      <a:r>
                        <a:rPr kumimoji="1" lang="ja-JP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Yu Gothic UI" panose="020B0500000000000000" pitchFamily="50" charset="-128"/>
                          <a:cs typeface="+mn-cs"/>
                        </a:rPr>
                        <a:t>運転免許証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Yu Gothic UI" panose="020B0500000000000000" pitchFamily="50" charset="-128"/>
                          <a:cs typeface="+mn-cs"/>
                        </a:rPr>
                        <a:t>、資格確認書のコピー</a:t>
                      </a:r>
                      <a:r>
                        <a:rPr kumimoji="1" lang="ja-JP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Yu Gothic UI" panose="020B0500000000000000" pitchFamily="50" charset="-128"/>
                          <a:cs typeface="+mn-cs"/>
                        </a:rPr>
                        <a:t>（</a:t>
                      </a:r>
                      <a:r>
                        <a:rPr kumimoji="1" lang="ja-JP" altLang="ja-JP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Yu Gothic UI" panose="020B0500000000000000" pitchFamily="50" charset="-128"/>
                          <a:cs typeface="+mn-cs"/>
                        </a:rPr>
                        <a:t>表、裏両方</a:t>
                      </a:r>
                      <a:r>
                        <a:rPr kumimoji="1" lang="ja-JP" altLang="ja-JP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Yu Gothic UI" panose="020B0500000000000000" pitchFamily="50" charset="-128"/>
                          <a:cs typeface="+mn-cs"/>
                        </a:rPr>
                        <a:t>）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Yu Gothic UI" panose="020B0500000000000000" pitchFamily="50" charset="-128"/>
                          <a:cs typeface="+mn-cs"/>
                        </a:rPr>
                        <a:t>等いずれか１点</a:t>
                      </a:r>
                      <a:endParaRPr kumimoji="1" lang="en-US" altLang="ja-JP" sz="1100" dirty="0">
                        <a:latin typeface="+mn-lt"/>
                        <a:ea typeface="Yu Gothic UI" panose="020B05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4300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領収書等のコピー</a:t>
                      </a:r>
                      <a:endParaRPr kumimoji="1" lang="ja-JP" altLang="en-US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b="1" u="none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訪問介護・訪問入浴介護、福祉用具貸与、福祉用具購入</a:t>
                      </a:r>
                      <a:endParaRPr kumimoji="1" lang="en-US" altLang="ja-JP" sz="1100" b="1" u="none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400" b="1" u="sng" kern="120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それぞれの金額がわかる</a:t>
                      </a:r>
                      <a:r>
                        <a:rPr kumimoji="1" lang="ja-JP" altLang="en-US" sz="1400" b="1" u="sng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領収書</a:t>
                      </a:r>
                      <a:endParaRPr kumimoji="1" lang="en-US" altLang="ja-JP" sz="1400" b="1" u="sng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b="1" u="none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（複数月分の場合は、</a:t>
                      </a:r>
                      <a:r>
                        <a:rPr kumimoji="1" lang="ja-JP" altLang="en-US" sz="1100" b="1" u="sng" kern="1200" dirty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月毎、サービス毎の内訳書</a:t>
                      </a:r>
                      <a:r>
                        <a:rPr kumimoji="1" lang="ja-JP" altLang="en-US" sz="1100" b="1" u="sng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の</a:t>
                      </a:r>
                      <a:r>
                        <a:rPr kumimoji="1" lang="ja-JP" altLang="en-US" sz="1100" b="1" u="none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添付が必要です）</a:t>
                      </a:r>
                      <a:endParaRPr kumimoji="1" lang="en-US" altLang="ja-JP" sz="1100" b="1" u="none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⑴</a:t>
                      </a:r>
                      <a:r>
                        <a:rPr kumimoji="1" lang="ja-JP" altLang="en-US" sz="1100" b="1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申請者名（フルネーム）</a:t>
                      </a:r>
                      <a:r>
                        <a:rPr kumimoji="1" lang="ja-JP" altLang="ja-JP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、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⑵領収日、⑶領収金額、⑷サービス内容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（居宅サービス、福祉用具貸与、福祉用具購入のいずれかを記載）、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⑸</a:t>
                      </a:r>
                      <a:r>
                        <a:rPr kumimoji="1" lang="ja-JP" altLang="en-US" sz="1100" b="1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利用月</a:t>
                      </a:r>
                      <a:r>
                        <a:rPr kumimoji="1" lang="ja-JP" altLang="en-US" sz="1100" b="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、⑹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領収書発行者名及び住所　全てが記載されているもの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692273"/>
                  </a:ext>
                </a:extLst>
              </a:tr>
              <a:tr h="423456">
                <a:tc v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利用サービスの内容がわかるもの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（領収書に全て記載　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されていれば不要）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・訪問介護・訪問入浴介護　⇒利用内容と利用回数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　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（例：身体介護２回、生活援助３回、訪問入浴介護２回など）</a:t>
                      </a:r>
                      <a:endParaRPr kumimoji="1" lang="en-US" altLang="ja-JP" sz="10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・福祉用具貸与　⇒</a:t>
                      </a:r>
                      <a:r>
                        <a:rPr kumimoji="1" lang="ja-JP" altLang="ja-JP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福祉用具の種類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及び</a:t>
                      </a:r>
                      <a:r>
                        <a:rPr kumimoji="1" lang="ja-JP" altLang="ja-JP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貸与期間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　（例：特殊寝台</a:t>
                      </a:r>
                      <a:r>
                        <a:rPr kumimoji="1" lang="en-US" altLang="ja-JP" sz="10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型番〇〇</a:t>
                      </a:r>
                      <a:r>
                        <a:rPr kumimoji="1" lang="en-US" altLang="ja-JP" sz="10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)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貸与期間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〇年〇月〇日から〇月〇日まで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）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・</a:t>
                      </a:r>
                      <a:r>
                        <a:rPr kumimoji="1" lang="ja-JP" altLang="ja-JP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福祉用具購入</a:t>
                      </a:r>
                      <a:r>
                        <a:rPr kumimoji="1" lang="ja-JP" altLang="en-US" sz="1100" kern="1200" baseline="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　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⇒</a:t>
                      </a:r>
                      <a:r>
                        <a:rPr kumimoji="1" lang="ja-JP" altLang="ja-JP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福祉用具の種類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（例：腰掛便座</a:t>
                      </a:r>
                      <a:r>
                        <a:rPr kumimoji="1" lang="en-US" altLang="ja-JP" sz="10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型番〇〇</a:t>
                      </a:r>
                      <a:r>
                        <a:rPr kumimoji="1" lang="en-US" altLang="ja-JP" sz="10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)</a:t>
                      </a:r>
                      <a:r>
                        <a:rPr kumimoji="1" lang="ja-JP" altLang="en-US" sz="10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）</a:t>
                      </a:r>
                      <a:endParaRPr kumimoji="1" lang="en-US" altLang="ja-JP" sz="1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787303"/>
                  </a:ext>
                </a:extLst>
              </a:tr>
              <a:tr h="423456">
                <a:tc vMerge="1"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申請者が法定代理人であることが分かる書類</a:t>
                      </a:r>
                      <a:r>
                        <a:rPr kumimoji="1" lang="en-US" altLang="ja-JP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未成年の場合のみ</a:t>
                      </a:r>
                      <a:r>
                        <a:rPr kumimoji="1" lang="en-US" altLang="ja-JP" sz="9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・戸籍謄本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algn="l"/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・住民票（続柄記載のもの）等　いずれか１点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9258379"/>
                  </a:ext>
                </a:extLst>
              </a:tr>
            </a:tbl>
          </a:graphicData>
        </a:graphic>
      </p:graphicFrame>
      <p:sp>
        <p:nvSpPr>
          <p:cNvPr id="47" name="正方形/長方形 46"/>
          <p:cNvSpPr/>
          <p:nvPr/>
        </p:nvSpPr>
        <p:spPr>
          <a:xfrm>
            <a:off x="398692" y="1478378"/>
            <a:ext cx="6156708" cy="7711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/>
        </p:nvSpPr>
        <p:spPr>
          <a:xfrm>
            <a:off x="3624017" y="8754958"/>
            <a:ext cx="3133572" cy="184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900" kern="100" dirty="0">
                <a:solidFill>
                  <a:schemeClr val="tx1"/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https://www.city.shizuoka.lg.jp/s7463/s003152.html</a:t>
            </a:r>
            <a:endParaRPr lang="ja-JP" sz="900" kern="100" dirty="0">
              <a:solidFill>
                <a:schemeClr val="tx1"/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5356819" y="8507282"/>
            <a:ext cx="246561" cy="233267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050" b="1" kern="100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solidFill>
                <a:schemeClr val="bg1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1" name="楕円 50"/>
          <p:cNvSpPr/>
          <p:nvPr/>
        </p:nvSpPr>
        <p:spPr>
          <a:xfrm>
            <a:off x="5421203" y="8549773"/>
            <a:ext cx="112714" cy="11287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cxnSp>
        <p:nvCxnSpPr>
          <p:cNvPr id="52" name="直線コネクタ 51"/>
          <p:cNvCxnSpPr/>
          <p:nvPr/>
        </p:nvCxnSpPr>
        <p:spPr>
          <a:xfrm>
            <a:off x="5499027" y="8664743"/>
            <a:ext cx="28178" cy="4514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図表 52"/>
          <p:cNvGraphicFramePr/>
          <p:nvPr>
            <p:extLst>
              <p:ext uri="{D42A27DB-BD31-4B8C-83A1-F6EECF244321}">
                <p14:modId xmlns:p14="http://schemas.microsoft.com/office/powerpoint/2010/main" val="3870754681"/>
              </p:ext>
            </p:extLst>
          </p:nvPr>
        </p:nvGraphicFramePr>
        <p:xfrm>
          <a:off x="1628355" y="732058"/>
          <a:ext cx="4400647" cy="722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" name="正方形/長方形 53"/>
          <p:cNvSpPr/>
          <p:nvPr/>
        </p:nvSpPr>
        <p:spPr>
          <a:xfrm>
            <a:off x="395220" y="2197367"/>
            <a:ext cx="6169201" cy="287651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91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ja-JP" sz="11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9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郵送の場合は、</a:t>
            </a:r>
            <a:r>
              <a:rPr lang="ja-JP" altLang="en-US" sz="11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簡易書留</a:t>
            </a:r>
            <a:r>
              <a:rPr lang="ja-JP" altLang="en-US" sz="9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や</a:t>
            </a:r>
            <a:r>
              <a:rPr lang="ja-JP" altLang="en-US" sz="11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特定記録郵便</a:t>
            </a:r>
            <a:r>
              <a:rPr lang="ja-JP" altLang="en-US" sz="9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等をお勧めします。郵便物の不着事故などは責任を負いかねます。</a:t>
            </a:r>
            <a:endParaRPr lang="ja-JP" sz="900" kern="10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71"/>
          <a:stretch/>
        </p:blipFill>
        <p:spPr>
          <a:xfrm>
            <a:off x="612148" y="-190947"/>
            <a:ext cx="5392208" cy="87596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89"/>
          <a:stretch/>
        </p:blipFill>
        <p:spPr>
          <a:xfrm>
            <a:off x="1334264" y="9348733"/>
            <a:ext cx="4536091" cy="451818"/>
          </a:xfrm>
          <a:prstGeom prst="rect">
            <a:avLst/>
          </a:prstGeom>
        </p:spPr>
      </p:pic>
      <p:sp>
        <p:nvSpPr>
          <p:cNvPr id="2" name="角丸四角形吹き出し 1"/>
          <p:cNvSpPr/>
          <p:nvPr/>
        </p:nvSpPr>
        <p:spPr>
          <a:xfrm>
            <a:off x="764725" y="5133501"/>
            <a:ext cx="1245129" cy="579212"/>
          </a:xfrm>
          <a:prstGeom prst="wedgeRoundRectCallout">
            <a:avLst>
              <a:gd name="adj1" fmla="val 67181"/>
              <a:gd name="adj2" fmla="val -206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領収書の宛名と申請者は同一名でお願いします</a:t>
            </a:r>
          </a:p>
        </p:txBody>
      </p:sp>
      <p:graphicFrame>
        <p:nvGraphicFramePr>
          <p:cNvPr id="31" name="図表 30"/>
          <p:cNvGraphicFramePr/>
          <p:nvPr>
            <p:extLst>
              <p:ext uri="{D42A27DB-BD31-4B8C-83A1-F6EECF244321}">
                <p14:modId xmlns:p14="http://schemas.microsoft.com/office/powerpoint/2010/main" val="2763999755"/>
              </p:ext>
            </p:extLst>
          </p:nvPr>
        </p:nvGraphicFramePr>
        <p:xfrm>
          <a:off x="3651755" y="1468871"/>
          <a:ext cx="2903645" cy="511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2" name="上矢印 31"/>
          <p:cNvSpPr/>
          <p:nvPr/>
        </p:nvSpPr>
        <p:spPr>
          <a:xfrm rot="8860312">
            <a:off x="5124578" y="1366985"/>
            <a:ext cx="242275" cy="2575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上矢印 32"/>
          <p:cNvSpPr/>
          <p:nvPr/>
        </p:nvSpPr>
        <p:spPr>
          <a:xfrm rot="8860312">
            <a:off x="3557284" y="1417789"/>
            <a:ext cx="271643" cy="240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上矢印 33"/>
          <p:cNvSpPr/>
          <p:nvPr/>
        </p:nvSpPr>
        <p:spPr>
          <a:xfrm rot="2597543">
            <a:off x="4721290" y="1356902"/>
            <a:ext cx="242275" cy="2575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112844" y="1955611"/>
            <a:ext cx="22068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申請書類受理から約１カ月後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074492" y="1964197"/>
            <a:ext cx="19090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請求書受理から約１カ月後</a:t>
            </a: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56" y="313288"/>
            <a:ext cx="1385089" cy="378620"/>
          </a:xfrm>
          <a:prstGeom prst="rect">
            <a:avLst/>
          </a:prstGeom>
        </p:spPr>
      </p:pic>
      <p:sp>
        <p:nvSpPr>
          <p:cNvPr id="37" name="上矢印 36"/>
          <p:cNvSpPr/>
          <p:nvPr/>
        </p:nvSpPr>
        <p:spPr>
          <a:xfrm rot="5400000">
            <a:off x="5636277" y="8486081"/>
            <a:ext cx="271643" cy="2402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1013124" y="8233059"/>
            <a:ext cx="4590257" cy="237681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91000">
                <a:schemeClr val="accent1">
                  <a:lumMod val="20000"/>
                  <a:lumOff val="80000"/>
                </a:schemeClr>
              </a:gs>
            </a:gsLst>
            <a:lin ang="16200000" scaled="1"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000"/>
              </a:lnSpc>
            </a:pPr>
            <a:r>
              <a:rPr lang="ja-JP" altLang="en-US" sz="1100" b="1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記入する書類は、市役所等で入手又は市</a:t>
            </a:r>
            <a:r>
              <a:rPr lang="en-US" altLang="ja-JP" sz="1100" b="1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HP</a:t>
            </a:r>
            <a:r>
              <a:rPr lang="ja-JP" altLang="en-US" sz="1100" b="1" kern="10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からダウンロードできます</a:t>
            </a:r>
            <a:endParaRPr lang="ja-JP" sz="900" kern="100" dirty="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6" name="表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26939"/>
              </p:ext>
            </p:extLst>
          </p:nvPr>
        </p:nvGraphicFramePr>
        <p:xfrm>
          <a:off x="160142" y="7303242"/>
          <a:ext cx="6576752" cy="90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370">
                  <a:extLst>
                    <a:ext uri="{9D8B030D-6E8A-4147-A177-3AD203B41FA5}">
                      <a16:colId xmlns:a16="http://schemas.microsoft.com/office/drawing/2014/main" val="4052812861"/>
                    </a:ext>
                  </a:extLst>
                </a:gridCol>
                <a:gridCol w="1529535">
                  <a:extLst>
                    <a:ext uri="{9D8B030D-6E8A-4147-A177-3AD203B41FA5}">
                      <a16:colId xmlns:a16="http://schemas.microsoft.com/office/drawing/2014/main" val="1981342263"/>
                    </a:ext>
                  </a:extLst>
                </a:gridCol>
                <a:gridCol w="4549847">
                  <a:extLst>
                    <a:ext uri="{9D8B030D-6E8A-4147-A177-3AD203B41FA5}">
                      <a16:colId xmlns:a16="http://schemas.microsoft.com/office/drawing/2014/main" val="2486986415"/>
                    </a:ext>
                  </a:extLst>
                </a:gridCol>
              </a:tblGrid>
              <a:tr h="286356">
                <a:tc gridSpan="3"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②請求書</a:t>
                      </a:r>
                      <a:endParaRPr kumimoji="1" lang="ja-JP" altLang="en-US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02946"/>
                  </a:ext>
                </a:extLst>
              </a:tr>
              <a:tr h="488107">
                <a:tc>
                  <a:txBody>
                    <a:bodyPr/>
                    <a:lstStyle/>
                    <a:p>
                      <a:r>
                        <a:rPr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記入する書類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請求書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（様式第３号）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50" b="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・振込先口座は、請求者</a:t>
                      </a:r>
                      <a:r>
                        <a:rPr kumimoji="1" lang="ja-JP" altLang="en-US" sz="1050" b="1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本人の口座</a:t>
                      </a:r>
                      <a:r>
                        <a:rPr kumimoji="1" lang="ja-JP" altLang="en-US" sz="105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に限る</a:t>
                      </a:r>
                      <a:endParaRPr kumimoji="1" lang="en-US" altLang="ja-JP" sz="1050" kern="1200" dirty="0">
                        <a:solidFill>
                          <a:schemeClr val="dk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563465"/>
                  </a:ext>
                </a:extLst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722922" y="8662644"/>
            <a:ext cx="5640606" cy="96309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000"/>
              </a:lnSpc>
              <a:spcAft>
                <a:spcPts val="0"/>
              </a:spcAft>
            </a:pPr>
            <a:r>
              <a:rPr lang="ja-JP" altLang="en-US" sz="1200" b="1" kern="100" dirty="0">
                <a:solidFill>
                  <a:schemeClr val="accent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申請窓口及びお問合せ先</a:t>
            </a:r>
            <a:endParaRPr lang="en-US" altLang="ja-JP" sz="1200" b="1" kern="100" dirty="0">
              <a:solidFill>
                <a:schemeClr val="accent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zh-TW" altLang="en-US" sz="12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〒</a:t>
            </a:r>
            <a:r>
              <a:rPr lang="en-US" altLang="zh-TW" sz="12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420</a:t>
            </a:r>
            <a:r>
              <a:rPr lang="zh-TW" altLang="en-US" sz="12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－</a:t>
            </a:r>
            <a:r>
              <a:rPr lang="en-US" altLang="zh-TW" sz="12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8602</a:t>
            </a:r>
            <a:r>
              <a:rPr lang="zh-TW" altLang="en-US" sz="12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静岡市葵区追手町５番１号（静岡庁舎新館</a:t>
            </a:r>
            <a:r>
              <a:rPr lang="en-US" altLang="ja-JP" sz="120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12</a:t>
            </a:r>
            <a:r>
              <a:rPr lang="zh-TW" altLang="en-US" sz="12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階）</a:t>
            </a:r>
          </a:p>
          <a:p>
            <a:pPr>
              <a:lnSpc>
                <a:spcPts val="2000"/>
              </a:lnSpc>
            </a:pPr>
            <a:r>
              <a:rPr lang="zh-TW" altLang="en-US" sz="12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静岡市役所 保健福祉長寿局 </a:t>
            </a:r>
            <a:r>
              <a:rPr lang="ja-JP" altLang="en-US" sz="12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健康福祉</a:t>
            </a:r>
            <a:r>
              <a:rPr lang="zh-TW" altLang="en-US" sz="12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部 </a:t>
            </a:r>
            <a:r>
              <a:rPr lang="ja-JP" altLang="en-US" sz="12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健康づくり推進</a:t>
            </a:r>
            <a:r>
              <a:rPr lang="zh-TW" altLang="en-US" sz="12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課</a:t>
            </a:r>
          </a:p>
          <a:p>
            <a:pPr>
              <a:lnSpc>
                <a:spcPts val="2000"/>
              </a:lnSpc>
            </a:pPr>
            <a:r>
              <a:rPr lang="zh-TW" altLang="en-US" sz="12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2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がん対策</a:t>
            </a:r>
            <a:r>
              <a:rPr lang="ja-JP" altLang="en-US" sz="12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係</a:t>
            </a:r>
            <a:r>
              <a:rPr lang="ja-JP" altLang="en-US" sz="1200" b="1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zh-TW" altLang="en-US" sz="12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℡ </a:t>
            </a:r>
            <a:r>
              <a:rPr lang="en-US" altLang="zh-TW" sz="12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054-221-</a:t>
            </a:r>
            <a:r>
              <a:rPr lang="en-US" altLang="ja-JP" sz="12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5042</a:t>
            </a:r>
            <a:r>
              <a:rPr lang="zh-TW" altLang="en-US" sz="1200" b="1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3872115" y="8507282"/>
            <a:ext cx="1474672" cy="2405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05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静岡市</a:t>
            </a:r>
            <a:r>
              <a:rPr lang="ja-JP" altLang="en-US" sz="1050" kern="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がん　在宅　</a:t>
            </a:r>
            <a:r>
              <a:rPr lang="ja-JP" altLang="en-US" sz="105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</a:t>
            </a:r>
            <a:endParaRPr lang="ja-JP" sz="1050" kern="10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162912" y="9281798"/>
            <a:ext cx="1573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ja-JP" altLang="en-US" sz="1000" dirty="0">
                <a:ea typeface="Yu Gothic UI" panose="020B0500000000000000" pitchFamily="50" charset="-128"/>
              </a:rPr>
              <a:t>令和８年４月１日改訂</a:t>
            </a:r>
            <a:endParaRPr kumimoji="1" lang="ja-JP" altLang="en-US" sz="1000" dirty="0">
              <a:ea typeface="Yu Gothic UI" panose="020B05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10D30E-633B-44BC-14B9-AF1F64FB5E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51017" y="8229884"/>
            <a:ext cx="547200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52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4076</TotalTime>
  <Words>1142</Words>
  <Application>Microsoft Office PowerPoint</Application>
  <PresentationFormat>A4 210 x 297 mm</PresentationFormat>
  <Paragraphs>124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HG丸ｺﾞｼｯｸM-PRO</vt:lpstr>
      <vt:lpstr>Yu Gothic UI</vt:lpstr>
      <vt:lpstr>メイリオ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木村　達也</cp:lastModifiedBy>
  <cp:revision>185</cp:revision>
  <cp:lastPrinted>2021-03-04T00:21:28Z</cp:lastPrinted>
  <dcterms:created xsi:type="dcterms:W3CDTF">2020-06-03T23:35:20Z</dcterms:created>
  <dcterms:modified xsi:type="dcterms:W3CDTF">2026-04-07T04:31:36Z</dcterms:modified>
</cp:coreProperties>
</file>