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8" r:id="rId2"/>
    <p:sldId id="260" r:id="rId3"/>
  </p:sldIdLst>
  <p:sldSz cx="6858000" cy="9144000" type="screen4x3"/>
  <p:notesSz cx="6735763" cy="987266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Windows ユーザー" initials="Wユ" lastIdx="0" clrIdx="0">
    <p:extLst>
      <p:ext uri="{19B8F6BF-5375-455C-9EA6-DF929625EA0E}">
        <p15:presenceInfo xmlns:p15="http://schemas.microsoft.com/office/powerpoint/2012/main" userId="Windows ユーザー"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AE"/>
    <a:srgbClr val="FF0000"/>
    <a:srgbClr val="0000CC"/>
    <a:srgbClr val="080808"/>
    <a:srgbClr val="FFCC99"/>
    <a:srgbClr val="FF6600"/>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FABFCF23-3B69-468F-B69F-88F6DE6A72F2}" styleName="中間スタイル 1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p:cViewPr varScale="1">
        <p:scale>
          <a:sx n="55" d="100"/>
          <a:sy n="55" d="100"/>
        </p:scale>
        <p:origin x="2250" y="84"/>
      </p:cViewPr>
      <p:guideLst>
        <p:guide orient="horz" pos="2880"/>
        <p:guide pos="2160"/>
      </p:guideLst>
    </p:cSldViewPr>
  </p:slideViewPr>
  <p:notesTextViewPr>
    <p:cViewPr>
      <p:scale>
        <a:sx n="1" d="1"/>
        <a:sy n="1" d="1"/>
      </p:scale>
      <p:origin x="0" y="0"/>
    </p:cViewPr>
  </p:notesTextViewPr>
  <p:gridSpacing cx="72008" cy="72008"/>
</p:viewPr>
</file>

<file path=ppt/_rels/presentation.xml.rels>&#65279;<?xml version="1.0" encoding="utf-8" standalone="yes"?>
<Relationships xmlns="http://schemas.openxmlformats.org/package/2006/relationships"><Relationship Id="rId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theme" Target="theme/theme1.xml" /><Relationship Id="rId2" Type="http://schemas.openxmlformats.org/officeDocument/2006/relationships/slide" Target="slides/slide1.xml" /><Relationship Id="rId1" Type="http://schemas.openxmlformats.org/officeDocument/2006/relationships/slideMaster" Target="slideMasters/slideMaster1.xml" /><Relationship Id="rId6" Type="http://schemas.openxmlformats.org/officeDocument/2006/relationships/viewProps" Target="viewProps.xml" /><Relationship Id="rId5" Type="http://schemas.openxmlformats.org/officeDocument/2006/relationships/presProps" Target="presProps.xml" /><Relationship Id="rId4" Type="http://schemas.openxmlformats.org/officeDocument/2006/relationships/commentAuthors" Target="commentAuthors.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14350" y="2840568"/>
            <a:ext cx="5829300" cy="1960033"/>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205973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9311947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3729037" y="488951"/>
            <a:ext cx="1157288" cy="10401300"/>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57175" y="488951"/>
            <a:ext cx="3357563" cy="10401300"/>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12842315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9928845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5875867"/>
            <a:ext cx="5829300" cy="1816100"/>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2059256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37510647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6184"/>
            <a:ext cx="6172200" cy="15240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24821187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632713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18962315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64067"/>
            <a:ext cx="2256235" cy="154940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4043230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400800"/>
            <a:ext cx="4114800" cy="755651"/>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CFBB085-A2F7-4E09-8CC1-BF763D95061A}" type="datetimeFigureOut">
              <a:rPr kumimoji="1" lang="ja-JP" altLang="en-US" smtClean="0"/>
              <a:t>2023/9/11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3991728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0CFBB085-A2F7-4E09-8CC1-BF763D95061A}" type="datetimeFigureOut">
              <a:rPr kumimoji="1" lang="ja-JP" altLang="en-US" smtClean="0"/>
              <a:t>2023/9/11</a:t>
            </a:fld>
            <a:endParaRPr kumimoji="1" lang="ja-JP" altLang="en-US"/>
          </a:p>
        </p:txBody>
      </p:sp>
      <p:sp>
        <p:nvSpPr>
          <p:cNvPr id="5" name="フッター プレースホルダー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155870E5-1999-473E-8943-37612E7BDB14}" type="slidenum">
              <a:rPr kumimoji="1" lang="ja-JP" altLang="en-US" smtClean="0"/>
              <a:t>‹#›</a:t>
            </a:fld>
            <a:endParaRPr kumimoji="1" lang="ja-JP" altLang="en-US"/>
          </a:p>
        </p:txBody>
      </p:sp>
    </p:spTree>
    <p:extLst>
      <p:ext uri="{BB962C8B-B14F-4D97-AF65-F5344CB8AC3E}">
        <p14:creationId xmlns:p14="http://schemas.microsoft.com/office/powerpoint/2010/main" val="26523999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テキスト ボックス 3"/>
          <p:cNvSpPr txBox="1"/>
          <p:nvPr/>
        </p:nvSpPr>
        <p:spPr>
          <a:xfrm>
            <a:off x="-747464" y="35496"/>
            <a:ext cx="6858000" cy="1138773"/>
          </a:xfrm>
          <a:prstGeom prst="rect">
            <a:avLst/>
          </a:prstGeom>
          <a:noFill/>
        </p:spPr>
        <p:txBody>
          <a:bodyPr wrap="square" rtlCol="0">
            <a:spAutoFit/>
          </a:bodyPr>
          <a:lstStyle/>
          <a:p>
            <a:r>
              <a:rPr lang="ja-JP" altLang="en-US"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　      </a:t>
            </a:r>
            <a:r>
              <a:rPr lang="ja-JP" altLang="en-US" sz="2800" b="1" dirty="0" smtClean="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令和５年度</a:t>
            </a:r>
            <a:endParaRPr lang="en-US" altLang="ja-JP" sz="28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a:p>
            <a:pPr algn="ctr"/>
            <a:r>
              <a:rPr lang="ja-JP" altLang="en-US" sz="4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摂食障害家族教室　</a:t>
            </a:r>
            <a:endParaRPr kumimoji="1" lang="en-US" altLang="ja-JP" sz="4000" b="1" dirty="0">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260102" y="6272718"/>
            <a:ext cx="6161670" cy="923330"/>
          </a:xfrm>
          <a:prstGeom prst="rect">
            <a:avLst/>
          </a:prstGeom>
          <a:noFill/>
        </p:spPr>
        <p:txBody>
          <a:bodyPr wrap="square" rtlCol="0">
            <a:spAutoFit/>
          </a:bodyPr>
          <a:lstStyle/>
          <a:p>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感染</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予防対策を十分に実施した上での開催となります。</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ご参加にあたっては、来所時</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の手指</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消毒・マスク着用などに</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ついてご協力</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お願いいたします</a:t>
            </a:r>
            <a:r>
              <a:rPr lang="ja-JP" altLang="en-US" sz="1200" dirty="0" smtClean="0">
                <a:latin typeface="Meiryo UI" panose="020B0604030504040204" pitchFamily="50" charset="-128"/>
                <a:ea typeface="Meiryo UI" panose="020B0604030504040204" pitchFamily="50" charset="-128"/>
                <a:cs typeface="Meiryo UI" panose="020B0604030504040204" pitchFamily="50" charset="-128"/>
              </a:rPr>
              <a:t>。</a:t>
            </a:r>
            <a:endParaRPr lang="en-US" altLang="ja-JP" sz="12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cs typeface="Meiryo UI" panose="020B0604030504040204" pitchFamily="50" charset="-128"/>
              </a:rPr>
              <a:t>　体調等でご不安な方は、あらかじめご相談ください。</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200" b="1" smtClean="0">
                <a:latin typeface="Meiryo UI" panose="020B0604030504040204" pitchFamily="50" charset="-128"/>
                <a:ea typeface="Meiryo UI" panose="020B0604030504040204" pitchFamily="50" charset="-128"/>
                <a:cs typeface="Meiryo UI" panose="020B0604030504040204" pitchFamily="50" charset="-128"/>
              </a:rPr>
              <a:t>また感染</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拡大等により、予定の変更または中止の可能性があります。</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4228697" y="6873"/>
            <a:ext cx="2915553" cy="461665"/>
          </a:xfrm>
          <a:prstGeom prst="rect">
            <a:avLst/>
          </a:prstGeom>
          <a:noFill/>
        </p:spPr>
        <p:txBody>
          <a:bodyPr wrap="square" rtlCol="0">
            <a:spAutoFit/>
          </a:bodyPr>
          <a:lstStyle/>
          <a:p>
            <a:r>
              <a:rPr lang="ja-JP" altLang="en-US" sz="1200" b="1" dirty="0"/>
              <a:t>主催：静岡市こころの健康センター</a:t>
            </a:r>
            <a:endParaRPr lang="en-US" altLang="ja-JP" sz="1200" b="1" dirty="0"/>
          </a:p>
          <a:p>
            <a:r>
              <a:rPr lang="ja-JP" altLang="en-US" sz="1200" b="1" dirty="0"/>
              <a:t>共催：静岡県摂食障害支援拠点病院</a:t>
            </a:r>
            <a:endParaRPr kumimoji="1" lang="ja-JP" altLang="en-US" sz="1200" b="1" dirty="0"/>
          </a:p>
        </p:txBody>
      </p:sp>
      <p:graphicFrame>
        <p:nvGraphicFramePr>
          <p:cNvPr id="10" name="表 9">
            <a:extLst>
              <a:ext uri="{FF2B5EF4-FFF2-40B4-BE49-F238E27FC236}">
                <a16:creationId xmlns:a16="http://schemas.microsoft.com/office/drawing/2014/main" id="{874FD1FC-67E3-4B7F-A1B8-E480F7A9DE46}"/>
              </a:ext>
            </a:extLst>
          </p:cNvPr>
          <p:cNvGraphicFramePr>
            <a:graphicFrameLocks noGrp="1"/>
          </p:cNvGraphicFramePr>
          <p:nvPr>
            <p:extLst>
              <p:ext uri="{D42A27DB-BD31-4B8C-83A1-F6EECF244321}">
                <p14:modId xmlns:p14="http://schemas.microsoft.com/office/powerpoint/2010/main" val="1494013138"/>
              </p:ext>
            </p:extLst>
          </p:nvPr>
        </p:nvGraphicFramePr>
        <p:xfrm>
          <a:off x="48715" y="3809002"/>
          <a:ext cx="6739820" cy="1303084"/>
        </p:xfrm>
        <a:graphic>
          <a:graphicData uri="http://schemas.openxmlformats.org/drawingml/2006/table">
            <a:tbl>
              <a:tblPr bandRow="1">
                <a:tableStyleId>{5940675A-B579-460E-94D1-54222C63F5DA}</a:tableStyleId>
              </a:tblPr>
              <a:tblGrid>
                <a:gridCol w="639728">
                  <a:extLst>
                    <a:ext uri="{9D8B030D-6E8A-4147-A177-3AD203B41FA5}">
                      <a16:colId xmlns:a16="http://schemas.microsoft.com/office/drawing/2014/main" val="20000"/>
                    </a:ext>
                  </a:extLst>
                </a:gridCol>
                <a:gridCol w="2062281">
                  <a:extLst>
                    <a:ext uri="{9D8B030D-6E8A-4147-A177-3AD203B41FA5}">
                      <a16:colId xmlns:a16="http://schemas.microsoft.com/office/drawing/2014/main" val="20001"/>
                    </a:ext>
                  </a:extLst>
                </a:gridCol>
                <a:gridCol w="1351150">
                  <a:extLst>
                    <a:ext uri="{9D8B030D-6E8A-4147-A177-3AD203B41FA5}">
                      <a16:colId xmlns:a16="http://schemas.microsoft.com/office/drawing/2014/main" val="20002"/>
                    </a:ext>
                  </a:extLst>
                </a:gridCol>
                <a:gridCol w="2686661">
                  <a:extLst>
                    <a:ext uri="{9D8B030D-6E8A-4147-A177-3AD203B41FA5}">
                      <a16:colId xmlns:a16="http://schemas.microsoft.com/office/drawing/2014/main" val="20003"/>
                    </a:ext>
                  </a:extLst>
                </a:gridCol>
              </a:tblGrid>
              <a:tr h="325771">
                <a:tc>
                  <a:txBody>
                    <a:bodyPr/>
                    <a:lstStyle/>
                    <a:p>
                      <a:pPr algn="ctr"/>
                      <a:r>
                        <a:rPr kumimoji="1" lang="ja-JP" altLang="en-US" sz="1200" dirty="0">
                          <a:latin typeface="BIZ UDPゴシック" panose="020B0400000000000000" pitchFamily="50" charset="-128"/>
                          <a:ea typeface="BIZ UDPゴシック" panose="020B0400000000000000" pitchFamily="50" charset="-128"/>
                        </a:rPr>
                        <a:t>会場</a:t>
                      </a:r>
                      <a:endParaRPr kumimoji="1"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nchor="ctr">
                    <a:solidFill>
                      <a:srgbClr val="99CCFF"/>
                    </a:solidFill>
                  </a:tcPr>
                </a:tc>
                <a:tc gridSpan="3">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ja-JP" altLang="en-US" sz="1200" dirty="0">
                          <a:latin typeface="BIZ UDPゴシック" panose="020B0400000000000000" pitchFamily="50" charset="-128"/>
                          <a:ea typeface="BIZ UDPゴシック" panose="020B0400000000000000" pitchFamily="50" charset="-128"/>
                        </a:rPr>
                        <a:t>静岡市こころの健康センター　</a:t>
                      </a:r>
                      <a:r>
                        <a:rPr kumimoji="1" lang="ja-JP" altLang="en-US" sz="1100" dirty="0">
                          <a:latin typeface="BIZ UDPゴシック" panose="020B0400000000000000" pitchFamily="50" charset="-128"/>
                          <a:ea typeface="BIZ UDPゴシック" panose="020B0400000000000000" pitchFamily="50" charset="-128"/>
                        </a:rPr>
                        <a:t>（アクセスは裏面参照）</a:t>
                      </a:r>
                      <a:endParaRPr kumimoji="1" lang="ja-JP" altLang="en-US" sz="11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nchor="ctr">
                    <a:solidFill>
                      <a:srgbClr val="99CCFF"/>
                    </a:solidFill>
                  </a:tcPr>
                </a:tc>
                <a:tc hMerge="1">
                  <a:txBody>
                    <a:bodyPr/>
                    <a:lstStyle/>
                    <a:p>
                      <a:endParaRPr kumimoji="1" lang="ja-JP" altLang="en-US"/>
                    </a:p>
                  </a:txBody>
                  <a:tcPr/>
                </a:tc>
                <a:tc hMerge="1">
                  <a:txBody>
                    <a:bodyPr/>
                    <a:lstStyle/>
                    <a:p>
                      <a:endParaRPr kumimoji="1" lang="ja-JP" altLang="en-US" sz="1400" dirty="0">
                        <a:latin typeface="Meiryo UI" panose="020B0604030504040204" pitchFamily="50" charset="-128"/>
                        <a:ea typeface="Meiryo UI" panose="020B0604030504040204" pitchFamily="50" charset="-128"/>
                        <a:cs typeface="Meiryo UI" panose="020B0604030504040204" pitchFamily="50" charset="-128"/>
                      </a:endParaRPr>
                    </a:p>
                  </a:txBody>
                  <a:tcPr/>
                </a:tc>
                <a:extLst>
                  <a:ext uri="{0D108BD9-81ED-4DB2-BD59-A6C34878D82A}">
                    <a16:rowId xmlns:a16="http://schemas.microsoft.com/office/drawing/2014/main" val="10000"/>
                  </a:ext>
                </a:extLst>
              </a:tr>
              <a:tr h="325771">
                <a:tc>
                  <a:txBody>
                    <a:bodyPr/>
                    <a:lstStyle/>
                    <a:p>
                      <a:pPr algn="ctr"/>
                      <a:r>
                        <a:rPr kumimoji="1" lang="ja-JP" altLang="en-US" sz="1200" dirty="0">
                          <a:latin typeface="BIZ UDPゴシック" panose="020B0400000000000000" pitchFamily="50" charset="-128"/>
                          <a:ea typeface="BIZ UDPゴシック" panose="020B0400000000000000" pitchFamily="50" charset="-128"/>
                        </a:rPr>
                        <a:t>第</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回</a:t>
                      </a:r>
                      <a:endParaRPr kumimoji="1"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nchor="ctr"/>
                </a:tc>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令和</a:t>
                      </a:r>
                      <a:r>
                        <a:rPr kumimoji="1" lang="en-US" altLang="ja-JP" sz="1400" dirty="0" smtClean="0">
                          <a:latin typeface="BIZ UDPゴシック" panose="020B0400000000000000" pitchFamily="50" charset="-128"/>
                          <a:ea typeface="BIZ UDPゴシック" panose="020B0400000000000000" pitchFamily="50" charset="-128"/>
                        </a:rPr>
                        <a:t>5</a:t>
                      </a:r>
                      <a:r>
                        <a:rPr kumimoji="1" lang="ja-JP" altLang="en-US" sz="1400" dirty="0" smtClean="0">
                          <a:latin typeface="BIZ UDPゴシック" panose="020B0400000000000000" pitchFamily="50" charset="-128"/>
                          <a:ea typeface="BIZ UDPゴシック" panose="020B0400000000000000" pitchFamily="50" charset="-128"/>
                        </a:rPr>
                        <a:t>年</a:t>
                      </a:r>
                      <a:r>
                        <a:rPr kumimoji="1" lang="en-US" altLang="ja-JP" sz="1400" dirty="0">
                          <a:latin typeface="BIZ UDPゴシック" panose="020B0400000000000000" pitchFamily="50" charset="-128"/>
                          <a:ea typeface="BIZ UDPゴシック" panose="020B0400000000000000" pitchFamily="50" charset="-128"/>
                        </a:rPr>
                        <a:t>12</a:t>
                      </a:r>
                      <a:r>
                        <a:rPr kumimoji="1" lang="ja-JP" altLang="en-US" sz="1400" dirty="0">
                          <a:latin typeface="BIZ UDPゴシック" panose="020B0400000000000000" pitchFamily="50" charset="-128"/>
                          <a:ea typeface="BIZ UDPゴシック" panose="020B0400000000000000" pitchFamily="50" charset="-128"/>
                        </a:rPr>
                        <a:t>月</a:t>
                      </a:r>
                      <a:r>
                        <a:rPr kumimoji="1" lang="ja-JP" altLang="en-US" sz="1400" dirty="0" smtClean="0">
                          <a:latin typeface="BIZ UDPゴシック" panose="020B0400000000000000" pitchFamily="50" charset="-128"/>
                          <a:ea typeface="BIZ UDPゴシック" panose="020B0400000000000000" pitchFamily="50" charset="-128"/>
                        </a:rPr>
                        <a:t>１</a:t>
                      </a:r>
                      <a:r>
                        <a:rPr kumimoji="1" lang="en-US" altLang="ja-JP" sz="1400" dirty="0" smtClean="0">
                          <a:latin typeface="BIZ UDPゴシック" panose="020B0400000000000000" pitchFamily="50" charset="-128"/>
                          <a:ea typeface="BIZ UDPゴシック" panose="020B0400000000000000" pitchFamily="50" charset="-128"/>
                        </a:rPr>
                        <a:t>6</a:t>
                      </a:r>
                      <a:r>
                        <a:rPr kumimoji="1" lang="ja-JP" altLang="en-US" sz="1400" dirty="0" smtClean="0">
                          <a:latin typeface="BIZ UDPゴシック" panose="020B0400000000000000" pitchFamily="50" charset="-128"/>
                          <a:ea typeface="BIZ UDPゴシック" panose="020B0400000000000000" pitchFamily="50" charset="-128"/>
                        </a:rPr>
                        <a:t>日</a:t>
                      </a:r>
                      <a:r>
                        <a:rPr kumimoji="1" lang="ja-JP" altLang="en-US" sz="1400" dirty="0">
                          <a:latin typeface="BIZ UDPゴシック" panose="020B0400000000000000" pitchFamily="50" charset="-128"/>
                          <a:ea typeface="BIZ UDPゴシック" panose="020B0400000000000000" pitchFamily="50" charset="-128"/>
                        </a:rPr>
                        <a:t>（土）</a:t>
                      </a:r>
                      <a:endParaRPr kumimoji="1"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BIZ UDPゴシック" panose="020B0400000000000000" pitchFamily="50" charset="-128"/>
                          <a:ea typeface="BIZ UDPゴシック" panose="020B0400000000000000" pitchFamily="50" charset="-128"/>
                        </a:rPr>
                        <a:t>10</a:t>
                      </a:r>
                      <a:r>
                        <a:rPr kumimoji="1" lang="ja-JP" altLang="en-US" sz="1200" dirty="0" smtClean="0">
                          <a:latin typeface="BIZ UDPゴシック" panose="020B0400000000000000" pitchFamily="50" charset="-128"/>
                          <a:ea typeface="BIZ UDPゴシック" panose="020B0400000000000000" pitchFamily="50" charset="-128"/>
                        </a:rPr>
                        <a:t>：</a:t>
                      </a:r>
                      <a:r>
                        <a:rPr kumimoji="1" lang="en-US" altLang="ja-JP" sz="1200" dirty="0" smtClean="0">
                          <a:latin typeface="BIZ UDPゴシック" panose="020B0400000000000000" pitchFamily="50" charset="-128"/>
                          <a:ea typeface="BIZ UDPゴシック" panose="020B0400000000000000" pitchFamily="50" charset="-128"/>
                        </a:rPr>
                        <a:t>00-12</a:t>
                      </a:r>
                      <a:r>
                        <a:rPr kumimoji="1" lang="ja-JP" altLang="en-US" sz="1200" dirty="0" smtClean="0">
                          <a:latin typeface="BIZ UDPゴシック" panose="020B0400000000000000" pitchFamily="50" charset="-128"/>
                          <a:ea typeface="BIZ UDPゴシック" panose="020B0400000000000000" pitchFamily="50" charset="-128"/>
                        </a:rPr>
                        <a:t>：</a:t>
                      </a:r>
                      <a:r>
                        <a:rPr kumimoji="1" lang="en-US" altLang="ja-JP" sz="1200" dirty="0" smtClean="0">
                          <a:latin typeface="BIZ UDPゴシック" panose="020B0400000000000000" pitchFamily="50" charset="-128"/>
                          <a:ea typeface="BIZ UDPゴシック" panose="020B0400000000000000" pitchFamily="50" charset="-128"/>
                        </a:rPr>
                        <a:t>00</a:t>
                      </a:r>
                      <a:endParaRPr kumimoji="1"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nchor="ctr"/>
                </a:tc>
                <a:tc>
                  <a:txBody>
                    <a:bodyPr/>
                    <a:lstStyle/>
                    <a:p>
                      <a:r>
                        <a:rPr kumimoji="1" lang="ja-JP" altLang="en-US" sz="1400" dirty="0">
                          <a:latin typeface="BIZ UDPゴシック" panose="020B0400000000000000" pitchFamily="50" charset="-128"/>
                          <a:ea typeface="BIZ UDPゴシック" panose="020B0400000000000000" pitchFamily="50" charset="-128"/>
                        </a:rPr>
                        <a:t>摂食障害への効果的な対応</a:t>
                      </a:r>
                      <a:endParaRPr kumimoji="1"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tc>
                <a:extLst>
                  <a:ext uri="{0D108BD9-81ED-4DB2-BD59-A6C34878D82A}">
                    <a16:rowId xmlns:a16="http://schemas.microsoft.com/office/drawing/2014/main" val="10001"/>
                  </a:ext>
                </a:extLst>
              </a:tr>
              <a:tr h="325771">
                <a:tc>
                  <a:txBody>
                    <a:bodyPr/>
                    <a:lstStyle/>
                    <a:p>
                      <a:pPr algn="ctr"/>
                      <a:r>
                        <a:rPr kumimoji="1" lang="ja-JP" altLang="en-US" sz="1200" dirty="0">
                          <a:latin typeface="BIZ UDPゴシック" panose="020B0400000000000000" pitchFamily="50" charset="-128"/>
                          <a:ea typeface="BIZ UDPゴシック" panose="020B0400000000000000" pitchFamily="50" charset="-128"/>
                        </a:rPr>
                        <a:t>第</a:t>
                      </a:r>
                      <a:r>
                        <a:rPr kumimoji="1" lang="en-US" altLang="ja-JP" sz="1200" dirty="0">
                          <a:latin typeface="BIZ UDPゴシック" panose="020B0400000000000000" pitchFamily="50" charset="-128"/>
                          <a:ea typeface="BIZ UDPゴシック" panose="020B0400000000000000" pitchFamily="50" charset="-128"/>
                        </a:rPr>
                        <a:t>2</a:t>
                      </a:r>
                      <a:r>
                        <a:rPr kumimoji="1" lang="ja-JP" altLang="en-US" sz="1200" dirty="0">
                          <a:latin typeface="BIZ UDPゴシック" panose="020B0400000000000000" pitchFamily="50" charset="-128"/>
                          <a:ea typeface="BIZ UDPゴシック" panose="020B0400000000000000" pitchFamily="50" charset="-128"/>
                        </a:rPr>
                        <a:t>回</a:t>
                      </a:r>
                      <a:endParaRPr kumimoji="1"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nchor="ctr"/>
                </a:tc>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令和</a:t>
                      </a:r>
                      <a:r>
                        <a:rPr kumimoji="1" lang="en-US" altLang="ja-JP" sz="1400" dirty="0" smtClean="0">
                          <a:latin typeface="BIZ UDPゴシック" panose="020B0400000000000000" pitchFamily="50" charset="-128"/>
                          <a:ea typeface="BIZ UDPゴシック" panose="020B0400000000000000" pitchFamily="50" charset="-128"/>
                        </a:rPr>
                        <a:t>6</a:t>
                      </a:r>
                      <a:r>
                        <a:rPr kumimoji="1" lang="ja-JP" altLang="en-US" sz="1400" dirty="0" smtClean="0">
                          <a:latin typeface="BIZ UDPゴシック" panose="020B0400000000000000" pitchFamily="50" charset="-128"/>
                          <a:ea typeface="BIZ UDPゴシック" panose="020B0400000000000000" pitchFamily="50" charset="-128"/>
                        </a:rPr>
                        <a:t>年１月２</a:t>
                      </a:r>
                      <a:r>
                        <a:rPr kumimoji="1" lang="en-US" altLang="ja-JP" sz="1400" dirty="0" smtClean="0">
                          <a:latin typeface="BIZ UDPゴシック" panose="020B0400000000000000" pitchFamily="50" charset="-128"/>
                          <a:ea typeface="BIZ UDPゴシック" panose="020B0400000000000000" pitchFamily="50" charset="-128"/>
                        </a:rPr>
                        <a:t>7</a:t>
                      </a:r>
                      <a:r>
                        <a:rPr kumimoji="1" lang="ja-JP" altLang="en-US" sz="1400" dirty="0" smtClean="0">
                          <a:latin typeface="BIZ UDPゴシック" panose="020B0400000000000000" pitchFamily="50" charset="-128"/>
                          <a:ea typeface="BIZ UDPゴシック" panose="020B0400000000000000" pitchFamily="50" charset="-128"/>
                        </a:rPr>
                        <a:t>日</a:t>
                      </a:r>
                      <a:r>
                        <a:rPr kumimoji="1" lang="ja-JP" altLang="en-US" sz="1400" dirty="0">
                          <a:latin typeface="BIZ UDPゴシック" panose="020B0400000000000000" pitchFamily="50" charset="-128"/>
                          <a:ea typeface="BIZ UDPゴシック" panose="020B0400000000000000" pitchFamily="50" charset="-128"/>
                        </a:rPr>
                        <a:t>（土）</a:t>
                      </a:r>
                      <a:endParaRPr kumimoji="1"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BIZ UDPゴシック" panose="020B0400000000000000" pitchFamily="50" charset="-128"/>
                          <a:ea typeface="BIZ UDPゴシック" panose="020B0400000000000000" pitchFamily="50" charset="-128"/>
                        </a:rPr>
                        <a:t>10</a:t>
                      </a:r>
                      <a:r>
                        <a:rPr kumimoji="1" lang="ja-JP" altLang="en-US" sz="1200" dirty="0" smtClean="0">
                          <a:latin typeface="BIZ UDPゴシック" panose="020B0400000000000000" pitchFamily="50" charset="-128"/>
                          <a:ea typeface="BIZ UDPゴシック" panose="020B0400000000000000" pitchFamily="50" charset="-128"/>
                        </a:rPr>
                        <a:t>：</a:t>
                      </a:r>
                      <a:r>
                        <a:rPr kumimoji="1" lang="en-US" altLang="ja-JP" sz="1200" dirty="0" smtClean="0">
                          <a:latin typeface="BIZ UDPゴシック" panose="020B0400000000000000" pitchFamily="50" charset="-128"/>
                          <a:ea typeface="BIZ UDPゴシック" panose="020B0400000000000000" pitchFamily="50" charset="-128"/>
                        </a:rPr>
                        <a:t>00-12</a:t>
                      </a:r>
                      <a:r>
                        <a:rPr kumimoji="1" lang="ja-JP" altLang="en-US" sz="1200" dirty="0" smtClean="0">
                          <a:latin typeface="BIZ UDPゴシック" panose="020B0400000000000000" pitchFamily="50" charset="-128"/>
                          <a:ea typeface="BIZ UDPゴシック" panose="020B0400000000000000" pitchFamily="50" charset="-128"/>
                        </a:rPr>
                        <a:t>：</a:t>
                      </a:r>
                      <a:r>
                        <a:rPr kumimoji="1" lang="en-US" altLang="ja-JP" sz="1200" dirty="0" smtClean="0">
                          <a:latin typeface="BIZ UDPゴシック" panose="020B0400000000000000" pitchFamily="50" charset="-128"/>
                          <a:ea typeface="BIZ UDPゴシック" panose="020B0400000000000000" pitchFamily="50" charset="-128"/>
                        </a:rPr>
                        <a:t>00</a:t>
                      </a:r>
                      <a:endParaRPr kumimoji="1"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nchor="ctr"/>
                </a:tc>
                <a:tc>
                  <a:txBody>
                    <a:bodyPr/>
                    <a:lstStyle/>
                    <a:p>
                      <a:r>
                        <a:rPr kumimoji="1" lang="ja-JP" altLang="en-US" sz="1400" dirty="0">
                          <a:latin typeface="BIZ UDPゴシック" panose="020B0400000000000000" pitchFamily="50" charset="-128"/>
                          <a:ea typeface="BIZ UDPゴシック" panose="020B0400000000000000" pitchFamily="50" charset="-128"/>
                        </a:rPr>
                        <a:t>摂食障害の症状を知ろう</a:t>
                      </a:r>
                      <a:endParaRPr kumimoji="1"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nchor="ctr"/>
                </a:tc>
                <a:extLst>
                  <a:ext uri="{0D108BD9-81ED-4DB2-BD59-A6C34878D82A}">
                    <a16:rowId xmlns:a16="http://schemas.microsoft.com/office/drawing/2014/main" val="10002"/>
                  </a:ext>
                </a:extLst>
              </a:tr>
              <a:tr h="325771">
                <a:tc>
                  <a:txBody>
                    <a:bodyPr/>
                    <a:lstStyle/>
                    <a:p>
                      <a:pPr algn="ctr"/>
                      <a:r>
                        <a:rPr kumimoji="1" lang="ja-JP" altLang="en-US" sz="1200" dirty="0">
                          <a:latin typeface="BIZ UDPゴシック" panose="020B0400000000000000" pitchFamily="50" charset="-128"/>
                          <a:ea typeface="BIZ UDPゴシック" panose="020B0400000000000000" pitchFamily="50" charset="-128"/>
                        </a:rPr>
                        <a:t>第</a:t>
                      </a:r>
                      <a:r>
                        <a:rPr kumimoji="1" lang="en-US" altLang="ja-JP" sz="1200" dirty="0">
                          <a:latin typeface="BIZ UDPゴシック" panose="020B0400000000000000" pitchFamily="50" charset="-128"/>
                          <a:ea typeface="BIZ UDPゴシック" panose="020B0400000000000000" pitchFamily="50" charset="-128"/>
                        </a:rPr>
                        <a:t>3</a:t>
                      </a:r>
                      <a:r>
                        <a:rPr kumimoji="1" lang="ja-JP" altLang="en-US" sz="1200" dirty="0">
                          <a:latin typeface="BIZ UDPゴシック" panose="020B0400000000000000" pitchFamily="50" charset="-128"/>
                          <a:ea typeface="BIZ UDPゴシック" panose="020B0400000000000000" pitchFamily="50" charset="-128"/>
                        </a:rPr>
                        <a:t>回</a:t>
                      </a:r>
                      <a:endParaRPr kumimoji="1"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nchor="ctr"/>
                </a:tc>
                <a:tc>
                  <a:txBody>
                    <a:bodyPr/>
                    <a:lstStyle/>
                    <a:p>
                      <a:pPr algn="ctr"/>
                      <a:r>
                        <a:rPr kumimoji="1" lang="ja-JP" altLang="en-US" sz="1400" dirty="0" smtClean="0">
                          <a:latin typeface="BIZ UDPゴシック" panose="020B0400000000000000" pitchFamily="50" charset="-128"/>
                          <a:ea typeface="BIZ UDPゴシック" panose="020B0400000000000000" pitchFamily="50" charset="-128"/>
                        </a:rPr>
                        <a:t>令和</a:t>
                      </a:r>
                      <a:r>
                        <a:rPr kumimoji="1" lang="en-US" altLang="ja-JP" sz="1400" dirty="0" smtClean="0">
                          <a:latin typeface="BIZ UDPゴシック" panose="020B0400000000000000" pitchFamily="50" charset="-128"/>
                          <a:ea typeface="BIZ UDPゴシック" panose="020B0400000000000000" pitchFamily="50" charset="-128"/>
                        </a:rPr>
                        <a:t>6</a:t>
                      </a:r>
                      <a:r>
                        <a:rPr kumimoji="1" lang="ja-JP" altLang="en-US" sz="1400" dirty="0" smtClean="0">
                          <a:latin typeface="BIZ UDPゴシック" panose="020B0400000000000000" pitchFamily="50" charset="-128"/>
                          <a:ea typeface="BIZ UDPゴシック" panose="020B0400000000000000" pitchFamily="50" charset="-128"/>
                        </a:rPr>
                        <a:t>年２月１</a:t>
                      </a:r>
                      <a:r>
                        <a:rPr kumimoji="1" lang="en-US" altLang="ja-JP" sz="1400" dirty="0" smtClean="0">
                          <a:latin typeface="BIZ UDPゴシック" panose="020B0400000000000000" pitchFamily="50" charset="-128"/>
                          <a:ea typeface="BIZ UDPゴシック" panose="020B0400000000000000" pitchFamily="50" charset="-128"/>
                        </a:rPr>
                        <a:t>7</a:t>
                      </a:r>
                      <a:r>
                        <a:rPr kumimoji="1" lang="ja-JP" altLang="en-US" sz="1400" dirty="0" smtClean="0">
                          <a:latin typeface="BIZ UDPゴシック" panose="020B0400000000000000" pitchFamily="50" charset="-128"/>
                          <a:ea typeface="BIZ UDPゴシック" panose="020B0400000000000000" pitchFamily="50" charset="-128"/>
                        </a:rPr>
                        <a:t>日</a:t>
                      </a:r>
                      <a:r>
                        <a:rPr kumimoji="1" lang="ja-JP" altLang="en-US" sz="1400" dirty="0">
                          <a:latin typeface="BIZ UDPゴシック" panose="020B0400000000000000" pitchFamily="50" charset="-128"/>
                          <a:ea typeface="BIZ UDPゴシック" panose="020B0400000000000000" pitchFamily="50" charset="-128"/>
                        </a:rPr>
                        <a:t>（土）</a:t>
                      </a:r>
                      <a:endParaRPr kumimoji="1" lang="en-US" altLang="ja-JP" sz="1400" dirty="0">
                        <a:latin typeface="BIZ UDPゴシック" panose="020B0400000000000000" pitchFamily="50" charset="-128"/>
                        <a:ea typeface="BIZ UDPゴシック" panose="020B0400000000000000"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kumimoji="1" lang="en-US" altLang="ja-JP" sz="1200" dirty="0" smtClean="0">
                          <a:latin typeface="BIZ UDPゴシック" panose="020B0400000000000000" pitchFamily="50" charset="-128"/>
                          <a:ea typeface="BIZ UDPゴシック" panose="020B0400000000000000" pitchFamily="50" charset="-128"/>
                        </a:rPr>
                        <a:t>10</a:t>
                      </a:r>
                      <a:r>
                        <a:rPr kumimoji="1" lang="ja-JP" altLang="en-US" sz="1200" dirty="0" smtClean="0">
                          <a:latin typeface="BIZ UDPゴシック" panose="020B0400000000000000" pitchFamily="50" charset="-128"/>
                          <a:ea typeface="BIZ UDPゴシック" panose="020B0400000000000000" pitchFamily="50" charset="-128"/>
                        </a:rPr>
                        <a:t>：</a:t>
                      </a:r>
                      <a:r>
                        <a:rPr kumimoji="1" lang="en-US" altLang="ja-JP" sz="1200" dirty="0" smtClean="0">
                          <a:latin typeface="BIZ UDPゴシック" panose="020B0400000000000000" pitchFamily="50" charset="-128"/>
                          <a:ea typeface="BIZ UDPゴシック" panose="020B0400000000000000" pitchFamily="50" charset="-128"/>
                        </a:rPr>
                        <a:t>00-12</a:t>
                      </a:r>
                      <a:r>
                        <a:rPr kumimoji="1" lang="ja-JP" altLang="en-US" sz="1200" dirty="0" smtClean="0">
                          <a:latin typeface="BIZ UDPゴシック" panose="020B0400000000000000" pitchFamily="50" charset="-128"/>
                          <a:ea typeface="BIZ UDPゴシック" panose="020B0400000000000000" pitchFamily="50" charset="-128"/>
                        </a:rPr>
                        <a:t>：</a:t>
                      </a:r>
                      <a:r>
                        <a:rPr kumimoji="1" lang="en-US" altLang="ja-JP" sz="1200" dirty="0" smtClean="0">
                          <a:latin typeface="BIZ UDPゴシック" panose="020B0400000000000000" pitchFamily="50" charset="-128"/>
                          <a:ea typeface="BIZ UDPゴシック" panose="020B0400000000000000" pitchFamily="50" charset="-128"/>
                        </a:rPr>
                        <a:t>00</a:t>
                      </a:r>
                      <a:endParaRPr kumimoji="1" lang="ja-JP" altLang="en-US" sz="12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nchor="ctr"/>
                </a:tc>
                <a:tc>
                  <a:txBody>
                    <a:bodyPr/>
                    <a:lstStyle/>
                    <a:p>
                      <a:r>
                        <a:rPr kumimoji="1" lang="ja-JP" altLang="en-US" sz="1400" dirty="0">
                          <a:latin typeface="BIZ UDPゴシック" panose="020B0400000000000000" pitchFamily="50" charset="-128"/>
                          <a:ea typeface="BIZ UDPゴシック" panose="020B0400000000000000" pitchFamily="50" charset="-128"/>
                        </a:rPr>
                        <a:t>摂食障害の回復・サポートのコツ</a:t>
                      </a:r>
                      <a:endParaRPr kumimoji="1" lang="ja-JP" altLang="en-US" sz="1400" dirty="0">
                        <a:latin typeface="BIZ UDPゴシック" panose="020B0400000000000000" pitchFamily="50" charset="-128"/>
                        <a:ea typeface="BIZ UDPゴシック" panose="020B0400000000000000" pitchFamily="50" charset="-128"/>
                        <a:cs typeface="Meiryo UI" panose="020B0604030504040204" pitchFamily="50" charset="-128"/>
                      </a:endParaRPr>
                    </a:p>
                  </a:txBody>
                  <a:tcPr/>
                </a:tc>
                <a:extLst>
                  <a:ext uri="{0D108BD9-81ED-4DB2-BD59-A6C34878D82A}">
                    <a16:rowId xmlns:a16="http://schemas.microsoft.com/office/drawing/2014/main" val="10003"/>
                  </a:ext>
                </a:extLst>
              </a:tr>
            </a:tbl>
          </a:graphicData>
        </a:graphic>
      </p:graphicFrame>
      <p:sp>
        <p:nvSpPr>
          <p:cNvPr id="8" name="正方形/長方形 7"/>
          <p:cNvSpPr/>
          <p:nvPr/>
        </p:nvSpPr>
        <p:spPr>
          <a:xfrm>
            <a:off x="104036" y="3009500"/>
            <a:ext cx="6616745" cy="738664"/>
          </a:xfrm>
          <a:prstGeom prst="rect">
            <a:avLst/>
          </a:prstGeom>
        </p:spPr>
        <p:txBody>
          <a:bodyPr wrap="square">
            <a:spAutoFit/>
          </a:bodyPr>
          <a:lstStyle/>
          <a:p>
            <a:pPr lvl="0"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摂食障害をかかえる方に対してお悩みのご家族むけの、全</a:t>
            </a:r>
            <a:r>
              <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3</a:t>
            </a: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回シリーズの教室です。</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摂食障害について一緒に学び、対応について考えてみませんか？</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a:p>
            <a:pPr lvl="0" algn="ctr"/>
            <a:r>
              <a:rPr lang="ja-JP" altLang="en-US"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ご家族同士、和気あいあいと話し合える場を提供します。</a:t>
            </a:r>
            <a:endParaRPr lang="en-US" altLang="ja-JP" sz="1400" dirty="0">
              <a:solidFill>
                <a:prstClr val="black"/>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12" name="正方形/長方形 11"/>
          <p:cNvSpPr/>
          <p:nvPr/>
        </p:nvSpPr>
        <p:spPr>
          <a:xfrm>
            <a:off x="1760883" y="5141776"/>
            <a:ext cx="6059109" cy="261610"/>
          </a:xfrm>
          <a:prstGeom prst="rect">
            <a:avLst/>
          </a:prstGeom>
        </p:spPr>
        <p:txBody>
          <a:bodyPr wrap="square">
            <a:spAutoFit/>
          </a:bodyPr>
          <a:lstStyle/>
          <a:p>
            <a:r>
              <a:rPr lang="en-US" altLang="ja-JP"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a:t>
            </a:r>
            <a:r>
              <a:rPr lang="ja-JP" altLang="en-US" sz="1100" dirty="0">
                <a:solidFill>
                  <a:prstClr val="black"/>
                </a:solidFill>
                <a:latin typeface="Meiryo UI" panose="020B0604030504040204" pitchFamily="50" charset="-128"/>
                <a:ea typeface="Meiryo UI" panose="020B0604030504040204" pitchFamily="50" charset="-128"/>
                <a:cs typeface="Meiryo UI" panose="020B0604030504040204" pitchFamily="50" charset="-128"/>
              </a:rPr>
              <a:t>内容は、静岡県摂食障害支援拠点病院にて行われている家族教室と同様のものです。</a:t>
            </a:r>
            <a:endParaRPr lang="ja-JP" altLang="en-US" sz="1100" dirty="0"/>
          </a:p>
        </p:txBody>
      </p:sp>
      <p:sp>
        <p:nvSpPr>
          <p:cNvPr id="22" name="正方形/長方形 21"/>
          <p:cNvSpPr/>
          <p:nvPr/>
        </p:nvSpPr>
        <p:spPr>
          <a:xfrm>
            <a:off x="27082" y="7599458"/>
            <a:ext cx="6770652" cy="151082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20" name="グループ化 19"/>
          <p:cNvGrpSpPr/>
          <p:nvPr/>
        </p:nvGrpSpPr>
        <p:grpSpPr>
          <a:xfrm>
            <a:off x="168489" y="7828061"/>
            <a:ext cx="6589214" cy="1323439"/>
            <a:chOff x="168489" y="7488332"/>
            <a:chExt cx="6589214" cy="1323439"/>
          </a:xfrm>
        </p:grpSpPr>
        <p:sp>
          <p:nvSpPr>
            <p:cNvPr id="16" name="正方形/長方形 15"/>
            <p:cNvSpPr/>
            <p:nvPr/>
          </p:nvSpPr>
          <p:spPr>
            <a:xfrm>
              <a:off x="168489" y="7488332"/>
              <a:ext cx="6589214" cy="1323439"/>
            </a:xfrm>
            <a:prstGeom prst="rect">
              <a:avLst/>
            </a:prstGeom>
          </p:spPr>
          <p:txBody>
            <a:bodyPr wrap="square">
              <a:spAutoFit/>
            </a:bodyPr>
            <a:lstStyle/>
            <a:p>
              <a:r>
                <a:rPr lang="ja-JP" altLang="en-US" sz="2400" b="1" dirty="0">
                  <a:latin typeface="Meiryo UI" panose="020B0604030504040204" pitchFamily="50" charset="-128"/>
                  <a:ea typeface="Meiryo UI" panose="020B0604030504040204" pitchFamily="50" charset="-128"/>
                  <a:cs typeface="Meiryo UI" panose="020B0604030504040204" pitchFamily="50" charset="-128"/>
                </a:rPr>
                <a:t>静岡市こころの健康センター</a:t>
              </a:r>
              <a:endParaRPr lang="en-US" altLang="ja-JP" sz="2400" b="1"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3200" b="1" dirty="0">
                  <a:latin typeface="Meiryo UI" panose="020B0604030504040204" pitchFamily="50" charset="-128"/>
                  <a:ea typeface="Meiryo UI" panose="020B0604030504040204" pitchFamily="50" charset="-128"/>
                  <a:cs typeface="Meiryo UI" panose="020B0604030504040204" pitchFamily="50" charset="-128"/>
                </a:rPr>
                <a:t>☎ </a:t>
              </a:r>
              <a:r>
                <a:rPr lang="en-US" altLang="ja-JP" sz="3200" b="1" dirty="0">
                  <a:latin typeface="Meiryo UI" panose="020B0604030504040204" pitchFamily="50" charset="-128"/>
                  <a:ea typeface="Meiryo UI" panose="020B0604030504040204" pitchFamily="50" charset="-128"/>
                  <a:cs typeface="Meiryo UI" panose="020B0604030504040204" pitchFamily="50" charset="-128"/>
                </a:rPr>
                <a:t>054-262-3011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（平日８時</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30</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分</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~17</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時）</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600" dirty="0">
                  <a:latin typeface="Meiryo UI" panose="020B0604030504040204" pitchFamily="50" charset="-128"/>
                  <a:ea typeface="Meiryo UI" panose="020B0604030504040204" pitchFamily="50" charset="-128"/>
                  <a:cs typeface="Meiryo UI" panose="020B0604030504040204" pitchFamily="50" charset="-128"/>
                </a:rPr>
                <a:t>〒</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420-0821</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　静岡市葵区柚木</a:t>
              </a:r>
              <a:r>
                <a:rPr lang="en-US" altLang="ja-JP" sz="1600" dirty="0">
                  <a:latin typeface="Meiryo UI" panose="020B0604030504040204" pitchFamily="50" charset="-128"/>
                  <a:ea typeface="Meiryo UI" panose="020B0604030504040204" pitchFamily="50" charset="-128"/>
                  <a:cs typeface="Meiryo UI" panose="020B0604030504040204" pitchFamily="50" charset="-128"/>
                </a:rPr>
                <a:t>1014</a:t>
              </a:r>
              <a:r>
                <a:rPr lang="ja-JP" altLang="en-US" sz="1600" dirty="0">
                  <a:latin typeface="Meiryo UI" panose="020B0604030504040204" pitchFamily="50" charset="-128"/>
                  <a:ea typeface="Meiryo UI" panose="020B0604030504040204" pitchFamily="50" charset="-128"/>
                  <a:cs typeface="Meiryo UI" panose="020B0604030504040204" pitchFamily="50" charset="-128"/>
                </a:rPr>
                <a:t>番地</a:t>
              </a:r>
              <a:endParaRPr lang="en-US" altLang="ja-JP" sz="20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17" name="グループ化 16"/>
            <p:cNvGrpSpPr/>
            <p:nvPr/>
          </p:nvGrpSpPr>
          <p:grpSpPr>
            <a:xfrm>
              <a:off x="3915426" y="7644058"/>
              <a:ext cx="2768661" cy="457765"/>
              <a:chOff x="4197029" y="7072995"/>
              <a:chExt cx="2768661" cy="457765"/>
            </a:xfrm>
          </p:grpSpPr>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197029" y="7090480"/>
                <a:ext cx="2175707" cy="440280"/>
              </a:xfrm>
              <a:prstGeom prst="rect">
                <a:avLst/>
              </a:prstGeom>
            </p:spPr>
          </p:pic>
          <p:pic>
            <p:nvPicPr>
              <p:cNvPr id="19" name="図 18"/>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75135" y="7072995"/>
                <a:ext cx="490555" cy="423904"/>
              </a:xfrm>
              <a:prstGeom prst="rect">
                <a:avLst/>
              </a:prstGeom>
            </p:spPr>
          </p:pic>
        </p:grpSp>
      </p:grpSp>
      <p:grpSp>
        <p:nvGrpSpPr>
          <p:cNvPr id="25" name="グループ化 24"/>
          <p:cNvGrpSpPr/>
          <p:nvPr/>
        </p:nvGrpSpPr>
        <p:grpSpPr>
          <a:xfrm>
            <a:off x="37077" y="7219151"/>
            <a:ext cx="3342510" cy="573939"/>
            <a:chOff x="-5902310" y="3637567"/>
            <a:chExt cx="3030372" cy="578289"/>
          </a:xfrm>
        </p:grpSpPr>
        <p:sp>
          <p:nvSpPr>
            <p:cNvPr id="23" name="楕円 22"/>
            <p:cNvSpPr/>
            <p:nvPr/>
          </p:nvSpPr>
          <p:spPr>
            <a:xfrm>
              <a:off x="-5902310" y="3637567"/>
              <a:ext cx="3010644" cy="578289"/>
            </a:xfrm>
            <a:prstGeom prst="ellipse">
              <a:avLst/>
            </a:prstGeom>
            <a:solidFill>
              <a:srgbClr val="99CCFF"/>
            </a:solidFill>
            <a:ln w="12700">
              <a:solidFill>
                <a:srgbClr val="0000CC"/>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b="1"/>
            </a:p>
          </p:txBody>
        </p:sp>
        <p:sp>
          <p:nvSpPr>
            <p:cNvPr id="24" name="テキスト ボックス 23"/>
            <p:cNvSpPr txBox="1"/>
            <p:nvPr/>
          </p:nvSpPr>
          <p:spPr>
            <a:xfrm>
              <a:off x="-5830184" y="3722494"/>
              <a:ext cx="2958246" cy="324678"/>
            </a:xfrm>
            <a:prstGeom prst="rect">
              <a:avLst/>
            </a:prstGeom>
            <a:noFill/>
            <a:ln>
              <a:noFill/>
            </a:ln>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申込み</a:t>
              </a:r>
              <a:r>
                <a:rPr lang="ja-JP" altLang="en-US" dirty="0">
                  <a:latin typeface="BIZ UDPゴシック" panose="020B0400000000000000" pitchFamily="50" charset="-128"/>
                  <a:ea typeface="BIZ UDPゴシック" panose="020B0400000000000000" pitchFamily="50" charset="-128"/>
                </a:rPr>
                <a:t>・問い合わせ・</a:t>
              </a:r>
              <a:r>
                <a:rPr kumimoji="1" lang="ja-JP" altLang="en-US" dirty="0">
                  <a:latin typeface="BIZ UDPゴシック" panose="020B0400000000000000" pitchFamily="50" charset="-128"/>
                  <a:ea typeface="BIZ UDPゴシック" panose="020B0400000000000000" pitchFamily="50" charset="-128"/>
                </a:rPr>
                <a:t>会場</a:t>
              </a:r>
            </a:p>
          </p:txBody>
        </p:sp>
      </p:grpSp>
      <p:grpSp>
        <p:nvGrpSpPr>
          <p:cNvPr id="27" name="グループ化 26"/>
          <p:cNvGrpSpPr/>
          <p:nvPr/>
        </p:nvGrpSpPr>
        <p:grpSpPr>
          <a:xfrm>
            <a:off x="4876926" y="623574"/>
            <a:ext cx="1649487" cy="945295"/>
            <a:chOff x="5158057" y="661023"/>
            <a:chExt cx="1499047" cy="716789"/>
          </a:xfrm>
          <a:solidFill>
            <a:srgbClr val="FFCC99"/>
          </a:solidFill>
        </p:grpSpPr>
        <p:sp>
          <p:nvSpPr>
            <p:cNvPr id="13" name="楕円 12"/>
            <p:cNvSpPr/>
            <p:nvPr/>
          </p:nvSpPr>
          <p:spPr>
            <a:xfrm>
              <a:off x="5158057" y="661023"/>
              <a:ext cx="1440159" cy="716789"/>
            </a:xfrm>
            <a:prstGeom prst="ellipse">
              <a:avLst/>
            </a:prstGeom>
            <a:grpFill/>
            <a:ln w="19050">
              <a:solidFill>
                <a:srgbClr val="FF0000"/>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sz="2000"/>
            </a:p>
          </p:txBody>
        </p:sp>
        <p:sp>
          <p:nvSpPr>
            <p:cNvPr id="26" name="テキスト ボックス 25"/>
            <p:cNvSpPr txBox="1"/>
            <p:nvPr/>
          </p:nvSpPr>
          <p:spPr>
            <a:xfrm>
              <a:off x="5171881" y="751033"/>
              <a:ext cx="1485223" cy="536769"/>
            </a:xfrm>
            <a:prstGeom prst="rect">
              <a:avLst/>
            </a:prstGeom>
            <a:noFill/>
          </p:spPr>
          <p:txBody>
            <a:bodyPr wrap="square" rtlCol="0">
              <a:spAutoFit/>
            </a:bodyPr>
            <a:lstStyle/>
            <a:p>
              <a:pPr algn="ctr"/>
              <a:r>
                <a:rPr kumimoji="1" lang="ja-JP" altLang="en-US" sz="2000" b="1" dirty="0">
                  <a:latin typeface="BIZ UDPゴシック" panose="020B0400000000000000" pitchFamily="50" charset="-128"/>
                  <a:ea typeface="BIZ UDPゴシック" panose="020B0400000000000000" pitchFamily="50" charset="-128"/>
                </a:rPr>
                <a:t>参加無料</a:t>
              </a:r>
              <a:endParaRPr kumimoji="1" lang="en-US" altLang="ja-JP" sz="2000" b="1" dirty="0">
                <a:latin typeface="BIZ UDPゴシック" panose="020B0400000000000000" pitchFamily="50" charset="-128"/>
                <a:ea typeface="BIZ UDPゴシック" panose="020B0400000000000000" pitchFamily="50" charset="-128"/>
              </a:endParaRPr>
            </a:p>
            <a:p>
              <a:pPr algn="ctr"/>
              <a:r>
                <a:rPr lang="ja-JP" altLang="en-US" sz="2000" b="1" dirty="0">
                  <a:latin typeface="BIZ UDPゴシック" panose="020B0400000000000000" pitchFamily="50" charset="-128"/>
                  <a:ea typeface="BIZ UDPゴシック" panose="020B0400000000000000" pitchFamily="50" charset="-128"/>
                </a:rPr>
                <a:t>要申込</a:t>
              </a:r>
              <a:endParaRPr kumimoji="1" lang="ja-JP" altLang="en-US" sz="2000" b="1" dirty="0">
                <a:latin typeface="BIZ UDPゴシック" panose="020B0400000000000000" pitchFamily="50" charset="-128"/>
                <a:ea typeface="BIZ UDPゴシック" panose="020B0400000000000000" pitchFamily="50" charset="-128"/>
              </a:endParaRPr>
            </a:p>
          </p:txBody>
        </p:sp>
      </p:grpSp>
      <p:grpSp>
        <p:nvGrpSpPr>
          <p:cNvPr id="56" name="グループ化 55"/>
          <p:cNvGrpSpPr/>
          <p:nvPr/>
        </p:nvGrpSpPr>
        <p:grpSpPr>
          <a:xfrm>
            <a:off x="180498" y="5452690"/>
            <a:ext cx="4822781" cy="930785"/>
            <a:chOff x="296448" y="5351982"/>
            <a:chExt cx="4822781" cy="930785"/>
          </a:xfrm>
        </p:grpSpPr>
        <p:sp>
          <p:nvSpPr>
            <p:cNvPr id="21" name="フローチャート : 代替処理 20"/>
            <p:cNvSpPr/>
            <p:nvPr/>
          </p:nvSpPr>
          <p:spPr>
            <a:xfrm>
              <a:off x="1106264" y="5493798"/>
              <a:ext cx="4012965" cy="788969"/>
            </a:xfrm>
            <a:prstGeom prst="flowChartAlternateProcess">
              <a:avLst/>
            </a:prstGeom>
            <a:noFill/>
            <a:ln w="57150" cmpd="sng">
              <a:noFill/>
              <a:prstDash val="sysDot"/>
            </a:ln>
          </p:spPr>
          <p:style>
            <a:lnRef idx="2">
              <a:schemeClr val="dk1"/>
            </a:lnRef>
            <a:fillRef idx="1">
              <a:schemeClr val="lt1"/>
            </a:fillRef>
            <a:effectRef idx="0">
              <a:schemeClr val="dk1"/>
            </a:effectRef>
            <a:fontRef idx="minor">
              <a:schemeClr val="dk1"/>
            </a:fontRef>
          </p:style>
          <p:txBody>
            <a:bodyPr rtlCol="0" anchor="t"/>
            <a:lstStyle/>
            <a:p>
              <a:r>
                <a:rPr lang="ja-JP" altLang="en-US" sz="1600" dirty="0">
                  <a:latin typeface="Meiryo UI" panose="020B0604030504040204" pitchFamily="50" charset="-128"/>
                  <a:ea typeface="Meiryo UI" panose="020B0604030504040204" pitchFamily="50" charset="-128"/>
                  <a:cs typeface="Meiryo UI" panose="020B0604030504040204" pitchFamily="50" charset="-128"/>
                </a:rPr>
                <a:t>摂食障害をかかえる方のご家族　</a:t>
              </a:r>
              <a:r>
                <a:rPr lang="ja-JP" altLang="en-US" sz="1600" dirty="0" smtClean="0">
                  <a:latin typeface="Meiryo UI" panose="020B0604030504040204" pitchFamily="50" charset="-128"/>
                  <a:ea typeface="Meiryo UI" panose="020B0604030504040204" pitchFamily="50" charset="-128"/>
                  <a:cs typeface="Meiryo UI" panose="020B0604030504040204" pitchFamily="50" charset="-128"/>
                </a:rPr>
                <a:t>８家族</a:t>
              </a:r>
              <a:endParaRPr lang="en-US" altLang="ja-JP" sz="16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200"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全</a:t>
              </a:r>
              <a:r>
                <a:rPr lang="en-US" altLang="ja-JP" sz="1200" b="1" u="sng" dirty="0">
                  <a:latin typeface="Meiryo UI" panose="020B0604030504040204" pitchFamily="50" charset="-128"/>
                  <a:ea typeface="Meiryo UI" panose="020B0604030504040204" pitchFamily="50" charset="-128"/>
                  <a:cs typeface="Meiryo UI" panose="020B0604030504040204" pitchFamily="50" charset="-128"/>
                </a:rPr>
                <a:t>3</a:t>
              </a:r>
              <a:r>
                <a:rPr lang="ja-JP" altLang="en-US" sz="1200" b="1" u="sng" dirty="0">
                  <a:latin typeface="Meiryo UI" panose="020B0604030504040204" pitchFamily="50" charset="-128"/>
                  <a:ea typeface="Meiryo UI" panose="020B0604030504040204" pitchFamily="50" charset="-128"/>
                  <a:cs typeface="Meiryo UI" panose="020B0604030504040204" pitchFamily="50" charset="-128"/>
                </a:rPr>
                <a:t>回の参加が可能な方</a:t>
              </a:r>
              <a:r>
                <a:rPr lang="ja-JP" altLang="en-US" sz="1200" dirty="0">
                  <a:latin typeface="Meiryo UI" panose="020B0604030504040204" pitchFamily="50" charset="-128"/>
                  <a:ea typeface="Meiryo UI" panose="020B0604030504040204" pitchFamily="50" charset="-128"/>
                  <a:cs typeface="Meiryo UI" panose="020B0604030504040204" pitchFamily="50" charset="-128"/>
                </a:rPr>
                <a:t>を優先させていただきます</a:t>
              </a:r>
              <a:endParaRPr lang="en-US" altLang="ja-JP" sz="12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cs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cs typeface="Meiryo UI" panose="020B0604030504040204" pitchFamily="50" charset="-128"/>
              </a:endParaRPr>
            </a:p>
          </p:txBody>
        </p:sp>
        <p:grpSp>
          <p:nvGrpSpPr>
            <p:cNvPr id="47" name="グループ化 46"/>
            <p:cNvGrpSpPr/>
            <p:nvPr/>
          </p:nvGrpSpPr>
          <p:grpSpPr>
            <a:xfrm>
              <a:off x="296448" y="5351982"/>
              <a:ext cx="809816" cy="464737"/>
              <a:chOff x="-1625986" y="3791826"/>
              <a:chExt cx="3010644" cy="578289"/>
            </a:xfrm>
          </p:grpSpPr>
          <p:sp>
            <p:nvSpPr>
              <p:cNvPr id="48" name="楕円 47"/>
              <p:cNvSpPr/>
              <p:nvPr/>
            </p:nvSpPr>
            <p:spPr>
              <a:xfrm>
                <a:off x="-1625986" y="3791826"/>
                <a:ext cx="3010644" cy="578289"/>
              </a:xfrm>
              <a:prstGeom prst="ellipse">
                <a:avLst/>
              </a:prstGeom>
              <a:solidFill>
                <a:srgbClr val="99CCFF"/>
              </a:solidFill>
              <a:ln>
                <a:solidFill>
                  <a:srgbClr val="0000CC"/>
                </a:solidFill>
              </a:ln>
            </p:spPr>
            <p:style>
              <a:lnRef idx="0">
                <a:schemeClr val="accent5"/>
              </a:lnRef>
              <a:fillRef idx="3">
                <a:schemeClr val="accent5"/>
              </a:fillRef>
              <a:effectRef idx="3">
                <a:schemeClr val="accent5"/>
              </a:effectRef>
              <a:fontRef idx="minor">
                <a:schemeClr val="lt1"/>
              </a:fontRef>
            </p:style>
            <p:txBody>
              <a:bodyPr rtlCol="0" anchor="ctr"/>
              <a:lstStyle/>
              <a:p>
                <a:pPr algn="ctr"/>
                <a:endParaRPr kumimoji="1" lang="ja-JP" altLang="en-US"/>
              </a:p>
            </p:txBody>
          </p:sp>
          <p:sp>
            <p:nvSpPr>
              <p:cNvPr id="49" name="テキスト ボックス 48"/>
              <p:cNvSpPr txBox="1"/>
              <p:nvPr/>
            </p:nvSpPr>
            <p:spPr>
              <a:xfrm>
                <a:off x="-1599787" y="3791826"/>
                <a:ext cx="2958247" cy="459573"/>
              </a:xfrm>
              <a:prstGeom prst="rect">
                <a:avLst/>
              </a:prstGeom>
              <a:noFill/>
            </p:spPr>
            <p:txBody>
              <a:bodyPr wrap="square" rtlCol="0">
                <a:spAutoFit/>
              </a:bodyPr>
              <a:lstStyle/>
              <a:p>
                <a:pPr algn="ctr"/>
                <a:r>
                  <a:rPr kumimoji="1" lang="ja-JP" altLang="en-US" dirty="0">
                    <a:latin typeface="BIZ UDPゴシック" panose="020B0400000000000000" pitchFamily="50" charset="-128"/>
                    <a:ea typeface="BIZ UDPゴシック" panose="020B0400000000000000" pitchFamily="50" charset="-128"/>
                  </a:rPr>
                  <a:t>対象</a:t>
                </a:r>
              </a:p>
            </p:txBody>
          </p:sp>
        </p:grpSp>
      </p:grpSp>
      <p:pic>
        <p:nvPicPr>
          <p:cNvPr id="14" name="図 13">
            <a:extLst>
              <a:ext uri="{FF2B5EF4-FFF2-40B4-BE49-F238E27FC236}">
                <a16:creationId xmlns:a16="http://schemas.microsoft.com/office/drawing/2014/main" id="{900E881D-1DFD-7272-5055-590B9903842D}"/>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3224789" y="1538288"/>
            <a:ext cx="1236259" cy="1542913"/>
          </a:xfrm>
          <a:prstGeom prst="rect">
            <a:avLst/>
          </a:prstGeom>
        </p:spPr>
      </p:pic>
      <p:pic>
        <p:nvPicPr>
          <p:cNvPr id="34" name="図 33">
            <a:extLst>
              <a:ext uri="{FF2B5EF4-FFF2-40B4-BE49-F238E27FC236}">
                <a16:creationId xmlns:a16="http://schemas.microsoft.com/office/drawing/2014/main" id="{1B0FE29C-DF54-2F80-7C5A-800F905069EC}"/>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659580" y="5494664"/>
            <a:ext cx="2024507" cy="728896"/>
          </a:xfrm>
          <a:prstGeom prst="rect">
            <a:avLst/>
          </a:prstGeom>
        </p:spPr>
      </p:pic>
      <p:pic>
        <p:nvPicPr>
          <p:cNvPr id="38" name="図 37">
            <a:extLst>
              <a:ext uri="{FF2B5EF4-FFF2-40B4-BE49-F238E27FC236}">
                <a16:creationId xmlns:a16="http://schemas.microsoft.com/office/drawing/2014/main" id="{57B20935-B18C-70F1-CCAF-7774E0688B6C}"/>
              </a:ext>
            </a:extLst>
          </p:cNvPr>
          <p:cNvPicPr>
            <a:picLocks noChangeAspect="1"/>
          </p:cNvPicPr>
          <p:nvPr/>
        </p:nvPicPr>
        <p:blipFill>
          <a:blip r:embed="rId6"/>
          <a:stretch>
            <a:fillRect/>
          </a:stretch>
        </p:blipFill>
        <p:spPr>
          <a:xfrm>
            <a:off x="125396" y="1404234"/>
            <a:ext cx="3534421" cy="1071758"/>
          </a:xfrm>
          <a:prstGeom prst="rect">
            <a:avLst/>
          </a:prstGeom>
        </p:spPr>
      </p:pic>
      <p:pic>
        <p:nvPicPr>
          <p:cNvPr id="41" name="図 40">
            <a:extLst>
              <a:ext uri="{FF2B5EF4-FFF2-40B4-BE49-F238E27FC236}">
                <a16:creationId xmlns:a16="http://schemas.microsoft.com/office/drawing/2014/main" id="{D6AB0646-D9AA-7CBA-B49E-981A7D452115}"/>
              </a:ext>
            </a:extLst>
          </p:cNvPr>
          <p:cNvPicPr>
            <a:picLocks noChangeAspect="1"/>
          </p:cNvPicPr>
          <p:nvPr/>
        </p:nvPicPr>
        <p:blipFill>
          <a:blip r:embed="rId7"/>
          <a:stretch>
            <a:fillRect/>
          </a:stretch>
        </p:blipFill>
        <p:spPr>
          <a:xfrm>
            <a:off x="4520016" y="1682695"/>
            <a:ext cx="2213361" cy="901189"/>
          </a:xfrm>
          <a:prstGeom prst="rect">
            <a:avLst/>
          </a:prstGeom>
        </p:spPr>
      </p:pic>
    </p:spTree>
    <p:extLst>
      <p:ext uri="{BB962C8B-B14F-4D97-AF65-F5344CB8AC3E}">
        <p14:creationId xmlns:p14="http://schemas.microsoft.com/office/powerpoint/2010/main" val="5743385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441334" y="458833"/>
            <a:ext cx="3419714" cy="584775"/>
          </a:xfrm>
          <a:prstGeom prst="rect">
            <a:avLst/>
          </a:prstGeom>
          <a:noFill/>
        </p:spPr>
        <p:txBody>
          <a:bodyPr wrap="square" rtlCol="0">
            <a:spAutoFit/>
          </a:bodyPr>
          <a:lstStyle/>
          <a:p>
            <a:r>
              <a:rPr lang="ja-JP" altLang="en-US" sz="3200" b="1" dirty="0">
                <a:solidFill>
                  <a:prstClr val="black"/>
                </a:solidFill>
                <a:effectLst>
                  <a:outerShdw blurRad="38100" dist="38100" dir="2700000" algn="tl">
                    <a:srgbClr val="000000">
                      <a:alpha val="43137"/>
                    </a:srgbClr>
                  </a:outerShdw>
                </a:effectLst>
                <a:latin typeface="Meiryo UI" panose="020B0604030504040204" pitchFamily="50" charset="-128"/>
                <a:ea typeface="Meiryo UI" panose="020B0604030504040204" pitchFamily="50" charset="-128"/>
                <a:cs typeface="Meiryo UI" panose="020B0604030504040204" pitchFamily="50" charset="-128"/>
              </a:rPr>
              <a:t>静岡市会場　案内　</a:t>
            </a:r>
            <a:endParaRPr lang="ja-JP" altLang="en-US"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 name="テキスト ボックス 2"/>
          <p:cNvSpPr txBox="1"/>
          <p:nvPr/>
        </p:nvSpPr>
        <p:spPr>
          <a:xfrm>
            <a:off x="620688" y="6660232"/>
            <a:ext cx="5184576" cy="2031325"/>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lang="en-US" altLang="ja-JP" dirty="0">
                <a:latin typeface="Meiryo UI" panose="020B0604030504040204" pitchFamily="50" charset="-128"/>
                <a:ea typeface="Meiryo UI" panose="020B0604030504040204" pitchFamily="50" charset="-128"/>
                <a:cs typeface="Meiryo UI" panose="020B0604030504040204" pitchFamily="50" charset="-128"/>
              </a:rPr>
              <a:t>JR</a:t>
            </a:r>
            <a:r>
              <a:rPr lang="ja-JP" altLang="en-US" dirty="0">
                <a:latin typeface="Meiryo UI" panose="020B0604030504040204" pitchFamily="50" charset="-128"/>
                <a:ea typeface="Meiryo UI" panose="020B0604030504040204" pitchFamily="50" charset="-128"/>
                <a:cs typeface="Meiryo UI" panose="020B0604030504040204" pitchFamily="50" charset="-128"/>
              </a:rPr>
              <a:t>線</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東静岡駅より徒歩</a:t>
            </a:r>
            <a:r>
              <a:rPr lang="en-US" altLang="ja-JP" dirty="0">
                <a:latin typeface="Meiryo UI" panose="020B0604030504040204" pitchFamily="50" charset="-128"/>
                <a:ea typeface="Meiryo UI" panose="020B0604030504040204" pitchFamily="50" charset="-128"/>
                <a:cs typeface="Meiryo UI" panose="020B0604030504040204" pitchFamily="50" charset="-128"/>
              </a:rPr>
              <a:t>10</a:t>
            </a:r>
            <a:r>
              <a:rPr lang="ja-JP" altLang="en-US" dirty="0">
                <a:latin typeface="Meiryo UI" panose="020B0604030504040204" pitchFamily="50" charset="-128"/>
                <a:ea typeface="Meiryo UI" panose="020B0604030504040204" pitchFamily="50" charset="-128"/>
                <a:cs typeface="Meiryo UI" panose="020B0604030504040204" pitchFamily="50" charset="-128"/>
              </a:rPr>
              <a:t>分</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■静岡鉄道</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柚木駅より徒歩約</a:t>
            </a:r>
            <a:r>
              <a:rPr lang="en-US" altLang="ja-JP" dirty="0">
                <a:latin typeface="Meiryo UI" panose="020B0604030504040204" pitchFamily="50" charset="-128"/>
                <a:ea typeface="Meiryo UI" panose="020B0604030504040204" pitchFamily="50" charset="-128"/>
                <a:cs typeface="Meiryo UI" panose="020B0604030504040204" pitchFamily="50" charset="-128"/>
              </a:rPr>
              <a:t>5</a:t>
            </a:r>
            <a:r>
              <a:rPr lang="ja-JP" altLang="en-US" dirty="0">
                <a:latin typeface="Meiryo UI" panose="020B0604030504040204" pitchFamily="50" charset="-128"/>
                <a:ea typeface="Meiryo UI" panose="020B0604030504040204" pitchFamily="50" charset="-128"/>
                <a:cs typeface="Meiryo UI" panose="020B0604030504040204" pitchFamily="50" charset="-128"/>
              </a:rPr>
              <a:t>分</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　（静岡市急病センターと同じ建物内の２階です）</a:t>
            </a:r>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dirty="0">
                <a:latin typeface="Meiryo UI" panose="020B0604030504040204" pitchFamily="50" charset="-128"/>
                <a:ea typeface="Meiryo UI" panose="020B0604030504040204" pitchFamily="50" charset="-128"/>
                <a:cs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駐車場あり</a:t>
            </a:r>
          </a:p>
        </p:txBody>
      </p:sp>
      <p:sp>
        <p:nvSpPr>
          <p:cNvPr id="9" name="テキスト ボックス 8"/>
          <p:cNvSpPr txBox="1"/>
          <p:nvPr/>
        </p:nvSpPr>
        <p:spPr>
          <a:xfrm>
            <a:off x="836712" y="1322348"/>
            <a:ext cx="5616624" cy="369332"/>
          </a:xfrm>
          <a:prstGeom prst="rect">
            <a:avLst/>
          </a:prstGeom>
          <a:noFill/>
        </p:spPr>
        <p:txBody>
          <a:bodyPr wrap="square" rtlCol="0">
            <a:spAutoFit/>
          </a:bodyPr>
          <a:lstStyle/>
          <a:p>
            <a:r>
              <a:rPr lang="ja-JP" altLang="en-US" dirty="0">
                <a:latin typeface="Meiryo UI" panose="020B0604030504040204" pitchFamily="50" charset="-128"/>
                <a:ea typeface="Meiryo UI" panose="020B0604030504040204" pitchFamily="50" charset="-128"/>
                <a:cs typeface="Meiryo UI" panose="020B0604030504040204" pitchFamily="50" charset="-128"/>
              </a:rPr>
              <a:t>静岡市こころの健康センター（葵区柚木</a:t>
            </a:r>
            <a:r>
              <a:rPr lang="en-US" altLang="ja-JP" dirty="0">
                <a:latin typeface="Meiryo UI" panose="020B0604030504040204" pitchFamily="50" charset="-128"/>
                <a:ea typeface="Meiryo UI" panose="020B0604030504040204" pitchFamily="50" charset="-128"/>
                <a:cs typeface="Meiryo UI" panose="020B0604030504040204" pitchFamily="50" charset="-128"/>
              </a:rPr>
              <a:t>1014</a:t>
            </a:r>
            <a:r>
              <a:rPr lang="ja-JP" altLang="en-US" dirty="0">
                <a:latin typeface="Meiryo UI" panose="020B0604030504040204" pitchFamily="50" charset="-128"/>
                <a:ea typeface="Meiryo UI" panose="020B0604030504040204" pitchFamily="50" charset="-128"/>
                <a:cs typeface="Meiryo UI" panose="020B0604030504040204" pitchFamily="50" charset="-128"/>
              </a:rPr>
              <a:t>番地）</a:t>
            </a:r>
          </a:p>
        </p:txBody>
      </p:sp>
      <p:pic>
        <p:nvPicPr>
          <p:cNvPr id="4" name="図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334" y="1691680"/>
            <a:ext cx="5743575" cy="4829175"/>
          </a:xfrm>
          <a:prstGeom prst="rect">
            <a:avLst/>
          </a:prstGeom>
        </p:spPr>
      </p:pic>
    </p:spTree>
    <p:extLst>
      <p:ext uri="{BB962C8B-B14F-4D97-AF65-F5344CB8AC3E}">
        <p14:creationId xmlns:p14="http://schemas.microsoft.com/office/powerpoint/2010/main" val="781072129"/>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1489</TotalTime>
  <Words>348</Words>
  <Application>Microsoft Office PowerPoint</Application>
  <PresentationFormat>画面に合わせる (4:3)</PresentationFormat>
  <Paragraphs>45</Paragraphs>
  <Slides>2</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2</vt:i4>
      </vt:variant>
    </vt:vector>
  </HeadingPairs>
  <TitlesOfParts>
    <vt:vector size="8" baseType="lpstr">
      <vt:lpstr>BIZ UDPゴシック</vt:lpstr>
      <vt:lpstr>Meiryo UI</vt:lpstr>
      <vt:lpstr>ＭＳ Ｐゴシック</vt:lpstr>
      <vt:lpstr>Arial</vt:lpstr>
      <vt:lpstr>Calibri</vt:lpstr>
      <vt:lpstr>Office ​​テーマ</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psychology</dc:creator>
  <cp:lastModifiedBy>Windows ユーザー</cp:lastModifiedBy>
  <cp:revision>115</cp:revision>
  <cp:lastPrinted>2023-09-07T00:32:19Z</cp:lastPrinted>
  <dcterms:created xsi:type="dcterms:W3CDTF">2015-11-10T08:33:20Z</dcterms:created>
  <dcterms:modified xsi:type="dcterms:W3CDTF">2023-09-10T23:55:37Z</dcterms:modified>
</cp:coreProperties>
</file>