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7"/>
  </p:notesMasterIdLst>
  <p:sldIdLst>
    <p:sldId id="446" r:id="rId3"/>
    <p:sldId id="449" r:id="rId4"/>
    <p:sldId id="452" r:id="rId5"/>
    <p:sldId id="454" r:id="rId6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佐藤 大樹（地方創生推進事務局）" initials="佐藤" lastIdx="1" clrIdx="0">
    <p:extLst>
      <p:ext uri="{19B8F6BF-5375-455C-9EA6-DF929625EA0E}">
        <p15:presenceInfo xmlns:p15="http://schemas.microsoft.com/office/powerpoint/2012/main" userId="S-1-5-21-2022458152-3381638288-3706476089-11104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EEBF7"/>
    <a:srgbClr val="FFD9FF"/>
    <a:srgbClr val="FFCCFF"/>
    <a:srgbClr val="FF0066"/>
    <a:srgbClr val="067CA6"/>
    <a:srgbClr val="0C446B"/>
    <a:srgbClr val="BBD6EF"/>
    <a:srgbClr val="0874A4"/>
    <a:srgbClr val="CAD4E0"/>
    <a:srgbClr val="B1B9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85" autoAdjust="0"/>
    <p:restoredTop sz="94333" autoAdjust="0"/>
  </p:normalViewPr>
  <p:slideViewPr>
    <p:cSldViewPr snapToGrid="0">
      <p:cViewPr varScale="1">
        <p:scale>
          <a:sx n="67" d="100"/>
          <a:sy n="67" d="100"/>
        </p:scale>
        <p:origin x="156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0314"/>
    </p:cViewPr>
  </p:sorterViewPr>
  <p:gridSpacing cx="72008" cy="72008"/>
</p:viewPr>
</file>

<file path=ppt/_rels/presentation.xml.rels>&#65279;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 /><Relationship Id="rId3" Type="http://schemas.openxmlformats.org/officeDocument/2006/relationships/slide" Target="slides/slide1.xml" /><Relationship Id="rId7" Type="http://schemas.openxmlformats.org/officeDocument/2006/relationships/notesMaster" Target="notesMasters/notesMaster1.xml" /><Relationship Id="rId12" Type="http://schemas.openxmlformats.org/officeDocument/2006/relationships/tableStyles" Target="tableStyles.xml" /><Relationship Id="rId2" Type="http://schemas.openxmlformats.org/officeDocument/2006/relationships/slideMaster" Target="slideMasters/slideMaster2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4.xml" /><Relationship Id="rId11" Type="http://schemas.openxmlformats.org/officeDocument/2006/relationships/theme" Target="theme/theme1.xml" /><Relationship Id="rId5" Type="http://schemas.openxmlformats.org/officeDocument/2006/relationships/slide" Target="slides/slide3.xml" /><Relationship Id="rId10" Type="http://schemas.openxmlformats.org/officeDocument/2006/relationships/viewProps" Target="viewProps.xml" /><Relationship Id="rId4" Type="http://schemas.openxmlformats.org/officeDocument/2006/relationships/slide" Target="slides/slide2.xml" /><Relationship Id="rId9" Type="http://schemas.openxmlformats.org/officeDocument/2006/relationships/presProps" Target="presProp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2949787" cy="498693"/>
          </a:xfrm>
          <a:prstGeom prst="rect">
            <a:avLst/>
          </a:prstGeom>
        </p:spPr>
        <p:txBody>
          <a:bodyPr vert="horz" lIns="92222" tIns="46112" rIns="92222" bIns="4611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40" y="1"/>
            <a:ext cx="2949787" cy="498693"/>
          </a:xfrm>
          <a:prstGeom prst="rect">
            <a:avLst/>
          </a:prstGeom>
        </p:spPr>
        <p:txBody>
          <a:bodyPr vert="horz" lIns="92222" tIns="46112" rIns="92222" bIns="46112" rtlCol="0"/>
          <a:lstStyle>
            <a:lvl1pPr algn="r">
              <a:defRPr sz="1200"/>
            </a:lvl1pPr>
          </a:lstStyle>
          <a:p>
            <a:fld id="{29969AC3-423A-406C-9CDA-5104FC2843F5}" type="datetimeFigureOut">
              <a:rPr kumimoji="1" lang="ja-JP" altLang="en-US" smtClean="0"/>
              <a:t>2022/7/25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22" tIns="46112" rIns="92222" bIns="4611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83309"/>
            <a:ext cx="5445760" cy="3913615"/>
          </a:xfrm>
          <a:prstGeom prst="rect">
            <a:avLst/>
          </a:prstGeom>
        </p:spPr>
        <p:txBody>
          <a:bodyPr vert="horz" lIns="92222" tIns="46112" rIns="92222" bIns="4611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440647"/>
            <a:ext cx="2949787" cy="498692"/>
          </a:xfrm>
          <a:prstGeom prst="rect">
            <a:avLst/>
          </a:prstGeom>
        </p:spPr>
        <p:txBody>
          <a:bodyPr vert="horz" lIns="92222" tIns="46112" rIns="92222" bIns="4611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40" y="9440647"/>
            <a:ext cx="2949787" cy="498692"/>
          </a:xfrm>
          <a:prstGeom prst="rect">
            <a:avLst/>
          </a:prstGeom>
        </p:spPr>
        <p:txBody>
          <a:bodyPr vert="horz" lIns="92222" tIns="46112" rIns="92222" bIns="46112" rtlCol="0" anchor="b"/>
          <a:lstStyle>
            <a:lvl1pPr algn="r">
              <a:defRPr sz="1200"/>
            </a:lvl1pPr>
          </a:lstStyle>
          <a:p>
            <a:fld id="{BDF813AA-3448-4CD9-B63A-6145591639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11343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553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215"/>
            </a:lvl1pPr>
            <a:lvl2pPr marL="422041" indent="0" algn="ctr">
              <a:buNone/>
              <a:defRPr sz="1846"/>
            </a:lvl2pPr>
            <a:lvl3pPr marL="844083" indent="0" algn="ctr">
              <a:buNone/>
              <a:defRPr sz="1662"/>
            </a:lvl3pPr>
            <a:lvl4pPr marL="1266124" indent="0" algn="ctr">
              <a:buNone/>
              <a:defRPr sz="1477"/>
            </a:lvl4pPr>
            <a:lvl5pPr marL="1688165" indent="0" algn="ctr">
              <a:buNone/>
              <a:defRPr sz="1477"/>
            </a:lvl5pPr>
            <a:lvl6pPr marL="2110207" indent="0" algn="ctr">
              <a:buNone/>
              <a:defRPr sz="1477"/>
            </a:lvl6pPr>
            <a:lvl7pPr marL="2532248" indent="0" algn="ctr">
              <a:buNone/>
              <a:defRPr sz="1477"/>
            </a:lvl7pPr>
            <a:lvl8pPr marL="2954289" indent="0" algn="ctr">
              <a:buNone/>
              <a:defRPr sz="1477"/>
            </a:lvl8pPr>
            <a:lvl9pPr marL="3376331" indent="0" algn="ctr">
              <a:buNone/>
              <a:defRPr sz="1477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98EAF-5051-49DC-BD35-7E1D4E4AEF3F}" type="datetimeFigureOut">
              <a:rPr kumimoji="1" lang="ja-JP" altLang="en-US" smtClean="0"/>
              <a:t>2022/7/25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F7CAF-B6C2-4A64-B9DC-DE8DF56299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2470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98EAF-5051-49DC-BD35-7E1D4E4AEF3F}" type="datetimeFigureOut">
              <a:rPr kumimoji="1" lang="ja-JP" altLang="en-US" smtClean="0"/>
              <a:t>2022/7/25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F7CAF-B6C2-4A64-B9DC-DE8DF56299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698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98EAF-5051-49DC-BD35-7E1D4E4AEF3F}" type="datetimeFigureOut">
              <a:rPr kumimoji="1" lang="ja-JP" altLang="en-US" smtClean="0"/>
              <a:t>2022/7/25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F7CAF-B6C2-4A64-B9DC-DE8DF56299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6671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61634-7419-4DE4-9132-A9EA730556AB}" type="datetimeFigureOut">
              <a:rPr kumimoji="1" lang="ja-JP" altLang="en-US" smtClean="0"/>
              <a:t>2022/7/25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C5B83-6C12-43ED-B01F-274791C6E8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97947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61634-7419-4DE4-9132-A9EA730556AB}" type="datetimeFigureOut">
              <a:rPr kumimoji="1" lang="ja-JP" altLang="en-US" smtClean="0"/>
              <a:t>2022/7/25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C5B83-6C12-43ED-B01F-274791C6E8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75436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61634-7419-4DE4-9132-A9EA730556AB}" type="datetimeFigureOut">
              <a:rPr kumimoji="1" lang="ja-JP" altLang="en-US" smtClean="0"/>
              <a:t>2022/7/25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C5B83-6C12-43ED-B01F-274791C6E8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97072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61634-7419-4DE4-9132-A9EA730556AB}" type="datetimeFigureOut">
              <a:rPr kumimoji="1" lang="ja-JP" altLang="en-US" smtClean="0"/>
              <a:t>2022/7/25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C5B83-6C12-43ED-B01F-274791C6E8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48640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61634-7419-4DE4-9132-A9EA730556AB}" type="datetimeFigureOut">
              <a:rPr kumimoji="1" lang="ja-JP" altLang="en-US" smtClean="0"/>
              <a:t>2022/7/25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C5B83-6C12-43ED-B01F-274791C6E8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56552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61634-7419-4DE4-9132-A9EA730556AB}" type="datetimeFigureOut">
              <a:rPr kumimoji="1" lang="ja-JP" altLang="en-US" smtClean="0"/>
              <a:t>2022/7/25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C5B83-6C12-43ED-B01F-274791C6E8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26034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61634-7419-4DE4-9132-A9EA730556AB}" type="datetimeFigureOut">
              <a:rPr kumimoji="1" lang="ja-JP" altLang="en-US" smtClean="0"/>
              <a:t>2022/7/25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C5B83-6C12-43ED-B01F-274791C6E8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950021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61634-7419-4DE4-9132-A9EA730556AB}" type="datetimeFigureOut">
              <a:rPr kumimoji="1" lang="ja-JP" altLang="en-US" smtClean="0"/>
              <a:t>2022/7/25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C5B83-6C12-43ED-B01F-274791C6E8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8578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98EAF-5051-49DC-BD35-7E1D4E4AEF3F}" type="datetimeFigureOut">
              <a:rPr kumimoji="1" lang="ja-JP" altLang="en-US" smtClean="0"/>
              <a:t>2022/7/25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F7CAF-B6C2-4A64-B9DC-DE8DF56299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934081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61634-7419-4DE4-9132-A9EA730556AB}" type="datetimeFigureOut">
              <a:rPr kumimoji="1" lang="ja-JP" altLang="en-US" smtClean="0"/>
              <a:t>2022/7/25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C5B83-6C12-43ED-B01F-274791C6E8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712820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61634-7419-4DE4-9132-A9EA730556AB}" type="datetimeFigureOut">
              <a:rPr kumimoji="1" lang="ja-JP" altLang="en-US" smtClean="0"/>
              <a:t>2022/7/25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C5B83-6C12-43ED-B01F-274791C6E8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7545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61634-7419-4DE4-9132-A9EA730556AB}" type="datetimeFigureOut">
              <a:rPr kumimoji="1" lang="ja-JP" altLang="en-US" smtClean="0"/>
              <a:t>2022/7/25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C5B83-6C12-43ED-B01F-274791C6E8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8274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9" y="1709741"/>
            <a:ext cx="7886700" cy="2852737"/>
          </a:xfrm>
        </p:spPr>
        <p:txBody>
          <a:bodyPr anchor="b"/>
          <a:lstStyle>
            <a:lvl1pPr>
              <a:defRPr sz="553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9" y="4589466"/>
            <a:ext cx="7886700" cy="1500187"/>
          </a:xfrm>
        </p:spPr>
        <p:txBody>
          <a:bodyPr/>
          <a:lstStyle>
            <a:lvl1pPr marL="0" indent="0">
              <a:buNone/>
              <a:defRPr sz="2215">
                <a:solidFill>
                  <a:schemeClr val="tx1"/>
                </a:solidFill>
              </a:defRPr>
            </a:lvl1pPr>
            <a:lvl2pPr marL="422041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2pPr>
            <a:lvl3pPr marL="844083" indent="0">
              <a:buNone/>
              <a:defRPr sz="1662">
                <a:solidFill>
                  <a:schemeClr val="tx1">
                    <a:tint val="75000"/>
                  </a:schemeClr>
                </a:solidFill>
              </a:defRPr>
            </a:lvl3pPr>
            <a:lvl4pPr marL="1266124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4pPr>
            <a:lvl5pPr marL="1688165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5pPr>
            <a:lvl6pPr marL="2110207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6pPr>
            <a:lvl7pPr marL="2532248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7pPr>
            <a:lvl8pPr marL="2954289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8pPr>
            <a:lvl9pPr marL="3376331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98EAF-5051-49DC-BD35-7E1D4E4AEF3F}" type="datetimeFigureOut">
              <a:rPr kumimoji="1" lang="ja-JP" altLang="en-US" smtClean="0"/>
              <a:t>2022/7/25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F7CAF-B6C2-4A64-B9DC-DE8DF56299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4077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98EAF-5051-49DC-BD35-7E1D4E4AEF3F}" type="datetimeFigureOut">
              <a:rPr kumimoji="1" lang="ja-JP" altLang="en-US" smtClean="0"/>
              <a:t>2022/7/25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F7CAF-B6C2-4A64-B9DC-DE8DF56299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4453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365128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98EAF-5051-49DC-BD35-7E1D4E4AEF3F}" type="datetimeFigureOut">
              <a:rPr kumimoji="1" lang="ja-JP" altLang="en-US" smtClean="0"/>
              <a:t>2022/7/25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F7CAF-B6C2-4A64-B9DC-DE8DF56299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1184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98EAF-5051-49DC-BD35-7E1D4E4AEF3F}" type="datetimeFigureOut">
              <a:rPr kumimoji="1" lang="ja-JP" altLang="en-US" smtClean="0"/>
              <a:t>2022/7/25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F7CAF-B6C2-4A64-B9DC-DE8DF56299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7400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98EAF-5051-49DC-BD35-7E1D4E4AEF3F}" type="datetimeFigureOut">
              <a:rPr kumimoji="1" lang="ja-JP" altLang="en-US" smtClean="0"/>
              <a:t>2022/7/25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F7CAF-B6C2-4A64-B9DC-DE8DF56299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0259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457200"/>
            <a:ext cx="2949178" cy="1600200"/>
          </a:xfrm>
        </p:spPr>
        <p:txBody>
          <a:bodyPr anchor="b"/>
          <a:lstStyle>
            <a:lvl1pPr>
              <a:defRPr sz="295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2954"/>
            </a:lvl1pPr>
            <a:lvl2pPr>
              <a:defRPr sz="2585"/>
            </a:lvl2pPr>
            <a:lvl3pPr>
              <a:defRPr sz="2215"/>
            </a:lvl3pPr>
            <a:lvl4pPr>
              <a:defRPr sz="1846"/>
            </a:lvl4pPr>
            <a:lvl5pPr>
              <a:defRPr sz="1846"/>
            </a:lvl5pPr>
            <a:lvl6pPr>
              <a:defRPr sz="1846"/>
            </a:lvl6pPr>
            <a:lvl7pPr>
              <a:defRPr sz="1846"/>
            </a:lvl7pPr>
            <a:lvl8pPr>
              <a:defRPr sz="1846"/>
            </a:lvl8pPr>
            <a:lvl9pPr>
              <a:defRPr sz="1846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2" y="2057400"/>
            <a:ext cx="2949178" cy="3811588"/>
          </a:xfrm>
        </p:spPr>
        <p:txBody>
          <a:bodyPr/>
          <a:lstStyle>
            <a:lvl1pPr marL="0" indent="0">
              <a:buNone/>
              <a:defRPr sz="1477"/>
            </a:lvl1pPr>
            <a:lvl2pPr marL="422041" indent="0">
              <a:buNone/>
              <a:defRPr sz="1292"/>
            </a:lvl2pPr>
            <a:lvl3pPr marL="844083" indent="0">
              <a:buNone/>
              <a:defRPr sz="1108"/>
            </a:lvl3pPr>
            <a:lvl4pPr marL="1266124" indent="0">
              <a:buNone/>
              <a:defRPr sz="923"/>
            </a:lvl4pPr>
            <a:lvl5pPr marL="1688165" indent="0">
              <a:buNone/>
              <a:defRPr sz="923"/>
            </a:lvl5pPr>
            <a:lvl6pPr marL="2110207" indent="0">
              <a:buNone/>
              <a:defRPr sz="923"/>
            </a:lvl6pPr>
            <a:lvl7pPr marL="2532248" indent="0">
              <a:buNone/>
              <a:defRPr sz="923"/>
            </a:lvl7pPr>
            <a:lvl8pPr marL="2954289" indent="0">
              <a:buNone/>
              <a:defRPr sz="923"/>
            </a:lvl8pPr>
            <a:lvl9pPr marL="3376331" indent="0">
              <a:buNone/>
              <a:defRPr sz="92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98EAF-5051-49DC-BD35-7E1D4E4AEF3F}" type="datetimeFigureOut">
              <a:rPr kumimoji="1" lang="ja-JP" altLang="en-US" smtClean="0"/>
              <a:t>2022/7/25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F7CAF-B6C2-4A64-B9DC-DE8DF56299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0315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457200"/>
            <a:ext cx="2949178" cy="1600200"/>
          </a:xfrm>
        </p:spPr>
        <p:txBody>
          <a:bodyPr anchor="b"/>
          <a:lstStyle>
            <a:lvl1pPr>
              <a:defRPr sz="295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2954"/>
            </a:lvl1pPr>
            <a:lvl2pPr marL="422041" indent="0">
              <a:buNone/>
              <a:defRPr sz="2585"/>
            </a:lvl2pPr>
            <a:lvl3pPr marL="844083" indent="0">
              <a:buNone/>
              <a:defRPr sz="2215"/>
            </a:lvl3pPr>
            <a:lvl4pPr marL="1266124" indent="0">
              <a:buNone/>
              <a:defRPr sz="1846"/>
            </a:lvl4pPr>
            <a:lvl5pPr marL="1688165" indent="0">
              <a:buNone/>
              <a:defRPr sz="1846"/>
            </a:lvl5pPr>
            <a:lvl6pPr marL="2110207" indent="0">
              <a:buNone/>
              <a:defRPr sz="1846"/>
            </a:lvl6pPr>
            <a:lvl7pPr marL="2532248" indent="0">
              <a:buNone/>
              <a:defRPr sz="1846"/>
            </a:lvl7pPr>
            <a:lvl8pPr marL="2954289" indent="0">
              <a:buNone/>
              <a:defRPr sz="1846"/>
            </a:lvl8pPr>
            <a:lvl9pPr marL="3376331" indent="0">
              <a:buNone/>
              <a:defRPr sz="1846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2" y="2057400"/>
            <a:ext cx="2949178" cy="3811588"/>
          </a:xfrm>
        </p:spPr>
        <p:txBody>
          <a:bodyPr/>
          <a:lstStyle>
            <a:lvl1pPr marL="0" indent="0">
              <a:buNone/>
              <a:defRPr sz="1477"/>
            </a:lvl1pPr>
            <a:lvl2pPr marL="422041" indent="0">
              <a:buNone/>
              <a:defRPr sz="1292"/>
            </a:lvl2pPr>
            <a:lvl3pPr marL="844083" indent="0">
              <a:buNone/>
              <a:defRPr sz="1108"/>
            </a:lvl3pPr>
            <a:lvl4pPr marL="1266124" indent="0">
              <a:buNone/>
              <a:defRPr sz="923"/>
            </a:lvl4pPr>
            <a:lvl5pPr marL="1688165" indent="0">
              <a:buNone/>
              <a:defRPr sz="923"/>
            </a:lvl5pPr>
            <a:lvl6pPr marL="2110207" indent="0">
              <a:buNone/>
              <a:defRPr sz="923"/>
            </a:lvl6pPr>
            <a:lvl7pPr marL="2532248" indent="0">
              <a:buNone/>
              <a:defRPr sz="923"/>
            </a:lvl7pPr>
            <a:lvl8pPr marL="2954289" indent="0">
              <a:buNone/>
              <a:defRPr sz="923"/>
            </a:lvl8pPr>
            <a:lvl9pPr marL="3376331" indent="0">
              <a:buNone/>
              <a:defRPr sz="92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98EAF-5051-49DC-BD35-7E1D4E4AEF3F}" type="datetimeFigureOut">
              <a:rPr kumimoji="1" lang="ja-JP" altLang="en-US" smtClean="0"/>
              <a:t>2022/7/25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F7CAF-B6C2-4A64-B9DC-DE8DF56299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9619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1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1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F98EAF-5051-49DC-BD35-7E1D4E4AEF3F}" type="datetimeFigureOut">
              <a:rPr kumimoji="1" lang="ja-JP" altLang="en-US" smtClean="0"/>
              <a:t>2022/7/25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1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BF7CAF-B6C2-4A64-B9DC-DE8DF56299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9060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844083" rtl="0" eaLnBrk="1" latinLnBrk="0" hangingPunct="1">
        <a:lnSpc>
          <a:spcPct val="90000"/>
        </a:lnSpc>
        <a:spcBef>
          <a:spcPct val="0"/>
        </a:spcBef>
        <a:buNone/>
        <a:defRPr kumimoji="1" sz="40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1021" indent="-211021" algn="l" defTabSz="844083" rtl="0" eaLnBrk="1" latinLnBrk="0" hangingPunct="1">
        <a:lnSpc>
          <a:spcPct val="90000"/>
        </a:lnSpc>
        <a:spcBef>
          <a:spcPts val="923"/>
        </a:spcBef>
        <a:buFont typeface="Arial" panose="020B0604020202020204" pitchFamily="34" charset="0"/>
        <a:buChar char="•"/>
        <a:defRPr kumimoji="1" sz="2585" kern="1200">
          <a:solidFill>
            <a:schemeClr val="tx1"/>
          </a:solidFill>
          <a:latin typeface="+mn-lt"/>
          <a:ea typeface="+mn-ea"/>
          <a:cs typeface="+mn-cs"/>
        </a:defRPr>
      </a:lvl1pPr>
      <a:lvl2pPr marL="633062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2pPr>
      <a:lvl3pPr marL="1055103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3pPr>
      <a:lvl4pPr marL="1477145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899186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321227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9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3165310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587351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361634-7419-4DE4-9132-A9EA730556AB}" type="datetimeFigureOut">
              <a:rPr kumimoji="1" lang="ja-JP" altLang="en-US" smtClean="0"/>
              <a:t>2022/7/25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3C5B83-6C12-43ED-B01F-274791C6E8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666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72570" y="598855"/>
            <a:ext cx="8987459" cy="613513"/>
          </a:xfrm>
          <a:prstGeom prst="rect">
            <a:avLst/>
          </a:prstGeom>
          <a:solidFill>
            <a:srgbClr val="0C446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u="sng" dirty="0" smtClean="0">
                <a:solidFill>
                  <a:schemeClr val="bg1"/>
                </a:solidFill>
              </a:rPr>
              <a:t>事業所・団体名</a:t>
            </a:r>
            <a:r>
              <a:rPr kumimoji="1" lang="ja-JP" altLang="en-US" b="1" dirty="0" smtClean="0">
                <a:solidFill>
                  <a:schemeClr val="bg1"/>
                </a:solidFill>
              </a:rPr>
              <a:t> </a:t>
            </a:r>
            <a:r>
              <a:rPr kumimoji="1" lang="en-US" altLang="ja-JP" b="1" dirty="0" smtClean="0">
                <a:solidFill>
                  <a:schemeClr val="bg1"/>
                </a:solidFill>
              </a:rPr>
              <a:t>× </a:t>
            </a:r>
            <a:r>
              <a:rPr kumimoji="1" lang="ja-JP" altLang="en-US" b="1" u="sng" dirty="0" smtClean="0">
                <a:solidFill>
                  <a:schemeClr val="bg1"/>
                </a:solidFill>
              </a:rPr>
              <a:t>事業所</a:t>
            </a:r>
            <a:r>
              <a:rPr kumimoji="1" lang="ja-JP" altLang="en-US" b="1" u="sng" dirty="0">
                <a:solidFill>
                  <a:schemeClr val="bg1"/>
                </a:solidFill>
              </a:rPr>
              <a:t>・団体</a:t>
            </a:r>
            <a:r>
              <a:rPr kumimoji="1" lang="ja-JP" altLang="en-US" b="1" u="sng" dirty="0" smtClean="0">
                <a:solidFill>
                  <a:schemeClr val="bg1"/>
                </a:solidFill>
              </a:rPr>
              <a:t>名</a:t>
            </a:r>
            <a:r>
              <a:rPr kumimoji="1" lang="ja-JP" altLang="en-US" b="1" dirty="0" smtClean="0">
                <a:solidFill>
                  <a:schemeClr val="bg1"/>
                </a:solidFill>
              </a:rPr>
              <a:t> </a:t>
            </a:r>
            <a:r>
              <a:rPr kumimoji="1" lang="en-US" altLang="ja-JP" b="1" dirty="0" smtClean="0">
                <a:solidFill>
                  <a:schemeClr val="bg1"/>
                </a:solidFill>
              </a:rPr>
              <a:t>× </a:t>
            </a:r>
            <a:r>
              <a:rPr kumimoji="1" lang="ja-JP" altLang="en-US" b="1" u="sng" dirty="0" smtClean="0">
                <a:solidFill>
                  <a:schemeClr val="bg1"/>
                </a:solidFill>
              </a:rPr>
              <a:t>事業所</a:t>
            </a:r>
            <a:r>
              <a:rPr kumimoji="1" lang="ja-JP" altLang="en-US" b="1" u="sng" dirty="0">
                <a:solidFill>
                  <a:schemeClr val="bg1"/>
                </a:solidFill>
              </a:rPr>
              <a:t>・団体</a:t>
            </a:r>
            <a:r>
              <a:rPr kumimoji="1" lang="ja-JP" altLang="en-US" b="1" u="sng" dirty="0" smtClean="0">
                <a:solidFill>
                  <a:schemeClr val="bg1"/>
                </a:solidFill>
              </a:rPr>
              <a:t>名</a:t>
            </a:r>
            <a:r>
              <a:rPr kumimoji="1" lang="ja-JP" altLang="en-US" b="1" dirty="0" smtClean="0">
                <a:solidFill>
                  <a:schemeClr val="bg1"/>
                </a:solidFill>
              </a:rPr>
              <a:t> </a:t>
            </a:r>
            <a:r>
              <a:rPr kumimoji="1" lang="en-US" altLang="ja-JP" b="1" dirty="0" smtClean="0">
                <a:solidFill>
                  <a:schemeClr val="bg1"/>
                </a:solidFill>
              </a:rPr>
              <a:t>× </a:t>
            </a:r>
            <a:r>
              <a:rPr kumimoji="1" lang="ja-JP" altLang="en-US" b="1" u="sng" dirty="0" smtClean="0">
                <a:solidFill>
                  <a:schemeClr val="bg1"/>
                </a:solidFill>
              </a:rPr>
              <a:t>事業所</a:t>
            </a:r>
            <a:r>
              <a:rPr kumimoji="1" lang="ja-JP" altLang="en-US" b="1" u="sng" dirty="0">
                <a:solidFill>
                  <a:schemeClr val="bg1"/>
                </a:solidFill>
              </a:rPr>
              <a:t>・団体</a:t>
            </a:r>
            <a:r>
              <a:rPr kumimoji="1" lang="ja-JP" altLang="en-US" b="1" u="sng" dirty="0" smtClean="0">
                <a:solidFill>
                  <a:schemeClr val="bg1"/>
                </a:solidFill>
              </a:rPr>
              <a:t>名</a:t>
            </a:r>
            <a:endParaRPr kumimoji="1" lang="ja-JP" altLang="en-US" b="1" u="sng" dirty="0">
              <a:solidFill>
                <a:schemeClr val="bg1"/>
              </a:solidFill>
            </a:endParaRP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B626A8F7-7E57-4A47-A52D-63FDFE7F2401}"/>
              </a:ext>
            </a:extLst>
          </p:cNvPr>
          <p:cNvSpPr/>
          <p:nvPr/>
        </p:nvSpPr>
        <p:spPr>
          <a:xfrm>
            <a:off x="-3264380" y="2319558"/>
            <a:ext cx="3082955" cy="60941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</a:t>
            </a:r>
            <a:r>
              <a:rPr kumimoji="1"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2.</a:t>
            </a:r>
            <a:r>
              <a:rPr kumimoji="1"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該当するＳＤＧｓ目標」　には、</a:t>
            </a: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該当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するアイコン</a:t>
            </a: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を</a:t>
            </a:r>
            <a:r>
              <a:rPr kumimoji="1" lang="ja-JP" altLang="en-US" sz="12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３つまで</a:t>
            </a:r>
            <a:r>
              <a:rPr kumimoji="1"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貼り付けてください。</a:t>
            </a:r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graphicFrame>
        <p:nvGraphicFramePr>
          <p:cNvPr id="40" name="表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7125682"/>
              </p:ext>
            </p:extLst>
          </p:nvPr>
        </p:nvGraphicFramePr>
        <p:xfrm>
          <a:off x="72571" y="2533650"/>
          <a:ext cx="4484189" cy="42120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803729">
                  <a:extLst>
                    <a:ext uri="{9D8B030D-6E8A-4147-A177-3AD203B41FA5}">
                      <a16:colId xmlns:a16="http://schemas.microsoft.com/office/drawing/2014/main" val="3550993727"/>
                    </a:ext>
                  </a:extLst>
                </a:gridCol>
                <a:gridCol w="3680460">
                  <a:extLst>
                    <a:ext uri="{9D8B030D-6E8A-4147-A177-3AD203B41FA5}">
                      <a16:colId xmlns:a16="http://schemas.microsoft.com/office/drawing/2014/main" val="3183412318"/>
                    </a:ext>
                  </a:extLst>
                </a:gridCol>
              </a:tblGrid>
              <a:tr h="324000">
                <a:tc gridSpan="2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ja-JP" altLang="en-US" sz="1400" b="1" kern="12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２</a:t>
                      </a:r>
                      <a:r>
                        <a:rPr kumimoji="1" lang="en-US" altLang="ja-JP" sz="1400" b="1" kern="12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.</a:t>
                      </a:r>
                      <a:r>
                        <a:rPr kumimoji="1" lang="ja-JP" altLang="en-US" sz="1400" b="1" kern="12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該当する</a:t>
                      </a:r>
                      <a:r>
                        <a:rPr kumimoji="1" lang="en-US" altLang="ja-JP" sz="1400" b="1" kern="12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SDGs</a:t>
                      </a:r>
                      <a:r>
                        <a:rPr kumimoji="1" lang="ja-JP" altLang="en-US" sz="1400" b="1" kern="12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目標</a:t>
                      </a:r>
                      <a:endParaRPr kumimoji="1" lang="ja-JP" altLang="en-US" sz="1400" b="1" kern="120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1" kern="1200" dirty="0" smtClean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7731859"/>
                  </a:ext>
                </a:extLst>
              </a:tr>
              <a:tr h="1296000">
                <a:tc>
                  <a:txBody>
                    <a:bodyPr/>
                    <a:lstStyle/>
                    <a:p>
                      <a:endParaRPr kumimoji="1" lang="en-US" altLang="ja-JP" sz="1600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en-US" altLang="ja-JP" sz="1200" kern="12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SDGs</a:t>
                      </a:r>
                      <a:r>
                        <a:rPr kumimoji="1" lang="ja-JP" altLang="en-US" sz="1200" kern="12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に関して現在取り組んでいることを記入の  </a:t>
                      </a:r>
                      <a:endParaRPr kumimoji="1" lang="en-US" altLang="ja-JP" sz="1200" kern="1200" dirty="0" smtClean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kern="12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上、</a:t>
                      </a:r>
                      <a:r>
                        <a:rPr kumimoji="1" lang="ja-JP" altLang="en-US" sz="1200" u="sng" kern="12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関係する主要なゴール</a:t>
                      </a:r>
                      <a:r>
                        <a:rPr kumimoji="1" lang="ja-JP" altLang="en-US" sz="1200" b="0" u="sng" kern="12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（３つまで</a:t>
                      </a:r>
                      <a:r>
                        <a:rPr kumimoji="1" lang="en-US" altLang="ja-JP" sz="1200" u="sng" kern="12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※</a:t>
                      </a:r>
                      <a:r>
                        <a:rPr kumimoji="1" lang="ja-JP" altLang="en-US" sz="1200" b="0" u="sng" kern="12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）</a:t>
                      </a:r>
                      <a:r>
                        <a:rPr kumimoji="1" lang="ja-JP" altLang="en-US" sz="1200" kern="12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を左から選んでください。</a:t>
                      </a:r>
                      <a:r>
                        <a:rPr kumimoji="1" lang="en-US" altLang="ja-JP" sz="1200" kern="12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※</a:t>
                      </a:r>
                      <a:r>
                        <a:rPr kumimoji="1" lang="ja-JP" altLang="en-US" sz="1200" kern="12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必ずしも３つ選ぶ必要はありません。</a:t>
                      </a:r>
                      <a:endParaRPr kumimoji="1" lang="en-US" altLang="ja-JP" sz="1200" kern="1200" dirty="0" smtClean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u="sng" kern="12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具体的な数値も含めて記載していただきますと、評価の際の参考になります。</a:t>
                      </a:r>
                      <a:r>
                        <a:rPr kumimoji="1" lang="en-US" altLang="ja-JP" sz="1200" u="sng" kern="12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(</a:t>
                      </a:r>
                      <a:r>
                        <a:rPr kumimoji="1" lang="ja-JP" altLang="en-US" sz="1200" u="sng" kern="12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年間〇〇</a:t>
                      </a:r>
                      <a:r>
                        <a:rPr kumimoji="1" lang="en-US" altLang="ja-JP" sz="1200" u="sng" kern="12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kg</a:t>
                      </a:r>
                      <a:r>
                        <a:rPr kumimoji="1" lang="ja-JP" altLang="en-US" sz="1200" u="sng" kern="12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の削減に貢献している等</a:t>
                      </a:r>
                      <a:r>
                        <a:rPr kumimoji="1" lang="en-US" altLang="ja-JP" sz="1200" u="sng" kern="12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)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331919"/>
                  </a:ext>
                </a:extLst>
              </a:tr>
              <a:tr h="1296000">
                <a:tc>
                  <a:txBody>
                    <a:bodyPr/>
                    <a:lstStyle/>
                    <a:p>
                      <a:endParaRPr kumimoji="1" lang="en-US" altLang="ja-JP" sz="1600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1" lang="en-US" altLang="ja-JP" sz="1400" kern="1200" dirty="0" smtClean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6793725"/>
                  </a:ext>
                </a:extLst>
              </a:tr>
              <a:tr h="1296000">
                <a:tc>
                  <a:txBody>
                    <a:bodyPr/>
                    <a:lstStyle/>
                    <a:p>
                      <a:endParaRPr kumimoji="1" lang="en-US" altLang="ja-JP" sz="1600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1" lang="en-US" altLang="ja-JP" sz="1200" kern="1200" dirty="0" smtClean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9770149"/>
                  </a:ext>
                </a:extLst>
              </a:tr>
            </a:tbl>
          </a:graphicData>
        </a:graphic>
      </p:graphicFrame>
      <p:pic>
        <p:nvPicPr>
          <p:cNvPr id="101" name="図 100">
            <a:extLst>
              <a:ext uri="{FF2B5EF4-FFF2-40B4-BE49-F238E27FC236}">
                <a16:creationId xmlns:a16="http://schemas.microsoft.com/office/drawing/2014/main" id="{10F190B6-0A22-4FAB-9439-C8B9CD5D3446}"/>
              </a:ext>
            </a:extLst>
          </p:cNvPr>
          <p:cNvPicPr preferRelativeResize="0"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-3264380" y="3012248"/>
            <a:ext cx="720000" cy="720000"/>
          </a:xfrm>
          <a:prstGeom prst="rect">
            <a:avLst/>
          </a:prstGeom>
        </p:spPr>
      </p:pic>
      <p:pic>
        <p:nvPicPr>
          <p:cNvPr id="102" name="図 101">
            <a:extLst>
              <a:ext uri="{FF2B5EF4-FFF2-40B4-BE49-F238E27FC236}">
                <a16:creationId xmlns:a16="http://schemas.microsoft.com/office/drawing/2014/main" id="{C3B91F6D-DB4F-40B3-A2EC-BF7BE0398D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466966" y="3012248"/>
            <a:ext cx="720000" cy="720000"/>
          </a:xfrm>
          <a:prstGeom prst="rect">
            <a:avLst/>
          </a:prstGeom>
        </p:spPr>
      </p:pic>
      <p:pic>
        <p:nvPicPr>
          <p:cNvPr id="103" name="図 102">
            <a:extLst>
              <a:ext uri="{FF2B5EF4-FFF2-40B4-BE49-F238E27FC236}">
                <a16:creationId xmlns:a16="http://schemas.microsoft.com/office/drawing/2014/main" id="{8BB83ED3-4675-4C73-91F6-AFD75223722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669552" y="3012248"/>
            <a:ext cx="720000" cy="720000"/>
          </a:xfrm>
          <a:prstGeom prst="rect">
            <a:avLst/>
          </a:prstGeom>
        </p:spPr>
      </p:pic>
      <p:pic>
        <p:nvPicPr>
          <p:cNvPr id="104" name="図 103">
            <a:extLst>
              <a:ext uri="{FF2B5EF4-FFF2-40B4-BE49-F238E27FC236}">
                <a16:creationId xmlns:a16="http://schemas.microsoft.com/office/drawing/2014/main" id="{5EBE6473-8300-4268-AB85-32686BF620A2}"/>
              </a:ext>
            </a:extLst>
          </p:cNvPr>
          <p:cNvPicPr preferRelativeResize="0">
            <a:picLocks/>
          </p:cNvPicPr>
          <p:nvPr/>
        </p:nvPicPr>
        <p:blipFill>
          <a:blip r:embed="rId5"/>
          <a:stretch>
            <a:fillRect/>
          </a:stretch>
        </p:blipFill>
        <p:spPr>
          <a:xfrm>
            <a:off x="-872138" y="3012248"/>
            <a:ext cx="720000" cy="720000"/>
          </a:xfrm>
          <a:prstGeom prst="rect">
            <a:avLst/>
          </a:prstGeom>
        </p:spPr>
      </p:pic>
      <p:pic>
        <p:nvPicPr>
          <p:cNvPr id="105" name="図 104">
            <a:extLst>
              <a:ext uri="{FF2B5EF4-FFF2-40B4-BE49-F238E27FC236}">
                <a16:creationId xmlns:a16="http://schemas.microsoft.com/office/drawing/2014/main" id="{83D3CA6E-4CE5-47FE-AF00-81E1C4F8D187}"/>
              </a:ext>
            </a:extLst>
          </p:cNvPr>
          <p:cNvPicPr preferRelativeResize="0">
            <a:picLocks/>
          </p:cNvPicPr>
          <p:nvPr/>
        </p:nvPicPr>
        <p:blipFill>
          <a:blip r:embed="rId6"/>
          <a:stretch>
            <a:fillRect/>
          </a:stretch>
        </p:blipFill>
        <p:spPr>
          <a:xfrm>
            <a:off x="-3264380" y="3798484"/>
            <a:ext cx="720000" cy="720000"/>
          </a:xfrm>
          <a:prstGeom prst="rect">
            <a:avLst/>
          </a:prstGeom>
        </p:spPr>
      </p:pic>
      <p:pic>
        <p:nvPicPr>
          <p:cNvPr id="106" name="図 105">
            <a:extLst>
              <a:ext uri="{FF2B5EF4-FFF2-40B4-BE49-F238E27FC236}">
                <a16:creationId xmlns:a16="http://schemas.microsoft.com/office/drawing/2014/main" id="{64F4E66B-C986-4F3A-A109-0353340ADE81}"/>
              </a:ext>
            </a:extLst>
          </p:cNvPr>
          <p:cNvPicPr preferRelativeResize="0">
            <a:picLocks/>
          </p:cNvPicPr>
          <p:nvPr/>
        </p:nvPicPr>
        <p:blipFill>
          <a:blip r:embed="rId7"/>
          <a:stretch>
            <a:fillRect/>
          </a:stretch>
        </p:blipFill>
        <p:spPr>
          <a:xfrm>
            <a:off x="-2464951" y="3795248"/>
            <a:ext cx="720000" cy="720000"/>
          </a:xfrm>
          <a:prstGeom prst="rect">
            <a:avLst/>
          </a:prstGeom>
        </p:spPr>
      </p:pic>
      <p:pic>
        <p:nvPicPr>
          <p:cNvPr id="107" name="図 106">
            <a:extLst>
              <a:ext uri="{FF2B5EF4-FFF2-40B4-BE49-F238E27FC236}">
                <a16:creationId xmlns:a16="http://schemas.microsoft.com/office/drawing/2014/main" id="{301D1DF8-D92B-4F75-A319-BE1F7B73F2E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-2459212" y="4593252"/>
            <a:ext cx="720000" cy="720000"/>
          </a:xfrm>
          <a:prstGeom prst="rect">
            <a:avLst/>
          </a:prstGeom>
        </p:spPr>
      </p:pic>
      <p:pic>
        <p:nvPicPr>
          <p:cNvPr id="108" name="図 107">
            <a:extLst>
              <a:ext uri="{FF2B5EF4-FFF2-40B4-BE49-F238E27FC236}">
                <a16:creationId xmlns:a16="http://schemas.microsoft.com/office/drawing/2014/main" id="{35C6031D-1D1D-4641-ACA3-3F8DF225651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-872138" y="4593252"/>
            <a:ext cx="720000" cy="720000"/>
          </a:xfrm>
          <a:prstGeom prst="rect">
            <a:avLst/>
          </a:prstGeom>
        </p:spPr>
      </p:pic>
      <p:pic>
        <p:nvPicPr>
          <p:cNvPr id="109" name="図 108">
            <a:extLst>
              <a:ext uri="{FF2B5EF4-FFF2-40B4-BE49-F238E27FC236}">
                <a16:creationId xmlns:a16="http://schemas.microsoft.com/office/drawing/2014/main" id="{17F0645B-29D2-4C7F-8BD3-C6F123AE372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-2459212" y="5364601"/>
            <a:ext cx="720000" cy="720000"/>
          </a:xfrm>
          <a:prstGeom prst="rect">
            <a:avLst/>
          </a:prstGeom>
        </p:spPr>
      </p:pic>
      <p:pic>
        <p:nvPicPr>
          <p:cNvPr id="110" name="図 109">
            <a:extLst>
              <a:ext uri="{FF2B5EF4-FFF2-40B4-BE49-F238E27FC236}">
                <a16:creationId xmlns:a16="http://schemas.microsoft.com/office/drawing/2014/main" id="{0CB1DADA-260C-40E2-B6C9-23F6026000D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-872138" y="5388223"/>
            <a:ext cx="720000" cy="720000"/>
          </a:xfrm>
          <a:prstGeom prst="rect">
            <a:avLst/>
          </a:prstGeom>
        </p:spPr>
      </p:pic>
      <p:pic>
        <p:nvPicPr>
          <p:cNvPr id="111" name="図 110">
            <a:extLst>
              <a:ext uri="{FF2B5EF4-FFF2-40B4-BE49-F238E27FC236}">
                <a16:creationId xmlns:a16="http://schemas.microsoft.com/office/drawing/2014/main" id="{9323BD0F-1197-41E3-979A-07C385B18BCA}"/>
              </a:ext>
            </a:extLst>
          </p:cNvPr>
          <p:cNvPicPr preferRelativeResize="0">
            <a:picLocks/>
          </p:cNvPicPr>
          <p:nvPr/>
        </p:nvPicPr>
        <p:blipFill>
          <a:blip r:embed="rId12"/>
          <a:stretch>
            <a:fillRect/>
          </a:stretch>
        </p:blipFill>
        <p:spPr>
          <a:xfrm>
            <a:off x="-3264380" y="6143102"/>
            <a:ext cx="720000" cy="720000"/>
          </a:xfrm>
          <a:prstGeom prst="rect">
            <a:avLst/>
          </a:prstGeom>
        </p:spPr>
      </p:pic>
      <p:pic>
        <p:nvPicPr>
          <p:cNvPr id="112" name="図 111">
            <a:extLst>
              <a:ext uri="{FF2B5EF4-FFF2-40B4-BE49-F238E27FC236}">
                <a16:creationId xmlns:a16="http://schemas.microsoft.com/office/drawing/2014/main" id="{550AFFDF-09F9-44F5-98F9-CC6B892EC66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-1665521" y="3798484"/>
            <a:ext cx="720000" cy="720000"/>
          </a:xfrm>
          <a:prstGeom prst="rect">
            <a:avLst/>
          </a:prstGeom>
        </p:spPr>
      </p:pic>
      <p:pic>
        <p:nvPicPr>
          <p:cNvPr id="113" name="図 112">
            <a:extLst>
              <a:ext uri="{FF2B5EF4-FFF2-40B4-BE49-F238E27FC236}">
                <a16:creationId xmlns:a16="http://schemas.microsoft.com/office/drawing/2014/main" id="{88C14638-9372-4506-98EA-C92770433685}"/>
              </a:ext>
            </a:extLst>
          </p:cNvPr>
          <p:cNvPicPr preferRelativeResize="0">
            <a:picLocks/>
          </p:cNvPicPr>
          <p:nvPr/>
        </p:nvPicPr>
        <p:blipFill>
          <a:blip r:embed="rId14"/>
          <a:stretch>
            <a:fillRect/>
          </a:stretch>
        </p:blipFill>
        <p:spPr>
          <a:xfrm>
            <a:off x="-872138" y="3798281"/>
            <a:ext cx="720000" cy="720000"/>
          </a:xfrm>
          <a:prstGeom prst="rect">
            <a:avLst/>
          </a:prstGeom>
        </p:spPr>
      </p:pic>
      <p:pic>
        <p:nvPicPr>
          <p:cNvPr id="114" name="図 113">
            <a:extLst>
              <a:ext uri="{FF2B5EF4-FFF2-40B4-BE49-F238E27FC236}">
                <a16:creationId xmlns:a16="http://schemas.microsoft.com/office/drawing/2014/main" id="{A88DD228-48F8-48BA-8BA6-355A2E405B28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-3264380" y="4586100"/>
            <a:ext cx="720000" cy="720000"/>
          </a:xfrm>
          <a:prstGeom prst="rect">
            <a:avLst/>
          </a:prstGeom>
        </p:spPr>
      </p:pic>
      <p:pic>
        <p:nvPicPr>
          <p:cNvPr id="115" name="図 114">
            <a:extLst>
              <a:ext uri="{FF2B5EF4-FFF2-40B4-BE49-F238E27FC236}">
                <a16:creationId xmlns:a16="http://schemas.microsoft.com/office/drawing/2014/main" id="{278C9180-2E15-4CD3-9F84-F469DF68D6F8}"/>
              </a:ext>
            </a:extLst>
          </p:cNvPr>
          <p:cNvPicPr preferRelativeResize="0">
            <a:picLocks/>
          </p:cNvPicPr>
          <p:nvPr/>
        </p:nvPicPr>
        <p:blipFill>
          <a:blip r:embed="rId16"/>
          <a:stretch>
            <a:fillRect/>
          </a:stretch>
        </p:blipFill>
        <p:spPr>
          <a:xfrm>
            <a:off x="-1669552" y="4586100"/>
            <a:ext cx="720000" cy="720000"/>
          </a:xfrm>
          <a:prstGeom prst="rect">
            <a:avLst/>
          </a:prstGeom>
        </p:spPr>
      </p:pic>
      <p:pic>
        <p:nvPicPr>
          <p:cNvPr id="116" name="図 115">
            <a:extLst>
              <a:ext uri="{FF2B5EF4-FFF2-40B4-BE49-F238E27FC236}">
                <a16:creationId xmlns:a16="http://schemas.microsoft.com/office/drawing/2014/main" id="{A0DAFFEF-283F-418F-979B-47AFB2A3760B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-3264380" y="5364601"/>
            <a:ext cx="720000" cy="720000"/>
          </a:xfrm>
          <a:prstGeom prst="rect">
            <a:avLst/>
          </a:prstGeom>
        </p:spPr>
      </p:pic>
      <p:pic>
        <p:nvPicPr>
          <p:cNvPr id="117" name="図 116">
            <a:extLst>
              <a:ext uri="{FF2B5EF4-FFF2-40B4-BE49-F238E27FC236}">
                <a16:creationId xmlns:a16="http://schemas.microsoft.com/office/drawing/2014/main" id="{7DEE25E4-A963-476A-87BF-875C573CA0C2}"/>
              </a:ext>
            </a:extLst>
          </p:cNvPr>
          <p:cNvPicPr preferRelativeResize="0">
            <a:picLocks/>
          </p:cNvPicPr>
          <p:nvPr/>
        </p:nvPicPr>
        <p:blipFill>
          <a:blip r:embed="rId18"/>
          <a:stretch>
            <a:fillRect/>
          </a:stretch>
        </p:blipFill>
        <p:spPr>
          <a:xfrm>
            <a:off x="-1669552" y="5372336"/>
            <a:ext cx="720000" cy="720000"/>
          </a:xfrm>
          <a:prstGeom prst="rect">
            <a:avLst/>
          </a:prstGeom>
        </p:spPr>
      </p:pic>
      <p:graphicFrame>
        <p:nvGraphicFramePr>
          <p:cNvPr id="30" name="表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3550161"/>
              </p:ext>
            </p:extLst>
          </p:nvPr>
        </p:nvGraphicFramePr>
        <p:xfrm>
          <a:off x="4613985" y="2533649"/>
          <a:ext cx="4446045" cy="4203201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4446045">
                  <a:extLst>
                    <a:ext uri="{9D8B030D-6E8A-4147-A177-3AD203B41FA5}">
                      <a16:colId xmlns:a16="http://schemas.microsoft.com/office/drawing/2014/main" val="3550993727"/>
                    </a:ext>
                  </a:extLst>
                </a:gridCol>
              </a:tblGrid>
              <a:tr h="3260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kern="12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３</a:t>
                      </a:r>
                      <a:r>
                        <a:rPr kumimoji="1" lang="en-US" altLang="ja-JP" sz="1400" b="1" kern="12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.</a:t>
                      </a:r>
                      <a:r>
                        <a:rPr kumimoji="1" lang="ja-JP" altLang="en-US" sz="1400" b="1" kern="12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取組イメージ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7731859"/>
                  </a:ext>
                </a:extLst>
              </a:tr>
              <a:tr h="2255055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ja-JP" altLang="en-US" sz="1400" kern="12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取組内容について、閲覧者の理解を助けるための図表（取組イメージ図や体制図、写真等）を挿入してください。</a:t>
                      </a:r>
                      <a:endParaRPr kumimoji="1" lang="en-US" altLang="ja-JP" sz="1400" kern="1200" dirty="0" smtClean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endParaRPr kumimoji="1" lang="en-US" altLang="ja-JP" sz="1400" kern="1200" dirty="0" smtClean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331919"/>
                  </a:ext>
                </a:extLst>
              </a:tr>
              <a:tr h="3260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kern="12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４</a:t>
                      </a:r>
                      <a:r>
                        <a:rPr kumimoji="1" lang="en-US" altLang="ja-JP" sz="1400" b="1" kern="12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.</a:t>
                      </a:r>
                      <a:r>
                        <a:rPr kumimoji="1" lang="ja-JP" altLang="en-US" sz="1400" b="1" kern="12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ポイント</a:t>
                      </a:r>
                      <a:endParaRPr kumimoji="1" lang="en-US" altLang="ja-JP" sz="1400" b="1" kern="1200" dirty="0" smtClean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9206178"/>
                  </a:ext>
                </a:extLst>
              </a:tr>
              <a:tr h="1296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kern="1200" dirty="0" smtClean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279724"/>
                  </a:ext>
                </a:extLst>
              </a:tr>
            </a:tbl>
          </a:graphicData>
        </a:graphic>
      </p:graphicFrame>
      <p:sp>
        <p:nvSpPr>
          <p:cNvPr id="33" name="タイトル 1"/>
          <p:cNvSpPr txBox="1">
            <a:spLocks/>
          </p:cNvSpPr>
          <p:nvPr/>
        </p:nvSpPr>
        <p:spPr>
          <a:xfrm>
            <a:off x="0" y="97957"/>
            <a:ext cx="9138301" cy="438383"/>
          </a:xfrm>
          <a:prstGeom prst="rect">
            <a:avLst/>
          </a:prstGeom>
          <a:noFill/>
        </p:spPr>
        <p:txBody>
          <a:bodyPr anchor="ctr" anchorCtr="0">
            <a:normAutofit/>
          </a:bodyPr>
          <a:lstStyle>
            <a:defPPr>
              <a:defRPr lang="ja-JP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2800">
                <a:solidFill>
                  <a:schemeClr val="bg1"/>
                </a:solidFill>
                <a:ea typeface="+mj-ea"/>
                <a:cs typeface="+mj-cs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pPr lvl="0">
              <a:defRPr/>
            </a:pPr>
            <a:r>
              <a:rPr lang="ja-JP" altLang="en-US" sz="2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タイトル</a:t>
            </a:r>
            <a:r>
              <a:rPr kumimoji="0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67CA6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kumimoji="0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srgbClr val="067CA6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34" name="直線コネクタ 33"/>
          <p:cNvCxnSpPr/>
          <p:nvPr/>
        </p:nvCxnSpPr>
        <p:spPr>
          <a:xfrm>
            <a:off x="0" y="522485"/>
            <a:ext cx="9144000" cy="0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6" name="表 35">
            <a:extLst>
              <a:ext uri="{FF2B5EF4-FFF2-40B4-BE49-F238E27FC236}">
                <a16:creationId xmlns:a16="http://schemas.microsoft.com/office/drawing/2014/main" id="{6D45ED25-37B3-4408-BB3C-DD3753D27D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6107742"/>
              </p:ext>
            </p:extLst>
          </p:nvPr>
        </p:nvGraphicFramePr>
        <p:xfrm>
          <a:off x="72571" y="1285388"/>
          <a:ext cx="8987460" cy="1199601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146629">
                  <a:extLst>
                    <a:ext uri="{9D8B030D-6E8A-4147-A177-3AD203B41FA5}">
                      <a16:colId xmlns:a16="http://schemas.microsoft.com/office/drawing/2014/main" val="1348850893"/>
                    </a:ext>
                  </a:extLst>
                </a:gridCol>
                <a:gridCol w="7840831">
                  <a:extLst>
                    <a:ext uri="{9D8B030D-6E8A-4147-A177-3AD203B41FA5}">
                      <a16:colId xmlns:a16="http://schemas.microsoft.com/office/drawing/2014/main" val="1195807557"/>
                    </a:ext>
                  </a:extLst>
                </a:gridCol>
              </a:tblGrid>
              <a:tr h="119960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ja-JP" altLang="en-US" sz="1400" b="1" kern="12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１</a:t>
                      </a:r>
                      <a:r>
                        <a:rPr kumimoji="1" lang="en-US" altLang="ja-JP" sz="1400" b="1" kern="12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.</a:t>
                      </a:r>
                      <a:r>
                        <a:rPr kumimoji="1" lang="ja-JP" altLang="en-US" sz="1400" b="1" kern="12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取組概要</a:t>
                      </a:r>
                      <a:endParaRPr kumimoji="1" lang="en-US" altLang="ja-JP" sz="1400" b="1" kern="120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ea"/>
                        <a:buNone/>
                        <a:tabLst/>
                        <a:defRPr/>
                      </a:pPr>
                      <a:r>
                        <a:rPr kumimoji="1" lang="ja-JP" altLang="en-US" sz="1400" b="0" i="0" kern="12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どのような取組を行っているか概要を簡潔に記入してください。</a:t>
                      </a:r>
                      <a:endParaRPr kumimoji="1" lang="en-US" altLang="ja-JP" sz="1400" b="0" i="0" kern="1200" dirty="0" smtClean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7265339"/>
                  </a:ext>
                </a:extLst>
              </a:tr>
            </a:tbl>
          </a:graphicData>
        </a:graphic>
      </p:graphicFrame>
      <p:sp>
        <p:nvSpPr>
          <p:cNvPr id="5" name="線吹き出し 1 (枠付き) 4"/>
          <p:cNvSpPr/>
          <p:nvPr/>
        </p:nvSpPr>
        <p:spPr>
          <a:xfrm>
            <a:off x="9601200" y="48382"/>
            <a:ext cx="2895600" cy="682928"/>
          </a:xfrm>
          <a:prstGeom prst="borderCallout1">
            <a:avLst>
              <a:gd name="adj1" fmla="val 53072"/>
              <a:gd name="adj2" fmla="val 430"/>
              <a:gd name="adj3" fmla="val 33760"/>
              <a:gd name="adj4" fmla="val -15137"/>
            </a:avLst>
          </a:prstGeom>
          <a:solidFill>
            <a:srgbClr val="FFD9FF"/>
          </a:solidFill>
          <a:ln w="28575">
            <a:solidFill>
              <a:srgbClr val="FF0066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取組のタイトルを入力してください</a:t>
            </a:r>
            <a:endParaRPr kumimoji="1"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400" b="1" u="sng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「タイトル</a:t>
            </a:r>
            <a:r>
              <a:rPr kumimoji="1" lang="ja-JP" altLang="en-US" sz="1400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」</a:t>
            </a:r>
            <a:r>
              <a:rPr kumimoji="1" lang="ja-JP" altLang="en-US" sz="1400" b="1" u="sng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は</a:t>
            </a:r>
            <a:r>
              <a:rPr kumimoji="1" lang="ja-JP" altLang="en-US" sz="1400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削除してご提出</a:t>
            </a:r>
            <a:r>
              <a:rPr kumimoji="1"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ください</a:t>
            </a:r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8" name="線吹き出し 1 (枠付き) 37"/>
          <p:cNvSpPr/>
          <p:nvPr/>
        </p:nvSpPr>
        <p:spPr>
          <a:xfrm>
            <a:off x="9601200" y="848380"/>
            <a:ext cx="2895600" cy="3380720"/>
          </a:xfrm>
          <a:prstGeom prst="borderCallout1">
            <a:avLst>
              <a:gd name="adj1" fmla="val 11022"/>
              <a:gd name="adj2" fmla="val 909"/>
              <a:gd name="adj3" fmla="val 7325"/>
              <a:gd name="adj4" fmla="val -14659"/>
            </a:avLst>
          </a:prstGeom>
          <a:solidFill>
            <a:srgbClr val="FFD9FF"/>
          </a:solidFill>
          <a:ln w="28575">
            <a:solidFill>
              <a:srgbClr val="FF0066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取組に関わるすべての事業所・団体　を記載する必要はございません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kumimoji="1"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今回の応募に賛同し、協力を得られた事業所・団体名を連盟で記載してください</a:t>
            </a:r>
            <a:endParaRPr kumimoji="1"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複数の事業所・団体を記載の場合、文字数や文字サイズを考慮し、同業種や同形態の事業所・団体を「○○業」「□□団体」という形で表記をお願いさせていただく場合があります。</a:t>
            </a:r>
            <a:endParaRPr kumimoji="1"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例）株式</a:t>
            </a: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会社○○ </a:t>
            </a:r>
            <a:r>
              <a: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× </a:t>
            </a: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△△団体 </a:t>
            </a:r>
            <a:r>
              <a: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× </a:t>
            </a: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□□学校</a:t>
            </a:r>
          </a:p>
          <a:p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6" name="グループ化 5"/>
          <p:cNvGrpSpPr/>
          <p:nvPr/>
        </p:nvGrpSpPr>
        <p:grpSpPr>
          <a:xfrm>
            <a:off x="-3264380" y="0"/>
            <a:ext cx="3085088" cy="2086622"/>
            <a:chOff x="-3264380" y="157965"/>
            <a:chExt cx="3085088" cy="2086622"/>
          </a:xfrm>
        </p:grpSpPr>
        <p:sp>
          <p:nvSpPr>
            <p:cNvPr id="63" name="テキスト ボックス 62">
              <a:extLst>
                <a:ext uri="{FF2B5EF4-FFF2-40B4-BE49-F238E27FC236}">
                  <a16:creationId xmlns:a16="http://schemas.microsoft.com/office/drawing/2014/main" id="{0F41CECA-3D85-4DB2-94FB-FB5822186523}"/>
                </a:ext>
              </a:extLst>
            </p:cNvPr>
            <p:cNvSpPr txBox="1"/>
            <p:nvPr/>
          </p:nvSpPr>
          <p:spPr>
            <a:xfrm>
              <a:off x="-3264380" y="891756"/>
              <a:ext cx="3085088" cy="276999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ご提出</a:t>
              </a:r>
              <a:r>
                <a:rPr kumimoji="1" lang="ja-JP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の際は</a:t>
              </a:r>
              <a:r>
                <a:rPr kumimoji="1" lang="ja-JP" altLang="en-US" sz="1200" b="1" i="0" u="sng" strike="noStrike" kern="1200" cap="none" spc="0" normalizeH="0" baseline="0" noProof="0" dirty="0">
                  <a:ln>
                    <a:noFill/>
                  </a:ln>
                  <a:solidFill>
                    <a:srgbClr val="067CA6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青文字</a:t>
              </a:r>
              <a:r>
                <a:rPr kumimoji="1" lang="ja-JP" altLang="en-US" sz="1200" b="1" i="0" u="sng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は削除して</a:t>
              </a:r>
              <a:r>
                <a:rPr kumimoji="1" lang="ja-JP" altLang="en-US" sz="1200" b="1" i="0" u="sng" strike="noStrike" kern="120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ご提出</a:t>
              </a:r>
              <a:r>
                <a:rPr kumimoji="1" lang="ja-JP" altLang="en-US" sz="12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ください。</a:t>
              </a:r>
              <a:endPara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  <p:sp>
          <p:nvSpPr>
            <p:cNvPr id="31" name="正方形/長方形 30">
              <a:extLst>
                <a:ext uri="{FF2B5EF4-FFF2-40B4-BE49-F238E27FC236}">
                  <a16:creationId xmlns:a16="http://schemas.microsoft.com/office/drawing/2014/main" id="{B626A8F7-7E57-4A47-A52D-63FDFE7F2401}"/>
                </a:ext>
              </a:extLst>
            </p:cNvPr>
            <p:cNvSpPr/>
            <p:nvPr/>
          </p:nvSpPr>
          <p:spPr>
            <a:xfrm>
              <a:off x="-3264380" y="1240078"/>
              <a:ext cx="3082954" cy="376525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2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記入は全て「</a:t>
              </a:r>
              <a:r>
                <a:rPr kumimoji="1" lang="ja-JP" altLang="en-US" sz="1400" b="1" u="sng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です・ます調</a:t>
              </a:r>
              <a:r>
                <a:rPr kumimoji="1" lang="ja-JP" altLang="en-US" sz="14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」</a:t>
              </a:r>
              <a:r>
                <a:rPr kumimoji="1" lang="ja-JP" altLang="en-US" sz="12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でお願いします。</a:t>
              </a:r>
              <a:endPara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  <p:sp>
          <p:nvSpPr>
            <p:cNvPr id="28" name="正方形/長方形 27">
              <a:extLst>
                <a:ext uri="{FF2B5EF4-FFF2-40B4-BE49-F238E27FC236}">
                  <a16:creationId xmlns:a16="http://schemas.microsoft.com/office/drawing/2014/main" id="{B626A8F7-7E57-4A47-A52D-63FDFE7F2401}"/>
                </a:ext>
              </a:extLst>
            </p:cNvPr>
            <p:cNvSpPr/>
            <p:nvPr/>
          </p:nvSpPr>
          <p:spPr>
            <a:xfrm>
              <a:off x="-3264380" y="1687760"/>
              <a:ext cx="3082954" cy="556827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200" b="1" u="sng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記載</a:t>
              </a:r>
              <a:r>
                <a:rPr kumimoji="1" lang="ja-JP" altLang="en-US" sz="1200" b="1" u="sng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内容は枠内に収めてください</a:t>
              </a:r>
              <a:r>
                <a:rPr kumimoji="1" lang="ja-JP" altLang="en-US" sz="1200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。</a:t>
              </a:r>
              <a:r>
                <a:rPr kumimoji="1" lang="en-US" altLang="ja-JP" sz="12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(</a:t>
              </a:r>
              <a:r>
                <a:rPr kumimoji="1"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フォント</a:t>
              </a:r>
              <a:r>
                <a:rPr kumimoji="1" lang="ja-JP" altLang="en-US" sz="12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「</a:t>
              </a:r>
              <a:r>
                <a:rPr kumimoji="1" lang="en-US" altLang="ja-JP" sz="1200" dirty="0" err="1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Meiryo</a:t>
              </a:r>
              <a:r>
                <a:rPr kumimoji="1" lang="en-US" altLang="ja-JP" sz="12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 UI</a:t>
              </a:r>
              <a:r>
                <a:rPr kumimoji="1" lang="ja-JP" altLang="en-US" sz="12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」</a:t>
              </a:r>
              <a:r>
                <a:rPr kumimoji="1" lang="en-US" altLang="ja-JP" sz="12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)</a:t>
              </a:r>
              <a:endPara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39" name="テキスト ボックス 38">
              <a:extLst>
                <a:ext uri="{FF2B5EF4-FFF2-40B4-BE49-F238E27FC236}">
                  <a16:creationId xmlns:a16="http://schemas.microsoft.com/office/drawing/2014/main" id="{0F41CECA-3D85-4DB2-94FB-FB5822186523}"/>
                </a:ext>
              </a:extLst>
            </p:cNvPr>
            <p:cNvSpPr txBox="1"/>
            <p:nvPr/>
          </p:nvSpPr>
          <p:spPr>
            <a:xfrm>
              <a:off x="-3264380" y="157965"/>
              <a:ext cx="3085088" cy="646331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200" noProof="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本応募シートは、事例集に掲載を行う場合があります。写真や図等を貼付される際には、肖像権、著作権侵害に該当しないようご注意ください。</a:t>
              </a:r>
              <a:endPara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</p:grp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B626A8F7-7E57-4A47-A52D-63FDFE7F2401}"/>
              </a:ext>
            </a:extLst>
          </p:cNvPr>
          <p:cNvSpPr/>
          <p:nvPr/>
        </p:nvSpPr>
        <p:spPr>
          <a:xfrm>
            <a:off x="9352170" y="5058148"/>
            <a:ext cx="3082955" cy="1050075"/>
          </a:xfrm>
          <a:prstGeom prst="rect">
            <a:avLst/>
          </a:prstGeom>
          <a:solidFill>
            <a:srgbClr val="FFFF00"/>
          </a:solidFill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枠のサイズを変更したり、枠の行を削除したり、</a:t>
            </a: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様式の変更は行わないでください。</a:t>
            </a:r>
            <a:endParaRPr kumimoji="1" lang="ja-JP" alt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81315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" name="表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9572624"/>
              </p:ext>
            </p:extLst>
          </p:nvPr>
        </p:nvGraphicFramePr>
        <p:xfrm>
          <a:off x="52378" y="95245"/>
          <a:ext cx="4525971" cy="66600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4525971">
                  <a:extLst>
                    <a:ext uri="{9D8B030D-6E8A-4147-A177-3AD203B41FA5}">
                      <a16:colId xmlns:a16="http://schemas.microsoft.com/office/drawing/2014/main" val="3550993727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ja-JP" altLang="en-US" sz="1400" b="1" kern="12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５</a:t>
                      </a:r>
                      <a:r>
                        <a:rPr kumimoji="1" lang="en-US" altLang="ja-JP" sz="1400" b="1" kern="12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.</a:t>
                      </a:r>
                      <a:r>
                        <a:rPr kumimoji="1" lang="ja-JP" altLang="en-US" sz="1400" b="1" kern="12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取組が開始されたきっかけと展開</a:t>
                      </a:r>
                      <a:endParaRPr kumimoji="1" lang="ja-JP" altLang="en-US" sz="1400" b="1" kern="120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7731859"/>
                  </a:ext>
                </a:extLst>
              </a:tr>
              <a:tr h="3060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kern="12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取組が開始されたきっかけや困難な状況を克服したエピソード</a:t>
                      </a:r>
                      <a:endParaRPr kumimoji="1" lang="en-US" altLang="ja-JP" sz="1400" kern="1200" dirty="0" smtClean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kern="12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などをできるだけ詳しく記入してください。</a:t>
                      </a:r>
                      <a:endParaRPr kumimoji="1" lang="en-US" altLang="ja-JP" sz="1400" kern="1200" dirty="0" smtClean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331919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kern="12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６</a:t>
                      </a:r>
                      <a:r>
                        <a:rPr kumimoji="1" lang="en-US" altLang="ja-JP" sz="1400" b="1" kern="12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.</a:t>
                      </a:r>
                      <a:r>
                        <a:rPr kumimoji="1" lang="ja-JP" altLang="en-US" sz="1400" b="1" kern="12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応募した取組の今後の計画・展開</a:t>
                      </a:r>
                      <a:endParaRPr kumimoji="1" lang="en-US" altLang="ja-JP" sz="1400" b="1" kern="1200" dirty="0" smtClean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9206178"/>
                  </a:ext>
                </a:extLst>
              </a:tr>
              <a:tr h="2952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kern="12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応募した取組を今後どのように計画・展開</a:t>
                      </a:r>
                      <a:r>
                        <a:rPr kumimoji="1" lang="en-US" altLang="ja-JP" sz="1400" kern="12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(</a:t>
                      </a:r>
                      <a:r>
                        <a:rPr kumimoji="1" lang="ja-JP" altLang="en-US" sz="1400" kern="12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していきたいか</a:t>
                      </a:r>
                      <a:r>
                        <a:rPr kumimoji="1" lang="en-US" altLang="ja-JP" sz="1400" kern="12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)</a:t>
                      </a:r>
                      <a:r>
                        <a:rPr kumimoji="1" lang="ja-JP" altLang="en-US" sz="1400" kern="12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記入してください。</a:t>
                      </a:r>
                      <a:endParaRPr kumimoji="1" lang="en-US" altLang="ja-JP" sz="1400" kern="1200" dirty="0" smtClean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279724"/>
                  </a:ext>
                </a:extLst>
              </a:tr>
            </a:tbl>
          </a:graphicData>
        </a:graphic>
      </p:graphicFrame>
      <p:graphicFrame>
        <p:nvGraphicFramePr>
          <p:cNvPr id="30" name="表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2694991"/>
              </p:ext>
            </p:extLst>
          </p:nvPr>
        </p:nvGraphicFramePr>
        <p:xfrm>
          <a:off x="4669765" y="95246"/>
          <a:ext cx="4388510" cy="66600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4388510">
                  <a:extLst>
                    <a:ext uri="{9D8B030D-6E8A-4147-A177-3AD203B41FA5}">
                      <a16:colId xmlns:a16="http://schemas.microsoft.com/office/drawing/2014/main" val="3550993727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kern="12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７</a:t>
                      </a:r>
                      <a:r>
                        <a:rPr kumimoji="1" lang="en-US" altLang="ja-JP" sz="1400" b="1" kern="12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.</a:t>
                      </a:r>
                      <a:r>
                        <a:rPr kumimoji="1" lang="ja-JP" altLang="en-US" sz="1400" b="1" kern="12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汎用性</a:t>
                      </a:r>
                      <a:r>
                        <a:rPr kumimoji="1" lang="en-US" altLang="ja-JP" sz="1200" b="1" kern="12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(</a:t>
                      </a:r>
                      <a:r>
                        <a:rPr kumimoji="1" lang="ja-JP" altLang="en-US" sz="1200" b="1" kern="12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他の事業所・団体が参加・真似しやすい</a:t>
                      </a:r>
                      <a:r>
                        <a:rPr kumimoji="1" lang="en-US" altLang="ja-JP" sz="1200" b="1" kern="12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)</a:t>
                      </a:r>
                      <a:r>
                        <a:rPr kumimoji="1" lang="ja-JP" altLang="en-US" sz="1400" b="1" kern="12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ポイント</a:t>
                      </a:r>
                      <a:endParaRPr kumimoji="1" lang="en-US" altLang="ja-JP" sz="1400" b="1" kern="1200" dirty="0" smtClean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7731859"/>
                  </a:ext>
                </a:extLst>
              </a:tr>
              <a:tr h="6336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kern="12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他の事業所・団体が参加したり、真似しやすいポイントをできるだけ詳しく記入してください。</a:t>
                      </a:r>
                      <a:endParaRPr kumimoji="1" lang="en-US" altLang="ja-JP" sz="1400" kern="1200" dirty="0" smtClean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kumimoji="1" lang="ja-JP" altLang="en-US" sz="1400" kern="12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図やイラストを添付してもけっこうです。</a:t>
                      </a:r>
                      <a:endParaRPr kumimoji="1" lang="en-US" altLang="ja-JP" sz="1400" kern="1200" dirty="0" smtClean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331919"/>
                  </a:ext>
                </a:extLst>
              </a:tr>
            </a:tbl>
          </a:graphicData>
        </a:graphic>
      </p:graphicFrame>
      <p:grpSp>
        <p:nvGrpSpPr>
          <p:cNvPr id="3" name="グループ化 2"/>
          <p:cNvGrpSpPr/>
          <p:nvPr/>
        </p:nvGrpSpPr>
        <p:grpSpPr>
          <a:xfrm>
            <a:off x="-3264380" y="157965"/>
            <a:ext cx="3085088" cy="2086622"/>
            <a:chOff x="-3264380" y="157965"/>
            <a:chExt cx="3085088" cy="2086622"/>
          </a:xfrm>
        </p:grpSpPr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0F41CECA-3D85-4DB2-94FB-FB5822186523}"/>
                </a:ext>
              </a:extLst>
            </p:cNvPr>
            <p:cNvSpPr txBox="1"/>
            <p:nvPr/>
          </p:nvSpPr>
          <p:spPr>
            <a:xfrm>
              <a:off x="-3264380" y="891756"/>
              <a:ext cx="3085088" cy="276999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ご提出</a:t>
              </a:r>
              <a:r>
                <a:rPr kumimoji="1" lang="ja-JP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の際は</a:t>
              </a:r>
              <a:r>
                <a:rPr kumimoji="1" lang="ja-JP" altLang="en-US" sz="1200" b="1" i="0" u="sng" strike="noStrike" kern="1200" cap="none" spc="0" normalizeH="0" baseline="0" noProof="0" dirty="0">
                  <a:ln>
                    <a:noFill/>
                  </a:ln>
                  <a:solidFill>
                    <a:srgbClr val="067CA6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青文字</a:t>
              </a:r>
              <a:r>
                <a:rPr kumimoji="1" lang="ja-JP" altLang="en-US" sz="1200" b="1" i="0" u="sng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は削除して</a:t>
              </a:r>
              <a:r>
                <a:rPr kumimoji="1" lang="ja-JP" altLang="en-US" sz="1200" b="1" i="0" u="sng" strike="noStrike" kern="120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ご提出</a:t>
              </a:r>
              <a:r>
                <a:rPr kumimoji="1" lang="ja-JP" altLang="en-US" sz="12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ください。</a:t>
              </a:r>
              <a:endPara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  <p:sp>
          <p:nvSpPr>
            <p:cNvPr id="9" name="正方形/長方形 8">
              <a:extLst>
                <a:ext uri="{FF2B5EF4-FFF2-40B4-BE49-F238E27FC236}">
                  <a16:creationId xmlns:a16="http://schemas.microsoft.com/office/drawing/2014/main" id="{B626A8F7-7E57-4A47-A52D-63FDFE7F2401}"/>
                </a:ext>
              </a:extLst>
            </p:cNvPr>
            <p:cNvSpPr/>
            <p:nvPr/>
          </p:nvSpPr>
          <p:spPr>
            <a:xfrm>
              <a:off x="-3264380" y="1240078"/>
              <a:ext cx="3082954" cy="376525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2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記入は全て「</a:t>
              </a:r>
              <a:r>
                <a:rPr kumimoji="1" lang="ja-JP" altLang="en-US" sz="1400" b="1" u="sng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です・ます調</a:t>
              </a:r>
              <a:r>
                <a:rPr kumimoji="1" lang="ja-JP" altLang="en-US" sz="14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」</a:t>
              </a:r>
              <a:r>
                <a:rPr kumimoji="1" lang="ja-JP" altLang="en-US" sz="12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でお願いします。</a:t>
              </a:r>
              <a:endPara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B626A8F7-7E57-4A47-A52D-63FDFE7F2401}"/>
                </a:ext>
              </a:extLst>
            </p:cNvPr>
            <p:cNvSpPr/>
            <p:nvPr/>
          </p:nvSpPr>
          <p:spPr>
            <a:xfrm>
              <a:off x="-3264380" y="1687760"/>
              <a:ext cx="3082954" cy="556827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200" b="1" u="sng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記載</a:t>
              </a:r>
              <a:r>
                <a:rPr kumimoji="1" lang="ja-JP" altLang="en-US" sz="1200" b="1" u="sng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内容は枠内に収めてください</a:t>
              </a:r>
              <a:r>
                <a:rPr kumimoji="1" lang="ja-JP" altLang="en-US" sz="1200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。</a:t>
              </a:r>
              <a:r>
                <a:rPr kumimoji="1" lang="en-US" altLang="ja-JP" sz="12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(</a:t>
              </a:r>
              <a:r>
                <a:rPr kumimoji="1"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フォント</a:t>
              </a:r>
              <a:r>
                <a:rPr kumimoji="1" lang="ja-JP" altLang="en-US" sz="12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「</a:t>
              </a:r>
              <a:r>
                <a:rPr kumimoji="1" lang="en-US" altLang="ja-JP" sz="1200" dirty="0" err="1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Meiryo</a:t>
              </a:r>
              <a:r>
                <a:rPr kumimoji="1" lang="en-US" altLang="ja-JP" sz="12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 UI</a:t>
              </a:r>
              <a:r>
                <a:rPr kumimoji="1" lang="ja-JP" altLang="en-US" sz="12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」</a:t>
              </a:r>
              <a:r>
                <a:rPr kumimoji="1" lang="en-US" altLang="ja-JP" sz="12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)</a:t>
              </a:r>
              <a:endPara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id="{0F41CECA-3D85-4DB2-94FB-FB5822186523}"/>
                </a:ext>
              </a:extLst>
            </p:cNvPr>
            <p:cNvSpPr txBox="1"/>
            <p:nvPr/>
          </p:nvSpPr>
          <p:spPr>
            <a:xfrm>
              <a:off x="-3264380" y="157965"/>
              <a:ext cx="3085088" cy="646331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200" noProof="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本応募シートは、事例集に掲載を行う場合があります。写真や図等を貼付される際には、肖像権、著作権侵害に該当しないようご注意ください。</a:t>
              </a:r>
              <a:endPara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64972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タイトル 1"/>
          <p:cNvSpPr txBox="1">
            <a:spLocks/>
          </p:cNvSpPr>
          <p:nvPr/>
        </p:nvSpPr>
        <p:spPr>
          <a:xfrm>
            <a:off x="83970" y="52183"/>
            <a:ext cx="9060030" cy="438383"/>
          </a:xfrm>
          <a:prstGeom prst="rect">
            <a:avLst/>
          </a:prstGeom>
          <a:noFill/>
        </p:spPr>
        <p:txBody>
          <a:bodyPr anchor="ctr" anchorCtr="0">
            <a:normAutofit/>
          </a:bodyPr>
          <a:lstStyle>
            <a:defPPr>
              <a:defRPr lang="ja-JP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2800">
                <a:solidFill>
                  <a:schemeClr val="bg1"/>
                </a:solidFill>
                <a:ea typeface="+mj-ea"/>
                <a:cs typeface="+mj-cs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pPr lvl="0">
              <a:defRPr/>
            </a:pPr>
            <a:r>
              <a:rPr lang="ja-JP" altLang="en-US" sz="2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構成事業所・団体　一覧</a:t>
            </a:r>
            <a:r>
              <a:rPr lang="en-US" altLang="ja-JP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6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◎</a:t>
            </a: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問い合わせ代表</a:t>
            </a:r>
            <a:r>
              <a:rPr lang="en-US" altLang="ja-JP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1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34" name="直線コネクタ 33"/>
          <p:cNvCxnSpPr/>
          <p:nvPr/>
        </p:nvCxnSpPr>
        <p:spPr>
          <a:xfrm>
            <a:off x="0" y="442708"/>
            <a:ext cx="9144000" cy="0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表 8">
            <a:extLst>
              <a:ext uri="{FF2B5EF4-FFF2-40B4-BE49-F238E27FC236}">
                <a16:creationId xmlns:a16="http://schemas.microsoft.com/office/drawing/2014/main" id="{41A0A2F0-1E7B-47DD-8344-2FFFF4F483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6712887"/>
              </p:ext>
            </p:extLst>
          </p:nvPr>
        </p:nvGraphicFramePr>
        <p:xfrm>
          <a:off x="50800" y="589717"/>
          <a:ext cx="9029700" cy="150506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308100">
                  <a:extLst>
                    <a:ext uri="{9D8B030D-6E8A-4147-A177-3AD203B41FA5}">
                      <a16:colId xmlns:a16="http://schemas.microsoft.com/office/drawing/2014/main" val="1348850893"/>
                    </a:ext>
                  </a:extLst>
                </a:gridCol>
                <a:gridCol w="2655497">
                  <a:extLst>
                    <a:ext uri="{9D8B030D-6E8A-4147-A177-3AD203B41FA5}">
                      <a16:colId xmlns:a16="http://schemas.microsoft.com/office/drawing/2014/main" val="1195807557"/>
                    </a:ext>
                  </a:extLst>
                </a:gridCol>
                <a:gridCol w="837003">
                  <a:extLst>
                    <a:ext uri="{9D8B030D-6E8A-4147-A177-3AD203B41FA5}">
                      <a16:colId xmlns:a16="http://schemas.microsoft.com/office/drawing/2014/main" val="2513165794"/>
                    </a:ext>
                  </a:extLst>
                </a:gridCol>
                <a:gridCol w="1125728">
                  <a:extLst>
                    <a:ext uri="{9D8B030D-6E8A-4147-A177-3AD203B41FA5}">
                      <a16:colId xmlns:a16="http://schemas.microsoft.com/office/drawing/2014/main" val="3492310274"/>
                    </a:ext>
                  </a:extLst>
                </a:gridCol>
                <a:gridCol w="3103372">
                  <a:extLst>
                    <a:ext uri="{9D8B030D-6E8A-4147-A177-3AD203B41FA5}">
                      <a16:colId xmlns:a16="http://schemas.microsoft.com/office/drawing/2014/main" val="4038366436"/>
                    </a:ext>
                  </a:extLst>
                </a:gridCol>
              </a:tblGrid>
              <a:tr h="38908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事業所・団体名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◎</a:t>
                      </a:r>
                      <a:r>
                        <a:rPr kumimoji="1" lang="ja-JP" altLang="en-US" sz="1200" b="0" kern="12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支社・営業所名まで記入してください</a:t>
                      </a:r>
                      <a:endParaRPr kumimoji="1" lang="en-US" altLang="ja-JP" sz="1200" b="0" kern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所在地</a:t>
                      </a:r>
                      <a:endParaRPr kumimoji="1" lang="en-US" altLang="ja-JP" sz="1200" b="1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kern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1" kern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4972983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連携における役割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kern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b="1" kern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b="1" kern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/>
                </a:tc>
                <a:extLst>
                  <a:ext uri="{0D108BD9-81ED-4DB2-BD59-A6C34878D82A}">
                    <a16:rowId xmlns:a16="http://schemas.microsoft.com/office/drawing/2014/main" val="1882114953"/>
                  </a:ext>
                </a:extLst>
              </a:tr>
              <a:tr h="35301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関連</a:t>
                      </a:r>
                      <a:r>
                        <a:rPr kumimoji="1" lang="en-US" altLang="ja-JP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URL</a:t>
                      </a:r>
                      <a:endParaRPr kumimoji="1" lang="ja-JP" altLang="en-US" sz="1200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kern="1200" dirty="0" smtClean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1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1" kern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/>
                </a:tc>
                <a:extLst>
                  <a:ext uri="{0D108BD9-81ED-4DB2-BD59-A6C34878D82A}">
                    <a16:rowId xmlns:a16="http://schemas.microsoft.com/office/drawing/2014/main" val="3673269203"/>
                  </a:ext>
                </a:extLst>
              </a:tr>
              <a:tr h="37433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連絡先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部署名：</a:t>
                      </a:r>
                      <a:endParaRPr kumimoji="1" lang="en-US" altLang="ja-JP" sz="1100" b="1" kern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TEL</a:t>
                      </a:r>
                      <a:r>
                        <a:rPr kumimoji="1" lang="ja-JP" altLang="en-US" sz="1100" b="1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：</a:t>
                      </a:r>
                      <a:endParaRPr kumimoji="1" lang="en-US" altLang="ja-JP" sz="1100" b="1" kern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Mail :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7265339"/>
                  </a:ext>
                </a:extLst>
              </a:tr>
            </a:tbl>
          </a:graphicData>
        </a:graphic>
      </p:graphicFrame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7AC5BFA-E79C-4AF5-B10A-D4980D9CD21A}"/>
              </a:ext>
            </a:extLst>
          </p:cNvPr>
          <p:cNvSpPr/>
          <p:nvPr/>
        </p:nvSpPr>
        <p:spPr>
          <a:xfrm>
            <a:off x="-2703514" y="1342247"/>
            <a:ext cx="2574926" cy="104298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事業所・団体名、所在地、連携における役割、関連</a:t>
            </a:r>
            <a:r>
              <a:rPr kumimoji="1" lang="en-US" altLang="ja-JP" sz="12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URL</a:t>
            </a:r>
            <a:r>
              <a:rPr kumimoji="1" lang="ja-JP" altLang="en-US" sz="12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につきましては、事例集に掲載される可能性がありますので、予めご了承ください。</a:t>
            </a:r>
            <a:endParaRPr kumimoji="1" lang="en-US" altLang="ja-JP" sz="120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連絡先の掲載は行いません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47AC5BFA-E79C-4AF5-B10A-D4980D9CD21A}"/>
              </a:ext>
            </a:extLst>
          </p:cNvPr>
          <p:cNvSpPr/>
          <p:nvPr/>
        </p:nvSpPr>
        <p:spPr>
          <a:xfrm>
            <a:off x="-2703514" y="589717"/>
            <a:ext cx="2574926" cy="51788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問い合わせ代表の事業所若しくは団体名の先頭に</a:t>
            </a:r>
            <a:r>
              <a:rPr kumimoji="1" lang="ja-JP" altLang="en-US" sz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◎</a:t>
            </a:r>
            <a:r>
              <a:rPr kumimoji="1"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を付けてください。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15" name="表 14">
            <a:extLst>
              <a:ext uri="{FF2B5EF4-FFF2-40B4-BE49-F238E27FC236}">
                <a16:creationId xmlns:a16="http://schemas.microsoft.com/office/drawing/2014/main" id="{41A0A2F0-1E7B-47DD-8344-2FFFF4F483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7278605"/>
              </p:ext>
            </p:extLst>
          </p:nvPr>
        </p:nvGraphicFramePr>
        <p:xfrm>
          <a:off x="50800" y="2147418"/>
          <a:ext cx="9029700" cy="150506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308100">
                  <a:extLst>
                    <a:ext uri="{9D8B030D-6E8A-4147-A177-3AD203B41FA5}">
                      <a16:colId xmlns:a16="http://schemas.microsoft.com/office/drawing/2014/main" val="1348850893"/>
                    </a:ext>
                  </a:extLst>
                </a:gridCol>
                <a:gridCol w="2655497">
                  <a:extLst>
                    <a:ext uri="{9D8B030D-6E8A-4147-A177-3AD203B41FA5}">
                      <a16:colId xmlns:a16="http://schemas.microsoft.com/office/drawing/2014/main" val="1195807557"/>
                    </a:ext>
                  </a:extLst>
                </a:gridCol>
                <a:gridCol w="837003">
                  <a:extLst>
                    <a:ext uri="{9D8B030D-6E8A-4147-A177-3AD203B41FA5}">
                      <a16:colId xmlns:a16="http://schemas.microsoft.com/office/drawing/2014/main" val="2513165794"/>
                    </a:ext>
                  </a:extLst>
                </a:gridCol>
                <a:gridCol w="1125728">
                  <a:extLst>
                    <a:ext uri="{9D8B030D-6E8A-4147-A177-3AD203B41FA5}">
                      <a16:colId xmlns:a16="http://schemas.microsoft.com/office/drawing/2014/main" val="3492310274"/>
                    </a:ext>
                  </a:extLst>
                </a:gridCol>
                <a:gridCol w="3103372">
                  <a:extLst>
                    <a:ext uri="{9D8B030D-6E8A-4147-A177-3AD203B41FA5}">
                      <a16:colId xmlns:a16="http://schemas.microsoft.com/office/drawing/2014/main" val="4038366436"/>
                    </a:ext>
                  </a:extLst>
                </a:gridCol>
              </a:tblGrid>
              <a:tr h="38908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事業所・団体名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kern="12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支社・営業所名まで記入してください</a:t>
                      </a:r>
                      <a:endParaRPr kumimoji="1" lang="en-US" altLang="ja-JP" sz="1200" b="0" kern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所在地</a:t>
                      </a:r>
                      <a:endParaRPr kumimoji="1" lang="en-US" altLang="ja-JP" sz="1200" b="1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kern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1" kern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4972983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連携における役割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kern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b="1" kern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b="1" kern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/>
                </a:tc>
                <a:extLst>
                  <a:ext uri="{0D108BD9-81ED-4DB2-BD59-A6C34878D82A}">
                    <a16:rowId xmlns:a16="http://schemas.microsoft.com/office/drawing/2014/main" val="1882114953"/>
                  </a:ext>
                </a:extLst>
              </a:tr>
              <a:tr h="35301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関連</a:t>
                      </a:r>
                      <a:r>
                        <a:rPr kumimoji="1" lang="en-US" altLang="ja-JP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URL</a:t>
                      </a:r>
                      <a:endParaRPr kumimoji="1" lang="ja-JP" altLang="en-US" sz="1200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kern="1200" dirty="0" smtClean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1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1" kern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/>
                </a:tc>
                <a:extLst>
                  <a:ext uri="{0D108BD9-81ED-4DB2-BD59-A6C34878D82A}">
                    <a16:rowId xmlns:a16="http://schemas.microsoft.com/office/drawing/2014/main" val="3673269203"/>
                  </a:ext>
                </a:extLst>
              </a:tr>
              <a:tr h="37433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連絡先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部署名：</a:t>
                      </a:r>
                      <a:endParaRPr kumimoji="1" lang="en-US" altLang="ja-JP" sz="1100" b="1" kern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TEL</a:t>
                      </a:r>
                      <a:r>
                        <a:rPr kumimoji="1" lang="ja-JP" altLang="en-US" sz="1100" b="1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：</a:t>
                      </a:r>
                      <a:endParaRPr kumimoji="1" lang="en-US" altLang="ja-JP" sz="1100" b="1" kern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Mail :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7265339"/>
                  </a:ext>
                </a:extLst>
              </a:tr>
            </a:tbl>
          </a:graphicData>
        </a:graphic>
      </p:graphicFrame>
      <p:graphicFrame>
        <p:nvGraphicFramePr>
          <p:cNvPr id="16" name="表 15">
            <a:extLst>
              <a:ext uri="{FF2B5EF4-FFF2-40B4-BE49-F238E27FC236}">
                <a16:creationId xmlns:a16="http://schemas.microsoft.com/office/drawing/2014/main" id="{41A0A2F0-1E7B-47DD-8344-2FFFF4F483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0839350"/>
              </p:ext>
            </p:extLst>
          </p:nvPr>
        </p:nvGraphicFramePr>
        <p:xfrm>
          <a:off x="50800" y="3700131"/>
          <a:ext cx="9029700" cy="150506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308100">
                  <a:extLst>
                    <a:ext uri="{9D8B030D-6E8A-4147-A177-3AD203B41FA5}">
                      <a16:colId xmlns:a16="http://schemas.microsoft.com/office/drawing/2014/main" val="1348850893"/>
                    </a:ext>
                  </a:extLst>
                </a:gridCol>
                <a:gridCol w="2655497">
                  <a:extLst>
                    <a:ext uri="{9D8B030D-6E8A-4147-A177-3AD203B41FA5}">
                      <a16:colId xmlns:a16="http://schemas.microsoft.com/office/drawing/2014/main" val="1195807557"/>
                    </a:ext>
                  </a:extLst>
                </a:gridCol>
                <a:gridCol w="837003">
                  <a:extLst>
                    <a:ext uri="{9D8B030D-6E8A-4147-A177-3AD203B41FA5}">
                      <a16:colId xmlns:a16="http://schemas.microsoft.com/office/drawing/2014/main" val="2513165794"/>
                    </a:ext>
                  </a:extLst>
                </a:gridCol>
                <a:gridCol w="1125728">
                  <a:extLst>
                    <a:ext uri="{9D8B030D-6E8A-4147-A177-3AD203B41FA5}">
                      <a16:colId xmlns:a16="http://schemas.microsoft.com/office/drawing/2014/main" val="3492310274"/>
                    </a:ext>
                  </a:extLst>
                </a:gridCol>
                <a:gridCol w="3103372">
                  <a:extLst>
                    <a:ext uri="{9D8B030D-6E8A-4147-A177-3AD203B41FA5}">
                      <a16:colId xmlns:a16="http://schemas.microsoft.com/office/drawing/2014/main" val="4038366436"/>
                    </a:ext>
                  </a:extLst>
                </a:gridCol>
              </a:tblGrid>
              <a:tr h="38908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事業所・団体名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kern="12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支社・営業所名まで記入してください</a:t>
                      </a:r>
                      <a:endParaRPr kumimoji="1" lang="en-US" altLang="ja-JP" sz="1200" b="0" kern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所在地</a:t>
                      </a:r>
                      <a:endParaRPr kumimoji="1" lang="en-US" altLang="ja-JP" sz="1200" b="1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kern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1" kern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4972983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連携における役割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kern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b="1" kern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b="1" kern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/>
                </a:tc>
                <a:extLst>
                  <a:ext uri="{0D108BD9-81ED-4DB2-BD59-A6C34878D82A}">
                    <a16:rowId xmlns:a16="http://schemas.microsoft.com/office/drawing/2014/main" val="1882114953"/>
                  </a:ext>
                </a:extLst>
              </a:tr>
              <a:tr h="35301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関連</a:t>
                      </a:r>
                      <a:r>
                        <a:rPr kumimoji="1" lang="en-US" altLang="ja-JP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URL</a:t>
                      </a:r>
                      <a:endParaRPr kumimoji="1" lang="ja-JP" altLang="en-US" sz="1200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kern="1200" dirty="0" smtClean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1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1" kern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/>
                </a:tc>
                <a:extLst>
                  <a:ext uri="{0D108BD9-81ED-4DB2-BD59-A6C34878D82A}">
                    <a16:rowId xmlns:a16="http://schemas.microsoft.com/office/drawing/2014/main" val="3673269203"/>
                  </a:ext>
                </a:extLst>
              </a:tr>
              <a:tr h="37433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連絡先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部署名：</a:t>
                      </a:r>
                      <a:endParaRPr kumimoji="1" lang="en-US" altLang="ja-JP" sz="1100" b="1" kern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TEL</a:t>
                      </a:r>
                      <a:r>
                        <a:rPr kumimoji="1" lang="ja-JP" altLang="en-US" sz="1100" b="1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：</a:t>
                      </a:r>
                      <a:endParaRPr kumimoji="1" lang="en-US" altLang="ja-JP" sz="1100" b="1" kern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Mail :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7265339"/>
                  </a:ext>
                </a:extLst>
              </a:tr>
            </a:tbl>
          </a:graphicData>
        </a:graphic>
      </p:graphicFrame>
      <p:graphicFrame>
        <p:nvGraphicFramePr>
          <p:cNvPr id="17" name="表 16">
            <a:extLst>
              <a:ext uri="{FF2B5EF4-FFF2-40B4-BE49-F238E27FC236}">
                <a16:creationId xmlns:a16="http://schemas.microsoft.com/office/drawing/2014/main" id="{41A0A2F0-1E7B-47DD-8344-2FFFF4F483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9181742"/>
              </p:ext>
            </p:extLst>
          </p:nvPr>
        </p:nvGraphicFramePr>
        <p:xfrm>
          <a:off x="50800" y="5252844"/>
          <a:ext cx="9029700" cy="150506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308100">
                  <a:extLst>
                    <a:ext uri="{9D8B030D-6E8A-4147-A177-3AD203B41FA5}">
                      <a16:colId xmlns:a16="http://schemas.microsoft.com/office/drawing/2014/main" val="1348850893"/>
                    </a:ext>
                  </a:extLst>
                </a:gridCol>
                <a:gridCol w="2655497">
                  <a:extLst>
                    <a:ext uri="{9D8B030D-6E8A-4147-A177-3AD203B41FA5}">
                      <a16:colId xmlns:a16="http://schemas.microsoft.com/office/drawing/2014/main" val="1195807557"/>
                    </a:ext>
                  </a:extLst>
                </a:gridCol>
                <a:gridCol w="837003">
                  <a:extLst>
                    <a:ext uri="{9D8B030D-6E8A-4147-A177-3AD203B41FA5}">
                      <a16:colId xmlns:a16="http://schemas.microsoft.com/office/drawing/2014/main" val="2513165794"/>
                    </a:ext>
                  </a:extLst>
                </a:gridCol>
                <a:gridCol w="1125728">
                  <a:extLst>
                    <a:ext uri="{9D8B030D-6E8A-4147-A177-3AD203B41FA5}">
                      <a16:colId xmlns:a16="http://schemas.microsoft.com/office/drawing/2014/main" val="3492310274"/>
                    </a:ext>
                  </a:extLst>
                </a:gridCol>
                <a:gridCol w="3103372">
                  <a:extLst>
                    <a:ext uri="{9D8B030D-6E8A-4147-A177-3AD203B41FA5}">
                      <a16:colId xmlns:a16="http://schemas.microsoft.com/office/drawing/2014/main" val="4038366436"/>
                    </a:ext>
                  </a:extLst>
                </a:gridCol>
              </a:tblGrid>
              <a:tr h="38908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事業所・団体名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kern="12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支社・営業所名まで記入してください</a:t>
                      </a:r>
                      <a:endParaRPr kumimoji="1" lang="en-US" altLang="ja-JP" sz="1200" b="0" kern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所在地</a:t>
                      </a:r>
                      <a:endParaRPr kumimoji="1" lang="en-US" altLang="ja-JP" sz="1200" b="1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kern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1" kern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4972983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連携における役割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kern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b="1" kern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b="1" kern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/>
                </a:tc>
                <a:extLst>
                  <a:ext uri="{0D108BD9-81ED-4DB2-BD59-A6C34878D82A}">
                    <a16:rowId xmlns:a16="http://schemas.microsoft.com/office/drawing/2014/main" val="1882114953"/>
                  </a:ext>
                </a:extLst>
              </a:tr>
              <a:tr h="35301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関連</a:t>
                      </a:r>
                      <a:r>
                        <a:rPr kumimoji="1" lang="en-US" altLang="ja-JP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URL</a:t>
                      </a:r>
                      <a:endParaRPr kumimoji="1" lang="ja-JP" altLang="en-US" sz="1200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kern="1200" dirty="0" smtClean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1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1" kern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/>
                </a:tc>
                <a:extLst>
                  <a:ext uri="{0D108BD9-81ED-4DB2-BD59-A6C34878D82A}">
                    <a16:rowId xmlns:a16="http://schemas.microsoft.com/office/drawing/2014/main" val="3673269203"/>
                  </a:ext>
                </a:extLst>
              </a:tr>
              <a:tr h="37433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連絡先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部署名：</a:t>
                      </a:r>
                      <a:endParaRPr kumimoji="1" lang="en-US" altLang="ja-JP" sz="1100" b="1" kern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TEL</a:t>
                      </a:r>
                      <a:r>
                        <a:rPr kumimoji="1" lang="ja-JP" altLang="en-US" sz="1100" b="1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：</a:t>
                      </a:r>
                      <a:endParaRPr kumimoji="1" lang="en-US" altLang="ja-JP" sz="1100" b="1" kern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Mail :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72653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3784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タイトル 1"/>
          <p:cNvSpPr txBox="1">
            <a:spLocks/>
          </p:cNvSpPr>
          <p:nvPr/>
        </p:nvSpPr>
        <p:spPr>
          <a:xfrm>
            <a:off x="83970" y="52183"/>
            <a:ext cx="9060030" cy="438383"/>
          </a:xfrm>
          <a:prstGeom prst="rect">
            <a:avLst/>
          </a:prstGeom>
          <a:noFill/>
        </p:spPr>
        <p:txBody>
          <a:bodyPr anchor="ctr" anchorCtr="0">
            <a:normAutofit/>
          </a:bodyPr>
          <a:lstStyle>
            <a:defPPr>
              <a:defRPr lang="ja-JP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2800">
                <a:solidFill>
                  <a:schemeClr val="bg1"/>
                </a:solidFill>
                <a:ea typeface="+mj-ea"/>
                <a:cs typeface="+mj-cs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pPr lvl="0">
              <a:defRPr/>
            </a:pPr>
            <a:r>
              <a:rPr lang="ja-JP" altLang="en-US" sz="2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構成事業所・団体　一覧</a:t>
            </a:r>
            <a:endParaRPr lang="en-US" altLang="ja-JP" sz="1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34" name="直線コネクタ 33"/>
          <p:cNvCxnSpPr/>
          <p:nvPr/>
        </p:nvCxnSpPr>
        <p:spPr>
          <a:xfrm>
            <a:off x="0" y="442708"/>
            <a:ext cx="9144000" cy="0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表 8">
            <a:extLst>
              <a:ext uri="{FF2B5EF4-FFF2-40B4-BE49-F238E27FC236}">
                <a16:creationId xmlns:a16="http://schemas.microsoft.com/office/drawing/2014/main" id="{41A0A2F0-1E7B-47DD-8344-2FFFF4F483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9766574"/>
              </p:ext>
            </p:extLst>
          </p:nvPr>
        </p:nvGraphicFramePr>
        <p:xfrm>
          <a:off x="50800" y="575429"/>
          <a:ext cx="9029700" cy="150506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308100">
                  <a:extLst>
                    <a:ext uri="{9D8B030D-6E8A-4147-A177-3AD203B41FA5}">
                      <a16:colId xmlns:a16="http://schemas.microsoft.com/office/drawing/2014/main" val="1348850893"/>
                    </a:ext>
                  </a:extLst>
                </a:gridCol>
                <a:gridCol w="2655497">
                  <a:extLst>
                    <a:ext uri="{9D8B030D-6E8A-4147-A177-3AD203B41FA5}">
                      <a16:colId xmlns:a16="http://schemas.microsoft.com/office/drawing/2014/main" val="1195807557"/>
                    </a:ext>
                  </a:extLst>
                </a:gridCol>
                <a:gridCol w="837003">
                  <a:extLst>
                    <a:ext uri="{9D8B030D-6E8A-4147-A177-3AD203B41FA5}">
                      <a16:colId xmlns:a16="http://schemas.microsoft.com/office/drawing/2014/main" val="2513165794"/>
                    </a:ext>
                  </a:extLst>
                </a:gridCol>
                <a:gridCol w="1125728">
                  <a:extLst>
                    <a:ext uri="{9D8B030D-6E8A-4147-A177-3AD203B41FA5}">
                      <a16:colId xmlns:a16="http://schemas.microsoft.com/office/drawing/2014/main" val="3492310274"/>
                    </a:ext>
                  </a:extLst>
                </a:gridCol>
                <a:gridCol w="3103372">
                  <a:extLst>
                    <a:ext uri="{9D8B030D-6E8A-4147-A177-3AD203B41FA5}">
                      <a16:colId xmlns:a16="http://schemas.microsoft.com/office/drawing/2014/main" val="4038366436"/>
                    </a:ext>
                  </a:extLst>
                </a:gridCol>
              </a:tblGrid>
              <a:tr h="38908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事業所・団体名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kern="12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支社・営業所名まで記入してください</a:t>
                      </a:r>
                      <a:endParaRPr kumimoji="1" lang="en-US" altLang="ja-JP" sz="1200" b="0" kern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所在地</a:t>
                      </a:r>
                      <a:endParaRPr kumimoji="1" lang="en-US" altLang="ja-JP" sz="1200" b="1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kern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1" kern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4972983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連携における役割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kern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b="1" kern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b="1" kern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/>
                </a:tc>
                <a:extLst>
                  <a:ext uri="{0D108BD9-81ED-4DB2-BD59-A6C34878D82A}">
                    <a16:rowId xmlns:a16="http://schemas.microsoft.com/office/drawing/2014/main" val="1882114953"/>
                  </a:ext>
                </a:extLst>
              </a:tr>
              <a:tr h="35301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関連</a:t>
                      </a:r>
                      <a:r>
                        <a:rPr kumimoji="1" lang="en-US" altLang="ja-JP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URL</a:t>
                      </a:r>
                      <a:endParaRPr kumimoji="1" lang="ja-JP" altLang="en-US" sz="1200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kern="1200" dirty="0" smtClean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1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1" kern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/>
                </a:tc>
                <a:extLst>
                  <a:ext uri="{0D108BD9-81ED-4DB2-BD59-A6C34878D82A}">
                    <a16:rowId xmlns:a16="http://schemas.microsoft.com/office/drawing/2014/main" val="3673269203"/>
                  </a:ext>
                </a:extLst>
              </a:tr>
              <a:tr h="37433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連絡先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部署名：</a:t>
                      </a:r>
                      <a:endParaRPr kumimoji="1" lang="en-US" altLang="ja-JP" sz="1100" b="1" kern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TEL</a:t>
                      </a:r>
                      <a:r>
                        <a:rPr kumimoji="1" lang="ja-JP" altLang="en-US" sz="1100" b="1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：</a:t>
                      </a:r>
                      <a:endParaRPr kumimoji="1" lang="en-US" altLang="ja-JP" sz="1100" b="1" kern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Mail :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7265339"/>
                  </a:ext>
                </a:extLst>
              </a:tr>
            </a:tbl>
          </a:graphicData>
        </a:graphic>
      </p:graphicFrame>
      <p:graphicFrame>
        <p:nvGraphicFramePr>
          <p:cNvPr id="15" name="表 14">
            <a:extLst>
              <a:ext uri="{FF2B5EF4-FFF2-40B4-BE49-F238E27FC236}">
                <a16:creationId xmlns:a16="http://schemas.microsoft.com/office/drawing/2014/main" id="{41A0A2F0-1E7B-47DD-8344-2FFFF4F483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7203098"/>
              </p:ext>
            </p:extLst>
          </p:nvPr>
        </p:nvGraphicFramePr>
        <p:xfrm>
          <a:off x="50800" y="2133130"/>
          <a:ext cx="9029700" cy="150506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308100">
                  <a:extLst>
                    <a:ext uri="{9D8B030D-6E8A-4147-A177-3AD203B41FA5}">
                      <a16:colId xmlns:a16="http://schemas.microsoft.com/office/drawing/2014/main" val="1348850893"/>
                    </a:ext>
                  </a:extLst>
                </a:gridCol>
                <a:gridCol w="2655497">
                  <a:extLst>
                    <a:ext uri="{9D8B030D-6E8A-4147-A177-3AD203B41FA5}">
                      <a16:colId xmlns:a16="http://schemas.microsoft.com/office/drawing/2014/main" val="1195807557"/>
                    </a:ext>
                  </a:extLst>
                </a:gridCol>
                <a:gridCol w="837003">
                  <a:extLst>
                    <a:ext uri="{9D8B030D-6E8A-4147-A177-3AD203B41FA5}">
                      <a16:colId xmlns:a16="http://schemas.microsoft.com/office/drawing/2014/main" val="2513165794"/>
                    </a:ext>
                  </a:extLst>
                </a:gridCol>
                <a:gridCol w="1125728">
                  <a:extLst>
                    <a:ext uri="{9D8B030D-6E8A-4147-A177-3AD203B41FA5}">
                      <a16:colId xmlns:a16="http://schemas.microsoft.com/office/drawing/2014/main" val="3492310274"/>
                    </a:ext>
                  </a:extLst>
                </a:gridCol>
                <a:gridCol w="3103372">
                  <a:extLst>
                    <a:ext uri="{9D8B030D-6E8A-4147-A177-3AD203B41FA5}">
                      <a16:colId xmlns:a16="http://schemas.microsoft.com/office/drawing/2014/main" val="4038366436"/>
                    </a:ext>
                  </a:extLst>
                </a:gridCol>
              </a:tblGrid>
              <a:tr h="38908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事業所・団体名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kern="12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支社・営業所名まで記入してください</a:t>
                      </a:r>
                      <a:endParaRPr kumimoji="1" lang="en-US" altLang="ja-JP" sz="1200" b="0" kern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所在地</a:t>
                      </a:r>
                      <a:endParaRPr kumimoji="1" lang="en-US" altLang="ja-JP" sz="1200" b="1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kern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1" kern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4972983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連携における役割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kern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b="1" kern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b="1" kern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/>
                </a:tc>
                <a:extLst>
                  <a:ext uri="{0D108BD9-81ED-4DB2-BD59-A6C34878D82A}">
                    <a16:rowId xmlns:a16="http://schemas.microsoft.com/office/drawing/2014/main" val="1882114953"/>
                  </a:ext>
                </a:extLst>
              </a:tr>
              <a:tr h="35301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関連</a:t>
                      </a:r>
                      <a:r>
                        <a:rPr kumimoji="1" lang="en-US" altLang="ja-JP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URL</a:t>
                      </a:r>
                      <a:endParaRPr kumimoji="1" lang="ja-JP" altLang="en-US" sz="1200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kern="1200" dirty="0" smtClean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1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1" kern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/>
                </a:tc>
                <a:extLst>
                  <a:ext uri="{0D108BD9-81ED-4DB2-BD59-A6C34878D82A}">
                    <a16:rowId xmlns:a16="http://schemas.microsoft.com/office/drawing/2014/main" val="3673269203"/>
                  </a:ext>
                </a:extLst>
              </a:tr>
              <a:tr h="37433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連絡先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部署名：</a:t>
                      </a:r>
                      <a:endParaRPr kumimoji="1" lang="en-US" altLang="ja-JP" sz="1100" b="1" kern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TEL</a:t>
                      </a:r>
                      <a:r>
                        <a:rPr kumimoji="1" lang="ja-JP" altLang="en-US" sz="1100" b="1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：</a:t>
                      </a:r>
                      <a:endParaRPr kumimoji="1" lang="en-US" altLang="ja-JP" sz="1100" b="1" kern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Mail :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7265339"/>
                  </a:ext>
                </a:extLst>
              </a:tr>
            </a:tbl>
          </a:graphicData>
        </a:graphic>
      </p:graphicFrame>
      <p:graphicFrame>
        <p:nvGraphicFramePr>
          <p:cNvPr id="16" name="表 15">
            <a:extLst>
              <a:ext uri="{FF2B5EF4-FFF2-40B4-BE49-F238E27FC236}">
                <a16:creationId xmlns:a16="http://schemas.microsoft.com/office/drawing/2014/main" id="{41A0A2F0-1E7B-47DD-8344-2FFFF4F483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0639122"/>
              </p:ext>
            </p:extLst>
          </p:nvPr>
        </p:nvGraphicFramePr>
        <p:xfrm>
          <a:off x="50800" y="3685843"/>
          <a:ext cx="9029700" cy="150506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308100">
                  <a:extLst>
                    <a:ext uri="{9D8B030D-6E8A-4147-A177-3AD203B41FA5}">
                      <a16:colId xmlns:a16="http://schemas.microsoft.com/office/drawing/2014/main" val="1348850893"/>
                    </a:ext>
                  </a:extLst>
                </a:gridCol>
                <a:gridCol w="2655497">
                  <a:extLst>
                    <a:ext uri="{9D8B030D-6E8A-4147-A177-3AD203B41FA5}">
                      <a16:colId xmlns:a16="http://schemas.microsoft.com/office/drawing/2014/main" val="1195807557"/>
                    </a:ext>
                  </a:extLst>
                </a:gridCol>
                <a:gridCol w="837003">
                  <a:extLst>
                    <a:ext uri="{9D8B030D-6E8A-4147-A177-3AD203B41FA5}">
                      <a16:colId xmlns:a16="http://schemas.microsoft.com/office/drawing/2014/main" val="2513165794"/>
                    </a:ext>
                  </a:extLst>
                </a:gridCol>
                <a:gridCol w="1125728">
                  <a:extLst>
                    <a:ext uri="{9D8B030D-6E8A-4147-A177-3AD203B41FA5}">
                      <a16:colId xmlns:a16="http://schemas.microsoft.com/office/drawing/2014/main" val="3492310274"/>
                    </a:ext>
                  </a:extLst>
                </a:gridCol>
                <a:gridCol w="3103372">
                  <a:extLst>
                    <a:ext uri="{9D8B030D-6E8A-4147-A177-3AD203B41FA5}">
                      <a16:colId xmlns:a16="http://schemas.microsoft.com/office/drawing/2014/main" val="4038366436"/>
                    </a:ext>
                  </a:extLst>
                </a:gridCol>
              </a:tblGrid>
              <a:tr h="38908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事業所・団体名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kern="12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支社・営業所名まで記入してください</a:t>
                      </a:r>
                      <a:endParaRPr kumimoji="1" lang="en-US" altLang="ja-JP" sz="1200" b="0" kern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所在地</a:t>
                      </a:r>
                      <a:endParaRPr kumimoji="1" lang="en-US" altLang="ja-JP" sz="1200" b="1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kern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1" kern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4972983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連携における役割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kern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b="1" kern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b="1" kern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/>
                </a:tc>
                <a:extLst>
                  <a:ext uri="{0D108BD9-81ED-4DB2-BD59-A6C34878D82A}">
                    <a16:rowId xmlns:a16="http://schemas.microsoft.com/office/drawing/2014/main" val="1882114953"/>
                  </a:ext>
                </a:extLst>
              </a:tr>
              <a:tr h="35301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関連</a:t>
                      </a:r>
                      <a:r>
                        <a:rPr kumimoji="1" lang="en-US" altLang="ja-JP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URL</a:t>
                      </a:r>
                      <a:endParaRPr kumimoji="1" lang="ja-JP" altLang="en-US" sz="1200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kern="1200" dirty="0" smtClean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1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1" kern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/>
                </a:tc>
                <a:extLst>
                  <a:ext uri="{0D108BD9-81ED-4DB2-BD59-A6C34878D82A}">
                    <a16:rowId xmlns:a16="http://schemas.microsoft.com/office/drawing/2014/main" val="3673269203"/>
                  </a:ext>
                </a:extLst>
              </a:tr>
              <a:tr h="37433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連絡先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部署名：</a:t>
                      </a:r>
                      <a:endParaRPr kumimoji="1" lang="en-US" altLang="ja-JP" sz="1100" b="1" kern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TEL</a:t>
                      </a:r>
                      <a:r>
                        <a:rPr kumimoji="1" lang="ja-JP" altLang="en-US" sz="1100" b="1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：</a:t>
                      </a:r>
                      <a:endParaRPr kumimoji="1" lang="en-US" altLang="ja-JP" sz="1100" b="1" kern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Mail :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7265339"/>
                  </a:ext>
                </a:extLst>
              </a:tr>
            </a:tbl>
          </a:graphicData>
        </a:graphic>
      </p:graphicFrame>
      <p:graphicFrame>
        <p:nvGraphicFramePr>
          <p:cNvPr id="17" name="表 16">
            <a:extLst>
              <a:ext uri="{FF2B5EF4-FFF2-40B4-BE49-F238E27FC236}">
                <a16:creationId xmlns:a16="http://schemas.microsoft.com/office/drawing/2014/main" id="{41A0A2F0-1E7B-47DD-8344-2FFFF4F483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6387242"/>
              </p:ext>
            </p:extLst>
          </p:nvPr>
        </p:nvGraphicFramePr>
        <p:xfrm>
          <a:off x="50800" y="5238556"/>
          <a:ext cx="9029700" cy="150506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308100">
                  <a:extLst>
                    <a:ext uri="{9D8B030D-6E8A-4147-A177-3AD203B41FA5}">
                      <a16:colId xmlns:a16="http://schemas.microsoft.com/office/drawing/2014/main" val="1348850893"/>
                    </a:ext>
                  </a:extLst>
                </a:gridCol>
                <a:gridCol w="2655497">
                  <a:extLst>
                    <a:ext uri="{9D8B030D-6E8A-4147-A177-3AD203B41FA5}">
                      <a16:colId xmlns:a16="http://schemas.microsoft.com/office/drawing/2014/main" val="1195807557"/>
                    </a:ext>
                  </a:extLst>
                </a:gridCol>
                <a:gridCol w="837003">
                  <a:extLst>
                    <a:ext uri="{9D8B030D-6E8A-4147-A177-3AD203B41FA5}">
                      <a16:colId xmlns:a16="http://schemas.microsoft.com/office/drawing/2014/main" val="2513165794"/>
                    </a:ext>
                  </a:extLst>
                </a:gridCol>
                <a:gridCol w="1125728">
                  <a:extLst>
                    <a:ext uri="{9D8B030D-6E8A-4147-A177-3AD203B41FA5}">
                      <a16:colId xmlns:a16="http://schemas.microsoft.com/office/drawing/2014/main" val="3492310274"/>
                    </a:ext>
                  </a:extLst>
                </a:gridCol>
                <a:gridCol w="3103372">
                  <a:extLst>
                    <a:ext uri="{9D8B030D-6E8A-4147-A177-3AD203B41FA5}">
                      <a16:colId xmlns:a16="http://schemas.microsoft.com/office/drawing/2014/main" val="4038366436"/>
                    </a:ext>
                  </a:extLst>
                </a:gridCol>
              </a:tblGrid>
              <a:tr h="38908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事業所・団体名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kern="120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支社・営業所名まで記入してください</a:t>
                      </a:r>
                      <a:endParaRPr kumimoji="1" lang="en-US" altLang="ja-JP" sz="1200" b="0" kern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所在地</a:t>
                      </a:r>
                      <a:endParaRPr kumimoji="1" lang="en-US" altLang="ja-JP" sz="1200" b="1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kern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1" kern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4972983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連携における役割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kern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b="1" kern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b="1" kern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/>
                </a:tc>
                <a:extLst>
                  <a:ext uri="{0D108BD9-81ED-4DB2-BD59-A6C34878D82A}">
                    <a16:rowId xmlns:a16="http://schemas.microsoft.com/office/drawing/2014/main" val="1882114953"/>
                  </a:ext>
                </a:extLst>
              </a:tr>
              <a:tr h="35301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関連</a:t>
                      </a:r>
                      <a:r>
                        <a:rPr kumimoji="1" lang="en-US" altLang="ja-JP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URL</a:t>
                      </a:r>
                      <a:endParaRPr kumimoji="1" lang="ja-JP" altLang="en-US" sz="1200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kern="1200" dirty="0" smtClean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1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1" kern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/>
                </a:tc>
                <a:extLst>
                  <a:ext uri="{0D108BD9-81ED-4DB2-BD59-A6C34878D82A}">
                    <a16:rowId xmlns:a16="http://schemas.microsoft.com/office/drawing/2014/main" val="3673269203"/>
                  </a:ext>
                </a:extLst>
              </a:tr>
              <a:tr h="37433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連絡先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部署名：</a:t>
                      </a:r>
                      <a:endParaRPr kumimoji="1" lang="en-US" altLang="ja-JP" sz="1100" b="1" kern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TEL</a:t>
                      </a:r>
                      <a:r>
                        <a:rPr kumimoji="1" lang="ja-JP" altLang="en-US" sz="1100" b="1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：</a:t>
                      </a:r>
                      <a:endParaRPr kumimoji="1" lang="en-US" altLang="ja-JP" sz="1100" b="1" kern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Mail :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7265339"/>
                  </a:ext>
                </a:extLst>
              </a:tr>
            </a:tbl>
          </a:graphicData>
        </a:graphic>
      </p:graphicFrame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47AC5BFA-E79C-4AF5-B10A-D4980D9CD21A}"/>
              </a:ext>
            </a:extLst>
          </p:cNvPr>
          <p:cNvSpPr/>
          <p:nvPr/>
        </p:nvSpPr>
        <p:spPr>
          <a:xfrm>
            <a:off x="-2703514" y="1342247"/>
            <a:ext cx="2574926" cy="104298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事業所・団体名、所在地、連携における役割、関連</a:t>
            </a:r>
            <a:r>
              <a:rPr kumimoji="1" lang="en-US" altLang="ja-JP" sz="12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URL</a:t>
            </a:r>
            <a:r>
              <a:rPr kumimoji="1" lang="ja-JP" altLang="en-US" sz="12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につきましては、事例集に掲載される可能性がありますので、予めご了承ください。</a:t>
            </a:r>
            <a:endParaRPr kumimoji="1" lang="en-US" altLang="ja-JP" sz="120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連絡先の掲載は行いません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47AC5BFA-E79C-4AF5-B10A-D4980D9CD21A}"/>
              </a:ext>
            </a:extLst>
          </p:cNvPr>
          <p:cNvSpPr/>
          <p:nvPr/>
        </p:nvSpPr>
        <p:spPr>
          <a:xfrm>
            <a:off x="-2703514" y="685800"/>
            <a:ext cx="2574926" cy="44779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シートが足りない場合は、こちらのシートに記載してください。</a:t>
            </a:r>
            <a:endParaRPr kumimoji="1" lang="en-US" altLang="ja-JP" sz="120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87856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MRI_color">
      <a:dk1>
        <a:srgbClr val="000000"/>
      </a:dk1>
      <a:lt1>
        <a:srgbClr val="FFFFFF"/>
      </a:lt1>
      <a:dk2>
        <a:srgbClr val="3E5E84"/>
      </a:dk2>
      <a:lt2>
        <a:srgbClr val="E9EDF3"/>
      </a:lt2>
      <a:accent1>
        <a:srgbClr val="96A8C0"/>
      </a:accent1>
      <a:accent2>
        <a:srgbClr val="8AB6C1"/>
      </a:accent2>
      <a:accent3>
        <a:srgbClr val="89B8AA"/>
      </a:accent3>
      <a:accent4>
        <a:srgbClr val="A89FBC"/>
      </a:accent4>
      <a:accent5>
        <a:srgbClr val="C89E28"/>
      </a:accent5>
      <a:accent6>
        <a:srgbClr val="A92C1D"/>
      </a:accent6>
      <a:hlink>
        <a:srgbClr val="3E5E84"/>
      </a:hlink>
      <a:folHlink>
        <a:srgbClr val="D2E8BD"/>
      </a:folHlink>
    </a:clrScheme>
    <a:fontScheme name="MRI_fo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fault Theme" id="{6491747A-C01C-401F-8A7B-16C736434FAA}" vid="{960E631B-0A63-4D8A-95DF-3A258DBC1AC0}"/>
    </a:ext>
  </a:extLst>
</a:theme>
</file>

<file path=ppt/theme/theme2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6384</TotalTime>
  <Words>875</Words>
  <Application>Microsoft Office PowerPoint</Application>
  <PresentationFormat>画面に合わせる (4:3)</PresentationFormat>
  <Paragraphs>117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4</vt:i4>
      </vt:variant>
    </vt:vector>
  </HeadingPairs>
  <TitlesOfParts>
    <vt:vector size="13" baseType="lpstr">
      <vt:lpstr>Meiryo UI</vt:lpstr>
      <vt:lpstr>ＭＳ Ｐゴシック</vt:lpstr>
      <vt:lpstr>游ゴシック</vt:lpstr>
      <vt:lpstr>游ゴシック Light</vt:lpstr>
      <vt:lpstr>Arial</vt:lpstr>
      <vt:lpstr>Calibri</vt:lpstr>
      <vt:lpstr>Calibri Light</vt:lpstr>
      <vt:lpstr>Default Theme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Yamazaki Hiromu</dc:creator>
  <cp:lastModifiedBy>大石　祥代</cp:lastModifiedBy>
  <cp:revision>474</cp:revision>
  <cp:lastPrinted>2021-06-04T01:25:39Z</cp:lastPrinted>
  <dcterms:created xsi:type="dcterms:W3CDTF">2019-06-05T08:09:35Z</dcterms:created>
  <dcterms:modified xsi:type="dcterms:W3CDTF">2022-07-25T02:24:59Z</dcterms:modified>
</cp:coreProperties>
</file>