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446" r:id="rId3"/>
    <p:sldId id="449" r:id="rId4"/>
    <p:sldId id="452" r:id="rId5"/>
    <p:sldId id="455" r:id="rId6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佐藤 大樹（地方創生推進事務局）" initials="佐藤" lastIdx="1" clrIdx="0">
    <p:extLst>
      <p:ext uri="{19B8F6BF-5375-455C-9EA6-DF929625EA0E}">
        <p15:presenceInfo xmlns:p15="http://schemas.microsoft.com/office/powerpoint/2012/main" userId="S-1-5-21-2022458152-3381638288-3706476089-1110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F7"/>
    <a:srgbClr val="FFD9FF"/>
    <a:srgbClr val="FFCCFF"/>
    <a:srgbClr val="FF0066"/>
    <a:srgbClr val="067CA6"/>
    <a:srgbClr val="0C446B"/>
    <a:srgbClr val="BBD6EF"/>
    <a:srgbClr val="0874A4"/>
    <a:srgbClr val="CAD4E0"/>
    <a:srgbClr val="B1B9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85" autoAdjust="0"/>
    <p:restoredTop sz="94333" autoAdjust="0"/>
  </p:normalViewPr>
  <p:slideViewPr>
    <p:cSldViewPr snapToGrid="0">
      <p:cViewPr varScale="1">
        <p:scale>
          <a:sx n="69" d="100"/>
          <a:sy n="69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314"/>
    </p:cViewPr>
  </p:sorterViewPr>
  <p:gridSpacing cx="72008" cy="72008"/>
</p:viewPr>
</file>

<file path=ppt/_rels/presentation.xml.rels>&#65279;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 /><Relationship Id="rId3" Type="http://schemas.openxmlformats.org/officeDocument/2006/relationships/slide" Target="slides/slide1.xml" /><Relationship Id="rId7" Type="http://schemas.openxmlformats.org/officeDocument/2006/relationships/notesMaster" Target="notesMasters/notesMaster1.xml" /><Relationship Id="rId12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theme" Target="theme/theme1.xml" /><Relationship Id="rId5" Type="http://schemas.openxmlformats.org/officeDocument/2006/relationships/slide" Target="slides/slide3.xml" /><Relationship Id="rId10" Type="http://schemas.openxmlformats.org/officeDocument/2006/relationships/viewProps" Target="viewProps.xml" /><Relationship Id="rId4" Type="http://schemas.openxmlformats.org/officeDocument/2006/relationships/slide" Target="slides/slide2.xml" /><Relationship Id="rId9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9787" cy="498693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1"/>
            <a:ext cx="2949787" cy="498693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r">
              <a:defRPr sz="1200"/>
            </a:lvl1pPr>
          </a:lstStyle>
          <a:p>
            <a:fld id="{29969AC3-423A-406C-9CDA-5104FC2843F5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2" tIns="46112" rIns="92222" bIns="461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9"/>
            <a:ext cx="5445760" cy="3913615"/>
          </a:xfrm>
          <a:prstGeom prst="rect">
            <a:avLst/>
          </a:prstGeom>
        </p:spPr>
        <p:txBody>
          <a:bodyPr vert="horz" lIns="92222" tIns="46112" rIns="92222" bIns="461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7"/>
            <a:ext cx="2949787" cy="498692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r">
              <a:defRPr sz="1200"/>
            </a:lvl1pPr>
          </a:lstStyle>
          <a:p>
            <a:fld id="{BDF813AA-3448-4CD9-B63A-6145591639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13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470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9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67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794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543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707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864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655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603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95002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57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3408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1282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54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274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/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077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45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18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400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25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315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61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98EAF-5051-49DC-BD35-7E1D4E4AEF3F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06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61634-7419-4DE4-9132-A9EA730556AB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6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72570" y="598855"/>
            <a:ext cx="8987459" cy="613513"/>
          </a:xfrm>
          <a:prstGeom prst="rect">
            <a:avLst/>
          </a:prstGeom>
          <a:solidFill>
            <a:srgbClr val="0C44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u="sng" dirty="0" smtClean="0">
                <a:solidFill>
                  <a:schemeClr val="bg1"/>
                </a:solidFill>
              </a:rPr>
              <a:t>事業所・団体名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 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× </a:t>
            </a:r>
            <a:r>
              <a:rPr kumimoji="1" lang="ja-JP" altLang="en-US" b="1" u="sng" dirty="0" smtClean="0">
                <a:solidFill>
                  <a:schemeClr val="bg1"/>
                </a:solidFill>
              </a:rPr>
              <a:t>事業所</a:t>
            </a:r>
            <a:r>
              <a:rPr kumimoji="1" lang="ja-JP" altLang="en-US" b="1" u="sng" dirty="0">
                <a:solidFill>
                  <a:schemeClr val="bg1"/>
                </a:solidFill>
              </a:rPr>
              <a:t>・団体</a:t>
            </a:r>
            <a:r>
              <a:rPr kumimoji="1" lang="ja-JP" altLang="en-US" b="1" u="sng" dirty="0" smtClean="0">
                <a:solidFill>
                  <a:schemeClr val="bg1"/>
                </a:solidFill>
              </a:rPr>
              <a:t>名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 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× </a:t>
            </a:r>
            <a:r>
              <a:rPr kumimoji="1" lang="ja-JP" altLang="en-US" b="1" u="sng" dirty="0" smtClean="0">
                <a:solidFill>
                  <a:schemeClr val="bg1"/>
                </a:solidFill>
              </a:rPr>
              <a:t>事業所</a:t>
            </a:r>
            <a:r>
              <a:rPr kumimoji="1" lang="ja-JP" altLang="en-US" b="1" u="sng" dirty="0">
                <a:solidFill>
                  <a:schemeClr val="bg1"/>
                </a:solidFill>
              </a:rPr>
              <a:t>・団体</a:t>
            </a:r>
            <a:r>
              <a:rPr kumimoji="1" lang="ja-JP" altLang="en-US" b="1" u="sng" dirty="0" smtClean="0">
                <a:solidFill>
                  <a:schemeClr val="bg1"/>
                </a:solidFill>
              </a:rPr>
              <a:t>名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 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× </a:t>
            </a:r>
            <a:r>
              <a:rPr kumimoji="1" lang="ja-JP" altLang="en-US" b="1" u="sng" dirty="0" smtClean="0">
                <a:solidFill>
                  <a:schemeClr val="bg1"/>
                </a:solidFill>
              </a:rPr>
              <a:t>事業所</a:t>
            </a:r>
            <a:r>
              <a:rPr kumimoji="1" lang="ja-JP" altLang="en-US" b="1" u="sng" dirty="0">
                <a:solidFill>
                  <a:schemeClr val="bg1"/>
                </a:solidFill>
              </a:rPr>
              <a:t>・団体</a:t>
            </a:r>
            <a:r>
              <a:rPr kumimoji="1" lang="ja-JP" altLang="en-US" b="1" u="sng" dirty="0" smtClean="0">
                <a:solidFill>
                  <a:schemeClr val="bg1"/>
                </a:solidFill>
              </a:rPr>
              <a:t>名</a:t>
            </a:r>
            <a:endParaRPr kumimoji="1" lang="ja-JP" altLang="en-US" b="1" u="sng" dirty="0">
              <a:solidFill>
                <a:schemeClr val="bg1"/>
              </a:solidFill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626A8F7-7E57-4A47-A52D-63FDFE7F2401}"/>
              </a:ext>
            </a:extLst>
          </p:cNvPr>
          <p:cNvSpPr/>
          <p:nvPr/>
        </p:nvSpPr>
        <p:spPr>
          <a:xfrm>
            <a:off x="-3264380" y="2319558"/>
            <a:ext cx="3082955" cy="6094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該当するＳＤＧｓ目標」　には、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該当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するアイコン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</a:t>
            </a:r>
            <a:r>
              <a:rPr kumimoji="1" lang="ja-JP" alt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３つまで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貼り付けてください。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125682"/>
              </p:ext>
            </p:extLst>
          </p:nvPr>
        </p:nvGraphicFramePr>
        <p:xfrm>
          <a:off x="72571" y="2533650"/>
          <a:ext cx="4484189" cy="42120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803729">
                  <a:extLst>
                    <a:ext uri="{9D8B030D-6E8A-4147-A177-3AD203B41FA5}">
                      <a16:colId xmlns:a16="http://schemas.microsoft.com/office/drawing/2014/main" val="3550993727"/>
                    </a:ext>
                  </a:extLst>
                </a:gridCol>
                <a:gridCol w="3680460">
                  <a:extLst>
                    <a:ext uri="{9D8B030D-6E8A-4147-A177-3AD203B41FA5}">
                      <a16:colId xmlns:a16="http://schemas.microsoft.com/office/drawing/2014/main" val="3183412318"/>
                    </a:ext>
                  </a:extLst>
                </a:gridCol>
              </a:tblGrid>
              <a:tr h="32400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２</a:t>
                      </a:r>
                      <a:r>
                        <a:rPr kumimoji="1" lang="en-US" altLang="ja-JP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該当する</a:t>
                      </a:r>
                      <a:r>
                        <a:rPr kumimoji="1" lang="en-US" altLang="ja-JP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SDGs</a:t>
                      </a: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目標</a:t>
                      </a:r>
                      <a:endParaRPr kumimoji="1" lang="ja-JP" altLang="en-US" sz="1400" b="1" kern="12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kern="12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31859"/>
                  </a:ext>
                </a:extLst>
              </a:tr>
              <a:tr h="1296000">
                <a:tc>
                  <a:txBody>
                    <a:bodyPr/>
                    <a:lstStyle/>
                    <a:p>
                      <a:endParaRPr kumimoji="1" lang="en-US" altLang="ja-JP" sz="16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12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SDGs</a:t>
                      </a:r>
                      <a:r>
                        <a:rPr kumimoji="1" lang="ja-JP" altLang="en-US" sz="12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に関して現在取り組んでいることを記入の  </a:t>
                      </a:r>
                      <a:endParaRPr kumimoji="1" lang="en-US" altLang="ja-JP" sz="12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上、</a:t>
                      </a:r>
                      <a:r>
                        <a:rPr kumimoji="1" lang="ja-JP" altLang="en-US" sz="1200" u="sng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関係する主要なゴール</a:t>
                      </a:r>
                      <a:r>
                        <a:rPr kumimoji="1" lang="ja-JP" altLang="en-US" sz="1200" b="0" u="sng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（３つまで</a:t>
                      </a:r>
                      <a:r>
                        <a:rPr kumimoji="1" lang="en-US" altLang="ja-JP" sz="1200" u="sng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200" b="0" u="sng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</a:t>
                      </a:r>
                      <a:r>
                        <a:rPr kumimoji="1" lang="ja-JP" altLang="en-US" sz="12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を左から選んでください。</a:t>
                      </a:r>
                      <a:r>
                        <a:rPr kumimoji="1" lang="en-US" altLang="ja-JP" sz="12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2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必ずしも３つ選ぶ必要はありません。</a:t>
                      </a:r>
                      <a:endParaRPr kumimoji="1" lang="en-US" altLang="ja-JP" sz="12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sng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具体的な数値も含めて記載していただきますと、評価の際の参考になります。</a:t>
                      </a:r>
                      <a:r>
                        <a:rPr kumimoji="1" lang="en-US" altLang="ja-JP" sz="1200" u="sng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u="sng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年間〇〇</a:t>
                      </a:r>
                      <a:r>
                        <a:rPr kumimoji="1" lang="en-US" altLang="ja-JP" sz="1200" u="sng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kg</a:t>
                      </a:r>
                      <a:r>
                        <a:rPr kumimoji="1" lang="ja-JP" altLang="en-US" sz="1200" u="sng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の削減に貢献している等</a:t>
                      </a:r>
                      <a:r>
                        <a:rPr kumimoji="1" lang="en-US" altLang="ja-JP" sz="1200" u="sng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)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31919"/>
                  </a:ext>
                </a:extLst>
              </a:tr>
              <a:tr h="1296000">
                <a:tc>
                  <a:txBody>
                    <a:bodyPr/>
                    <a:lstStyle/>
                    <a:p>
                      <a:endParaRPr kumimoji="1" lang="en-US" altLang="ja-JP" sz="16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en-US" altLang="ja-JP" sz="14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793725"/>
                  </a:ext>
                </a:extLst>
              </a:tr>
              <a:tr h="1296000">
                <a:tc>
                  <a:txBody>
                    <a:bodyPr/>
                    <a:lstStyle/>
                    <a:p>
                      <a:endParaRPr kumimoji="1" lang="en-US" altLang="ja-JP" sz="16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en-US" altLang="ja-JP" sz="12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770149"/>
                  </a:ext>
                </a:extLst>
              </a:tr>
            </a:tbl>
          </a:graphicData>
        </a:graphic>
      </p:graphicFrame>
      <p:pic>
        <p:nvPicPr>
          <p:cNvPr id="101" name="図 100">
            <a:extLst>
              <a:ext uri="{FF2B5EF4-FFF2-40B4-BE49-F238E27FC236}">
                <a16:creationId xmlns:a16="http://schemas.microsoft.com/office/drawing/2014/main" id="{10F190B6-0A22-4FAB-9439-C8B9CD5D3446}"/>
              </a:ext>
            </a:extLst>
          </p:cNvPr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3264380" y="3012248"/>
            <a:ext cx="720000" cy="720000"/>
          </a:xfrm>
          <a:prstGeom prst="rect">
            <a:avLst/>
          </a:prstGeom>
        </p:spPr>
      </p:pic>
      <p:pic>
        <p:nvPicPr>
          <p:cNvPr id="102" name="図 101">
            <a:extLst>
              <a:ext uri="{FF2B5EF4-FFF2-40B4-BE49-F238E27FC236}">
                <a16:creationId xmlns:a16="http://schemas.microsoft.com/office/drawing/2014/main" id="{C3B91F6D-DB4F-40B3-A2EC-BF7BE0398D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466966" y="3012248"/>
            <a:ext cx="720000" cy="720000"/>
          </a:xfrm>
          <a:prstGeom prst="rect">
            <a:avLst/>
          </a:prstGeom>
        </p:spPr>
      </p:pic>
      <p:pic>
        <p:nvPicPr>
          <p:cNvPr id="103" name="図 102">
            <a:extLst>
              <a:ext uri="{FF2B5EF4-FFF2-40B4-BE49-F238E27FC236}">
                <a16:creationId xmlns:a16="http://schemas.microsoft.com/office/drawing/2014/main" id="{8BB83ED3-4675-4C73-91F6-AFD7522372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669552" y="3012248"/>
            <a:ext cx="720000" cy="720000"/>
          </a:xfrm>
          <a:prstGeom prst="rect">
            <a:avLst/>
          </a:prstGeom>
        </p:spPr>
      </p:pic>
      <p:pic>
        <p:nvPicPr>
          <p:cNvPr id="104" name="図 103">
            <a:extLst>
              <a:ext uri="{FF2B5EF4-FFF2-40B4-BE49-F238E27FC236}">
                <a16:creationId xmlns:a16="http://schemas.microsoft.com/office/drawing/2014/main" id="{5EBE6473-8300-4268-AB85-32686BF620A2}"/>
              </a:ext>
            </a:extLst>
          </p:cNvPr>
          <p:cNvPicPr preferRelativeResize="0"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-872138" y="3012248"/>
            <a:ext cx="720000" cy="720000"/>
          </a:xfrm>
          <a:prstGeom prst="rect">
            <a:avLst/>
          </a:prstGeom>
        </p:spPr>
      </p:pic>
      <p:pic>
        <p:nvPicPr>
          <p:cNvPr id="105" name="図 104">
            <a:extLst>
              <a:ext uri="{FF2B5EF4-FFF2-40B4-BE49-F238E27FC236}">
                <a16:creationId xmlns:a16="http://schemas.microsoft.com/office/drawing/2014/main" id="{83D3CA6E-4CE5-47FE-AF00-81E1C4F8D187}"/>
              </a:ext>
            </a:extLst>
          </p:cNvPr>
          <p:cNvPicPr preferRelativeResize="0"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-3264380" y="3798484"/>
            <a:ext cx="720000" cy="720000"/>
          </a:xfrm>
          <a:prstGeom prst="rect">
            <a:avLst/>
          </a:prstGeom>
        </p:spPr>
      </p:pic>
      <p:pic>
        <p:nvPicPr>
          <p:cNvPr id="106" name="図 105">
            <a:extLst>
              <a:ext uri="{FF2B5EF4-FFF2-40B4-BE49-F238E27FC236}">
                <a16:creationId xmlns:a16="http://schemas.microsoft.com/office/drawing/2014/main" id="{64F4E66B-C986-4F3A-A109-0353340ADE81}"/>
              </a:ext>
            </a:extLst>
          </p:cNvPr>
          <p:cNvPicPr preferRelativeResize="0"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-2464951" y="3795248"/>
            <a:ext cx="720000" cy="720000"/>
          </a:xfrm>
          <a:prstGeom prst="rect">
            <a:avLst/>
          </a:prstGeom>
        </p:spPr>
      </p:pic>
      <p:pic>
        <p:nvPicPr>
          <p:cNvPr id="107" name="図 106">
            <a:extLst>
              <a:ext uri="{FF2B5EF4-FFF2-40B4-BE49-F238E27FC236}">
                <a16:creationId xmlns:a16="http://schemas.microsoft.com/office/drawing/2014/main" id="{301D1DF8-D92B-4F75-A319-BE1F7B73F2E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2459212" y="4593252"/>
            <a:ext cx="720000" cy="720000"/>
          </a:xfrm>
          <a:prstGeom prst="rect">
            <a:avLst/>
          </a:prstGeom>
        </p:spPr>
      </p:pic>
      <p:pic>
        <p:nvPicPr>
          <p:cNvPr id="108" name="図 107">
            <a:extLst>
              <a:ext uri="{FF2B5EF4-FFF2-40B4-BE49-F238E27FC236}">
                <a16:creationId xmlns:a16="http://schemas.microsoft.com/office/drawing/2014/main" id="{35C6031D-1D1D-4641-ACA3-3F8DF225651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872138" y="4593252"/>
            <a:ext cx="720000" cy="720000"/>
          </a:xfrm>
          <a:prstGeom prst="rect">
            <a:avLst/>
          </a:prstGeom>
        </p:spPr>
      </p:pic>
      <p:pic>
        <p:nvPicPr>
          <p:cNvPr id="109" name="図 108">
            <a:extLst>
              <a:ext uri="{FF2B5EF4-FFF2-40B4-BE49-F238E27FC236}">
                <a16:creationId xmlns:a16="http://schemas.microsoft.com/office/drawing/2014/main" id="{17F0645B-29D2-4C7F-8BD3-C6F123AE372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2459212" y="5364601"/>
            <a:ext cx="720000" cy="720000"/>
          </a:xfrm>
          <a:prstGeom prst="rect">
            <a:avLst/>
          </a:prstGeom>
        </p:spPr>
      </p:pic>
      <p:pic>
        <p:nvPicPr>
          <p:cNvPr id="110" name="図 109">
            <a:extLst>
              <a:ext uri="{FF2B5EF4-FFF2-40B4-BE49-F238E27FC236}">
                <a16:creationId xmlns:a16="http://schemas.microsoft.com/office/drawing/2014/main" id="{0CB1DADA-260C-40E2-B6C9-23F6026000D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872138" y="5388223"/>
            <a:ext cx="720000" cy="720000"/>
          </a:xfrm>
          <a:prstGeom prst="rect">
            <a:avLst/>
          </a:prstGeom>
        </p:spPr>
      </p:pic>
      <p:pic>
        <p:nvPicPr>
          <p:cNvPr id="111" name="図 110">
            <a:extLst>
              <a:ext uri="{FF2B5EF4-FFF2-40B4-BE49-F238E27FC236}">
                <a16:creationId xmlns:a16="http://schemas.microsoft.com/office/drawing/2014/main" id="{9323BD0F-1197-41E3-979A-07C385B18BCA}"/>
              </a:ext>
            </a:extLst>
          </p:cNvPr>
          <p:cNvPicPr preferRelativeResize="0">
            <a:picLocks/>
          </p:cNvPicPr>
          <p:nvPr/>
        </p:nvPicPr>
        <p:blipFill>
          <a:blip r:embed="rId12"/>
          <a:stretch>
            <a:fillRect/>
          </a:stretch>
        </p:blipFill>
        <p:spPr>
          <a:xfrm>
            <a:off x="-3264380" y="6143102"/>
            <a:ext cx="720000" cy="720000"/>
          </a:xfrm>
          <a:prstGeom prst="rect">
            <a:avLst/>
          </a:prstGeom>
        </p:spPr>
      </p:pic>
      <p:pic>
        <p:nvPicPr>
          <p:cNvPr id="112" name="図 111">
            <a:extLst>
              <a:ext uri="{FF2B5EF4-FFF2-40B4-BE49-F238E27FC236}">
                <a16:creationId xmlns:a16="http://schemas.microsoft.com/office/drawing/2014/main" id="{550AFFDF-09F9-44F5-98F9-CC6B892EC66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1665521" y="3798484"/>
            <a:ext cx="720000" cy="720000"/>
          </a:xfrm>
          <a:prstGeom prst="rect">
            <a:avLst/>
          </a:prstGeom>
        </p:spPr>
      </p:pic>
      <p:pic>
        <p:nvPicPr>
          <p:cNvPr id="113" name="図 112">
            <a:extLst>
              <a:ext uri="{FF2B5EF4-FFF2-40B4-BE49-F238E27FC236}">
                <a16:creationId xmlns:a16="http://schemas.microsoft.com/office/drawing/2014/main" id="{88C14638-9372-4506-98EA-C92770433685}"/>
              </a:ext>
            </a:extLst>
          </p:cNvPr>
          <p:cNvPicPr preferRelativeResize="0">
            <a:picLocks/>
          </p:cNvPicPr>
          <p:nvPr/>
        </p:nvPicPr>
        <p:blipFill>
          <a:blip r:embed="rId14"/>
          <a:stretch>
            <a:fillRect/>
          </a:stretch>
        </p:blipFill>
        <p:spPr>
          <a:xfrm>
            <a:off x="-872138" y="3798281"/>
            <a:ext cx="720000" cy="720000"/>
          </a:xfrm>
          <a:prstGeom prst="rect">
            <a:avLst/>
          </a:prstGeom>
        </p:spPr>
      </p:pic>
      <p:pic>
        <p:nvPicPr>
          <p:cNvPr id="114" name="図 113">
            <a:extLst>
              <a:ext uri="{FF2B5EF4-FFF2-40B4-BE49-F238E27FC236}">
                <a16:creationId xmlns:a16="http://schemas.microsoft.com/office/drawing/2014/main" id="{A88DD228-48F8-48BA-8BA6-355A2E405B2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-3264380" y="4586100"/>
            <a:ext cx="720000" cy="720000"/>
          </a:xfrm>
          <a:prstGeom prst="rect">
            <a:avLst/>
          </a:prstGeom>
        </p:spPr>
      </p:pic>
      <p:pic>
        <p:nvPicPr>
          <p:cNvPr id="115" name="図 114">
            <a:extLst>
              <a:ext uri="{FF2B5EF4-FFF2-40B4-BE49-F238E27FC236}">
                <a16:creationId xmlns:a16="http://schemas.microsoft.com/office/drawing/2014/main" id="{278C9180-2E15-4CD3-9F84-F469DF68D6F8}"/>
              </a:ext>
            </a:extLst>
          </p:cNvPr>
          <p:cNvPicPr preferRelativeResize="0">
            <a:picLocks/>
          </p:cNvPicPr>
          <p:nvPr/>
        </p:nvPicPr>
        <p:blipFill>
          <a:blip r:embed="rId16"/>
          <a:stretch>
            <a:fillRect/>
          </a:stretch>
        </p:blipFill>
        <p:spPr>
          <a:xfrm>
            <a:off x="-1669552" y="4586100"/>
            <a:ext cx="720000" cy="720000"/>
          </a:xfrm>
          <a:prstGeom prst="rect">
            <a:avLst/>
          </a:prstGeom>
        </p:spPr>
      </p:pic>
      <p:pic>
        <p:nvPicPr>
          <p:cNvPr id="116" name="図 115">
            <a:extLst>
              <a:ext uri="{FF2B5EF4-FFF2-40B4-BE49-F238E27FC236}">
                <a16:creationId xmlns:a16="http://schemas.microsoft.com/office/drawing/2014/main" id="{A0DAFFEF-283F-418F-979B-47AFB2A3760B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-3264380" y="5364601"/>
            <a:ext cx="720000" cy="720000"/>
          </a:xfrm>
          <a:prstGeom prst="rect">
            <a:avLst/>
          </a:prstGeom>
        </p:spPr>
      </p:pic>
      <p:pic>
        <p:nvPicPr>
          <p:cNvPr id="117" name="図 116">
            <a:extLst>
              <a:ext uri="{FF2B5EF4-FFF2-40B4-BE49-F238E27FC236}">
                <a16:creationId xmlns:a16="http://schemas.microsoft.com/office/drawing/2014/main" id="{7DEE25E4-A963-476A-87BF-875C573CA0C2}"/>
              </a:ext>
            </a:extLst>
          </p:cNvPr>
          <p:cNvPicPr preferRelativeResize="0">
            <a:picLocks/>
          </p:cNvPicPr>
          <p:nvPr/>
        </p:nvPicPr>
        <p:blipFill>
          <a:blip r:embed="rId18"/>
          <a:stretch>
            <a:fillRect/>
          </a:stretch>
        </p:blipFill>
        <p:spPr>
          <a:xfrm>
            <a:off x="-1669552" y="5372336"/>
            <a:ext cx="720000" cy="720000"/>
          </a:xfrm>
          <a:prstGeom prst="rect">
            <a:avLst/>
          </a:prstGeom>
        </p:spPr>
      </p:pic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550161"/>
              </p:ext>
            </p:extLst>
          </p:nvPr>
        </p:nvGraphicFramePr>
        <p:xfrm>
          <a:off x="4613985" y="2533649"/>
          <a:ext cx="4446045" cy="420320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46045">
                  <a:extLst>
                    <a:ext uri="{9D8B030D-6E8A-4147-A177-3AD203B41FA5}">
                      <a16:colId xmlns:a16="http://schemas.microsoft.com/office/drawing/2014/main" val="3550993727"/>
                    </a:ext>
                  </a:extLst>
                </a:gridCol>
              </a:tblGrid>
              <a:tr h="3260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取組イメージ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31859"/>
                  </a:ext>
                </a:extLst>
              </a:tr>
              <a:tr h="225505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4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取組内容について、閲覧者の理解を助けるための図表（取組イメージ図や体制図、写真等）を挿入してください。</a:t>
                      </a:r>
                      <a:endParaRPr kumimoji="1" lang="en-US" altLang="ja-JP" sz="14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kumimoji="1" lang="en-US" altLang="ja-JP" sz="14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31919"/>
                  </a:ext>
                </a:extLst>
              </a:tr>
              <a:tr h="3260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４</a:t>
                      </a:r>
                      <a:r>
                        <a:rPr kumimoji="1" lang="en-US" altLang="ja-JP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ポイント</a:t>
                      </a:r>
                      <a:endParaRPr kumimoji="1" lang="en-US" altLang="ja-JP" sz="1400" b="1" kern="12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06178"/>
                  </a:ext>
                </a:extLst>
              </a:tr>
              <a:tr h="129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279724"/>
                  </a:ext>
                </a:extLst>
              </a:tr>
            </a:tbl>
          </a:graphicData>
        </a:graphic>
      </p:graphicFrame>
      <p:sp>
        <p:nvSpPr>
          <p:cNvPr id="33" name="タイトル 1"/>
          <p:cNvSpPr txBox="1">
            <a:spLocks/>
          </p:cNvSpPr>
          <p:nvPr/>
        </p:nvSpPr>
        <p:spPr>
          <a:xfrm>
            <a:off x="0" y="97957"/>
            <a:ext cx="9138301" cy="438383"/>
          </a:xfrm>
          <a:prstGeom prst="rect">
            <a:avLst/>
          </a:prstGeom>
          <a:noFill/>
        </p:spPr>
        <p:txBody>
          <a:bodyPr anchor="ctr" anchorCtr="0">
            <a:normAutofit/>
          </a:bodyPr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>
              <a:defRPr/>
            </a:pPr>
            <a:r>
              <a:rPr lang="ja-JP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67CA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67CA6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0" y="522485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表 35">
            <a:extLst>
              <a:ext uri="{FF2B5EF4-FFF2-40B4-BE49-F238E27FC236}">
                <a16:creationId xmlns:a16="http://schemas.microsoft.com/office/drawing/2014/main" id="{6D45ED25-37B3-4408-BB3C-DD3753D27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107742"/>
              </p:ext>
            </p:extLst>
          </p:nvPr>
        </p:nvGraphicFramePr>
        <p:xfrm>
          <a:off x="72571" y="1285388"/>
          <a:ext cx="8987460" cy="119960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46629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7840831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</a:tblGrid>
              <a:tr h="119960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１</a:t>
                      </a:r>
                      <a:r>
                        <a:rPr kumimoji="1" lang="en-US" altLang="ja-JP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取組概要</a:t>
                      </a:r>
                      <a:endParaRPr kumimoji="1" lang="en-US" altLang="ja-JP" sz="1400" b="1" kern="12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kumimoji="1" lang="ja-JP" altLang="en-US" sz="1400" b="0" i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どのような取組を行っているか概要を簡潔に記入してください。</a:t>
                      </a:r>
                      <a:endParaRPr kumimoji="1" lang="en-US" altLang="ja-JP" sz="1400" b="0" i="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  <p:sp>
        <p:nvSpPr>
          <p:cNvPr id="5" name="線吹き出し 1 (枠付き) 4"/>
          <p:cNvSpPr/>
          <p:nvPr/>
        </p:nvSpPr>
        <p:spPr>
          <a:xfrm>
            <a:off x="9601199" y="48382"/>
            <a:ext cx="3014664" cy="682928"/>
          </a:xfrm>
          <a:prstGeom prst="borderCallout1">
            <a:avLst>
              <a:gd name="adj1" fmla="val 53072"/>
              <a:gd name="adj2" fmla="val 430"/>
              <a:gd name="adj3" fmla="val 33760"/>
              <a:gd name="adj4" fmla="val -15137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取組のタイトルを入力して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ください。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「タイトル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kumimoji="1" lang="ja-JP" altLang="en-US" sz="14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削除してご提出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</p:txBody>
      </p:sp>
      <p:sp>
        <p:nvSpPr>
          <p:cNvPr id="38" name="線吹き出し 1 (枠付き) 37"/>
          <p:cNvSpPr/>
          <p:nvPr/>
        </p:nvSpPr>
        <p:spPr>
          <a:xfrm>
            <a:off x="9601199" y="848380"/>
            <a:ext cx="3014663" cy="2946868"/>
          </a:xfrm>
          <a:prstGeom prst="borderCallout1">
            <a:avLst>
              <a:gd name="adj1" fmla="val 11022"/>
              <a:gd name="adj2" fmla="val 909"/>
              <a:gd name="adj3" fmla="val 7325"/>
              <a:gd name="adj4" fmla="val -14659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取組に関わるすべての事業所・団体を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記載する必要はございません。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応募に賛同し、協力を得られた事業所・団体名を連盟で記載してください。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複数の事業所・団体を記載の場合、文字数や文字サイズを考慮し、同業種や同形態の事業所・団体を「○○業」「□□団体」という形で表記をお願いさせていただく場合があります。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例）株式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会社○○ 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× 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△△団体 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× 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□□学校</a:t>
            </a:r>
          </a:p>
          <a:p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-3264380" y="0"/>
            <a:ext cx="3085088" cy="2086622"/>
            <a:chOff x="-3264380" y="157965"/>
            <a:chExt cx="3085088" cy="2086622"/>
          </a:xfrm>
        </p:grpSpPr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0F41CECA-3D85-4DB2-94FB-FB5822186523}"/>
                </a:ext>
              </a:extLst>
            </p:cNvPr>
            <p:cNvSpPr txBox="1"/>
            <p:nvPr/>
          </p:nvSpPr>
          <p:spPr>
            <a:xfrm>
              <a:off x="-3264380" y="891756"/>
              <a:ext cx="3085088" cy="2769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ご提出</a:t>
              </a: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の際は</a:t>
              </a:r>
              <a:r>
                <a:rPr kumimoji="1" lang="ja-JP" altLang="en-US" sz="1200" i="0" u="sng" strike="noStrike" kern="1200" cap="none" spc="0" normalizeH="0" baseline="0" noProof="0" dirty="0">
                  <a:ln>
                    <a:noFill/>
                  </a:ln>
                  <a:solidFill>
                    <a:srgbClr val="067CA6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青文字</a:t>
              </a:r>
              <a:r>
                <a:rPr kumimoji="1" lang="ja-JP" altLang="en-US" sz="1200" b="1" i="0" u="sng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は削除して</a:t>
              </a:r>
              <a:r>
                <a:rPr kumimoji="1" lang="ja-JP" altLang="en-US" sz="1200" b="1" i="0" u="sng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ご提出</a:t>
              </a:r>
              <a:r>
                <a:rPr kumimoji="1" lang="ja-JP" altLang="en-US" sz="12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ください。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B626A8F7-7E57-4A47-A52D-63FDFE7F2401}"/>
                </a:ext>
              </a:extLst>
            </p:cNvPr>
            <p:cNvSpPr/>
            <p:nvPr/>
          </p:nvSpPr>
          <p:spPr>
            <a:xfrm>
              <a:off x="-3264380" y="1240078"/>
              <a:ext cx="3082954" cy="3765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記入は全て「</a:t>
              </a:r>
              <a:r>
                <a:rPr kumimoji="1" lang="ja-JP" altLang="en-US" sz="14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です・ます調</a:t>
              </a:r>
              <a:r>
                <a:rPr kumimoji="1"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</a:t>
              </a:r>
              <a:r>
                <a:rPr kumimoji="1" lang="ja-JP" altLang="en-US" sz="12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でお願いします。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B626A8F7-7E57-4A47-A52D-63FDFE7F2401}"/>
                </a:ext>
              </a:extLst>
            </p:cNvPr>
            <p:cNvSpPr/>
            <p:nvPr/>
          </p:nvSpPr>
          <p:spPr>
            <a:xfrm>
              <a:off x="-3264380" y="1687760"/>
              <a:ext cx="3082954" cy="55682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u="sng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記載</a:t>
              </a:r>
              <a:r>
                <a:rPr kumimoji="1" lang="ja-JP" altLang="en-US" sz="12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内容は枠内に収めてください</a:t>
              </a:r>
              <a:r>
                <a:rPr kumimoji="1" lang="ja-JP" altLang="en-US" sz="12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。</a:t>
              </a:r>
              <a:r>
                <a:rPr kumimoji="1" lang="en-US" altLang="ja-JP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フォント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「</a:t>
              </a:r>
              <a:r>
                <a:rPr kumimoji="1" lang="en-US" altLang="ja-JP" sz="1200" dirty="0" err="1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Meiryo</a:t>
              </a:r>
              <a:r>
                <a:rPr kumimoji="1" lang="en-US" altLang="ja-JP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UI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</a:t>
              </a:r>
              <a:r>
                <a:rPr kumimoji="1" lang="en-US" altLang="ja-JP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0F41CECA-3D85-4DB2-94FB-FB5822186523}"/>
                </a:ext>
              </a:extLst>
            </p:cNvPr>
            <p:cNvSpPr txBox="1"/>
            <p:nvPr/>
          </p:nvSpPr>
          <p:spPr>
            <a:xfrm>
              <a:off x="-3264380" y="157965"/>
              <a:ext cx="3085088" cy="64633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noProof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本応募シートは、事例集に掲載を行う場合があります。写真や図等を貼付される際には、肖像権、著作権侵害に該当しないようご注意ください。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B626A8F7-7E57-4A47-A52D-63FDFE7F2401}"/>
              </a:ext>
            </a:extLst>
          </p:cNvPr>
          <p:cNvSpPr/>
          <p:nvPr/>
        </p:nvSpPr>
        <p:spPr>
          <a:xfrm>
            <a:off x="9532907" y="3990210"/>
            <a:ext cx="3082955" cy="1050075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枠のサイズを変更したり、枠の行を削除したり、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様式の変更は行わないでください。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131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572624"/>
              </p:ext>
            </p:extLst>
          </p:nvPr>
        </p:nvGraphicFramePr>
        <p:xfrm>
          <a:off x="52378" y="95245"/>
          <a:ext cx="4525971" cy="66600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525971">
                  <a:extLst>
                    <a:ext uri="{9D8B030D-6E8A-4147-A177-3AD203B41FA5}">
                      <a16:colId xmlns:a16="http://schemas.microsoft.com/office/drawing/2014/main" val="3550993727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５</a:t>
                      </a:r>
                      <a:r>
                        <a:rPr kumimoji="1" lang="en-US" altLang="ja-JP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取組が開始されたきっかけと展開</a:t>
                      </a:r>
                      <a:endParaRPr kumimoji="1" lang="ja-JP" altLang="en-US" sz="1400" b="1" kern="12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31859"/>
                  </a:ext>
                </a:extLst>
              </a:tr>
              <a:tr h="30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取組が開始されたきっかけや困難な状況を克服したエピソード</a:t>
                      </a:r>
                      <a:endParaRPr kumimoji="1" lang="en-US" altLang="ja-JP" sz="14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などをできるだけ詳しく記入してください。</a:t>
                      </a:r>
                      <a:endParaRPr kumimoji="1" lang="en-US" altLang="ja-JP" sz="14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3191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６</a:t>
                      </a:r>
                      <a:r>
                        <a:rPr kumimoji="1" lang="en-US" altLang="ja-JP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応募した取組の今後の計画・展開</a:t>
                      </a:r>
                      <a:endParaRPr kumimoji="1" lang="en-US" altLang="ja-JP" sz="1400" b="1" kern="12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06178"/>
                  </a:ext>
                </a:extLst>
              </a:tr>
              <a:tr h="295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応募した取組を今後どのように計画・展開</a:t>
                      </a:r>
                      <a:r>
                        <a:rPr kumimoji="1" lang="en-US" altLang="ja-JP" sz="14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4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していきたいか</a:t>
                      </a:r>
                      <a:r>
                        <a:rPr kumimoji="1" lang="en-US" altLang="ja-JP" sz="14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4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記入してください。</a:t>
                      </a:r>
                      <a:endParaRPr kumimoji="1" lang="en-US" altLang="ja-JP" sz="14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279724"/>
                  </a:ext>
                </a:extLst>
              </a:tr>
            </a:tbl>
          </a:graphicData>
        </a:graphic>
      </p:graphicFrame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694991"/>
              </p:ext>
            </p:extLst>
          </p:nvPr>
        </p:nvGraphicFramePr>
        <p:xfrm>
          <a:off x="4669765" y="95246"/>
          <a:ext cx="4388510" cy="66600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388510">
                  <a:extLst>
                    <a:ext uri="{9D8B030D-6E8A-4147-A177-3AD203B41FA5}">
                      <a16:colId xmlns:a16="http://schemas.microsoft.com/office/drawing/2014/main" val="3550993727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７</a:t>
                      </a:r>
                      <a:r>
                        <a:rPr kumimoji="1" lang="en-US" altLang="ja-JP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汎用性</a:t>
                      </a:r>
                      <a:r>
                        <a:rPr kumimoji="1" lang="en-US" altLang="ja-JP" sz="12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他の事業所・団体が参加・真似しやすい</a:t>
                      </a:r>
                      <a:r>
                        <a:rPr kumimoji="1" lang="en-US" altLang="ja-JP" sz="12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ポイント</a:t>
                      </a:r>
                      <a:endParaRPr kumimoji="1" lang="en-US" altLang="ja-JP" sz="1400" b="1" kern="12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31859"/>
                  </a:ext>
                </a:extLst>
              </a:tr>
              <a:tr h="633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他の事業所・団体が参加したり、真似しやすいポイントをできるだけ詳しく記入してください。</a:t>
                      </a:r>
                      <a:endParaRPr kumimoji="1" lang="en-US" altLang="ja-JP" sz="14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1" lang="ja-JP" altLang="en-US" sz="14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図やイラストを添付してもけっこうです。</a:t>
                      </a:r>
                      <a:endParaRPr kumimoji="1" lang="en-US" altLang="ja-JP" sz="14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31919"/>
                  </a:ext>
                </a:extLst>
              </a:tr>
            </a:tbl>
          </a:graphicData>
        </a:graphic>
      </p:graphicFrame>
      <p:grpSp>
        <p:nvGrpSpPr>
          <p:cNvPr id="3" name="グループ化 2"/>
          <p:cNvGrpSpPr/>
          <p:nvPr/>
        </p:nvGrpSpPr>
        <p:grpSpPr>
          <a:xfrm>
            <a:off x="-3264380" y="157965"/>
            <a:ext cx="3085088" cy="2086622"/>
            <a:chOff x="-3264380" y="157965"/>
            <a:chExt cx="3085088" cy="2086622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0F41CECA-3D85-4DB2-94FB-FB5822186523}"/>
                </a:ext>
              </a:extLst>
            </p:cNvPr>
            <p:cNvSpPr txBox="1"/>
            <p:nvPr/>
          </p:nvSpPr>
          <p:spPr>
            <a:xfrm>
              <a:off x="-3264380" y="891756"/>
              <a:ext cx="3085088" cy="2769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ご提出</a:t>
              </a: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の際は</a:t>
              </a:r>
              <a:r>
                <a:rPr kumimoji="1" lang="ja-JP" altLang="en-US" sz="1200" b="1" i="0" u="sng" strike="noStrike" kern="1200" cap="none" spc="0" normalizeH="0" baseline="0" noProof="0" dirty="0">
                  <a:ln>
                    <a:noFill/>
                  </a:ln>
                  <a:solidFill>
                    <a:srgbClr val="067CA6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青文字</a:t>
              </a:r>
              <a:r>
                <a:rPr kumimoji="1" lang="ja-JP" altLang="en-US" sz="1200" b="1" i="0" u="sng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は削除して</a:t>
              </a:r>
              <a:r>
                <a:rPr kumimoji="1" lang="ja-JP" altLang="en-US" sz="1200" b="1" i="0" u="sng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ご提出</a:t>
              </a:r>
              <a:r>
                <a:rPr kumimoji="1" lang="ja-JP" altLang="en-US" sz="12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ください。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B626A8F7-7E57-4A47-A52D-63FDFE7F2401}"/>
                </a:ext>
              </a:extLst>
            </p:cNvPr>
            <p:cNvSpPr/>
            <p:nvPr/>
          </p:nvSpPr>
          <p:spPr>
            <a:xfrm>
              <a:off x="-3264380" y="1240078"/>
              <a:ext cx="3082954" cy="3765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記入は全て「</a:t>
              </a:r>
              <a:r>
                <a:rPr kumimoji="1" lang="ja-JP" altLang="en-US" sz="14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です・ます調</a:t>
              </a:r>
              <a:r>
                <a:rPr kumimoji="1"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</a:t>
              </a:r>
              <a:r>
                <a:rPr kumimoji="1" lang="ja-JP" altLang="en-US" sz="12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でお願いします。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B626A8F7-7E57-4A47-A52D-63FDFE7F2401}"/>
                </a:ext>
              </a:extLst>
            </p:cNvPr>
            <p:cNvSpPr/>
            <p:nvPr/>
          </p:nvSpPr>
          <p:spPr>
            <a:xfrm>
              <a:off x="-3264380" y="1687760"/>
              <a:ext cx="3082954" cy="55682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u="sng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記載</a:t>
              </a:r>
              <a:r>
                <a:rPr kumimoji="1" lang="ja-JP" altLang="en-US" sz="12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内容は枠内に収めてください</a:t>
              </a:r>
              <a:r>
                <a:rPr kumimoji="1" lang="ja-JP" altLang="en-US" sz="12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。</a:t>
              </a:r>
              <a:r>
                <a:rPr kumimoji="1" lang="en-US" altLang="ja-JP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フォント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「</a:t>
              </a:r>
              <a:r>
                <a:rPr kumimoji="1" lang="en-US" altLang="ja-JP" sz="1200" dirty="0" err="1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Meiryo</a:t>
              </a:r>
              <a:r>
                <a:rPr kumimoji="1" lang="en-US" altLang="ja-JP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UI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</a:t>
              </a:r>
              <a:r>
                <a:rPr kumimoji="1" lang="en-US" altLang="ja-JP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0F41CECA-3D85-4DB2-94FB-FB5822186523}"/>
                </a:ext>
              </a:extLst>
            </p:cNvPr>
            <p:cNvSpPr txBox="1"/>
            <p:nvPr/>
          </p:nvSpPr>
          <p:spPr>
            <a:xfrm>
              <a:off x="-3264380" y="157965"/>
              <a:ext cx="3085088" cy="64633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noProof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本応募シートは、事例集に掲載を行う場合があります。写真や図等を貼付される際には、肖像権、著作権侵害に該当しないようご注意ください。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497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タイトル 1"/>
          <p:cNvSpPr txBox="1">
            <a:spLocks/>
          </p:cNvSpPr>
          <p:nvPr/>
        </p:nvSpPr>
        <p:spPr>
          <a:xfrm>
            <a:off x="83970" y="52183"/>
            <a:ext cx="9060030" cy="438383"/>
          </a:xfrm>
          <a:prstGeom prst="rect">
            <a:avLst/>
          </a:prstGeom>
          <a:noFill/>
        </p:spPr>
        <p:txBody>
          <a:bodyPr anchor="ctr" anchorCtr="0">
            <a:normAutofit/>
          </a:bodyPr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>
              <a:defRPr/>
            </a:pPr>
            <a:r>
              <a:rPr lang="ja-JP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構成事業所・団体　一覧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問い合わせ代表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0" y="442708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459867"/>
              </p:ext>
            </p:extLst>
          </p:nvPr>
        </p:nvGraphicFramePr>
        <p:xfrm>
          <a:off x="50800" y="589717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◎</a:t>
                      </a: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支社・営業所名まで記入してください</a:t>
                      </a: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7AC5BFA-E79C-4AF5-B10A-D4980D9CD21A}"/>
              </a:ext>
            </a:extLst>
          </p:cNvPr>
          <p:cNvSpPr/>
          <p:nvPr/>
        </p:nvSpPr>
        <p:spPr>
          <a:xfrm>
            <a:off x="-2703514" y="1342247"/>
            <a:ext cx="2574926" cy="10429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事業所・団体名、所在地、連携における役割につきましては、事例集に掲載される可能性がありますので、予めご了承ください。</a:t>
            </a:r>
            <a:endParaRPr kumimoji="1" lang="en-US" altLang="ja-JP" sz="12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7AC5BFA-E79C-4AF5-B10A-D4980D9CD21A}"/>
              </a:ext>
            </a:extLst>
          </p:cNvPr>
          <p:cNvSpPr/>
          <p:nvPr/>
        </p:nvSpPr>
        <p:spPr>
          <a:xfrm>
            <a:off x="-2703514" y="589717"/>
            <a:ext cx="2574926" cy="51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問い合わせ代表の事業所若しくは団体名の先頭に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を付けてください。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980188"/>
              </p:ext>
            </p:extLst>
          </p:nvPr>
        </p:nvGraphicFramePr>
        <p:xfrm>
          <a:off x="50800" y="1647220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</a:t>
                      </a: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・営業所名まで記入してください</a:t>
                      </a: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439932"/>
              </p:ext>
            </p:extLst>
          </p:nvPr>
        </p:nvGraphicFramePr>
        <p:xfrm>
          <a:off x="57150" y="2706031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</a:t>
                      </a: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・営業所名まで記入してください</a:t>
                      </a: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600276"/>
              </p:ext>
            </p:extLst>
          </p:nvPr>
        </p:nvGraphicFramePr>
        <p:xfrm>
          <a:off x="50800" y="3758303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</a:t>
                      </a: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・営業所名まで記入してください</a:t>
                      </a: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411201"/>
              </p:ext>
            </p:extLst>
          </p:nvPr>
        </p:nvGraphicFramePr>
        <p:xfrm>
          <a:off x="50800" y="5874617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</a:t>
                      </a: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・営業所名まで記入してください</a:t>
                      </a: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949735"/>
              </p:ext>
            </p:extLst>
          </p:nvPr>
        </p:nvGraphicFramePr>
        <p:xfrm>
          <a:off x="57150" y="4817114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</a:t>
                      </a: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・営業所名まで記入してください</a:t>
                      </a: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78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タイトル 1"/>
          <p:cNvSpPr txBox="1">
            <a:spLocks/>
          </p:cNvSpPr>
          <p:nvPr/>
        </p:nvSpPr>
        <p:spPr>
          <a:xfrm>
            <a:off x="83970" y="52183"/>
            <a:ext cx="9060030" cy="438383"/>
          </a:xfrm>
          <a:prstGeom prst="rect">
            <a:avLst/>
          </a:prstGeom>
          <a:noFill/>
        </p:spPr>
        <p:txBody>
          <a:bodyPr anchor="ctr" anchorCtr="0">
            <a:normAutofit/>
          </a:bodyPr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>
              <a:defRPr/>
            </a:pPr>
            <a:r>
              <a:rPr lang="ja-JP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構成事業所・団体　一覧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問い合わせ代表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0" y="442708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189600"/>
              </p:ext>
            </p:extLst>
          </p:nvPr>
        </p:nvGraphicFramePr>
        <p:xfrm>
          <a:off x="50800" y="589717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</a:t>
                      </a: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・営業所名まで記入してください</a:t>
                      </a: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7AC5BFA-E79C-4AF5-B10A-D4980D9CD21A}"/>
              </a:ext>
            </a:extLst>
          </p:cNvPr>
          <p:cNvSpPr/>
          <p:nvPr/>
        </p:nvSpPr>
        <p:spPr>
          <a:xfrm>
            <a:off x="-2703514" y="1342247"/>
            <a:ext cx="2574926" cy="10429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事業所・団体名、所在地、連携における役割につきましては、事例集に掲載される可能性がありますので、予めご了承ください。</a:t>
            </a:r>
            <a:endParaRPr kumimoji="1" lang="en-US" altLang="ja-JP" sz="12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7AC5BFA-E79C-4AF5-B10A-D4980D9CD21A}"/>
              </a:ext>
            </a:extLst>
          </p:cNvPr>
          <p:cNvSpPr/>
          <p:nvPr/>
        </p:nvSpPr>
        <p:spPr>
          <a:xfrm>
            <a:off x="-2703514" y="589717"/>
            <a:ext cx="2574926" cy="51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問い合わせ代表の事業所若しくは団体名の先頭に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を付けてください。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200445"/>
              </p:ext>
            </p:extLst>
          </p:nvPr>
        </p:nvGraphicFramePr>
        <p:xfrm>
          <a:off x="50800" y="1647220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</a:t>
                      </a: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・営業所名まで記入してください</a:t>
                      </a: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764278"/>
              </p:ext>
            </p:extLst>
          </p:nvPr>
        </p:nvGraphicFramePr>
        <p:xfrm>
          <a:off x="57150" y="2706031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</a:t>
                      </a: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・営業所名まで記入してください</a:t>
                      </a: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988008"/>
              </p:ext>
            </p:extLst>
          </p:nvPr>
        </p:nvGraphicFramePr>
        <p:xfrm>
          <a:off x="50800" y="3758303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</a:t>
                      </a: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・営業所名まで記入してください</a:t>
                      </a: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275271"/>
              </p:ext>
            </p:extLst>
          </p:nvPr>
        </p:nvGraphicFramePr>
        <p:xfrm>
          <a:off x="50800" y="5874617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</a:t>
                      </a: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・営業所名まで記入してください</a:t>
                      </a: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498449"/>
              </p:ext>
            </p:extLst>
          </p:nvPr>
        </p:nvGraphicFramePr>
        <p:xfrm>
          <a:off x="57150" y="4817114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</a:t>
                      </a: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・営業所名まで記入してください</a:t>
                      </a: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59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MRI_color">
      <a:dk1>
        <a:srgbClr val="000000"/>
      </a:dk1>
      <a:lt1>
        <a:srgbClr val="FFFFFF"/>
      </a:lt1>
      <a:dk2>
        <a:srgbClr val="3E5E84"/>
      </a:dk2>
      <a:lt2>
        <a:srgbClr val="E9EDF3"/>
      </a:lt2>
      <a:accent1>
        <a:srgbClr val="96A8C0"/>
      </a:accent1>
      <a:accent2>
        <a:srgbClr val="8AB6C1"/>
      </a:accent2>
      <a:accent3>
        <a:srgbClr val="89B8AA"/>
      </a:accent3>
      <a:accent4>
        <a:srgbClr val="A89FBC"/>
      </a:accent4>
      <a:accent5>
        <a:srgbClr val="C89E28"/>
      </a:accent5>
      <a:accent6>
        <a:srgbClr val="A92C1D"/>
      </a:accent6>
      <a:hlink>
        <a:srgbClr val="3E5E84"/>
      </a:hlink>
      <a:folHlink>
        <a:srgbClr val="D2E8BD"/>
      </a:folHlink>
    </a:clrScheme>
    <a:fontScheme name="MRI_fo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" id="{6491747A-C01C-401F-8A7B-16C736434FAA}" vid="{960E631B-0A63-4D8A-95DF-3A258DBC1AC0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6395</TotalTime>
  <Words>846</Words>
  <Application>Microsoft Office PowerPoint</Application>
  <PresentationFormat>画面に合わせる (4:3)</PresentationFormat>
  <Paragraphs>92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Default Theme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Yamazaki Hiromu</dc:creator>
  <cp:lastModifiedBy>赤池　茜音</cp:lastModifiedBy>
  <cp:revision>477</cp:revision>
  <cp:lastPrinted>2021-06-04T01:25:39Z</cp:lastPrinted>
  <dcterms:created xsi:type="dcterms:W3CDTF">2019-06-05T08:09:35Z</dcterms:created>
  <dcterms:modified xsi:type="dcterms:W3CDTF">2023-06-19T07:07:12Z</dcterms:modified>
</cp:coreProperties>
</file>