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6"/>
  </p:notesMasterIdLst>
  <p:sldIdLst>
    <p:sldId id="455" r:id="rId3"/>
    <p:sldId id="456" r:id="rId4"/>
    <p:sldId id="453"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佐藤 大樹（地方創生推進事務局）" initials="佐藤" lastIdx="1" clrIdx="0">
    <p:extLst>
      <p:ext uri="{19B8F6BF-5375-455C-9EA6-DF929625EA0E}">
        <p15:presenceInfo xmlns:p15="http://schemas.microsoft.com/office/powerpoint/2012/main" userId="S-1-5-21-2022458152-3381638288-3706476089-1110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BF7"/>
    <a:srgbClr val="FFD9FF"/>
    <a:srgbClr val="FFCCFF"/>
    <a:srgbClr val="FF0066"/>
    <a:srgbClr val="067CA6"/>
    <a:srgbClr val="0C446B"/>
    <a:srgbClr val="BBD6EF"/>
    <a:srgbClr val="0874A4"/>
    <a:srgbClr val="CAD4E0"/>
    <a:srgbClr val="B1B9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85" autoAdjust="0"/>
    <p:restoredTop sz="94333" autoAdjust="0"/>
  </p:normalViewPr>
  <p:slideViewPr>
    <p:cSldViewPr snapToGrid="0">
      <p:cViewPr varScale="1">
        <p:scale>
          <a:sx n="63" d="100"/>
          <a:sy n="63" d="100"/>
        </p:scale>
        <p:origin x="660" y="78"/>
      </p:cViewPr>
      <p:guideLst>
        <p:guide orient="horz" pos="2160"/>
        <p:guide pos="2880"/>
      </p:guideLst>
    </p:cSldViewPr>
  </p:slideViewPr>
  <p:notesTextViewPr>
    <p:cViewPr>
      <p:scale>
        <a:sx n="1" d="1"/>
        <a:sy n="1" d="1"/>
      </p:scale>
      <p:origin x="0" y="0"/>
    </p:cViewPr>
  </p:notesTextViewPr>
  <p:sorterViewPr>
    <p:cViewPr>
      <p:scale>
        <a:sx n="100" d="100"/>
        <a:sy n="100" d="100"/>
      </p:scale>
      <p:origin x="0" y="-10314"/>
    </p:cViewPr>
  </p:sorterViewPr>
  <p:gridSpacing cx="72008" cy="72008"/>
</p:viewPr>
</file>

<file path=ppt/_rels/presentation.xml.rels>&#65279;<?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1.xml" /><Relationship Id="rId7" Type="http://schemas.openxmlformats.org/officeDocument/2006/relationships/commentAuthors" Target="commentAuthors.xml" /><Relationship Id="rId2" Type="http://schemas.openxmlformats.org/officeDocument/2006/relationships/slideMaster" Target="slideMasters/slideMaster2.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11" Type="http://schemas.openxmlformats.org/officeDocument/2006/relationships/tableStyles" Target="tableStyles.xml" /><Relationship Id="rId5" Type="http://schemas.openxmlformats.org/officeDocument/2006/relationships/slide" Target="slides/slide3.xml" /><Relationship Id="rId10" Type="http://schemas.openxmlformats.org/officeDocument/2006/relationships/theme" Target="theme/theme1.xml" /><Relationship Id="rId4" Type="http://schemas.openxmlformats.org/officeDocument/2006/relationships/slide" Target="slides/slide2.xml" /><Relationship Id="rId9"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49787" cy="498693"/>
          </a:xfrm>
          <a:prstGeom prst="rect">
            <a:avLst/>
          </a:prstGeom>
        </p:spPr>
        <p:txBody>
          <a:bodyPr vert="horz" lIns="92212" tIns="46107" rIns="92212" bIns="4610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8693"/>
          </a:xfrm>
          <a:prstGeom prst="rect">
            <a:avLst/>
          </a:prstGeom>
        </p:spPr>
        <p:txBody>
          <a:bodyPr vert="horz" lIns="92212" tIns="46107" rIns="92212" bIns="46107" rtlCol="0"/>
          <a:lstStyle>
            <a:lvl1pPr algn="r">
              <a:defRPr sz="1200"/>
            </a:lvl1pPr>
          </a:lstStyle>
          <a:p>
            <a:fld id="{29969AC3-423A-406C-9CDA-5104FC2843F5}" type="datetimeFigureOut">
              <a:rPr kumimoji="1" lang="ja-JP" altLang="en-US" smtClean="0"/>
              <a:t>2023/5/8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2212" tIns="46107" rIns="92212" bIns="46107" rtlCol="0" anchor="ctr"/>
          <a:lstStyle/>
          <a:p>
            <a:endParaRPr lang="ja-JP" altLang="en-US"/>
          </a:p>
        </p:txBody>
      </p:sp>
      <p:sp>
        <p:nvSpPr>
          <p:cNvPr id="5" name="ノート プレースホルダー 4"/>
          <p:cNvSpPr>
            <a:spLocks noGrp="1"/>
          </p:cNvSpPr>
          <p:nvPr>
            <p:ph type="body" sz="quarter" idx="3"/>
          </p:nvPr>
        </p:nvSpPr>
        <p:spPr>
          <a:xfrm>
            <a:off x="680721" y="4783309"/>
            <a:ext cx="5445760" cy="3913615"/>
          </a:xfrm>
          <a:prstGeom prst="rect">
            <a:avLst/>
          </a:prstGeom>
        </p:spPr>
        <p:txBody>
          <a:bodyPr vert="horz" lIns="92212" tIns="46107" rIns="92212" bIns="461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7" cy="498692"/>
          </a:xfrm>
          <a:prstGeom prst="rect">
            <a:avLst/>
          </a:prstGeom>
        </p:spPr>
        <p:txBody>
          <a:bodyPr vert="horz" lIns="92212" tIns="46107" rIns="92212" bIns="4610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2212" tIns="46107" rIns="92212" bIns="46107" rtlCol="0" anchor="b"/>
          <a:lstStyle>
            <a:lvl1pPr algn="r">
              <a:defRPr sz="1200"/>
            </a:lvl1pPr>
          </a:lstStyle>
          <a:p>
            <a:fld id="{BDF813AA-3448-4CD9-B63A-61455916396D}" type="slidenum">
              <a:rPr kumimoji="1" lang="ja-JP" altLang="en-US" smtClean="0"/>
              <a:t>‹#›</a:t>
            </a:fld>
            <a:endParaRPr kumimoji="1" lang="ja-JP" altLang="en-US"/>
          </a:p>
        </p:txBody>
      </p:sp>
    </p:spTree>
    <p:extLst>
      <p:ext uri="{BB962C8B-B14F-4D97-AF65-F5344CB8AC3E}">
        <p14:creationId xmlns:p14="http://schemas.microsoft.com/office/powerpoint/2010/main" val="41611343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1122470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9769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193667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699794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1447543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4039707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3674864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2895655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4232603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16795002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416857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21493408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2057128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192754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361634-7419-4DE4-9132-A9EA730556AB}" type="datetimeFigureOut">
              <a:rPr kumimoji="1" lang="ja-JP" altLang="en-US" smtClean="0"/>
              <a:t>2023/5/8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98827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3404077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524453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395118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2507400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740259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3410315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3F98EAF-5051-49DC-BD35-7E1D4E4AEF3F}" type="datetimeFigureOut">
              <a:rPr kumimoji="1" lang="ja-JP" altLang="en-US" smtClean="0"/>
              <a:t>2023/5/8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1119619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43F98EAF-5051-49DC-BD35-7E1D4E4AEF3F}" type="datetimeFigureOut">
              <a:rPr kumimoji="1" lang="ja-JP" altLang="en-US" smtClean="0"/>
              <a:t>2023/5/8</a:t>
            </a:fld>
            <a:endParaRPr kumimoji="1" lang="ja-JP" altLang="en-US"/>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41790605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361634-7419-4DE4-9132-A9EA730556AB}" type="datetimeFigureOut">
              <a:rPr kumimoji="1" lang="ja-JP" altLang="en-US" smtClean="0"/>
              <a:t>2023/5/8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2296661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2570" y="598855"/>
            <a:ext cx="8987459" cy="613513"/>
          </a:xfrm>
          <a:prstGeom prst="rect">
            <a:avLst/>
          </a:prstGeom>
          <a:solidFill>
            <a:srgbClr val="0C446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chemeClr val="bg1"/>
                </a:solidFill>
              </a:rPr>
              <a:t>㈱Ａ商事</a:t>
            </a:r>
            <a:r>
              <a:rPr kumimoji="1" lang="ja-JP" altLang="en-US" b="1" dirty="0" smtClean="0">
                <a:solidFill>
                  <a:schemeClr val="bg1"/>
                </a:solidFill>
              </a:rPr>
              <a:t> </a:t>
            </a:r>
            <a:r>
              <a:rPr kumimoji="1" lang="en-US" altLang="ja-JP" b="1" dirty="0" smtClean="0">
                <a:solidFill>
                  <a:schemeClr val="bg1"/>
                </a:solidFill>
              </a:rPr>
              <a:t>×</a:t>
            </a:r>
            <a:r>
              <a:rPr kumimoji="1" lang="ja-JP" altLang="en-US" b="1" dirty="0" smtClean="0">
                <a:solidFill>
                  <a:schemeClr val="bg1"/>
                </a:solidFill>
              </a:rPr>
              <a:t> </a:t>
            </a:r>
            <a:r>
              <a:rPr kumimoji="1" lang="ja-JP" altLang="en-US" b="1" u="sng" dirty="0" smtClean="0">
                <a:solidFill>
                  <a:schemeClr val="bg1"/>
                </a:solidFill>
              </a:rPr>
              <a:t>市民団体Ｂ</a:t>
            </a:r>
            <a:r>
              <a:rPr kumimoji="1" lang="ja-JP" altLang="en-US" b="1" dirty="0" smtClean="0">
                <a:solidFill>
                  <a:schemeClr val="bg1"/>
                </a:solidFill>
              </a:rPr>
              <a:t> </a:t>
            </a:r>
            <a:r>
              <a:rPr kumimoji="1" lang="en-US" altLang="ja-JP" b="1" dirty="0" smtClean="0">
                <a:solidFill>
                  <a:schemeClr val="bg1"/>
                </a:solidFill>
              </a:rPr>
              <a:t>×</a:t>
            </a:r>
            <a:r>
              <a:rPr kumimoji="1" lang="ja-JP" altLang="en-US" b="1" dirty="0" smtClean="0">
                <a:solidFill>
                  <a:schemeClr val="bg1"/>
                </a:solidFill>
              </a:rPr>
              <a:t> </a:t>
            </a:r>
            <a:r>
              <a:rPr kumimoji="1" lang="ja-JP" altLang="en-US" b="1" u="sng" dirty="0" smtClean="0">
                <a:solidFill>
                  <a:schemeClr val="bg1"/>
                </a:solidFill>
              </a:rPr>
              <a:t>Ｃ中学校 </a:t>
            </a:r>
            <a:endParaRPr kumimoji="1" lang="ja-JP" altLang="en-US" b="1" u="sng" dirty="0">
              <a:solidFill>
                <a:schemeClr val="bg1"/>
              </a:solidFill>
            </a:endParaRPr>
          </a:p>
        </p:txBody>
      </p:sp>
      <p:graphicFrame>
        <p:nvGraphicFramePr>
          <p:cNvPr id="40" name="表 39"/>
          <p:cNvGraphicFramePr>
            <a:graphicFrameLocks noGrp="1"/>
          </p:cNvGraphicFramePr>
          <p:nvPr>
            <p:extLst>
              <p:ext uri="{D42A27DB-BD31-4B8C-83A1-F6EECF244321}">
                <p14:modId xmlns:p14="http://schemas.microsoft.com/office/powerpoint/2010/main" val="1837575044"/>
              </p:ext>
            </p:extLst>
          </p:nvPr>
        </p:nvGraphicFramePr>
        <p:xfrm>
          <a:off x="72571" y="2533650"/>
          <a:ext cx="4484189" cy="4212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803729">
                  <a:extLst>
                    <a:ext uri="{9D8B030D-6E8A-4147-A177-3AD203B41FA5}">
                      <a16:colId xmlns:a16="http://schemas.microsoft.com/office/drawing/2014/main" val="3550993727"/>
                    </a:ext>
                  </a:extLst>
                </a:gridCol>
                <a:gridCol w="3680460">
                  <a:extLst>
                    <a:ext uri="{9D8B030D-6E8A-4147-A177-3AD203B41FA5}">
                      <a16:colId xmlns:a16="http://schemas.microsoft.com/office/drawing/2014/main" val="3183412318"/>
                    </a:ext>
                  </a:extLst>
                </a:gridCol>
              </a:tblGrid>
              <a:tr h="324000">
                <a:tc gridSpan="2">
                  <a:txBody>
                    <a:bodyPr/>
                    <a:lstStyle/>
                    <a:p>
                      <a:pPr marL="0" algn="l" defTabSz="914400" rtl="0" eaLnBrk="1" latinLnBrk="0" hangingPunct="1"/>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２</a:t>
                      </a:r>
                      <a:r>
                        <a:rPr kumimoji="1" lang="en-US" altLang="ja-JP" sz="1400" b="1" kern="1200" dirty="0" smtClean="0">
                          <a:solidFill>
                            <a:sysClr val="windowText" lastClr="000000"/>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該当する</a:t>
                      </a:r>
                      <a:r>
                        <a:rPr kumimoji="1" lang="en-US" altLang="ja-JP" sz="1400" b="1" kern="1200" dirty="0" smtClean="0">
                          <a:solidFill>
                            <a:sysClr val="windowText" lastClr="000000"/>
                          </a:solidFill>
                          <a:latin typeface="Meiryo UI" panose="020B0604030504040204" pitchFamily="50" charset="-128"/>
                          <a:ea typeface="Meiryo UI" panose="020B0604030504040204" pitchFamily="50" charset="-128"/>
                          <a:cs typeface="+mn-cs"/>
                        </a:rPr>
                        <a:t>SDGs</a:t>
                      </a: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目標</a:t>
                      </a:r>
                      <a:endParaRPr kumimoji="1" lang="ja-JP" altLang="en-US" sz="1400" b="1" kern="1200" dirty="0">
                        <a:solidFill>
                          <a:sysClr val="windowText" lastClr="000000"/>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kern="1200" dirty="0" smtClean="0">
                        <a:solidFill>
                          <a:sysClr val="windowText" lastClr="000000"/>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97731859"/>
                  </a:ext>
                </a:extLst>
              </a:tr>
              <a:tr h="1296000">
                <a:tc>
                  <a:txBody>
                    <a:bodyPr/>
                    <a:lstStyle/>
                    <a:p>
                      <a:endParaRPr kumimoji="1" lang="en-US" altLang="ja-JP" sz="160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kumimoji="1" lang="ja-JP" altLang="en-US" sz="1400" kern="1200" baseline="0" dirty="0" smtClean="0">
                          <a:solidFill>
                            <a:schemeClr val="tx1"/>
                          </a:solidFill>
                          <a:latin typeface="Meiryo UI" panose="020B0604030504040204" pitchFamily="50" charset="-128"/>
                          <a:ea typeface="Meiryo UI" panose="020B0604030504040204" pitchFamily="50" charset="-128"/>
                          <a:cs typeface="+mn-cs"/>
                        </a:rPr>
                        <a:t>学生が自ら社会問題及び環境問題について考え、具体的な行動を起こすことで、技術的・職業的スキルの向上を目指しています。</a:t>
                      </a:r>
                      <a:endParaRPr kumimoji="1" lang="en-US" altLang="ja-JP" sz="1400" kern="1200" baseline="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baseline="0" dirty="0" smtClean="0">
                          <a:solidFill>
                            <a:schemeClr val="tx1"/>
                          </a:solidFill>
                          <a:latin typeface="Meiryo UI" panose="020B0604030504040204" pitchFamily="50" charset="-128"/>
                          <a:ea typeface="Meiryo UI" panose="020B0604030504040204" pitchFamily="50" charset="-128"/>
                          <a:cs typeface="+mn-cs"/>
                        </a:rPr>
                        <a:t>令和元年から現在まで、約</a:t>
                      </a:r>
                      <a:r>
                        <a:rPr kumimoji="1" lang="en-US" altLang="ja-JP" sz="1400" kern="1200" baseline="0" dirty="0" smtClean="0">
                          <a:solidFill>
                            <a:schemeClr val="tx1"/>
                          </a:solidFill>
                          <a:latin typeface="Meiryo UI" panose="020B0604030504040204" pitchFamily="50" charset="-128"/>
                          <a:ea typeface="Meiryo UI" panose="020B0604030504040204" pitchFamily="50" charset="-128"/>
                          <a:cs typeface="+mn-cs"/>
                        </a:rPr>
                        <a:t>200</a:t>
                      </a:r>
                      <a:r>
                        <a:rPr kumimoji="1" lang="ja-JP" altLang="en-US" sz="1400" kern="1200" baseline="0" dirty="0" smtClean="0">
                          <a:solidFill>
                            <a:schemeClr val="tx1"/>
                          </a:solidFill>
                          <a:latin typeface="Meiryo UI" panose="020B0604030504040204" pitchFamily="50" charset="-128"/>
                          <a:ea typeface="Meiryo UI" panose="020B0604030504040204" pitchFamily="50" charset="-128"/>
                          <a:cs typeface="+mn-cs"/>
                        </a:rPr>
                        <a:t>名の学生に授業をしてきました。</a:t>
                      </a:r>
                      <a:endParaRPr kumimoji="1" lang="en-US" altLang="ja-JP" sz="1400" kern="1200" baseline="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331919"/>
                  </a:ext>
                </a:extLst>
              </a:tr>
              <a:tr h="1296000">
                <a:tc>
                  <a:txBody>
                    <a:bodyPr/>
                    <a:lstStyle/>
                    <a:p>
                      <a:endParaRPr kumimoji="1" lang="en-US" altLang="ja-JP" sz="160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製造工程で発生する廃棄物の排出を抑制し、ゼロエミッションを目指しています。</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現在、従来であれば廃棄されるはずの〇〇を年間約</a:t>
                      </a:r>
                      <a:r>
                        <a:rPr kumimoji="1" lang="en-US" altLang="ja-JP" sz="1400" kern="1200" dirty="0" smtClean="0">
                          <a:solidFill>
                            <a:schemeClr val="tx1"/>
                          </a:solidFill>
                          <a:latin typeface="Meiryo UI" panose="020B0604030504040204" pitchFamily="50" charset="-128"/>
                          <a:ea typeface="Meiryo UI" panose="020B0604030504040204" pitchFamily="50" charset="-128"/>
                          <a:cs typeface="+mn-cs"/>
                        </a:rPr>
                        <a:t>800kg</a:t>
                      </a: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削減することが可能となっています。</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6793725"/>
                  </a:ext>
                </a:extLst>
              </a:tr>
              <a:tr h="1296000">
                <a:tc>
                  <a:txBody>
                    <a:bodyPr/>
                    <a:lstStyle/>
                    <a:p>
                      <a:endParaRPr kumimoji="1" lang="en-US" altLang="ja-JP" sz="160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〇〇の知識経験がある〇〇社と〇〇の専門的知識をもつ〇〇会との連携を３年間継続し、付加価値の向上につなげています。</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今後は、さらに他の団体とも連携して事業の発展を目指しています。</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9770149"/>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1129766954"/>
              </p:ext>
            </p:extLst>
          </p:nvPr>
        </p:nvGraphicFramePr>
        <p:xfrm>
          <a:off x="4613985" y="2533649"/>
          <a:ext cx="4446045" cy="420320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446045">
                  <a:extLst>
                    <a:ext uri="{9D8B030D-6E8A-4147-A177-3AD203B41FA5}">
                      <a16:colId xmlns:a16="http://schemas.microsoft.com/office/drawing/2014/main" val="3550993727"/>
                    </a:ext>
                  </a:extLst>
                </a:gridCol>
              </a:tblGrid>
              <a:tr h="3260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３</a:t>
                      </a:r>
                      <a:r>
                        <a:rPr kumimoji="1" lang="en-US" altLang="ja-JP" sz="1400" b="1" kern="1200" dirty="0" smtClean="0">
                          <a:solidFill>
                            <a:sysClr val="windowText" lastClr="000000"/>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取組イメージ</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97731859"/>
                  </a:ext>
                </a:extLst>
              </a:tr>
              <a:tr h="2255055">
                <a:tc>
                  <a:txBody>
                    <a:bodyPr/>
                    <a:lstStyle/>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〇〇、○○することで、新たな</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価値を生み出す循環を作りだし</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ています。・・・　　　　　　　　　⇒</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331919"/>
                  </a:ext>
                </a:extLst>
              </a:tr>
              <a:tr h="3260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４</a:t>
                      </a:r>
                      <a:r>
                        <a:rPr kumimoji="1" lang="en-US" altLang="ja-JP" sz="1400" b="1" kern="1200" dirty="0" smtClean="0">
                          <a:solidFill>
                            <a:sysClr val="windowText" lastClr="000000"/>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ポイント</a:t>
                      </a:r>
                      <a:endParaRPr kumimoji="1" lang="en-US" altLang="ja-JP" sz="1400" b="1" kern="1200" dirty="0" smtClean="0">
                        <a:solidFill>
                          <a:sysClr val="windowText" lastClr="000000"/>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extLst>
                  <a:ext uri="{0D108BD9-81ED-4DB2-BD59-A6C34878D82A}">
                    <a16:rowId xmlns:a16="http://schemas.microsoft.com/office/drawing/2014/main" val="4179206178"/>
                  </a:ext>
                </a:extLst>
              </a:tr>
              <a:tr h="129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あまり目が向けられることのなかった〇〇に着目し、既存の技術で〇〇を製造・販売することで新しい価値を生み出すと同時に、循環型社会の実現に寄与しているところがポイントです。また〇〇ができることも魅力となっています。・・・</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73279724"/>
                  </a:ext>
                </a:extLst>
              </a:tr>
            </a:tbl>
          </a:graphicData>
        </a:graphic>
      </p:graphicFrame>
      <p:sp>
        <p:nvSpPr>
          <p:cNvPr id="33" name="タイトル 1"/>
          <p:cNvSpPr txBox="1">
            <a:spLocks/>
          </p:cNvSpPr>
          <p:nvPr/>
        </p:nvSpPr>
        <p:spPr>
          <a:xfrm>
            <a:off x="72570" y="97957"/>
            <a:ext cx="8641939" cy="438383"/>
          </a:xfrm>
          <a:prstGeom prst="rect">
            <a:avLst/>
          </a:prstGeom>
          <a:noFill/>
        </p:spPr>
        <p:txBody>
          <a:bodyPr anchor="ctr" anchorCtr="0">
            <a:normAutofit/>
          </a:bodyPr>
          <a:lstStyle>
            <a:defPPr>
              <a:defRPr lang="ja-JP"/>
            </a:defPPr>
            <a:lvl1pPr algn="ctr">
              <a:lnSpc>
                <a:spcPct val="90000"/>
              </a:lnSpc>
              <a:spcBef>
                <a:spcPct val="0"/>
              </a:spcBef>
              <a:buNone/>
              <a:defRPr sz="2800">
                <a:solidFill>
                  <a:schemeClr val="bg1"/>
                </a:solidFill>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defRPr/>
            </a:pPr>
            <a:r>
              <a:rPr lang="ja-JP" altLang="en-US" sz="2400" b="1" dirty="0">
                <a:solidFill>
                  <a:schemeClr val="tx1"/>
                </a:solidFill>
                <a:latin typeface="Meiryo UI" panose="020B0604030504040204" pitchFamily="50" charset="-128"/>
                <a:ea typeface="Meiryo UI" panose="020B0604030504040204" pitchFamily="50" charset="-128"/>
              </a:rPr>
              <a:t>「もったいない」で</a:t>
            </a:r>
            <a:r>
              <a:rPr lang="en-US" altLang="ja-JP" sz="2400" b="1" dirty="0">
                <a:solidFill>
                  <a:schemeClr val="tx1"/>
                </a:solidFill>
                <a:latin typeface="Meiryo UI" panose="020B0604030504040204" pitchFamily="50" charset="-128"/>
                <a:ea typeface="Meiryo UI" panose="020B0604030504040204" pitchFamily="50" charset="-128"/>
              </a:rPr>
              <a:t>SDGs!!</a:t>
            </a:r>
            <a:r>
              <a:rPr lang="ja-JP" altLang="en-US" sz="2400" b="1" dirty="0">
                <a:solidFill>
                  <a:schemeClr val="tx1"/>
                </a:solidFill>
                <a:latin typeface="Meiryo UI" panose="020B0604030504040204" pitchFamily="50" charset="-128"/>
                <a:ea typeface="Meiryo UI" panose="020B0604030504040204" pitchFamily="50" charset="-128"/>
              </a:rPr>
              <a:t>身近なものに付加価値</a:t>
            </a:r>
            <a:r>
              <a:rPr lang="ja-JP" altLang="en-US" sz="2400" b="1" dirty="0" smtClean="0">
                <a:solidFill>
                  <a:schemeClr val="tx1"/>
                </a:solidFill>
                <a:latin typeface="Meiryo UI" panose="020B0604030504040204" pitchFamily="50" charset="-128"/>
                <a:ea typeface="Meiryo UI" panose="020B0604030504040204" pitchFamily="50" charset="-128"/>
              </a:rPr>
              <a:t>を</a:t>
            </a:r>
            <a:r>
              <a:rPr lang="en-US" altLang="ja-JP" sz="2400" b="1" dirty="0" smtClean="0">
                <a:solidFill>
                  <a:schemeClr val="tx1"/>
                </a:solidFill>
                <a:latin typeface="Meiryo UI" panose="020B0604030504040204" pitchFamily="50" charset="-128"/>
                <a:ea typeface="Meiryo UI" panose="020B0604030504040204" pitchFamily="50" charset="-128"/>
              </a:rPr>
              <a:t>! </a:t>
            </a:r>
            <a:endParaRPr kumimoji="0" lang="en-US" altLang="ja-JP" sz="2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cxnSp>
        <p:nvCxnSpPr>
          <p:cNvPr id="34" name="直線コネクタ 33"/>
          <p:cNvCxnSpPr/>
          <p:nvPr/>
        </p:nvCxnSpPr>
        <p:spPr>
          <a:xfrm>
            <a:off x="0" y="522485"/>
            <a:ext cx="914400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6" name="表 35">
            <a:extLst>
              <a:ext uri="{FF2B5EF4-FFF2-40B4-BE49-F238E27FC236}">
                <a16:creationId xmlns:a16="http://schemas.microsoft.com/office/drawing/2014/main" id="{6D45ED25-37B3-4408-BB3C-DD3753D27D9B}"/>
              </a:ext>
            </a:extLst>
          </p:cNvPr>
          <p:cNvGraphicFramePr>
            <a:graphicFrameLocks noGrp="1"/>
          </p:cNvGraphicFramePr>
          <p:nvPr>
            <p:extLst>
              <p:ext uri="{D42A27DB-BD31-4B8C-83A1-F6EECF244321}">
                <p14:modId xmlns:p14="http://schemas.microsoft.com/office/powerpoint/2010/main" val="1112733842"/>
              </p:ext>
            </p:extLst>
          </p:nvPr>
        </p:nvGraphicFramePr>
        <p:xfrm>
          <a:off x="72571" y="1285388"/>
          <a:ext cx="8987460" cy="119960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146629">
                  <a:extLst>
                    <a:ext uri="{9D8B030D-6E8A-4147-A177-3AD203B41FA5}">
                      <a16:colId xmlns:a16="http://schemas.microsoft.com/office/drawing/2014/main" val="1348850893"/>
                    </a:ext>
                  </a:extLst>
                </a:gridCol>
                <a:gridCol w="7840831">
                  <a:extLst>
                    <a:ext uri="{9D8B030D-6E8A-4147-A177-3AD203B41FA5}">
                      <a16:colId xmlns:a16="http://schemas.microsoft.com/office/drawing/2014/main" val="1195807557"/>
                    </a:ext>
                  </a:extLst>
                </a:gridCol>
              </a:tblGrid>
              <a:tr h="1199601">
                <a:tc>
                  <a:txBody>
                    <a:bodyPr/>
                    <a:lstStyle/>
                    <a:p>
                      <a:pPr marL="0" algn="l" defTabSz="914400" rtl="0" eaLnBrk="1" latinLnBrk="0" hangingPunct="1"/>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１</a:t>
                      </a:r>
                      <a:r>
                        <a:rPr kumimoji="1" lang="en-US" altLang="ja-JP" sz="1400" b="1" kern="1200" dirty="0" smtClean="0">
                          <a:solidFill>
                            <a:sysClr val="windowText" lastClr="000000"/>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取組概要</a:t>
                      </a:r>
                      <a:endParaRPr kumimoji="1" lang="en-US" altLang="ja-JP" sz="1400" b="1" kern="1200" dirty="0">
                        <a:solidFill>
                          <a:sysClr val="windowText" lastClr="000000"/>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mj-ea"/>
                        <a:buNone/>
                        <a:tabLst/>
                        <a:defRPr/>
                      </a:pPr>
                      <a:r>
                        <a:rPr kumimoji="1" lang="ja-JP" altLang="en-US" sz="1400" b="0" i="0" kern="1200" dirty="0" smtClean="0">
                          <a:solidFill>
                            <a:schemeClr val="tx1"/>
                          </a:solidFill>
                          <a:latin typeface="Meiryo UI" panose="020B0604030504040204" pitchFamily="50" charset="-128"/>
                          <a:ea typeface="Meiryo UI" panose="020B0604030504040204" pitchFamily="50" charset="-128"/>
                          <a:cs typeface="+mn-cs"/>
                        </a:rPr>
                        <a:t>静岡特産の〇〇を使用した〇〇を製造・販売している</a:t>
                      </a:r>
                      <a:r>
                        <a:rPr kumimoji="1" lang="en-US" altLang="ja-JP" sz="1400" b="0" i="0" kern="1200" dirty="0" smtClean="0">
                          <a:solidFill>
                            <a:schemeClr val="tx1"/>
                          </a:solidFill>
                          <a:latin typeface="Meiryo UI" panose="020B0604030504040204" pitchFamily="50" charset="-128"/>
                          <a:ea typeface="Meiryo UI" panose="020B0604030504040204" pitchFamily="50" charset="-128"/>
                          <a:cs typeface="+mn-cs"/>
                        </a:rPr>
                        <a:t>A</a:t>
                      </a:r>
                      <a:r>
                        <a:rPr kumimoji="1" lang="ja-JP" altLang="en-US" sz="1400" b="0" i="0" kern="1200" dirty="0" smtClean="0">
                          <a:solidFill>
                            <a:schemeClr val="tx1"/>
                          </a:solidFill>
                          <a:latin typeface="Meiryo UI" panose="020B0604030504040204" pitchFamily="50" charset="-128"/>
                          <a:ea typeface="Meiryo UI" panose="020B0604030504040204" pitchFamily="50" charset="-128"/>
                          <a:cs typeface="+mn-cs"/>
                        </a:rPr>
                        <a:t>商事が、が普段は製造過程で廃棄してしまう〇〇に対して、市民団体</a:t>
                      </a:r>
                      <a:r>
                        <a:rPr kumimoji="1" lang="en-US" altLang="ja-JP" sz="1400" b="0" i="0" kern="1200" dirty="0" smtClean="0">
                          <a:solidFill>
                            <a:schemeClr val="tx1"/>
                          </a:solidFill>
                          <a:latin typeface="Meiryo UI" panose="020B0604030504040204" pitchFamily="50" charset="-128"/>
                          <a:ea typeface="Meiryo UI" panose="020B0604030504040204" pitchFamily="50" charset="-128"/>
                          <a:cs typeface="+mn-cs"/>
                        </a:rPr>
                        <a:t>B</a:t>
                      </a:r>
                      <a:r>
                        <a:rPr kumimoji="1" lang="ja-JP" altLang="en-US" sz="1400" b="0" i="0" kern="1200" dirty="0" smtClean="0">
                          <a:solidFill>
                            <a:schemeClr val="tx1"/>
                          </a:solidFill>
                          <a:latin typeface="Meiryo UI" panose="020B0604030504040204" pitchFamily="50" charset="-128"/>
                          <a:ea typeface="Meiryo UI" panose="020B0604030504040204" pitchFamily="50" charset="-128"/>
                          <a:cs typeface="+mn-cs"/>
                        </a:rPr>
                        <a:t>が〇〇することで、〇〇、〇〇などの新しい価値を生み出す取組になります。普段廃棄してしまう〇〇を有効活用することで、廃棄ロスを削減することができ、循環型社会の実現に寄与しています。今後は</a:t>
                      </a:r>
                      <a:r>
                        <a:rPr kumimoji="1" lang="en-US" altLang="ja-JP" sz="1400" b="0" i="0" kern="1200" dirty="0" smtClean="0">
                          <a:solidFill>
                            <a:schemeClr val="tx1"/>
                          </a:solidFill>
                          <a:latin typeface="Meiryo UI" panose="020B0604030504040204" pitchFamily="50" charset="-128"/>
                          <a:ea typeface="Meiryo UI" panose="020B0604030504040204" pitchFamily="50" charset="-128"/>
                          <a:cs typeface="+mn-cs"/>
                        </a:rPr>
                        <a:t>C</a:t>
                      </a:r>
                      <a:r>
                        <a:rPr kumimoji="1" lang="ja-JP" altLang="en-US" sz="1400" b="0" i="0" kern="1200" dirty="0" smtClean="0">
                          <a:solidFill>
                            <a:schemeClr val="tx1"/>
                          </a:solidFill>
                          <a:latin typeface="Meiryo UI" panose="020B0604030504040204" pitchFamily="50" charset="-128"/>
                          <a:ea typeface="Meiryo UI" panose="020B0604030504040204" pitchFamily="50" charset="-128"/>
                          <a:cs typeface="+mn-cs"/>
                        </a:rPr>
                        <a:t>中学校の授業の一環で同取り組みが活用されることが決まっており、学生と共同で〇〇の利活用をさらに進めていく予定です。〇〇の達成を目的として、誰一人取り残さない社会の実現を目指します。　</a:t>
                      </a:r>
                      <a:endParaRPr kumimoji="1" lang="en-US" altLang="ja-JP" sz="1400" b="0" i="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7265339"/>
                  </a:ext>
                </a:extLst>
              </a:tr>
            </a:tbl>
          </a:graphicData>
        </a:graphic>
      </p:graphicFrame>
      <p:sp>
        <p:nvSpPr>
          <p:cNvPr id="37" name="正方形/長方形 36"/>
          <p:cNvSpPr/>
          <p:nvPr/>
        </p:nvSpPr>
        <p:spPr>
          <a:xfrm>
            <a:off x="7874679" y="92994"/>
            <a:ext cx="1183127" cy="359216"/>
          </a:xfrm>
          <a:prstGeom prst="rect">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rgbClr val="FF0000"/>
                </a:solidFill>
              </a:rPr>
              <a:t>記載例</a:t>
            </a:r>
            <a:endParaRPr kumimoji="1" lang="ja-JP" altLang="en-US" sz="2000" b="1" dirty="0">
              <a:solidFill>
                <a:srgbClr val="FF0000"/>
              </a:solidFill>
            </a:endParaRPr>
          </a:p>
        </p:txBody>
      </p:sp>
      <p:sp>
        <p:nvSpPr>
          <p:cNvPr id="41" name="正方形/長方形 40"/>
          <p:cNvSpPr/>
          <p:nvPr/>
        </p:nvSpPr>
        <p:spPr>
          <a:xfrm>
            <a:off x="4698339" y="2983500"/>
            <a:ext cx="2123498" cy="1268460"/>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写真</a:t>
            </a:r>
            <a:endParaRPr kumimoji="1" lang="ja-JP" altLang="en-US" dirty="0"/>
          </a:p>
        </p:txBody>
      </p:sp>
      <p:sp>
        <p:nvSpPr>
          <p:cNvPr id="42" name="正方形/長方形 41"/>
          <p:cNvSpPr/>
          <p:nvPr/>
        </p:nvSpPr>
        <p:spPr>
          <a:xfrm>
            <a:off x="6950075" y="2983501"/>
            <a:ext cx="2000956" cy="2019329"/>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図</a:t>
            </a:r>
            <a:endParaRPr kumimoji="1" lang="ja-JP" altLang="en-US" dirty="0"/>
          </a:p>
        </p:txBody>
      </p:sp>
      <p:pic>
        <p:nvPicPr>
          <p:cNvPr id="43" name="図 42">
            <a:extLst>
              <a:ext uri="{FF2B5EF4-FFF2-40B4-BE49-F238E27FC236}">
                <a16:creationId xmlns:a16="http://schemas.microsoft.com/office/drawing/2014/main" id="{5EBE6473-8300-4268-AB85-32686BF620A2}"/>
              </a:ext>
            </a:extLst>
          </p:cNvPr>
          <p:cNvPicPr preferRelativeResize="0">
            <a:picLocks/>
          </p:cNvPicPr>
          <p:nvPr/>
        </p:nvPicPr>
        <p:blipFill>
          <a:blip r:embed="rId2"/>
          <a:stretch>
            <a:fillRect/>
          </a:stretch>
        </p:blipFill>
        <p:spPr>
          <a:xfrm>
            <a:off x="130208" y="3137646"/>
            <a:ext cx="720000" cy="720000"/>
          </a:xfrm>
          <a:prstGeom prst="rect">
            <a:avLst/>
          </a:prstGeom>
        </p:spPr>
      </p:pic>
      <p:pic>
        <p:nvPicPr>
          <p:cNvPr id="44" name="図 43">
            <a:extLst>
              <a:ext uri="{FF2B5EF4-FFF2-40B4-BE49-F238E27FC236}">
                <a16:creationId xmlns:a16="http://schemas.microsoft.com/office/drawing/2014/main" id="{35C6031D-1D1D-4641-ACA3-3F8DF2256512}"/>
              </a:ext>
            </a:extLst>
          </p:cNvPr>
          <p:cNvPicPr>
            <a:picLocks noChangeAspect="1"/>
          </p:cNvPicPr>
          <p:nvPr/>
        </p:nvPicPr>
        <p:blipFill>
          <a:blip r:embed="rId3"/>
          <a:stretch>
            <a:fillRect/>
          </a:stretch>
        </p:blipFill>
        <p:spPr>
          <a:xfrm>
            <a:off x="125560" y="4410141"/>
            <a:ext cx="720000" cy="720000"/>
          </a:xfrm>
          <a:prstGeom prst="rect">
            <a:avLst/>
          </a:prstGeom>
        </p:spPr>
      </p:pic>
      <p:pic>
        <p:nvPicPr>
          <p:cNvPr id="45" name="図 44">
            <a:extLst>
              <a:ext uri="{FF2B5EF4-FFF2-40B4-BE49-F238E27FC236}">
                <a16:creationId xmlns:a16="http://schemas.microsoft.com/office/drawing/2014/main" id="{9323BD0F-1197-41E3-979A-07C385B18BCA}"/>
              </a:ext>
            </a:extLst>
          </p:cNvPr>
          <p:cNvPicPr preferRelativeResize="0">
            <a:picLocks/>
          </p:cNvPicPr>
          <p:nvPr/>
        </p:nvPicPr>
        <p:blipFill>
          <a:blip r:embed="rId4"/>
          <a:stretch>
            <a:fillRect/>
          </a:stretch>
        </p:blipFill>
        <p:spPr>
          <a:xfrm>
            <a:off x="122904" y="5710346"/>
            <a:ext cx="720000" cy="720000"/>
          </a:xfrm>
          <a:prstGeom prst="rect">
            <a:avLst/>
          </a:prstGeom>
        </p:spPr>
      </p:pic>
    </p:spTree>
    <p:extLst>
      <p:ext uri="{BB962C8B-B14F-4D97-AF65-F5344CB8AC3E}">
        <p14:creationId xmlns:p14="http://schemas.microsoft.com/office/powerpoint/2010/main" val="953822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8275" y="6650183"/>
            <a:ext cx="8793486" cy="249381"/>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400" dirty="0" smtClean="0">
                <a:solidFill>
                  <a:srgbClr val="FF0000"/>
                </a:solidFill>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事例集</a:t>
            </a:r>
            <a:r>
              <a:rPr kumimoji="1" lang="ja-JP" altLang="en-US" sz="1400" dirty="0" smtClean="0">
                <a:solidFill>
                  <a:srgbClr val="FF0000"/>
                </a:solidFill>
                <a:latin typeface="Meiryo UI" panose="020B0604030504040204" pitchFamily="50" charset="-128"/>
                <a:ea typeface="Meiryo UI" panose="020B0604030504040204" pitchFamily="50" charset="-128"/>
              </a:rPr>
              <a:t>に掲載可能な写真を添付してください。</a:t>
            </a:r>
            <a:endParaRPr kumimoji="1" lang="ja-JP" altLang="en-US" sz="1400" dirty="0">
              <a:solidFill>
                <a:srgbClr val="FF0000"/>
              </a:solidFill>
              <a:latin typeface="Meiryo UI" panose="020B0604030504040204" pitchFamily="50" charset="-128"/>
              <a:ea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105626531"/>
              </p:ext>
            </p:extLst>
          </p:nvPr>
        </p:nvGraphicFramePr>
        <p:xfrm>
          <a:off x="52378" y="95245"/>
          <a:ext cx="4525971" cy="651337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525971">
                  <a:extLst>
                    <a:ext uri="{9D8B030D-6E8A-4147-A177-3AD203B41FA5}">
                      <a16:colId xmlns:a16="http://schemas.microsoft.com/office/drawing/2014/main" val="3550993727"/>
                    </a:ext>
                  </a:extLst>
                </a:gridCol>
              </a:tblGrid>
              <a:tr h="316867">
                <a:tc>
                  <a:txBody>
                    <a:bodyPr/>
                    <a:lstStyle/>
                    <a:p>
                      <a:pPr marL="0" algn="l" defTabSz="914400" rtl="0" eaLnBrk="1" latinLnBrk="0" hangingPunct="1"/>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５</a:t>
                      </a:r>
                      <a:r>
                        <a:rPr kumimoji="1" lang="en-US" altLang="ja-JP" sz="1400" b="1" kern="1200" dirty="0" smtClean="0">
                          <a:solidFill>
                            <a:sysClr val="windowText" lastClr="000000"/>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取組が開始されたきっかけと展開</a:t>
                      </a:r>
                      <a:endParaRPr kumimoji="1" lang="ja-JP" altLang="en-US" sz="1400" b="1" kern="1200" dirty="0">
                        <a:solidFill>
                          <a:sysClr val="windowText" lastClr="000000"/>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97731859"/>
                  </a:ext>
                </a:extLst>
              </a:tr>
              <a:tr h="29926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〇〇社が主催したシンポジウムに〇〇に問題意識をもって取り組んでいる〇〇会の担当者が偶然出席しており、担当者同士で名刺を交換したところから始まりました。・・・</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331919"/>
                  </a:ext>
                </a:extLst>
              </a:tr>
              <a:tr h="3168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smtClean="0">
                          <a:solidFill>
                            <a:sysClr val="windowText" lastClr="000000"/>
                          </a:solidFill>
                          <a:latin typeface="Meiryo UI" panose="020B0604030504040204" pitchFamily="50" charset="-128"/>
                          <a:ea typeface="Meiryo UI" panose="020B0604030504040204" pitchFamily="50" charset="-128"/>
                          <a:cs typeface="+mn-cs"/>
                        </a:rPr>
                        <a:t>６</a:t>
                      </a:r>
                      <a:r>
                        <a:rPr kumimoji="1" lang="en-US" altLang="ja-JP" sz="1400" b="1" kern="1200" smtClean="0">
                          <a:solidFill>
                            <a:sysClr val="windowText" lastClr="000000"/>
                          </a:solidFill>
                          <a:latin typeface="Meiryo UI" panose="020B0604030504040204" pitchFamily="50" charset="-128"/>
                          <a:ea typeface="Meiryo UI" panose="020B0604030504040204" pitchFamily="50" charset="-128"/>
                          <a:cs typeface="+mn-cs"/>
                        </a:rPr>
                        <a:t>.</a:t>
                      </a:r>
                      <a:r>
                        <a:rPr kumimoji="1" lang="ja-JP" altLang="en-US" sz="1400" b="1" kern="1200" smtClean="0">
                          <a:solidFill>
                            <a:sysClr val="windowText" lastClr="000000"/>
                          </a:solidFill>
                          <a:latin typeface="Meiryo UI" panose="020B0604030504040204" pitchFamily="50" charset="-128"/>
                          <a:ea typeface="Meiryo UI" panose="020B0604030504040204" pitchFamily="50" charset="-128"/>
                          <a:cs typeface="+mn-cs"/>
                        </a:rPr>
                        <a:t>応募した取組の今後の計画・展開</a:t>
                      </a:r>
                      <a:endParaRPr kumimoji="1" lang="en-US" altLang="ja-JP" sz="1400" b="1" kern="1200" dirty="0" smtClean="0">
                        <a:solidFill>
                          <a:sysClr val="windowText" lastClr="000000"/>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extLst>
                  <a:ext uri="{0D108BD9-81ED-4DB2-BD59-A6C34878D82A}">
                    <a16:rowId xmlns:a16="http://schemas.microsoft.com/office/drawing/2014/main" val="4179206178"/>
                  </a:ext>
                </a:extLst>
              </a:tr>
              <a:tr h="28870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今後は</a:t>
                      </a:r>
                      <a:r>
                        <a:rPr kumimoji="1" lang="en-US" altLang="ja-JP" sz="1400" kern="1200" dirty="0" smtClean="0">
                          <a:solidFill>
                            <a:schemeClr val="tx1"/>
                          </a:solidFill>
                          <a:latin typeface="Meiryo UI" panose="020B0604030504040204" pitchFamily="50" charset="-128"/>
                          <a:ea typeface="Meiryo UI" panose="020B0604030504040204" pitchFamily="50" charset="-128"/>
                          <a:cs typeface="+mn-cs"/>
                        </a:rPr>
                        <a:t>C</a:t>
                      </a: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中学校と共同で〇〇の取組を進めるとともに、〇〇社と協定を結んでさらに〇〇を製造、販売して廃棄ロスの削減を加速化していく予定です。・・・</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73279724"/>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3716426649"/>
              </p:ext>
            </p:extLst>
          </p:nvPr>
        </p:nvGraphicFramePr>
        <p:xfrm>
          <a:off x="4669765" y="95246"/>
          <a:ext cx="4388510" cy="651337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388510">
                  <a:extLst>
                    <a:ext uri="{9D8B030D-6E8A-4147-A177-3AD203B41FA5}">
                      <a16:colId xmlns:a16="http://schemas.microsoft.com/office/drawing/2014/main" val="3550993727"/>
                    </a:ext>
                  </a:extLst>
                </a:gridCol>
              </a:tblGrid>
              <a:tr h="3168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７</a:t>
                      </a:r>
                      <a:r>
                        <a:rPr kumimoji="1" lang="en-US" altLang="ja-JP" sz="1400" b="1" kern="1200" dirty="0" smtClean="0">
                          <a:solidFill>
                            <a:sysClr val="windowText" lastClr="000000"/>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汎用性</a:t>
                      </a:r>
                      <a:r>
                        <a:rPr kumimoji="1" lang="en-US" altLang="ja-JP" sz="1200" b="1" kern="1200" dirty="0" smtClean="0">
                          <a:solidFill>
                            <a:sysClr val="windowText" lastClr="000000"/>
                          </a:solidFill>
                          <a:latin typeface="Meiryo UI" panose="020B0604030504040204" pitchFamily="50" charset="-128"/>
                          <a:ea typeface="Meiryo UI" panose="020B0604030504040204" pitchFamily="50" charset="-128"/>
                          <a:cs typeface="+mn-cs"/>
                        </a:rPr>
                        <a:t>(</a:t>
                      </a:r>
                      <a:r>
                        <a:rPr kumimoji="1" lang="ja-JP" altLang="en-US" sz="1200" b="1" kern="1200" dirty="0" smtClean="0">
                          <a:solidFill>
                            <a:sysClr val="windowText" lastClr="000000"/>
                          </a:solidFill>
                          <a:latin typeface="Meiryo UI" panose="020B0604030504040204" pitchFamily="50" charset="-128"/>
                          <a:ea typeface="Meiryo UI" panose="020B0604030504040204" pitchFamily="50" charset="-128"/>
                          <a:cs typeface="+mn-cs"/>
                        </a:rPr>
                        <a:t>他の事業所・団体が参加・真似しやすい</a:t>
                      </a:r>
                      <a:r>
                        <a:rPr kumimoji="1" lang="en-US" altLang="ja-JP" sz="1200" b="1" kern="1200" dirty="0" smtClean="0">
                          <a:solidFill>
                            <a:sysClr val="windowText" lastClr="000000"/>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ysClr val="windowText" lastClr="000000"/>
                          </a:solidFill>
                          <a:latin typeface="Meiryo UI" panose="020B0604030504040204" pitchFamily="50" charset="-128"/>
                          <a:ea typeface="Meiryo UI" panose="020B0604030504040204" pitchFamily="50" charset="-128"/>
                          <a:cs typeface="+mn-cs"/>
                        </a:rPr>
                        <a:t>ポイント</a:t>
                      </a:r>
                      <a:endParaRPr kumimoji="1" lang="en-US" altLang="ja-JP" sz="1400" b="1" kern="1200" dirty="0" smtClean="0">
                        <a:solidFill>
                          <a:sysClr val="windowText" lastClr="000000"/>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97731859"/>
                  </a:ext>
                </a:extLst>
              </a:tr>
              <a:tr h="6196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製造過程で廃棄されがちな〇〇に対して、〇〇の知識・経験をもつ事業所や団体が連携すれば、〇〇や〇〇ができることから、他の事業所・団体も真似しやすく、汎用性が高いと考えます。・・・</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smtClean="0">
                          <a:solidFill>
                            <a:srgbClr val="0070C0"/>
                          </a:solidFill>
                          <a:latin typeface="Meiryo UI" panose="020B0604030504040204" pitchFamily="50" charset="-128"/>
                          <a:ea typeface="Meiryo UI" panose="020B0604030504040204" pitchFamily="50" charset="-128"/>
                          <a:cs typeface="+mn-cs"/>
                        </a:rPr>
                        <a:t>　　　　　　　　　　　　　　　　　　　</a:t>
                      </a: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このように、</a:t>
                      </a:r>
                      <a:r>
                        <a:rPr kumimoji="1" lang="en-US" altLang="ja-JP" sz="1400" kern="1200" dirty="0" smtClean="0">
                          <a:solidFill>
                            <a:schemeClr val="tx1"/>
                          </a:solidFill>
                          <a:latin typeface="Meiryo UI" panose="020B0604030504040204" pitchFamily="50" charset="-128"/>
                          <a:ea typeface="Meiryo UI" panose="020B0604030504040204" pitchFamily="50" charset="-128"/>
                          <a:cs typeface="+mn-cs"/>
                        </a:rPr>
                        <a:t>C</a:t>
                      </a: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中学校の環　　　　　　　</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　　　　　　　　　　　　　　　　　　　境に関する授業で取り上げ　　　　　　　　　　　　　　　　　　　　　　　　　　　　　　　</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　　　　　　　　　　　　　　　　　　　られ、全国でも同様の取組</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　　　　　　　　　　　　　　　　　　　が広がっていくことが期待で　　　　　　　　　　　　　　　　　　　　　　　　　　</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　　　　　　　　　　　　　　　　　　　きます。・・・</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smtClean="0">
                        <a:solidFill>
                          <a:srgbClr val="0070C0"/>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331919"/>
                  </a:ext>
                </a:extLst>
              </a:tr>
            </a:tbl>
          </a:graphicData>
        </a:graphic>
      </p:graphicFrame>
      <p:sp>
        <p:nvSpPr>
          <p:cNvPr id="13" name="正方形/長方形 12"/>
          <p:cNvSpPr/>
          <p:nvPr/>
        </p:nvSpPr>
        <p:spPr>
          <a:xfrm>
            <a:off x="4763081" y="1377538"/>
            <a:ext cx="4201878" cy="2498272"/>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図</a:t>
            </a:r>
            <a:endParaRPr kumimoji="1" lang="ja-JP" altLang="en-US" dirty="0"/>
          </a:p>
        </p:txBody>
      </p:sp>
      <p:sp>
        <p:nvSpPr>
          <p:cNvPr id="14" name="正方形/長方形 13"/>
          <p:cNvSpPr/>
          <p:nvPr/>
        </p:nvSpPr>
        <p:spPr>
          <a:xfrm>
            <a:off x="4763082" y="4040501"/>
            <a:ext cx="2108774" cy="2415717"/>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写真</a:t>
            </a:r>
            <a:endParaRPr kumimoji="1" lang="ja-JP" altLang="en-US" dirty="0"/>
          </a:p>
        </p:txBody>
      </p:sp>
      <p:sp>
        <p:nvSpPr>
          <p:cNvPr id="7" name="正方形/長方形 6"/>
          <p:cNvSpPr/>
          <p:nvPr/>
        </p:nvSpPr>
        <p:spPr>
          <a:xfrm>
            <a:off x="7875148" y="95245"/>
            <a:ext cx="1183127" cy="359216"/>
          </a:xfrm>
          <a:prstGeom prst="rect">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rgbClr val="FF0000"/>
                </a:solidFill>
              </a:rPr>
              <a:t>記載例</a:t>
            </a:r>
            <a:endParaRPr kumimoji="1" lang="ja-JP" altLang="en-US" sz="2400" b="1" dirty="0">
              <a:solidFill>
                <a:srgbClr val="FF0000"/>
              </a:solidFill>
            </a:endParaRPr>
          </a:p>
        </p:txBody>
      </p:sp>
      <p:sp>
        <p:nvSpPr>
          <p:cNvPr id="8" name="正方形/長方形 7"/>
          <p:cNvSpPr/>
          <p:nvPr/>
        </p:nvSpPr>
        <p:spPr>
          <a:xfrm>
            <a:off x="3358019" y="2003220"/>
            <a:ext cx="1116999" cy="1246908"/>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写真</a:t>
            </a:r>
            <a:endParaRPr kumimoji="1" lang="ja-JP" altLang="en-US" dirty="0"/>
          </a:p>
        </p:txBody>
      </p:sp>
      <p:sp>
        <p:nvSpPr>
          <p:cNvPr id="9" name="正方形/長方形 8"/>
          <p:cNvSpPr/>
          <p:nvPr/>
        </p:nvSpPr>
        <p:spPr>
          <a:xfrm>
            <a:off x="171473" y="5209310"/>
            <a:ext cx="1116999" cy="1246908"/>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写真</a:t>
            </a:r>
            <a:endParaRPr kumimoji="1" lang="ja-JP" altLang="en-US" dirty="0"/>
          </a:p>
        </p:txBody>
      </p:sp>
    </p:spTree>
    <p:extLst>
      <p:ext uri="{BB962C8B-B14F-4D97-AF65-F5344CB8AC3E}">
        <p14:creationId xmlns:p14="http://schemas.microsoft.com/office/powerpoint/2010/main" val="2797626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タイトル 1"/>
          <p:cNvSpPr txBox="1">
            <a:spLocks/>
          </p:cNvSpPr>
          <p:nvPr/>
        </p:nvSpPr>
        <p:spPr>
          <a:xfrm>
            <a:off x="83970" y="73734"/>
            <a:ext cx="9060030" cy="438383"/>
          </a:xfrm>
          <a:prstGeom prst="rect">
            <a:avLst/>
          </a:prstGeom>
          <a:noFill/>
        </p:spPr>
        <p:txBody>
          <a:bodyPr anchor="ctr" anchorCtr="0">
            <a:normAutofit/>
          </a:bodyPr>
          <a:lstStyle>
            <a:defPPr>
              <a:defRPr lang="ja-JP"/>
            </a:defPPr>
            <a:lvl1pPr algn="ctr">
              <a:lnSpc>
                <a:spcPct val="90000"/>
              </a:lnSpc>
              <a:spcBef>
                <a:spcPct val="0"/>
              </a:spcBef>
              <a:buNone/>
              <a:defRPr sz="2800">
                <a:solidFill>
                  <a:schemeClr val="bg1"/>
                </a:solidFill>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defRPr/>
            </a:pPr>
            <a:r>
              <a:rPr lang="ja-JP" altLang="en-US" sz="2400" b="1" dirty="0" smtClean="0">
                <a:solidFill>
                  <a:prstClr val="black"/>
                </a:solidFill>
                <a:latin typeface="Meiryo UI" panose="020B0604030504040204" pitchFamily="50" charset="-128"/>
                <a:ea typeface="Meiryo UI" panose="020B0604030504040204" pitchFamily="50" charset="-128"/>
              </a:rPr>
              <a:t>構成事業所・団体　一覧</a:t>
            </a:r>
            <a:r>
              <a:rPr lang="en-US" altLang="ja-JP" sz="14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srgbClr val="FF0000"/>
                </a:solidFill>
                <a:latin typeface="Meiryo UI" panose="020B0604030504040204" pitchFamily="50" charset="-128"/>
                <a:ea typeface="Meiryo UI" panose="020B0604030504040204" pitchFamily="50" charset="-128"/>
              </a:rPr>
              <a:t>◎</a:t>
            </a:r>
            <a:r>
              <a:rPr lang="ja-JP" altLang="en-US" sz="1400" b="1" dirty="0" smtClean="0">
                <a:solidFill>
                  <a:prstClr val="black"/>
                </a:solidFill>
                <a:latin typeface="Meiryo UI" panose="020B0604030504040204" pitchFamily="50" charset="-128"/>
                <a:ea typeface="Meiryo UI" panose="020B0604030504040204" pitchFamily="50" charset="-128"/>
              </a:rPr>
              <a:t> 問い合わせ代表</a:t>
            </a:r>
            <a:r>
              <a:rPr lang="en-US" altLang="ja-JP" sz="1400" b="1" dirty="0" smtClean="0">
                <a:solidFill>
                  <a:prstClr val="black"/>
                </a:solidFill>
                <a:latin typeface="Meiryo UI" panose="020B0604030504040204" pitchFamily="50" charset="-128"/>
                <a:ea typeface="Meiryo UI" panose="020B0604030504040204" pitchFamily="50" charset="-128"/>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endParaRPr kumimoji="0"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cxnSp>
        <p:nvCxnSpPr>
          <p:cNvPr id="34" name="直線コネクタ 33"/>
          <p:cNvCxnSpPr/>
          <p:nvPr/>
        </p:nvCxnSpPr>
        <p:spPr>
          <a:xfrm>
            <a:off x="0" y="468072"/>
            <a:ext cx="914400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0" name="表 9">
            <a:extLst>
              <a:ext uri="{FF2B5EF4-FFF2-40B4-BE49-F238E27FC236}">
                <a16:creationId xmlns:a16="http://schemas.microsoft.com/office/drawing/2014/main" id="{41A0A2F0-1E7B-47DD-8344-2FFFF4F483CF}"/>
              </a:ext>
            </a:extLst>
          </p:cNvPr>
          <p:cNvGraphicFramePr>
            <a:graphicFrameLocks noGrp="1"/>
          </p:cNvGraphicFramePr>
          <p:nvPr>
            <p:extLst>
              <p:ext uri="{D42A27DB-BD31-4B8C-83A1-F6EECF244321}">
                <p14:modId xmlns:p14="http://schemas.microsoft.com/office/powerpoint/2010/main" val="367521605"/>
              </p:ext>
            </p:extLst>
          </p:nvPr>
        </p:nvGraphicFramePr>
        <p:xfrm>
          <a:off x="57150" y="573833"/>
          <a:ext cx="9029700" cy="77770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08100">
                  <a:extLst>
                    <a:ext uri="{9D8B030D-6E8A-4147-A177-3AD203B41FA5}">
                      <a16:colId xmlns:a16="http://schemas.microsoft.com/office/drawing/2014/main" val="1348850893"/>
                    </a:ext>
                  </a:extLst>
                </a:gridCol>
                <a:gridCol w="2655497">
                  <a:extLst>
                    <a:ext uri="{9D8B030D-6E8A-4147-A177-3AD203B41FA5}">
                      <a16:colId xmlns:a16="http://schemas.microsoft.com/office/drawing/2014/main" val="1195807557"/>
                    </a:ext>
                  </a:extLst>
                </a:gridCol>
                <a:gridCol w="837003">
                  <a:extLst>
                    <a:ext uri="{9D8B030D-6E8A-4147-A177-3AD203B41FA5}">
                      <a16:colId xmlns:a16="http://schemas.microsoft.com/office/drawing/2014/main" val="2513165794"/>
                    </a:ext>
                  </a:extLst>
                </a:gridCol>
                <a:gridCol w="4229100">
                  <a:extLst>
                    <a:ext uri="{9D8B030D-6E8A-4147-A177-3AD203B41FA5}">
                      <a16:colId xmlns:a16="http://schemas.microsoft.com/office/drawing/2014/main" val="3492310274"/>
                    </a:ext>
                  </a:extLst>
                </a:gridCol>
              </a:tblGrid>
              <a:tr h="3890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事業所・団体名</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dirty="0" smtClean="0">
                          <a:solidFill>
                            <a:srgbClr val="FF0000"/>
                          </a:solidFill>
                          <a:latin typeface="Meiryo UI" panose="020B0604030504040204" pitchFamily="50" charset="-128"/>
                          <a:ea typeface="Meiryo UI" panose="020B0604030504040204" pitchFamily="50" charset="-128"/>
                          <a:cs typeface="+mn-cs"/>
                        </a:rPr>
                        <a:t>◎</a:t>
                      </a:r>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n-cs"/>
                        </a:rPr>
                        <a:t>　株式会社Ａ商事</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n-cs"/>
                        </a:rPr>
                        <a:t>所在地</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n-cs"/>
                        </a:rPr>
                        <a:t>静岡市葵区〇〇〇</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4972983"/>
                  </a:ext>
                </a:extLst>
              </a:tr>
              <a:tr h="388620">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連携における役割</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n-cs"/>
                        </a:rPr>
                        <a:t>市民団体</a:t>
                      </a:r>
                      <a:r>
                        <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rPr>
                        <a:t>B</a:t>
                      </a:r>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n-cs"/>
                        </a:rPr>
                        <a:t>に対して○○を提案し、食品会社としての技術をもとに、○○という価値を生み出しています。</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tc>
                <a:tc hMerge="1">
                  <a:txBody>
                    <a:bodyPr/>
                    <a:lstStyle/>
                    <a:p>
                      <a:endParaRPr kumimoji="1" lang="ja-JP" altLang="en-US"/>
                    </a:p>
                  </a:txBody>
                  <a:tcPr/>
                </a:tc>
                <a:extLst>
                  <a:ext uri="{0D108BD9-81ED-4DB2-BD59-A6C34878D82A}">
                    <a16:rowId xmlns:a16="http://schemas.microsoft.com/office/drawing/2014/main" val="1882114953"/>
                  </a:ext>
                </a:extLst>
              </a:tr>
            </a:tbl>
          </a:graphicData>
        </a:graphic>
      </p:graphicFrame>
      <p:graphicFrame>
        <p:nvGraphicFramePr>
          <p:cNvPr id="11" name="表 10">
            <a:extLst>
              <a:ext uri="{FF2B5EF4-FFF2-40B4-BE49-F238E27FC236}">
                <a16:creationId xmlns:a16="http://schemas.microsoft.com/office/drawing/2014/main" id="{41A0A2F0-1E7B-47DD-8344-2FFFF4F483CF}"/>
              </a:ext>
            </a:extLst>
          </p:cNvPr>
          <p:cNvGraphicFramePr>
            <a:graphicFrameLocks noGrp="1"/>
          </p:cNvGraphicFramePr>
          <p:nvPr>
            <p:extLst>
              <p:ext uri="{D42A27DB-BD31-4B8C-83A1-F6EECF244321}">
                <p14:modId xmlns:p14="http://schemas.microsoft.com/office/powerpoint/2010/main" val="405211650"/>
              </p:ext>
            </p:extLst>
          </p:nvPr>
        </p:nvGraphicFramePr>
        <p:xfrm>
          <a:off x="50800" y="2627637"/>
          <a:ext cx="9029700" cy="77770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08100">
                  <a:extLst>
                    <a:ext uri="{9D8B030D-6E8A-4147-A177-3AD203B41FA5}">
                      <a16:colId xmlns:a16="http://schemas.microsoft.com/office/drawing/2014/main" val="1348850893"/>
                    </a:ext>
                  </a:extLst>
                </a:gridCol>
                <a:gridCol w="2655497">
                  <a:extLst>
                    <a:ext uri="{9D8B030D-6E8A-4147-A177-3AD203B41FA5}">
                      <a16:colId xmlns:a16="http://schemas.microsoft.com/office/drawing/2014/main" val="1195807557"/>
                    </a:ext>
                  </a:extLst>
                </a:gridCol>
                <a:gridCol w="837003">
                  <a:extLst>
                    <a:ext uri="{9D8B030D-6E8A-4147-A177-3AD203B41FA5}">
                      <a16:colId xmlns:a16="http://schemas.microsoft.com/office/drawing/2014/main" val="2513165794"/>
                    </a:ext>
                  </a:extLst>
                </a:gridCol>
                <a:gridCol w="4229100">
                  <a:extLst>
                    <a:ext uri="{9D8B030D-6E8A-4147-A177-3AD203B41FA5}">
                      <a16:colId xmlns:a16="http://schemas.microsoft.com/office/drawing/2014/main" val="3492310274"/>
                    </a:ext>
                  </a:extLst>
                </a:gridCol>
              </a:tblGrid>
              <a:tr h="3890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事業所・団体名</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rPr>
                        <a:t>C</a:t>
                      </a:r>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n-cs"/>
                        </a:rPr>
                        <a:t>中学校</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n-cs"/>
                        </a:rPr>
                        <a:t>所在地</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n-cs"/>
                        </a:rPr>
                        <a:t>静岡市清水区〇〇〇</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4972983"/>
                  </a:ext>
                </a:extLst>
              </a:tr>
              <a:tr h="388620">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連携における役割</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n-cs"/>
                        </a:rPr>
                        <a:t>株式会社Ａ商事と共同で、○○の利活用を検討してきます。</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tc>
                <a:tc hMerge="1">
                  <a:txBody>
                    <a:bodyPr/>
                    <a:lstStyle/>
                    <a:p>
                      <a:endParaRPr kumimoji="1" lang="ja-JP" altLang="en-US"/>
                    </a:p>
                  </a:txBody>
                  <a:tcPr/>
                </a:tc>
                <a:extLst>
                  <a:ext uri="{0D108BD9-81ED-4DB2-BD59-A6C34878D82A}">
                    <a16:rowId xmlns:a16="http://schemas.microsoft.com/office/drawing/2014/main" val="1882114953"/>
                  </a:ext>
                </a:extLst>
              </a:tr>
            </a:tbl>
          </a:graphicData>
        </a:graphic>
      </p:graphicFrame>
      <p:graphicFrame>
        <p:nvGraphicFramePr>
          <p:cNvPr id="13" name="表 12">
            <a:extLst>
              <a:ext uri="{FF2B5EF4-FFF2-40B4-BE49-F238E27FC236}">
                <a16:creationId xmlns:a16="http://schemas.microsoft.com/office/drawing/2014/main" id="{41A0A2F0-1E7B-47DD-8344-2FFFF4F483CF}"/>
              </a:ext>
            </a:extLst>
          </p:cNvPr>
          <p:cNvGraphicFramePr>
            <a:graphicFrameLocks noGrp="1"/>
          </p:cNvGraphicFramePr>
          <p:nvPr>
            <p:extLst>
              <p:ext uri="{D42A27DB-BD31-4B8C-83A1-F6EECF244321}">
                <p14:modId xmlns:p14="http://schemas.microsoft.com/office/powerpoint/2010/main" val="4272638381"/>
              </p:ext>
            </p:extLst>
          </p:nvPr>
        </p:nvGraphicFramePr>
        <p:xfrm>
          <a:off x="50800" y="1600735"/>
          <a:ext cx="9029700" cy="77770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08100">
                  <a:extLst>
                    <a:ext uri="{9D8B030D-6E8A-4147-A177-3AD203B41FA5}">
                      <a16:colId xmlns:a16="http://schemas.microsoft.com/office/drawing/2014/main" val="1348850893"/>
                    </a:ext>
                  </a:extLst>
                </a:gridCol>
                <a:gridCol w="2655497">
                  <a:extLst>
                    <a:ext uri="{9D8B030D-6E8A-4147-A177-3AD203B41FA5}">
                      <a16:colId xmlns:a16="http://schemas.microsoft.com/office/drawing/2014/main" val="1195807557"/>
                    </a:ext>
                  </a:extLst>
                </a:gridCol>
                <a:gridCol w="837003">
                  <a:extLst>
                    <a:ext uri="{9D8B030D-6E8A-4147-A177-3AD203B41FA5}">
                      <a16:colId xmlns:a16="http://schemas.microsoft.com/office/drawing/2014/main" val="2513165794"/>
                    </a:ext>
                  </a:extLst>
                </a:gridCol>
                <a:gridCol w="4229100">
                  <a:extLst>
                    <a:ext uri="{9D8B030D-6E8A-4147-A177-3AD203B41FA5}">
                      <a16:colId xmlns:a16="http://schemas.microsoft.com/office/drawing/2014/main" val="3492310274"/>
                    </a:ext>
                  </a:extLst>
                </a:gridCol>
              </a:tblGrid>
              <a:tr h="3890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事業所・団体名</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n-cs"/>
                        </a:rPr>
                        <a:t>市民団体</a:t>
                      </a:r>
                      <a:r>
                        <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rPr>
                        <a:t>B</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n-cs"/>
                        </a:rPr>
                        <a:t>所在地</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n-cs"/>
                        </a:rPr>
                        <a:t>静岡市駿河区〇〇〇</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4972983"/>
                  </a:ext>
                </a:extLst>
              </a:tr>
              <a:tr h="388620">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連携における役割</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n-cs"/>
                        </a:rPr>
                        <a:t>廃棄されがちな○○に対して、当団体として普段から行っていた○○を応用しています。</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tc>
                <a:tc hMerge="1">
                  <a:txBody>
                    <a:bodyPr/>
                    <a:lstStyle/>
                    <a:p>
                      <a:endParaRPr kumimoji="1" lang="ja-JP" altLang="en-US"/>
                    </a:p>
                  </a:txBody>
                  <a:tcPr/>
                </a:tc>
                <a:extLst>
                  <a:ext uri="{0D108BD9-81ED-4DB2-BD59-A6C34878D82A}">
                    <a16:rowId xmlns:a16="http://schemas.microsoft.com/office/drawing/2014/main" val="1882114953"/>
                  </a:ext>
                </a:extLst>
              </a:tr>
            </a:tbl>
          </a:graphicData>
        </a:graphic>
      </p:graphicFrame>
      <p:sp>
        <p:nvSpPr>
          <p:cNvPr id="9" name="正方形/長方形 8"/>
          <p:cNvSpPr/>
          <p:nvPr/>
        </p:nvSpPr>
        <p:spPr>
          <a:xfrm>
            <a:off x="7800952" y="113317"/>
            <a:ext cx="1183127" cy="359216"/>
          </a:xfrm>
          <a:prstGeom prst="rect">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rgbClr val="FF0000"/>
                </a:solidFill>
              </a:rPr>
              <a:t>記載例</a:t>
            </a:r>
            <a:endParaRPr kumimoji="1" lang="ja-JP" altLang="en-US" sz="2400" b="1" dirty="0">
              <a:solidFill>
                <a:srgbClr val="FF0000"/>
              </a:solidFill>
            </a:endParaRPr>
          </a:p>
        </p:txBody>
      </p:sp>
      <p:graphicFrame>
        <p:nvGraphicFramePr>
          <p:cNvPr id="12" name="表 11">
            <a:extLst>
              <a:ext uri="{FF2B5EF4-FFF2-40B4-BE49-F238E27FC236}">
                <a16:creationId xmlns:a16="http://schemas.microsoft.com/office/drawing/2014/main" id="{41A0A2F0-1E7B-47DD-8344-2FFFF4F483CF}"/>
              </a:ext>
            </a:extLst>
          </p:cNvPr>
          <p:cNvGraphicFramePr>
            <a:graphicFrameLocks noGrp="1"/>
          </p:cNvGraphicFramePr>
          <p:nvPr>
            <p:extLst>
              <p:ext uri="{D42A27DB-BD31-4B8C-83A1-F6EECF244321}">
                <p14:modId xmlns:p14="http://schemas.microsoft.com/office/powerpoint/2010/main" val="1942524393"/>
              </p:ext>
            </p:extLst>
          </p:nvPr>
        </p:nvGraphicFramePr>
        <p:xfrm>
          <a:off x="50800" y="4681441"/>
          <a:ext cx="9029700" cy="77770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08100">
                  <a:extLst>
                    <a:ext uri="{9D8B030D-6E8A-4147-A177-3AD203B41FA5}">
                      <a16:colId xmlns:a16="http://schemas.microsoft.com/office/drawing/2014/main" val="1348850893"/>
                    </a:ext>
                  </a:extLst>
                </a:gridCol>
                <a:gridCol w="2655497">
                  <a:extLst>
                    <a:ext uri="{9D8B030D-6E8A-4147-A177-3AD203B41FA5}">
                      <a16:colId xmlns:a16="http://schemas.microsoft.com/office/drawing/2014/main" val="1195807557"/>
                    </a:ext>
                  </a:extLst>
                </a:gridCol>
                <a:gridCol w="837003">
                  <a:extLst>
                    <a:ext uri="{9D8B030D-6E8A-4147-A177-3AD203B41FA5}">
                      <a16:colId xmlns:a16="http://schemas.microsoft.com/office/drawing/2014/main" val="2513165794"/>
                    </a:ext>
                  </a:extLst>
                </a:gridCol>
                <a:gridCol w="4229100">
                  <a:extLst>
                    <a:ext uri="{9D8B030D-6E8A-4147-A177-3AD203B41FA5}">
                      <a16:colId xmlns:a16="http://schemas.microsoft.com/office/drawing/2014/main" val="3492310274"/>
                    </a:ext>
                  </a:extLst>
                </a:gridCol>
              </a:tblGrid>
              <a:tr h="3890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事業所・団体名</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rgbClr val="FF0000"/>
                          </a:solidFill>
                          <a:latin typeface="Meiryo UI" panose="020B0604030504040204" pitchFamily="50" charset="-128"/>
                          <a:ea typeface="Meiryo UI" panose="020B0604030504040204" pitchFamily="50" charset="-128"/>
                        </a:rPr>
                        <a:t>◎</a:t>
                      </a:r>
                      <a:r>
                        <a:rPr kumimoji="1" lang="ja-JP" altLang="en-US" sz="1200" b="0" kern="1200" dirty="0" smtClean="0">
                          <a:solidFill>
                            <a:srgbClr val="0070C0"/>
                          </a:solidFill>
                          <a:latin typeface="Meiryo UI" panose="020B0604030504040204" pitchFamily="50" charset="-128"/>
                          <a:ea typeface="Meiryo UI" panose="020B0604030504040204" pitchFamily="50" charset="-128"/>
                          <a:cs typeface="+mn-cs"/>
                        </a:rPr>
                        <a:t>支社・営業所名まで記入してください</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n-cs"/>
                        </a:rPr>
                        <a:t>所在地</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4972983"/>
                  </a:ext>
                </a:extLst>
              </a:tr>
              <a:tr h="388620">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連携における役割</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tc>
                <a:tc hMerge="1">
                  <a:txBody>
                    <a:bodyPr/>
                    <a:lstStyle/>
                    <a:p>
                      <a:endParaRPr kumimoji="1" lang="ja-JP" altLang="en-US"/>
                    </a:p>
                  </a:txBody>
                  <a:tcPr/>
                </a:tc>
                <a:extLst>
                  <a:ext uri="{0D108BD9-81ED-4DB2-BD59-A6C34878D82A}">
                    <a16:rowId xmlns:a16="http://schemas.microsoft.com/office/drawing/2014/main" val="1882114953"/>
                  </a:ext>
                </a:extLst>
              </a:tr>
            </a:tbl>
          </a:graphicData>
        </a:graphic>
      </p:graphicFrame>
      <p:graphicFrame>
        <p:nvGraphicFramePr>
          <p:cNvPr id="15" name="表 14">
            <a:extLst>
              <a:ext uri="{FF2B5EF4-FFF2-40B4-BE49-F238E27FC236}">
                <a16:creationId xmlns:a16="http://schemas.microsoft.com/office/drawing/2014/main" id="{41A0A2F0-1E7B-47DD-8344-2FFFF4F483CF}"/>
              </a:ext>
            </a:extLst>
          </p:cNvPr>
          <p:cNvGraphicFramePr>
            <a:graphicFrameLocks noGrp="1"/>
          </p:cNvGraphicFramePr>
          <p:nvPr>
            <p:extLst>
              <p:ext uri="{D42A27DB-BD31-4B8C-83A1-F6EECF244321}">
                <p14:modId xmlns:p14="http://schemas.microsoft.com/office/powerpoint/2010/main" val="4150224726"/>
              </p:ext>
            </p:extLst>
          </p:nvPr>
        </p:nvGraphicFramePr>
        <p:xfrm>
          <a:off x="57150" y="3654539"/>
          <a:ext cx="9029700" cy="77770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08100">
                  <a:extLst>
                    <a:ext uri="{9D8B030D-6E8A-4147-A177-3AD203B41FA5}">
                      <a16:colId xmlns:a16="http://schemas.microsoft.com/office/drawing/2014/main" val="1348850893"/>
                    </a:ext>
                  </a:extLst>
                </a:gridCol>
                <a:gridCol w="2655497">
                  <a:extLst>
                    <a:ext uri="{9D8B030D-6E8A-4147-A177-3AD203B41FA5}">
                      <a16:colId xmlns:a16="http://schemas.microsoft.com/office/drawing/2014/main" val="1195807557"/>
                    </a:ext>
                  </a:extLst>
                </a:gridCol>
                <a:gridCol w="837003">
                  <a:extLst>
                    <a:ext uri="{9D8B030D-6E8A-4147-A177-3AD203B41FA5}">
                      <a16:colId xmlns:a16="http://schemas.microsoft.com/office/drawing/2014/main" val="2513165794"/>
                    </a:ext>
                  </a:extLst>
                </a:gridCol>
                <a:gridCol w="4229100">
                  <a:extLst>
                    <a:ext uri="{9D8B030D-6E8A-4147-A177-3AD203B41FA5}">
                      <a16:colId xmlns:a16="http://schemas.microsoft.com/office/drawing/2014/main" val="3492310274"/>
                    </a:ext>
                  </a:extLst>
                </a:gridCol>
              </a:tblGrid>
              <a:tr h="3890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事業所・団体名</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rgbClr val="FF0000"/>
                          </a:solidFill>
                          <a:latin typeface="Meiryo UI" panose="020B0604030504040204" pitchFamily="50" charset="-128"/>
                          <a:ea typeface="Meiryo UI" panose="020B0604030504040204" pitchFamily="50" charset="-128"/>
                        </a:rPr>
                        <a:t>◎</a:t>
                      </a:r>
                      <a:r>
                        <a:rPr kumimoji="1" lang="ja-JP" altLang="en-US" sz="1200" b="0" kern="1200" dirty="0" smtClean="0">
                          <a:solidFill>
                            <a:srgbClr val="0070C0"/>
                          </a:solidFill>
                          <a:latin typeface="Meiryo UI" panose="020B0604030504040204" pitchFamily="50" charset="-128"/>
                          <a:ea typeface="Meiryo UI" panose="020B0604030504040204" pitchFamily="50" charset="-128"/>
                          <a:cs typeface="+mn-cs"/>
                        </a:rPr>
                        <a:t>支社・営業所名まで記入してください</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n-cs"/>
                        </a:rPr>
                        <a:t>所在地</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4972983"/>
                  </a:ext>
                </a:extLst>
              </a:tr>
              <a:tr h="388620">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連携における役割</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tc>
                <a:tc hMerge="1">
                  <a:txBody>
                    <a:bodyPr/>
                    <a:lstStyle/>
                    <a:p>
                      <a:endParaRPr kumimoji="1" lang="ja-JP" altLang="en-US"/>
                    </a:p>
                  </a:txBody>
                  <a:tcPr/>
                </a:tc>
                <a:extLst>
                  <a:ext uri="{0D108BD9-81ED-4DB2-BD59-A6C34878D82A}">
                    <a16:rowId xmlns:a16="http://schemas.microsoft.com/office/drawing/2014/main" val="1882114953"/>
                  </a:ext>
                </a:extLst>
              </a:tr>
            </a:tbl>
          </a:graphicData>
        </a:graphic>
      </p:graphicFrame>
      <p:graphicFrame>
        <p:nvGraphicFramePr>
          <p:cNvPr id="16" name="表 15">
            <a:extLst>
              <a:ext uri="{FF2B5EF4-FFF2-40B4-BE49-F238E27FC236}">
                <a16:creationId xmlns:a16="http://schemas.microsoft.com/office/drawing/2014/main" id="{41A0A2F0-1E7B-47DD-8344-2FFFF4F483CF}"/>
              </a:ext>
            </a:extLst>
          </p:cNvPr>
          <p:cNvGraphicFramePr>
            <a:graphicFrameLocks noGrp="1"/>
          </p:cNvGraphicFramePr>
          <p:nvPr>
            <p:extLst>
              <p:ext uri="{D42A27DB-BD31-4B8C-83A1-F6EECF244321}">
                <p14:modId xmlns:p14="http://schemas.microsoft.com/office/powerpoint/2010/main" val="3887573099"/>
              </p:ext>
            </p:extLst>
          </p:nvPr>
        </p:nvGraphicFramePr>
        <p:xfrm>
          <a:off x="50800" y="5708343"/>
          <a:ext cx="9029700" cy="77770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08100">
                  <a:extLst>
                    <a:ext uri="{9D8B030D-6E8A-4147-A177-3AD203B41FA5}">
                      <a16:colId xmlns:a16="http://schemas.microsoft.com/office/drawing/2014/main" val="1348850893"/>
                    </a:ext>
                  </a:extLst>
                </a:gridCol>
                <a:gridCol w="2655497">
                  <a:extLst>
                    <a:ext uri="{9D8B030D-6E8A-4147-A177-3AD203B41FA5}">
                      <a16:colId xmlns:a16="http://schemas.microsoft.com/office/drawing/2014/main" val="1195807557"/>
                    </a:ext>
                  </a:extLst>
                </a:gridCol>
                <a:gridCol w="837003">
                  <a:extLst>
                    <a:ext uri="{9D8B030D-6E8A-4147-A177-3AD203B41FA5}">
                      <a16:colId xmlns:a16="http://schemas.microsoft.com/office/drawing/2014/main" val="2513165794"/>
                    </a:ext>
                  </a:extLst>
                </a:gridCol>
                <a:gridCol w="4229100">
                  <a:extLst>
                    <a:ext uri="{9D8B030D-6E8A-4147-A177-3AD203B41FA5}">
                      <a16:colId xmlns:a16="http://schemas.microsoft.com/office/drawing/2014/main" val="3492310274"/>
                    </a:ext>
                  </a:extLst>
                </a:gridCol>
              </a:tblGrid>
              <a:tr h="3890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事業所・団体名</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rgbClr val="FF0000"/>
                          </a:solidFill>
                          <a:latin typeface="Meiryo UI" panose="020B0604030504040204" pitchFamily="50" charset="-128"/>
                          <a:ea typeface="Meiryo UI" panose="020B0604030504040204" pitchFamily="50" charset="-128"/>
                        </a:rPr>
                        <a:t>◎</a:t>
                      </a:r>
                      <a:r>
                        <a:rPr kumimoji="1" lang="ja-JP" altLang="en-US" sz="1200" b="0" kern="1200" dirty="0" smtClean="0">
                          <a:solidFill>
                            <a:srgbClr val="0070C0"/>
                          </a:solidFill>
                          <a:latin typeface="Meiryo UI" panose="020B0604030504040204" pitchFamily="50" charset="-128"/>
                          <a:ea typeface="Meiryo UI" panose="020B0604030504040204" pitchFamily="50" charset="-128"/>
                          <a:cs typeface="+mn-cs"/>
                        </a:rPr>
                        <a:t>支社・営業所名まで記入してください</a:t>
                      </a: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n-cs"/>
                        </a:rPr>
                        <a:t>所在地</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4972983"/>
                  </a:ext>
                </a:extLst>
              </a:tr>
              <a:tr h="388620">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連携における役割</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kern="1200" dirty="0" smtClean="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tc>
                <a:tc hMerge="1">
                  <a:txBody>
                    <a:bodyPr/>
                    <a:lstStyle/>
                    <a:p>
                      <a:endParaRPr kumimoji="1" lang="ja-JP" altLang="en-US"/>
                    </a:p>
                  </a:txBody>
                  <a:tcPr/>
                </a:tc>
                <a:extLst>
                  <a:ext uri="{0D108BD9-81ED-4DB2-BD59-A6C34878D82A}">
                    <a16:rowId xmlns:a16="http://schemas.microsoft.com/office/drawing/2014/main" val="1882114953"/>
                  </a:ext>
                </a:extLst>
              </a:tr>
            </a:tbl>
          </a:graphicData>
        </a:graphic>
      </p:graphicFrame>
    </p:spTree>
    <p:extLst>
      <p:ext uri="{BB962C8B-B14F-4D97-AF65-F5344CB8AC3E}">
        <p14:creationId xmlns:p14="http://schemas.microsoft.com/office/powerpoint/2010/main" val="2032416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MRI_color">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6491747A-C01C-401F-8A7B-16C736434FAA}" vid="{960E631B-0A63-4D8A-95DF-3A258DBC1AC0}"/>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6599</TotalTime>
  <Words>950</Words>
  <Application>Microsoft Office PowerPoint</Application>
  <PresentationFormat>画面に合わせる (4:3)</PresentationFormat>
  <Paragraphs>89</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3</vt:i4>
      </vt:variant>
    </vt:vector>
  </HeadingPairs>
  <TitlesOfParts>
    <vt:vector size="12" baseType="lpstr">
      <vt:lpstr>Meiryo UI</vt:lpstr>
      <vt:lpstr>ＭＳ Ｐゴシック</vt:lpstr>
      <vt:lpstr>游ゴシック</vt:lpstr>
      <vt:lpstr>游ゴシック Light</vt:lpstr>
      <vt:lpstr>Arial</vt:lpstr>
      <vt:lpstr>Calibri</vt:lpstr>
      <vt:lpstr>Calibri Light</vt:lpstr>
      <vt:lpstr>Default Theme</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Yamazaki Hiromu</dc:creator>
  <cp:lastModifiedBy>赤池　茜音</cp:lastModifiedBy>
  <cp:revision>482</cp:revision>
  <cp:lastPrinted>2022-06-13T00:57:38Z</cp:lastPrinted>
  <dcterms:created xsi:type="dcterms:W3CDTF">2019-06-05T08:09:35Z</dcterms:created>
  <dcterms:modified xsi:type="dcterms:W3CDTF">2023-05-08T09:22:18Z</dcterms:modified>
</cp:coreProperties>
</file>