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officeDocument/2006/relationships/extended-properties" Target="docProps/app.xml" />
  <Relationship Id="rId2" Type="http://schemas.openxmlformats.org/package/2006/relationships/metadata/core-properties" Target="docProps/core.xml" /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B5FE8"/>
    <a:srgbClr val="FA26E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81" autoAdjust="0"/>
  </p:normalViewPr>
  <p:slideViewPr>
    <p:cSldViewPr>
      <p:cViewPr>
        <p:scale>
          <a:sx n="100" d="100"/>
          <a:sy n="100" d="100"/>
        </p:scale>
        <p:origin x="1236" y="-25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3000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handoutMaster" Target="handoutMasters/handoutMaster1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受託者：株式会社インテリジェンス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1D96ABA0-60EA-4B38-A4C0-FB3DA88352BA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0688745E-B96A-4413-ABCE-F013809719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3348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受託者：株式会社インテリジェンス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C0499557-DC97-408E-A839-7BD3B28DDADA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EB52D81-6A75-4792-A71E-8550EF01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9666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/>
              <a:t>人口減少が著しい中、</a:t>
            </a:r>
            <a:r>
              <a:rPr lang="ja-JP" altLang="en-US" dirty="0"/>
              <a:t>調査によると</a:t>
            </a:r>
            <a:r>
              <a:rPr lang="ja-JP" altLang="ja-JP" dirty="0"/>
              <a:t>市内企業の約</a:t>
            </a:r>
            <a:r>
              <a:rPr lang="en-US" altLang="ja-JP" dirty="0"/>
              <a:t>45</a:t>
            </a:r>
            <a:r>
              <a:rPr lang="ja-JP" altLang="ja-JP" dirty="0"/>
              <a:t>％</a:t>
            </a:r>
            <a:r>
              <a:rPr lang="ja-JP" altLang="en-US" dirty="0"/>
              <a:t>が</a:t>
            </a:r>
            <a:r>
              <a:rPr lang="ja-JP" altLang="ja-JP" dirty="0"/>
              <a:t>採用計画未充足の結果であり、</a:t>
            </a:r>
            <a:r>
              <a:rPr lang="ja-JP" altLang="en-US" dirty="0"/>
              <a:t>若者の就職活動に</a:t>
            </a:r>
            <a:r>
              <a:rPr lang="ja-JP" altLang="ja-JP" dirty="0"/>
              <a:t>合わせた企業側のアプローチができていないことなど、課題として浮き彫りとなっており、市内企業の求人・採用力を強化することで、若年層の市内企業への就労促進</a:t>
            </a:r>
            <a:r>
              <a:rPr lang="ja-JP" altLang="en-US" dirty="0"/>
              <a:t>を行うにことを目的として本事業を施行します。</a:t>
            </a:r>
            <a:endParaRPr lang="en-US" altLang="ja-JP" dirty="0"/>
          </a:p>
          <a:p>
            <a:r>
              <a:rPr lang="ja-JP" altLang="en-US" dirty="0"/>
              <a:t>とりわけ、</a:t>
            </a:r>
            <a:r>
              <a:rPr lang="en-US" altLang="ja-JP" dirty="0"/>
              <a:t>3</a:t>
            </a:r>
            <a:r>
              <a:rPr lang="ja-JP" altLang="en-US" dirty="0"/>
              <a:t>・</a:t>
            </a:r>
            <a:r>
              <a:rPr lang="en-US" altLang="ja-JP" dirty="0"/>
              <a:t>11</a:t>
            </a:r>
            <a:r>
              <a:rPr lang="ja-JP" altLang="en-US" dirty="0"/>
              <a:t>以降、若者の就職観、採用環境は大きく変化しており、市内企業の人員調達はより一層困難になっているため、採用環境への適応、対処方法などをカリキュラムに組んだ講習会を催します。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受託者：株式会社インテリジェンス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479832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CED1-CA05-4254-8B61-7B9ECAE23F90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26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30C-B439-4C48-BA36-346B9E38BFDD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1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3ED-B4A7-4EB8-97EF-D15F6961847E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3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EA5-9876-457E-906E-BD79F1521C09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0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3389-61EC-411C-95EB-7DF7F7C85F3C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45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420-C8BD-409A-85F5-2080502E6A5A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3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F3F2-2245-413D-AB3F-27079E663F50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90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FC1A-9A57-4C16-904D-BEF77209F112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81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C9F9-1723-4CFF-98A1-41E39C1FADDE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23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C46C-CFC9-40FD-A1B2-AF50DA6B20BF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98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7B5A-48C2-4325-A02D-DD4C7BD1C27E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31345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BE24A-302F-4BA2-8FA8-CF25259D08F2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DAAA8-054B-4773-9AF8-928DC0C9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81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  <Relationship Id="rId4" Type="http://schemas.openxmlformats.org/officeDocument/2006/relationships/image" Target="../media/image2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24" y="51589"/>
            <a:ext cx="6784096" cy="1928124"/>
          </a:xfrm>
          <a:solidFill>
            <a:srgbClr val="FB5FE8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altLang="ja-JP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en-US" altLang="ja-JP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</a:t>
            </a:r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桜えび関連商工事業者の</a:t>
            </a:r>
            <a:r>
              <a:rPr lang="en-US" altLang="ja-JP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</a:t>
            </a:r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皆様を支援します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799" y="63498"/>
            <a:ext cx="6777921" cy="7289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68" tIns="45684" rIns="91368" bIns="45684"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8640" y="2915816"/>
            <a:ext cx="1210588" cy="338554"/>
          </a:xfrm>
          <a:prstGeom prst="rect">
            <a:avLst/>
          </a:prstGeom>
          <a:gradFill>
            <a:gsLst>
              <a:gs pos="0">
                <a:srgbClr val="0066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対象事業者</a:t>
            </a:r>
            <a:endParaRPr kumimoji="1" lang="ja-JP" altLang="en-US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177837" y="124668"/>
            <a:ext cx="4771443" cy="369052"/>
            <a:chOff x="730982" y="207721"/>
            <a:chExt cx="4771443" cy="369052"/>
          </a:xfrm>
        </p:grpSpPr>
        <p:pic>
          <p:nvPicPr>
            <p:cNvPr id="43" name="図 4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312"/>
            <a:stretch/>
          </p:blipFill>
          <p:spPr>
            <a:xfrm>
              <a:off x="730982" y="216733"/>
              <a:ext cx="415763" cy="360040"/>
            </a:xfrm>
            <a:prstGeom prst="rect">
              <a:avLst/>
            </a:prstGeom>
          </p:spPr>
        </p:pic>
        <p:sp>
          <p:nvSpPr>
            <p:cNvPr id="49" name="テキスト ボックス 48"/>
            <p:cNvSpPr txBox="1"/>
            <p:nvPr/>
          </p:nvSpPr>
          <p:spPr>
            <a:xfrm>
              <a:off x="1146745" y="207721"/>
              <a:ext cx="43556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桜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えび関連商工事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業者経営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改善・経営強化事業</a:t>
              </a:r>
              <a:endPara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94599" y="3297804"/>
            <a:ext cx="6533760" cy="11960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◆市内に事業場を有する「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中小企業者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」又は「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小規模事業者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」（一部協同組合を含む）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◆産業大分類において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製造業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卸売業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小売業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」及び「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宿泊業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・飲食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サービス業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に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区分される商工事業者</a:t>
            </a:r>
          </a:p>
          <a:p>
            <a:pPr marL="171450" indent="-171450">
              <a:buFont typeface="Wingdings" pitchFamily="2" charset="2"/>
              <a:buChar char="u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駿河湾で水揚げ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された「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桜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えびを原材料に使用した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商品・サービスを主たる事業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」として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同一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事業を１年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以上市内で営んでいる事業者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17010" y="2084378"/>
            <a:ext cx="6624736" cy="7386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桜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えびの不漁に伴い、加工事業者をはじめとする商工事業者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が運営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が困難となり、廃業の危機に瀕して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いる現状を踏まえ、唯一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無二の地域資源を活かした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産業及び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これに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携わる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皆様の雇用の維持に向け、桜えび関連商工事業者の皆様の支援メニューを創設しました。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07986" y="4909367"/>
            <a:ext cx="3149006" cy="23582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１．円滑な資金繰りによる経営改善</a:t>
            </a:r>
            <a:endParaRPr kumimoji="1"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027" y="4570814"/>
            <a:ext cx="1040118" cy="338554"/>
          </a:xfrm>
          <a:prstGeom prst="rect">
            <a:avLst/>
          </a:prstGeom>
          <a:gradFill>
            <a:gsLst>
              <a:gs pos="0">
                <a:srgbClr val="0066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支援内容</a:t>
            </a:r>
            <a:endParaRPr kumimoji="1" lang="ja-JP" altLang="en-US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1913" y="5409962"/>
            <a:ext cx="298354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①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融資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 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小規模事業者経営改善資金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・マル経融資の利子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補給期間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を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2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年以内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原則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6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カ月以上、商工団体による経営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 指導を受けている必要があります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②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融資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 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桜えび不漁緊急対策資金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・融資利率に対する利子補給率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0.75%</a:t>
            </a:r>
            <a:endParaRPr lang="en-US" altLang="zh-TW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・対象事業者の信用保証料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3/4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補助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573016" y="4909368"/>
            <a:ext cx="3149006" cy="23582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２．外的要因等を受けやすい環境へ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対応による経営強化</a:t>
            </a:r>
            <a:endParaRPr kumimoji="1"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07986" y="8604406"/>
            <a:ext cx="644278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お問合せ先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静岡市 経済局 商工部 産業政策課 中小企業支援係　電話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054-354-2232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650894" y="5445962"/>
            <a:ext cx="2994456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①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助成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 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経営安定強化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事業費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補助金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・経営の安定・強化に向けた新商品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開発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販路開拓等に取り組む事業費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助成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補助率 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2/3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（上限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50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万円）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②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啓発・学習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 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経営リスク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分散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対策セミナー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・年度内に開催予定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＊詳細決定次第、別途告知します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07986" y="7404119"/>
            <a:ext cx="6431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申込方法については、下記へお問合せください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 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各制度の詳細、申込・申請書類については、市ホームページから取得できます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各制度の申込にあたり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、静岡市並びに外部機関等の一定の審査を要します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また、「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主たる事業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」、「桜えびの取扱い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」、及び経営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改善・経営強化に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資する 「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事業計画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確認を行うため、支援機関（金融機関・商工団体）の意見書が必須となります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 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各制度（融資・助成）の予算額に達した時点で申込・申請を締め切ります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232847"/>
            <a:ext cx="1011444" cy="1682254"/>
          </a:xfrm>
          <a:prstGeom prst="rect">
            <a:avLst/>
          </a:prstGeom>
        </p:spPr>
      </p:pic>
      <p:sp>
        <p:nvSpPr>
          <p:cNvPr id="76" name="テキスト ボックス 75"/>
          <p:cNvSpPr txBox="1"/>
          <p:nvPr/>
        </p:nvSpPr>
        <p:spPr>
          <a:xfrm>
            <a:off x="1415452" y="2933663"/>
            <a:ext cx="3805510" cy="308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下記の項目全てに該当する必要があります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0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646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   　　　　　 桜えび関連商工事業者の       皆様を支援します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　　　　　 桜えび関連商工事業者の       皆様を支援します</dc:title>
  <dc:creator>B-FA</dc:creator>
  <cp:lastModifiedBy>Windows ユーザー</cp:lastModifiedBy>
  <cp:revision>23</cp:revision>
  <cp:lastPrinted>2019-08-30T00:47:52Z</cp:lastPrinted>
  <dcterms:modified xsi:type="dcterms:W3CDTF">2021-07-14T05:49:44Z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-1093223399</vt:i4>
  </property>
  <property fmtid="{D5CDD505-2E9C-101B-9397-08002B2CF9AE}" pid="3" name="_NewReviewCycle">
    <vt:lpwstr/>
  </property>
  <property fmtid="{D5CDD505-2E9C-101B-9397-08002B2CF9AE}" pid="4" name="_EmailSubject">
    <vt:lpwstr>Re:RE: Re:RE: 【静岡市】　事務連絡</vt:lpwstr>
  </property>
  <property fmtid="{D5CDD505-2E9C-101B-9397-08002B2CF9AE}" pid="5" name="_AuthorEmail">
    <vt:lpwstr>shigeo.maeda@inte.co.jp</vt:lpwstr>
  </property>
  <property fmtid="{D5CDD505-2E9C-101B-9397-08002B2CF9AE}" pid="6" name="_AuthorEmailDisplayName">
    <vt:lpwstr>前田 茂雄</vt:lpwstr>
  </property>
</Properties>
</file>