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F3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2429" autoAdjust="0"/>
  </p:normalViewPr>
  <p:slideViewPr>
    <p:cSldViewPr snapToGrid="0" showGuides="1">
      <p:cViewPr varScale="1">
        <p:scale>
          <a:sx n="45" d="100"/>
          <a:sy n="45" d="100"/>
        </p:scale>
        <p:origin x="2238" y="42"/>
      </p:cViewPr>
      <p:guideLst>
        <p:guide orient="horz" pos="3097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36C5F-74F1-42E5-91AA-52A7CC2AA852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8C8A6-B919-4910-8B55-33F7C1F03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38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8C8A6-B919-4910-8B55-33F7C1F03C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60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99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10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6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93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42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26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17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74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6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C1BA7-C9FE-407E-87C3-0C825D8972A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FC6C-5940-47B6-BBE9-E32DD021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43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38994"/>
            <a:ext cx="6857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第</a:t>
            </a:r>
            <a:r>
              <a:rPr lang="ja-JP" altLang="en-US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２</a:t>
            </a:r>
            <a:r>
              <a:rPr lang="ja-JP" altLang="en-US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次 </a:t>
            </a:r>
            <a:r>
              <a:rPr lang="ja-JP" altLang="ja-JP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静岡市</a:t>
            </a:r>
            <a:r>
              <a:rPr lang="ja-JP" altLang="en-US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商業振興基本</a:t>
            </a:r>
            <a:r>
              <a:rPr lang="ja-JP" altLang="en-US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計画</a:t>
            </a:r>
            <a:r>
              <a:rPr lang="en-US" altLang="ja-JP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に関する</a:t>
            </a:r>
            <a:r>
              <a:rPr lang="en-US" altLang="ja-JP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意見</a:t>
            </a:r>
            <a:r>
              <a:rPr lang="ja-JP" altLang="ja-JP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応募用紙</a:t>
            </a:r>
            <a:endParaRPr lang="ja-JP" altLang="ja-JP" sz="16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300406"/>
            <a:ext cx="6857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1200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本計画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</a:t>
            </a:r>
            <a:r>
              <a:rPr lang="ja-JP" altLang="en-US" sz="1200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案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について</a:t>
            </a:r>
            <a:r>
              <a:rPr lang="ja-JP" altLang="ja-JP" sz="1200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、ぜひ市民の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皆さ</a:t>
            </a:r>
            <a:r>
              <a:rPr lang="ja-JP" altLang="en-US" sz="12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ん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ご意見を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お</a:t>
            </a:r>
            <a:r>
              <a:rPr lang="ja-JP" altLang="en-US" sz="12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聴</a:t>
            </a:r>
            <a:r>
              <a:rPr lang="ja-JP" altLang="ja-JP" sz="1200" kern="100" dirty="0" smtClean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かせ</a:t>
            </a:r>
            <a:r>
              <a:rPr lang="ja-JP" altLang="ja-JP" sz="1200" kern="100" dirty="0">
                <a:latin typeface="ＭＳ 明朝" panose="02020609040205080304" pitchFamily="17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ください。</a:t>
            </a:r>
            <a:endParaRPr lang="ja-JP" altLang="ja-JP" sz="12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118333"/>
              </p:ext>
            </p:extLst>
          </p:nvPr>
        </p:nvGraphicFramePr>
        <p:xfrm>
          <a:off x="85803" y="7699463"/>
          <a:ext cx="6688818" cy="21317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544">
                  <a:extLst>
                    <a:ext uri="{9D8B030D-6E8A-4147-A177-3AD203B41FA5}">
                      <a16:colId xmlns:a16="http://schemas.microsoft.com/office/drawing/2014/main" val="1867639355"/>
                    </a:ext>
                  </a:extLst>
                </a:gridCol>
                <a:gridCol w="1288535">
                  <a:extLst>
                    <a:ext uri="{9D8B030D-6E8A-4147-A177-3AD203B41FA5}">
                      <a16:colId xmlns:a16="http://schemas.microsoft.com/office/drawing/2014/main" val="4104120028"/>
                    </a:ext>
                  </a:extLst>
                </a:gridCol>
                <a:gridCol w="4548739">
                  <a:extLst>
                    <a:ext uri="{9D8B030D-6E8A-4147-A177-3AD203B41FA5}">
                      <a16:colId xmlns:a16="http://schemas.microsoft.com/office/drawing/2014/main" val="176888323"/>
                    </a:ext>
                  </a:extLst>
                </a:gridCol>
              </a:tblGrid>
              <a:tr h="371466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住</a:t>
                      </a:r>
                      <a:r>
                        <a:rPr kumimoji="1" lang="ja-JP" altLang="en-US" sz="1200" baseline="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所</a:t>
                      </a:r>
                      <a:endParaRPr kumimoji="1" lang="en-US" altLang="ja-JP" sz="12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（法人の場合は所在地）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必須</a:t>
                      </a:r>
                      <a:r>
                        <a:rPr kumimoji="1" lang="en-US" altLang="ja-JP" sz="9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398896"/>
                  </a:ext>
                </a:extLst>
              </a:tr>
              <a:tr h="371466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 名</a:t>
                      </a:r>
                      <a:endParaRPr kumimoji="1" lang="en-US" altLang="ja-JP" sz="12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（法人の場合は名称及び代表者名）</a:t>
                      </a:r>
                      <a:endParaRPr kumimoji="1" lang="ja-JP" altLang="en-US" sz="9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必須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)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467591"/>
                  </a:ext>
                </a:extLst>
              </a:tr>
              <a:tr h="2751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 齢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□１９歳以下</a:t>
                      </a:r>
                      <a:r>
                        <a:rPr kumimoji="1" lang="ja-JP" altLang="en-US" sz="1200" baseline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□２０代 □３０代 □４０代 □５０代 □６０代 □７０歳以上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939908"/>
                  </a:ext>
                </a:extLst>
              </a:tr>
              <a:tr h="2476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性 別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□男性　□女性　□その他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0664"/>
                  </a:ext>
                </a:extLst>
              </a:tr>
              <a:tr h="3326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職 業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□会社員・公務員 □自営業 □専業主婦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夫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 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□学生 □ﾊﾟｰﾄ・ｱﾙﾊﾞｲﾄ □その他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234033"/>
                  </a:ext>
                </a:extLst>
              </a:tr>
              <a:tr h="3326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 種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□小売業　□卸売業　□飲食・宿泊業　□生活関連サービス業　□その他（　　　　　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614538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88184"/>
              </p:ext>
            </p:extLst>
          </p:nvPr>
        </p:nvGraphicFramePr>
        <p:xfrm>
          <a:off x="87485" y="577406"/>
          <a:ext cx="6687136" cy="7119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4355">
                  <a:extLst>
                    <a:ext uri="{9D8B030D-6E8A-4147-A177-3AD203B41FA5}">
                      <a16:colId xmlns:a16="http://schemas.microsoft.com/office/drawing/2014/main" val="3953364443"/>
                    </a:ext>
                  </a:extLst>
                </a:gridCol>
                <a:gridCol w="3912781">
                  <a:extLst>
                    <a:ext uri="{9D8B030D-6E8A-4147-A177-3AD203B41FA5}">
                      <a16:colId xmlns:a16="http://schemas.microsoft.com/office/drawing/2014/main" val="76888787"/>
                    </a:ext>
                  </a:extLst>
                </a:gridCol>
              </a:tblGrid>
              <a:tr h="440755">
                <a:tc gridSpan="2">
                  <a:txBody>
                    <a:bodyPr/>
                    <a:lstStyle/>
                    <a:p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100" kern="100" dirty="0" smtClean="0">
                          <a:solidFill>
                            <a:schemeClr val="bg1"/>
                          </a:solidFill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１．第２次 静岡市商業振興基本計画の案（概要資料を含む）をご覧になり、</a:t>
                      </a:r>
                    </a:p>
                    <a:p>
                      <a:r>
                        <a:rPr lang="ja-JP" altLang="en-US" sz="1100" kern="100" dirty="0" smtClean="0">
                          <a:solidFill>
                            <a:schemeClr val="bg1"/>
                          </a:solidFill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      あなたの「商業」への関心について、当てはまるものに ✓を</a:t>
                      </a:r>
                      <a:r>
                        <a:rPr lang="ja-JP" altLang="en-US" sz="1100" kern="100" smtClean="0">
                          <a:solidFill>
                            <a:schemeClr val="bg1"/>
                          </a:solidFill>
                          <a:latin typeface="ＭＳ 明朝" panose="02020609040205080304" pitchFamily="17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つけてください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423833"/>
                  </a:ext>
                </a:extLst>
              </a:tr>
              <a:tr h="5604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市民一人当たり事業所数（</a:t>
                      </a:r>
                      <a:r>
                        <a:rPr kumimoji="1" lang="ja-JP" altLang="en-US" sz="11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小売業）が政令市１位であることを知っていましたか</a:t>
                      </a:r>
                      <a:endParaRPr kumimoji="1" lang="zh-TW" altLang="en-US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zh-TW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経済センサス活動調査 </a:t>
                      </a:r>
                      <a:r>
                        <a:rPr kumimoji="1" lang="en-US" altLang="zh-TW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16</a:t>
                      </a:r>
                      <a:r>
                        <a:rPr kumimoji="1" lang="zh-TW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年実績）</a:t>
                      </a:r>
                      <a:endParaRPr kumimoji="1" lang="en-US" altLang="zh-TW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□知っていた　　□知らなかった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6582866"/>
                  </a:ext>
                </a:extLst>
              </a:tr>
              <a:tr h="5927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あなたは、本市は買い物しやすいまち、飲食やサービスがたくさんあるまちであると感じますか。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□そう思う　　　□そうは思わない　　　□わからない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0759521"/>
                  </a:ext>
                </a:extLst>
              </a:tr>
              <a:tr h="5604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あなたは、地元の個店の商品等を日ごろから購入・活用したいと思いますか。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□そう思う　　　□そうは思わない　　　□わからない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7098459"/>
                  </a:ext>
                </a:extLst>
              </a:tr>
              <a:tr h="44075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２．第２次</a:t>
                      </a:r>
                      <a:r>
                        <a:rPr kumimoji="1" lang="ja-JP" altLang="en-US" sz="1100" baseline="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静岡市商業振興基本計画の案（概要資料を含む）をご覧になり、</a:t>
                      </a:r>
                      <a:endParaRPr kumimoji="1" lang="en-US" altLang="ja-JP" sz="11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    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計画案の内容について、あなたは、どのように思いましたか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690732"/>
                  </a:ext>
                </a:extLst>
              </a:tr>
              <a:tr h="471152">
                <a:tc gridSpan="2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当てはまるものに✓をつけてください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共感できる</a:t>
                      </a:r>
                      <a:r>
                        <a:rPr kumimoji="1" lang="ja-JP" altLang="en-US" sz="1100" baseline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まあまあ共感できる 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あまり共感できない 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共感できない </a:t>
                      </a:r>
                      <a:r>
                        <a:rPr kumimoji="1" lang="ja-JP" altLang="en-US" sz="14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わからない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561632"/>
                  </a:ext>
                </a:extLst>
              </a:tr>
              <a:tr h="987049">
                <a:tc gridSpan="2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なぜそのように思ったか理由をお書きください</a:t>
                      </a:r>
                      <a:r>
                        <a:rPr kumimoji="1" lang="en-US" altLang="ja-JP" sz="11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endParaRPr kumimoji="1" lang="en-US" altLang="ja-JP" sz="11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1062"/>
                  </a:ext>
                </a:extLst>
              </a:tr>
              <a:tr h="312111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３．計画案について、あなたのご意見や期待することなどを自由にお書きください</a:t>
                      </a:r>
                      <a:endParaRPr kumimoji="1" lang="en-US" altLang="ja-JP" sz="11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62508"/>
                  </a:ext>
                </a:extLst>
              </a:tr>
              <a:tr h="1073578">
                <a:tc gridSpan="2">
                  <a:txBody>
                    <a:bodyPr/>
                    <a:lstStyle/>
                    <a:p>
                      <a:endParaRPr kumimoji="1" lang="ja-JP" altLang="en-US" sz="11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718452"/>
                  </a:ext>
                </a:extLst>
              </a:tr>
              <a:tr h="44075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４．その他、静岡市の商業を発展させるために必要な取組等がありましたら、ご自由にお書きく</a:t>
                      </a:r>
                      <a:r>
                        <a:rPr kumimoji="1" lang="ja-JP" altLang="en-US" sz="1100" dirty="0" err="1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だ</a:t>
                      </a:r>
                      <a:endParaRPr kumimoji="1" lang="en-US" altLang="ja-JP" sz="1100" dirty="0" smtClean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    </a:t>
                      </a:r>
                      <a:r>
                        <a:rPr kumimoji="1" lang="ja-JP" altLang="en-US" sz="1100" dirty="0" err="1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さい</a:t>
                      </a:r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市、民間企業を問わず必要と思われるもの</a:t>
                      </a:r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976757"/>
                  </a:ext>
                </a:extLst>
              </a:tr>
              <a:tr h="119977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100" kern="100" dirty="0" smtClean="0">
                        <a:effectLst/>
                        <a:latin typeface="ＭＳ 明朝" panose="02020609040205080304" pitchFamily="17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100" kern="100" dirty="0" smtClean="0">
                        <a:effectLst/>
                        <a:latin typeface="ＭＳ 明朝" panose="02020609040205080304" pitchFamily="17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100" kern="100" dirty="0" smtClean="0">
                        <a:effectLst/>
                        <a:latin typeface="ＭＳ 明朝" panose="02020609040205080304" pitchFamily="17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100" kern="100" dirty="0" smtClean="0">
                        <a:effectLst/>
                        <a:latin typeface="ＭＳ 明朝" panose="02020609040205080304" pitchFamily="17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1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115634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89000" y="9386243"/>
            <a:ext cx="541572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kumimoji="1"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職業欄で会社員・公務員、自営業、パート・アルバイトを選んだ方</a:t>
            </a:r>
            <a:r>
              <a:rPr kumimoji="1" lang="ja-JP" altLang="en-US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は下記業種も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選択してください</a:t>
            </a:r>
            <a:endParaRPr kumimoji="1"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</TotalTime>
  <Words>438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112</cp:revision>
  <cp:lastPrinted>2022-12-20T07:57:06Z</cp:lastPrinted>
  <dcterms:created xsi:type="dcterms:W3CDTF">2022-10-21T04:21:02Z</dcterms:created>
  <dcterms:modified xsi:type="dcterms:W3CDTF">2023-01-26T04:36:39Z</dcterms:modified>
</cp:coreProperties>
</file>