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6858000" cy="9906000" type="A4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岩﨑 文香" initials="岩﨑" lastIdx="0" clrIdx="0">
    <p:extLst>
      <p:ext uri="{19B8F6BF-5375-455C-9EA6-DF929625EA0E}">
        <p15:presenceInfo xmlns:p15="http://schemas.microsoft.com/office/powerpoint/2012/main" userId="岩﨑 文香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EAC"/>
    <a:srgbClr val="FF66FF"/>
    <a:srgbClr val="FFF1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>
        <p:scale>
          <a:sx n="125" d="100"/>
          <a:sy n="125" d="100"/>
        </p:scale>
        <p:origin x="34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50375" cy="498806"/>
          </a:xfrm>
          <a:prstGeom prst="rect">
            <a:avLst/>
          </a:prstGeom>
        </p:spPr>
        <p:txBody>
          <a:bodyPr vert="horz" lIns="92211" tIns="46106" rIns="92211" bIns="4610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222" y="0"/>
            <a:ext cx="2950374" cy="498806"/>
          </a:xfrm>
          <a:prstGeom prst="rect">
            <a:avLst/>
          </a:prstGeom>
        </p:spPr>
        <p:txBody>
          <a:bodyPr vert="horz" lIns="92211" tIns="46106" rIns="92211" bIns="46106" rtlCol="0"/>
          <a:lstStyle>
            <a:lvl1pPr algn="r">
              <a:defRPr sz="1200"/>
            </a:lvl1pPr>
          </a:lstStyle>
          <a:p>
            <a:fld id="{98C46860-7580-402A-94A9-678645059056}" type="datetimeFigureOut">
              <a:rPr kumimoji="1" lang="ja-JP" altLang="en-US" smtClean="0"/>
              <a:t>2025/2/17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43138" y="1243013"/>
            <a:ext cx="232092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11" tIns="46106" rIns="92211" bIns="4610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240" y="4783417"/>
            <a:ext cx="5446723" cy="3913704"/>
          </a:xfrm>
          <a:prstGeom prst="rect">
            <a:avLst/>
          </a:prstGeom>
        </p:spPr>
        <p:txBody>
          <a:bodyPr vert="horz" lIns="92211" tIns="46106" rIns="92211" bIns="4610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40533"/>
            <a:ext cx="2950375" cy="498806"/>
          </a:xfrm>
          <a:prstGeom prst="rect">
            <a:avLst/>
          </a:prstGeom>
        </p:spPr>
        <p:txBody>
          <a:bodyPr vert="horz" lIns="92211" tIns="46106" rIns="92211" bIns="4610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222" y="9440533"/>
            <a:ext cx="2950374" cy="498806"/>
          </a:xfrm>
          <a:prstGeom prst="rect">
            <a:avLst/>
          </a:prstGeom>
        </p:spPr>
        <p:txBody>
          <a:bodyPr vert="horz" lIns="92211" tIns="46106" rIns="92211" bIns="46106" rtlCol="0" anchor="b"/>
          <a:lstStyle>
            <a:lvl1pPr algn="r">
              <a:defRPr sz="1200"/>
            </a:lvl1pPr>
          </a:lstStyle>
          <a:p>
            <a:fld id="{8A378994-9878-4AEA-BBC9-0A341DDA73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33383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35262-80FF-49A4-87E1-73CE9A14862A}" type="datetimeFigureOut">
              <a:rPr kumimoji="1" lang="ja-JP" altLang="en-US" smtClean="0"/>
              <a:t>2025/2/17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E4B79-199D-4F92-95A3-77C578143B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7648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35262-80FF-49A4-87E1-73CE9A14862A}" type="datetimeFigureOut">
              <a:rPr kumimoji="1" lang="ja-JP" altLang="en-US" smtClean="0"/>
              <a:t>2025/2/17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E4B79-199D-4F92-95A3-77C578143B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9006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35262-80FF-49A4-87E1-73CE9A14862A}" type="datetimeFigureOut">
              <a:rPr kumimoji="1" lang="ja-JP" altLang="en-US" smtClean="0"/>
              <a:t>2025/2/17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E4B79-199D-4F92-95A3-77C578143B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2517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35262-80FF-49A4-87E1-73CE9A14862A}" type="datetimeFigureOut">
              <a:rPr kumimoji="1" lang="ja-JP" altLang="en-US" smtClean="0"/>
              <a:t>2025/2/17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E4B79-199D-4F92-95A3-77C578143B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91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35262-80FF-49A4-87E1-73CE9A14862A}" type="datetimeFigureOut">
              <a:rPr kumimoji="1" lang="ja-JP" altLang="en-US" smtClean="0"/>
              <a:t>2025/2/17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E4B79-199D-4F92-95A3-77C578143B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6830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35262-80FF-49A4-87E1-73CE9A14862A}" type="datetimeFigureOut">
              <a:rPr kumimoji="1" lang="ja-JP" altLang="en-US" smtClean="0"/>
              <a:t>2025/2/17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E4B79-199D-4F92-95A3-77C578143B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9741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35262-80FF-49A4-87E1-73CE9A14862A}" type="datetimeFigureOut">
              <a:rPr kumimoji="1" lang="ja-JP" altLang="en-US" smtClean="0"/>
              <a:t>2025/2/17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E4B79-199D-4F92-95A3-77C578143B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7055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35262-80FF-49A4-87E1-73CE9A14862A}" type="datetimeFigureOut">
              <a:rPr kumimoji="1" lang="ja-JP" altLang="en-US" smtClean="0"/>
              <a:t>2025/2/17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E4B79-199D-4F92-95A3-77C578143B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7943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35262-80FF-49A4-87E1-73CE9A14862A}" type="datetimeFigureOut">
              <a:rPr kumimoji="1" lang="ja-JP" altLang="en-US" smtClean="0"/>
              <a:t>2025/2/17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E4B79-199D-4F92-95A3-77C578143B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210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35262-80FF-49A4-87E1-73CE9A14862A}" type="datetimeFigureOut">
              <a:rPr kumimoji="1" lang="ja-JP" altLang="en-US" smtClean="0"/>
              <a:t>2025/2/17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E4B79-199D-4F92-95A3-77C578143B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689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35262-80FF-49A4-87E1-73CE9A14862A}" type="datetimeFigureOut">
              <a:rPr kumimoji="1" lang="ja-JP" altLang="en-US" smtClean="0"/>
              <a:t>2025/2/17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E4B79-199D-4F92-95A3-77C578143B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0716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635262-80FF-49A4-87E1-73CE9A14862A}" type="datetimeFigureOut">
              <a:rPr kumimoji="1" lang="ja-JP" altLang="en-US" smtClean="0"/>
              <a:t>2025/2/17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1E4B79-199D-4F92-95A3-77C578143B5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7171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3B5804EC-0E3D-446F-BD93-5DE71640929B}"/>
              </a:ext>
            </a:extLst>
          </p:cNvPr>
          <p:cNvSpPr txBox="1"/>
          <p:nvPr/>
        </p:nvSpPr>
        <p:spPr>
          <a:xfrm>
            <a:off x="41245" y="-5967"/>
            <a:ext cx="6816755" cy="8772024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ja-JP" sz="3600" b="1" dirty="0"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AACEADBC-2342-4AC7-AC82-200820FFCC3C}"/>
              </a:ext>
            </a:extLst>
          </p:cNvPr>
          <p:cNvSpPr/>
          <p:nvPr/>
        </p:nvSpPr>
        <p:spPr>
          <a:xfrm>
            <a:off x="0" y="9094240"/>
            <a:ext cx="6858000" cy="7944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en-US" altLang="ja-JP" sz="2400" b="1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en-US" altLang="ja-JP" sz="2400" b="1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endParaRPr kumimoji="1" lang="ja-JP" altLang="en-US" sz="2400" b="1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4885F1EF-0BA7-4A8E-A808-880F3758D256}"/>
              </a:ext>
            </a:extLst>
          </p:cNvPr>
          <p:cNvSpPr/>
          <p:nvPr/>
        </p:nvSpPr>
        <p:spPr>
          <a:xfrm>
            <a:off x="293364" y="1311502"/>
            <a:ext cx="6335982" cy="7641657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bg1"/>
              </a:solidFill>
            </a:endParaRP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C600A273-94BB-4303-92F2-DF1388D4A807}"/>
              </a:ext>
            </a:extLst>
          </p:cNvPr>
          <p:cNvCxnSpPr/>
          <p:nvPr/>
        </p:nvCxnSpPr>
        <p:spPr>
          <a:xfrm>
            <a:off x="670151" y="5098676"/>
            <a:ext cx="5609367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コネクタ 48">
            <a:extLst>
              <a:ext uri="{FF2B5EF4-FFF2-40B4-BE49-F238E27FC236}">
                <a16:creationId xmlns:a16="http://schemas.microsoft.com/office/drawing/2014/main" id="{9B698872-AF67-40C9-96AE-48F13545E142}"/>
              </a:ext>
            </a:extLst>
          </p:cNvPr>
          <p:cNvCxnSpPr>
            <a:cxnSpLocks/>
          </p:cNvCxnSpPr>
          <p:nvPr/>
        </p:nvCxnSpPr>
        <p:spPr>
          <a:xfrm flipH="1">
            <a:off x="3322524" y="1766119"/>
            <a:ext cx="6986" cy="6929041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図 31">
            <a:extLst>
              <a:ext uri="{FF2B5EF4-FFF2-40B4-BE49-F238E27FC236}">
                <a16:creationId xmlns:a16="http://schemas.microsoft.com/office/drawing/2014/main" id="{8B0C2DEB-8DCF-49EE-ADBD-EC3702D3DD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775" y="3930414"/>
            <a:ext cx="1136407" cy="798680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8F908B2D-0F00-4BB1-9E09-A3113A1FE85A}"/>
              </a:ext>
            </a:extLst>
          </p:cNvPr>
          <p:cNvSpPr txBox="1"/>
          <p:nvPr/>
        </p:nvSpPr>
        <p:spPr>
          <a:xfrm>
            <a:off x="3433108" y="1395456"/>
            <a:ext cx="3168244" cy="973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2000" b="1" dirty="0">
                <a:solidFill>
                  <a:srgbClr val="002060"/>
                </a:solidFill>
                <a:highlight>
                  <a:srgbClr val="F2FEAC"/>
                </a:highlight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ウイルスに感染した！？</a:t>
            </a:r>
            <a:endParaRPr kumimoji="1" lang="en-US" altLang="ja-JP" sz="2000" b="1" dirty="0">
              <a:solidFill>
                <a:srgbClr val="002060"/>
              </a:solidFill>
              <a:highlight>
                <a:srgbClr val="F2FEAC"/>
              </a:highlight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2000" b="1" dirty="0">
                <a:solidFill>
                  <a:srgbClr val="002060"/>
                </a:solidFill>
                <a:highlight>
                  <a:srgbClr val="F2FEAC"/>
                </a:highlight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それは詐欺（ニセモノ）です</a:t>
            </a: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24B2521E-7658-4689-9B0A-814666238010}"/>
              </a:ext>
            </a:extLst>
          </p:cNvPr>
          <p:cNvSpPr txBox="1"/>
          <p:nvPr/>
        </p:nvSpPr>
        <p:spPr>
          <a:xfrm>
            <a:off x="662935" y="1388965"/>
            <a:ext cx="280988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2000" b="1" dirty="0">
                <a:solidFill>
                  <a:srgbClr val="002060"/>
                </a:solidFill>
                <a:highlight>
                  <a:srgbClr val="F2FEAC"/>
                </a:highlight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パスワードは教えない！</a:t>
            </a:r>
            <a:endParaRPr kumimoji="1" lang="en-US" altLang="ja-JP" sz="2000" b="1" dirty="0">
              <a:solidFill>
                <a:srgbClr val="002060"/>
              </a:solidFill>
              <a:highlight>
                <a:srgbClr val="F2FEAC"/>
              </a:highlight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2000" b="1" dirty="0">
                <a:solidFill>
                  <a:srgbClr val="002060"/>
                </a:solidFill>
                <a:highlight>
                  <a:srgbClr val="F2FEAC"/>
                </a:highlight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ときどき変えましょう</a:t>
            </a:r>
            <a:endParaRPr kumimoji="1" lang="en-US" altLang="ja-JP" sz="2000" b="1" dirty="0">
              <a:solidFill>
                <a:srgbClr val="002060"/>
              </a:solidFill>
              <a:highlight>
                <a:srgbClr val="F2FEAC"/>
              </a:highlight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endParaRPr kumimoji="1" lang="en-US" altLang="ja-JP" sz="2400" dirty="0">
              <a:solidFill>
                <a:srgbClr val="00206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endParaRPr kumimoji="1" lang="ja-JP" altLang="en-US" sz="2400" dirty="0">
              <a:solidFill>
                <a:srgbClr val="00206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FD9B309C-E8A4-4D0D-8B90-D9D49AB2FC7B}"/>
              </a:ext>
            </a:extLst>
          </p:cNvPr>
          <p:cNvSpPr txBox="1"/>
          <p:nvPr/>
        </p:nvSpPr>
        <p:spPr>
          <a:xfrm>
            <a:off x="317428" y="5151585"/>
            <a:ext cx="3012128" cy="973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2000" dirty="0">
                <a:solidFill>
                  <a:srgbClr val="002060"/>
                </a:solidFill>
                <a:highlight>
                  <a:srgbClr val="F2FEAC"/>
                </a:highlight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メールの</a:t>
            </a:r>
            <a:r>
              <a:rPr kumimoji="1" lang="en-US" altLang="ja-JP" sz="2000" dirty="0">
                <a:solidFill>
                  <a:srgbClr val="002060"/>
                </a:solidFill>
                <a:highlight>
                  <a:srgbClr val="F2FEAC"/>
                </a:highlight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URL</a:t>
            </a:r>
            <a:r>
              <a:rPr kumimoji="1" lang="ja-JP" altLang="en-US" sz="2000" dirty="0">
                <a:solidFill>
                  <a:srgbClr val="002060"/>
                </a:solidFill>
                <a:highlight>
                  <a:srgbClr val="F2FEAC"/>
                </a:highlight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やファイルはむやみに開かない</a:t>
            </a:r>
          </a:p>
        </p:txBody>
      </p:sp>
      <p:pic>
        <p:nvPicPr>
          <p:cNvPr id="55" name="図 54">
            <a:extLst>
              <a:ext uri="{FF2B5EF4-FFF2-40B4-BE49-F238E27FC236}">
                <a16:creationId xmlns:a16="http://schemas.microsoft.com/office/drawing/2014/main" id="{E35ABA49-EE9B-4310-87F1-5AD1130596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837" y="3672398"/>
            <a:ext cx="1303089" cy="1366853"/>
          </a:xfrm>
          <a:prstGeom prst="rect">
            <a:avLst/>
          </a:prstGeom>
        </p:spPr>
      </p:pic>
      <p:pic>
        <p:nvPicPr>
          <p:cNvPr id="57" name="図 56">
            <a:extLst>
              <a:ext uri="{FF2B5EF4-FFF2-40B4-BE49-F238E27FC236}">
                <a16:creationId xmlns:a16="http://schemas.microsoft.com/office/drawing/2014/main" id="{DAD0E584-73F0-4FF8-9398-B9B1C8E42B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582" y="7172414"/>
            <a:ext cx="1262865" cy="1262865"/>
          </a:xfrm>
          <a:prstGeom prst="rect">
            <a:avLst/>
          </a:prstGeom>
        </p:spPr>
      </p:pic>
      <p:sp>
        <p:nvSpPr>
          <p:cNvPr id="69" name="矢印: 上向き折線 68">
            <a:extLst>
              <a:ext uri="{FF2B5EF4-FFF2-40B4-BE49-F238E27FC236}">
                <a16:creationId xmlns:a16="http://schemas.microsoft.com/office/drawing/2014/main" id="{C9D1D24D-A8C7-45DF-A515-416E266C74C6}"/>
              </a:ext>
            </a:extLst>
          </p:cNvPr>
          <p:cNvSpPr/>
          <p:nvPr/>
        </p:nvSpPr>
        <p:spPr>
          <a:xfrm rot="5400000">
            <a:off x="3886071" y="2598667"/>
            <a:ext cx="615002" cy="505256"/>
          </a:xfrm>
          <a:prstGeom prst="bentUp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1" name="矢印: 上向き折線 70">
            <a:extLst>
              <a:ext uri="{FF2B5EF4-FFF2-40B4-BE49-F238E27FC236}">
                <a16:creationId xmlns:a16="http://schemas.microsoft.com/office/drawing/2014/main" id="{4E4015C7-FF30-4C75-A658-77B3C0BC7155}"/>
              </a:ext>
            </a:extLst>
          </p:cNvPr>
          <p:cNvSpPr/>
          <p:nvPr/>
        </p:nvSpPr>
        <p:spPr>
          <a:xfrm rot="5400000">
            <a:off x="779384" y="2562811"/>
            <a:ext cx="615002" cy="505256"/>
          </a:xfrm>
          <a:prstGeom prst="bentUp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2" name="矢印: 上向き折線 71">
            <a:extLst>
              <a:ext uri="{FF2B5EF4-FFF2-40B4-BE49-F238E27FC236}">
                <a16:creationId xmlns:a16="http://schemas.microsoft.com/office/drawing/2014/main" id="{9EB538F3-C9A4-400D-9FB1-E0A417FC9AE6}"/>
              </a:ext>
            </a:extLst>
          </p:cNvPr>
          <p:cNvSpPr/>
          <p:nvPr/>
        </p:nvSpPr>
        <p:spPr>
          <a:xfrm rot="5400000">
            <a:off x="845270" y="6397357"/>
            <a:ext cx="615002" cy="505256"/>
          </a:xfrm>
          <a:prstGeom prst="bentUp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3" name="矢印: 上向き折線 72">
            <a:extLst>
              <a:ext uri="{FF2B5EF4-FFF2-40B4-BE49-F238E27FC236}">
                <a16:creationId xmlns:a16="http://schemas.microsoft.com/office/drawing/2014/main" id="{1B85D339-0D21-4EC5-A56D-996AE362186E}"/>
              </a:ext>
            </a:extLst>
          </p:cNvPr>
          <p:cNvSpPr/>
          <p:nvPr/>
        </p:nvSpPr>
        <p:spPr>
          <a:xfrm rot="5400000">
            <a:off x="3695333" y="6288865"/>
            <a:ext cx="615002" cy="505256"/>
          </a:xfrm>
          <a:prstGeom prst="bentUp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72C4D461-33AC-4146-A062-5C25EC671B31}"/>
              </a:ext>
            </a:extLst>
          </p:cNvPr>
          <p:cNvSpPr txBox="1"/>
          <p:nvPr/>
        </p:nvSpPr>
        <p:spPr>
          <a:xfrm>
            <a:off x="1427544" y="2336215"/>
            <a:ext cx="2041660" cy="26295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kumimoji="1" lang="ja-JP" altLang="en-US" sz="12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  パスワードを他人に</a:t>
            </a:r>
            <a:endParaRPr kumimoji="1" lang="en-US" altLang="ja-JP" sz="12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>
              <a:lnSpc>
                <a:spcPct val="200000"/>
              </a:lnSpc>
            </a:pPr>
            <a:r>
              <a:rPr kumimoji="1" lang="ja-JP" altLang="en-US" sz="12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教えると ＳＮＳやアプリ、</a:t>
            </a:r>
            <a:endParaRPr kumimoji="1" lang="en-US" altLang="ja-JP" sz="12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>
              <a:lnSpc>
                <a:spcPct val="200000"/>
              </a:lnSpc>
            </a:pPr>
            <a:r>
              <a:rPr kumimoji="1" lang="ja-JP" altLang="en-US" sz="12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ゲームなどのアカウントが</a:t>
            </a:r>
            <a:endParaRPr kumimoji="1" lang="en-US" altLang="ja-JP" sz="12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>
              <a:lnSpc>
                <a:spcPct val="200000"/>
              </a:lnSpc>
            </a:pPr>
            <a:r>
              <a:rPr kumimoji="1" lang="ja-JP" altLang="en-US" sz="12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うばわれてしまいます </a:t>
            </a:r>
            <a:r>
              <a:rPr kumimoji="1" lang="en-US" altLang="ja-JP" sz="12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!</a:t>
            </a:r>
            <a:r>
              <a:rPr kumimoji="1" lang="ja-JP" altLang="en-US" sz="12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</a:t>
            </a:r>
            <a:endParaRPr kumimoji="1" lang="en-US" altLang="ja-JP" sz="12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>
              <a:lnSpc>
                <a:spcPct val="200000"/>
              </a:lnSpc>
            </a:pPr>
            <a:r>
              <a:rPr kumimoji="1" lang="en-US" altLang="ja-JP" sz="12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   </a:t>
            </a:r>
            <a:r>
              <a:rPr kumimoji="1" lang="ja-JP" altLang="en-US" sz="12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名前やたんじょうびなど、</a:t>
            </a:r>
            <a:endParaRPr kumimoji="1" lang="en-US" altLang="ja-JP" sz="12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>
              <a:lnSpc>
                <a:spcPct val="200000"/>
              </a:lnSpc>
            </a:pPr>
            <a:r>
              <a:rPr kumimoji="1" lang="en-US" altLang="ja-JP" sz="12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 </a:t>
            </a:r>
            <a:r>
              <a:rPr kumimoji="1" lang="ja-JP" altLang="en-US" sz="12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おぼえやすいパスワードの   </a:t>
            </a:r>
            <a:endParaRPr kumimoji="1" lang="en-US" altLang="ja-JP" sz="12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>
              <a:lnSpc>
                <a:spcPct val="200000"/>
              </a:lnSpc>
            </a:pPr>
            <a:r>
              <a:rPr kumimoji="1" lang="en-US" altLang="ja-JP" sz="12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 </a:t>
            </a:r>
            <a:r>
              <a:rPr kumimoji="1" lang="ja-JP" altLang="en-US" sz="12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設定はキケンです。</a:t>
            </a: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75E47E79-F991-4FA5-8ACC-0B45C487401C}"/>
              </a:ext>
            </a:extLst>
          </p:cNvPr>
          <p:cNvSpPr txBox="1"/>
          <p:nvPr/>
        </p:nvSpPr>
        <p:spPr>
          <a:xfrm>
            <a:off x="4577555" y="2431177"/>
            <a:ext cx="209083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kumimoji="1" lang="ja-JP" altLang="en-US" sz="12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 ウイルスの問題をかいけつするかわりにお金を要求</a:t>
            </a:r>
            <a:endParaRPr kumimoji="1" lang="en-US" altLang="ja-JP" sz="12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>
              <a:lnSpc>
                <a:spcPct val="200000"/>
              </a:lnSpc>
            </a:pPr>
            <a:r>
              <a:rPr kumimoji="1" lang="ja-JP" altLang="en-US" sz="12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されたらそれは詐欺です。　</a:t>
            </a:r>
            <a:endParaRPr kumimoji="1" lang="en-US" altLang="ja-JP" sz="12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>
              <a:lnSpc>
                <a:spcPct val="200000"/>
              </a:lnSpc>
            </a:pPr>
            <a:r>
              <a:rPr kumimoji="1" lang="ja-JP" altLang="en-US" sz="12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 画面に表示された番号には</a:t>
            </a:r>
            <a:endParaRPr kumimoji="1" lang="en-US" altLang="ja-JP" sz="12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>
              <a:lnSpc>
                <a:spcPct val="200000"/>
              </a:lnSpc>
            </a:pPr>
            <a:r>
              <a:rPr kumimoji="1" lang="ja-JP" altLang="en-US" sz="12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ぜったいに電話をかけては</a:t>
            </a:r>
            <a:endParaRPr kumimoji="1" lang="en-US" altLang="ja-JP" sz="12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>
              <a:lnSpc>
                <a:spcPct val="200000"/>
              </a:lnSpc>
            </a:pPr>
            <a:r>
              <a:rPr kumimoji="1" lang="ja-JP" altLang="en-US" sz="12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いけません。</a:t>
            </a:r>
            <a:endParaRPr kumimoji="1" lang="en-US" altLang="ja-JP" sz="12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endParaRPr kumimoji="1" lang="ja-JP" altLang="en-US" dirty="0"/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D164DE4B-FCB7-4B68-9A5A-146EEA853558}"/>
              </a:ext>
            </a:extLst>
          </p:cNvPr>
          <p:cNvSpPr txBox="1"/>
          <p:nvPr/>
        </p:nvSpPr>
        <p:spPr>
          <a:xfrm>
            <a:off x="1476928" y="6242264"/>
            <a:ext cx="1888681" cy="2521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kumimoji="1" lang="ja-JP" altLang="en-US" sz="12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　メールのＵＲＬなどからホンモノにそっくりなニセサイトにつながり、大切な</a:t>
            </a:r>
            <a:r>
              <a:rPr kumimoji="1" lang="en-US" altLang="ja-JP" sz="12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ID</a:t>
            </a:r>
            <a:r>
              <a:rPr kumimoji="1" lang="ja-JP" altLang="en-US" sz="12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やパスワードなどが</a:t>
            </a:r>
            <a:endParaRPr kumimoji="1" lang="en-US" altLang="ja-JP" sz="12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>
              <a:lnSpc>
                <a:spcPts val="2400"/>
              </a:lnSpc>
            </a:pPr>
            <a:r>
              <a:rPr kumimoji="1" lang="ja-JP" altLang="en-US" sz="12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ぬすまれてしまいます。</a:t>
            </a:r>
            <a:endParaRPr kumimoji="1" lang="en-US" altLang="ja-JP" sz="12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>
              <a:lnSpc>
                <a:spcPts val="2400"/>
              </a:lnSpc>
            </a:pPr>
            <a:r>
              <a:rPr kumimoji="1" lang="ja-JP" altLang="en-US" sz="12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登録しておいた正しい</a:t>
            </a:r>
            <a:endParaRPr kumimoji="1" lang="en-US" altLang="ja-JP" sz="12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>
              <a:lnSpc>
                <a:spcPts val="2400"/>
              </a:lnSpc>
            </a:pPr>
            <a:r>
              <a:rPr kumimoji="1" lang="ja-JP" altLang="en-US" sz="12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サイトやアプリから確認</a:t>
            </a:r>
            <a:endParaRPr kumimoji="1" lang="en-US" altLang="ja-JP" sz="12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>
              <a:lnSpc>
                <a:spcPts val="2400"/>
              </a:lnSpc>
            </a:pPr>
            <a:r>
              <a:rPr kumimoji="1" lang="ja-JP" altLang="en-US" sz="12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しましょう。</a:t>
            </a:r>
            <a:endParaRPr kumimoji="1" lang="en-US" altLang="ja-JP" sz="12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91F7A6F2-8C65-4E82-8070-6619371D22EA}"/>
              </a:ext>
            </a:extLst>
          </p:cNvPr>
          <p:cNvSpPr txBox="1"/>
          <p:nvPr/>
        </p:nvSpPr>
        <p:spPr>
          <a:xfrm>
            <a:off x="4408709" y="6088376"/>
            <a:ext cx="2292165" cy="26295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kumimoji="1" lang="ja-JP" altLang="en-US" sz="12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 人をおどすような書き込みや</a:t>
            </a:r>
            <a:endParaRPr kumimoji="1" lang="en-US" altLang="ja-JP" sz="12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>
              <a:lnSpc>
                <a:spcPct val="200000"/>
              </a:lnSpc>
            </a:pPr>
            <a:r>
              <a:rPr kumimoji="1" lang="ja-JP" altLang="en-US" sz="12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わいせつ画像のアップロードは</a:t>
            </a:r>
            <a:endParaRPr kumimoji="1" lang="en-US" altLang="ja-JP" sz="12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>
              <a:lnSpc>
                <a:spcPct val="200000"/>
              </a:lnSpc>
            </a:pPr>
            <a:r>
              <a:rPr kumimoji="1" lang="ja-JP" altLang="en-US" sz="12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犯罪なのでやってはいけません。</a:t>
            </a:r>
            <a:endParaRPr kumimoji="1" lang="en-US" altLang="ja-JP" sz="12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>
              <a:lnSpc>
                <a:spcPct val="200000"/>
              </a:lnSpc>
            </a:pPr>
            <a:r>
              <a:rPr kumimoji="1" lang="ja-JP" altLang="en-US" sz="12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また、簡単にたくさんのお金がもらえるアルバイトの</a:t>
            </a:r>
            <a:r>
              <a:rPr kumimoji="1" lang="ja-JP" altLang="en-US" sz="1200" dirty="0" err="1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ぼ</a:t>
            </a:r>
            <a:r>
              <a:rPr kumimoji="1" lang="ja-JP" altLang="en-US" sz="12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しゅうは、応じると事件に巻き込まれ、</a:t>
            </a:r>
            <a:endParaRPr kumimoji="1" lang="en-US" altLang="ja-JP" sz="12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>
              <a:lnSpc>
                <a:spcPct val="200000"/>
              </a:lnSpc>
            </a:pPr>
            <a:r>
              <a:rPr kumimoji="1" lang="ja-JP" altLang="en-US" sz="12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犯罪者になってしまいます！</a:t>
            </a:r>
            <a:endParaRPr kumimoji="1" lang="en-US" altLang="ja-JP" sz="12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cxnSp>
        <p:nvCxnSpPr>
          <p:cNvPr id="98" name="直線コネクタ 97">
            <a:extLst>
              <a:ext uri="{FF2B5EF4-FFF2-40B4-BE49-F238E27FC236}">
                <a16:creationId xmlns:a16="http://schemas.microsoft.com/office/drawing/2014/main" id="{7AC984DC-AB9A-4A92-A4EA-D95E7C812146}"/>
              </a:ext>
            </a:extLst>
          </p:cNvPr>
          <p:cNvCxnSpPr>
            <a:cxnSpLocks/>
          </p:cNvCxnSpPr>
          <p:nvPr/>
        </p:nvCxnSpPr>
        <p:spPr>
          <a:xfrm>
            <a:off x="1543197" y="4548206"/>
            <a:ext cx="169454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線コネクタ 101">
            <a:extLst>
              <a:ext uri="{FF2B5EF4-FFF2-40B4-BE49-F238E27FC236}">
                <a16:creationId xmlns:a16="http://schemas.microsoft.com/office/drawing/2014/main" id="{F99C1699-C683-49B5-856B-01861CC6DE81}"/>
              </a:ext>
            </a:extLst>
          </p:cNvPr>
          <p:cNvCxnSpPr>
            <a:cxnSpLocks/>
          </p:cNvCxnSpPr>
          <p:nvPr/>
        </p:nvCxnSpPr>
        <p:spPr>
          <a:xfrm>
            <a:off x="5541671" y="3548391"/>
            <a:ext cx="450865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線コネクタ 103">
            <a:extLst>
              <a:ext uri="{FF2B5EF4-FFF2-40B4-BE49-F238E27FC236}">
                <a16:creationId xmlns:a16="http://schemas.microsoft.com/office/drawing/2014/main" id="{5F9B24A4-7BD9-44B9-A8C8-5BB8C22C7E31}"/>
              </a:ext>
            </a:extLst>
          </p:cNvPr>
          <p:cNvCxnSpPr>
            <a:cxnSpLocks/>
          </p:cNvCxnSpPr>
          <p:nvPr/>
        </p:nvCxnSpPr>
        <p:spPr>
          <a:xfrm>
            <a:off x="5450224" y="3171373"/>
            <a:ext cx="82929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線コネクタ 104">
            <a:extLst>
              <a:ext uri="{FF2B5EF4-FFF2-40B4-BE49-F238E27FC236}">
                <a16:creationId xmlns:a16="http://schemas.microsoft.com/office/drawing/2014/main" id="{40675B68-49F2-49C4-B977-B60C1DF2BDD8}"/>
              </a:ext>
            </a:extLst>
          </p:cNvPr>
          <p:cNvCxnSpPr>
            <a:cxnSpLocks/>
          </p:cNvCxnSpPr>
          <p:nvPr/>
        </p:nvCxnSpPr>
        <p:spPr>
          <a:xfrm>
            <a:off x="1533476" y="8084868"/>
            <a:ext cx="166578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線コネクタ 105">
            <a:extLst>
              <a:ext uri="{FF2B5EF4-FFF2-40B4-BE49-F238E27FC236}">
                <a16:creationId xmlns:a16="http://schemas.microsoft.com/office/drawing/2014/main" id="{580D6EDC-1304-437D-AD28-69ABEF511DEC}"/>
              </a:ext>
            </a:extLst>
          </p:cNvPr>
          <p:cNvCxnSpPr>
            <a:cxnSpLocks/>
          </p:cNvCxnSpPr>
          <p:nvPr/>
        </p:nvCxnSpPr>
        <p:spPr>
          <a:xfrm>
            <a:off x="1519450" y="8404957"/>
            <a:ext cx="154984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線コネクタ 107">
            <a:extLst>
              <a:ext uri="{FF2B5EF4-FFF2-40B4-BE49-F238E27FC236}">
                <a16:creationId xmlns:a16="http://schemas.microsoft.com/office/drawing/2014/main" id="{CDD4A8C5-88AD-410B-9B2F-D251F22B4E2F}"/>
              </a:ext>
            </a:extLst>
          </p:cNvPr>
          <p:cNvCxnSpPr>
            <a:cxnSpLocks/>
          </p:cNvCxnSpPr>
          <p:nvPr/>
        </p:nvCxnSpPr>
        <p:spPr>
          <a:xfrm>
            <a:off x="4558189" y="6483166"/>
            <a:ext cx="197037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線コネクタ 109">
            <a:extLst>
              <a:ext uri="{FF2B5EF4-FFF2-40B4-BE49-F238E27FC236}">
                <a16:creationId xmlns:a16="http://schemas.microsoft.com/office/drawing/2014/main" id="{EE9E617E-47FD-42E4-8B05-7DEB5416BD97}"/>
              </a:ext>
            </a:extLst>
          </p:cNvPr>
          <p:cNvCxnSpPr>
            <a:cxnSpLocks/>
          </p:cNvCxnSpPr>
          <p:nvPr/>
        </p:nvCxnSpPr>
        <p:spPr>
          <a:xfrm>
            <a:off x="4456419" y="6846413"/>
            <a:ext cx="191009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直線コネクタ 111">
            <a:extLst>
              <a:ext uri="{FF2B5EF4-FFF2-40B4-BE49-F238E27FC236}">
                <a16:creationId xmlns:a16="http://schemas.microsoft.com/office/drawing/2014/main" id="{FE202CC6-927E-4FF0-AD52-1DEA0C14A9D7}"/>
              </a:ext>
            </a:extLst>
          </p:cNvPr>
          <p:cNvCxnSpPr>
            <a:cxnSpLocks/>
          </p:cNvCxnSpPr>
          <p:nvPr/>
        </p:nvCxnSpPr>
        <p:spPr>
          <a:xfrm flipV="1">
            <a:off x="4658438" y="4270805"/>
            <a:ext cx="1744170" cy="359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正方形/長方形 122">
            <a:extLst>
              <a:ext uri="{FF2B5EF4-FFF2-40B4-BE49-F238E27FC236}">
                <a16:creationId xmlns:a16="http://schemas.microsoft.com/office/drawing/2014/main" id="{6F690535-5F8A-4A50-88B0-165FB4DF3EE6}"/>
              </a:ext>
            </a:extLst>
          </p:cNvPr>
          <p:cNvSpPr/>
          <p:nvPr/>
        </p:nvSpPr>
        <p:spPr>
          <a:xfrm>
            <a:off x="0" y="-5967"/>
            <a:ext cx="6858000" cy="12085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 b="1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24" name="四角形: 角を丸くする 123">
            <a:extLst>
              <a:ext uri="{FF2B5EF4-FFF2-40B4-BE49-F238E27FC236}">
                <a16:creationId xmlns:a16="http://schemas.microsoft.com/office/drawing/2014/main" id="{EA8A616E-E4BC-4B5F-A1A1-E798D5E566D0}"/>
              </a:ext>
            </a:extLst>
          </p:cNvPr>
          <p:cNvSpPr/>
          <p:nvPr/>
        </p:nvSpPr>
        <p:spPr>
          <a:xfrm>
            <a:off x="469165" y="109872"/>
            <a:ext cx="6088056" cy="95065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CC3D5CC8-7B86-4CB4-BF5E-8AE0040B6A83}"/>
              </a:ext>
            </a:extLst>
          </p:cNvPr>
          <p:cNvSpPr txBox="1"/>
          <p:nvPr/>
        </p:nvSpPr>
        <p:spPr>
          <a:xfrm>
            <a:off x="710247" y="109240"/>
            <a:ext cx="5975167" cy="107721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kumimoji="1" lang="ja-JP" alt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知っておきたい！</a:t>
            </a:r>
            <a:endParaRPr kumimoji="1" lang="en-US" altLang="ja-JP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  <a:p>
            <a:r>
              <a:rPr kumimoji="1" lang="ja-JP" altLang="en-US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 サイバー犯罪の</a:t>
            </a:r>
            <a:r>
              <a:rPr kumimoji="1" lang="ja-JP" altLang="en-US" sz="3200" dirty="0">
                <a:ln w="0"/>
                <a:solidFill>
                  <a:srgbClr val="FF66FF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ちしき</a:t>
            </a:r>
          </a:p>
        </p:txBody>
      </p:sp>
      <p:pic>
        <p:nvPicPr>
          <p:cNvPr id="59" name="図 58">
            <a:extLst>
              <a:ext uri="{FF2B5EF4-FFF2-40B4-BE49-F238E27FC236}">
                <a16:creationId xmlns:a16="http://schemas.microsoft.com/office/drawing/2014/main" id="{0476E754-BBD5-449B-827C-643978FC49D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4607" y="140481"/>
            <a:ext cx="1264229" cy="894550"/>
          </a:xfrm>
          <a:prstGeom prst="rect">
            <a:avLst/>
          </a:prstGeom>
        </p:spPr>
      </p:pic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DD98C91D-4CC8-46EA-8944-A7CF84A987D4}"/>
              </a:ext>
            </a:extLst>
          </p:cNvPr>
          <p:cNvSpPr txBox="1"/>
          <p:nvPr/>
        </p:nvSpPr>
        <p:spPr>
          <a:xfrm>
            <a:off x="8031" y="9020919"/>
            <a:ext cx="350683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担当　静岡市生活安全安心課　防犯・交通安全係　</a:t>
            </a:r>
            <a:endParaRPr lang="en-US" altLang="ja-JP" sz="9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9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　　　　　　　　　　　　　　　　　　　　　　　　　</a:t>
            </a:r>
            <a:r>
              <a:rPr lang="en-US" altLang="ja-JP" sz="9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TEL 054-221-1058</a:t>
            </a:r>
          </a:p>
          <a:p>
            <a:r>
              <a:rPr lang="ja-JP" altLang="en-US" sz="9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・詳細は下記にお問い合わせください。</a:t>
            </a:r>
            <a:endParaRPr lang="en-US" altLang="ja-JP" sz="9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9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静岡県警察本部生活安全部サイバー犯罪対策課</a:t>
            </a:r>
            <a:endParaRPr lang="en-US" altLang="ja-JP" sz="10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9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サイバーセキュリティ対策係　　Ｔ</a:t>
            </a:r>
            <a:r>
              <a:rPr lang="en-US" altLang="ja-JP" sz="9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EL(</a:t>
            </a:r>
            <a:r>
              <a:rPr lang="ja-JP" altLang="en-US" sz="9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代表）</a:t>
            </a:r>
            <a:r>
              <a:rPr lang="en-US" altLang="ja-JP" sz="9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054</a:t>
            </a:r>
            <a:r>
              <a:rPr lang="ja-JP" altLang="en-US" sz="9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－２７１－０１１０</a:t>
            </a:r>
            <a:endParaRPr lang="en-US" altLang="ja-JP" sz="9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pic>
        <p:nvPicPr>
          <p:cNvPr id="126" name="図 125">
            <a:extLst>
              <a:ext uri="{FF2B5EF4-FFF2-40B4-BE49-F238E27FC236}">
                <a16:creationId xmlns:a16="http://schemas.microsoft.com/office/drawing/2014/main" id="{5F22A7FF-9D22-499B-A01F-9A1D02676971}"/>
              </a:ext>
            </a:extLst>
          </p:cNvPr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49" t="10628" r="10600" b="11058"/>
          <a:stretch/>
        </p:blipFill>
        <p:spPr>
          <a:xfrm>
            <a:off x="5834324" y="9357240"/>
            <a:ext cx="487675" cy="508137"/>
          </a:xfrm>
          <a:prstGeom prst="rect">
            <a:avLst/>
          </a:prstGeom>
        </p:spPr>
      </p:pic>
      <p:sp>
        <p:nvSpPr>
          <p:cNvPr id="127" name="テキスト ボックス 126">
            <a:extLst>
              <a:ext uri="{FF2B5EF4-FFF2-40B4-BE49-F238E27FC236}">
                <a16:creationId xmlns:a16="http://schemas.microsoft.com/office/drawing/2014/main" id="{73365163-B9A8-4833-8100-13533F73CA0C}"/>
              </a:ext>
            </a:extLst>
          </p:cNvPr>
          <p:cNvSpPr txBox="1"/>
          <p:nvPr/>
        </p:nvSpPr>
        <p:spPr>
          <a:xfrm>
            <a:off x="3692821" y="9121706"/>
            <a:ext cx="28635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静岡県警察サイバー犯罪対策課</a:t>
            </a:r>
            <a:r>
              <a:rPr lang="en-US" altLang="ja-JP" sz="10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X</a:t>
            </a:r>
            <a:r>
              <a:rPr lang="ja-JP" altLang="en-US" sz="10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（旧</a:t>
            </a:r>
            <a:r>
              <a:rPr lang="en-US" altLang="ja-JP" sz="10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Twitter)</a:t>
            </a:r>
            <a:endParaRPr lang="en-US" sz="10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28" name="テキスト ボックス 127">
            <a:extLst>
              <a:ext uri="{FF2B5EF4-FFF2-40B4-BE49-F238E27FC236}">
                <a16:creationId xmlns:a16="http://schemas.microsoft.com/office/drawing/2014/main" id="{9A4CC01B-71F7-46E1-A651-2998F6820093}"/>
              </a:ext>
            </a:extLst>
          </p:cNvPr>
          <p:cNvSpPr txBox="1"/>
          <p:nvPr/>
        </p:nvSpPr>
        <p:spPr>
          <a:xfrm>
            <a:off x="3629682" y="9423348"/>
            <a:ext cx="2499631" cy="349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b="1" dirty="0">
                <a:solidFill>
                  <a:schemeClr val="accent5">
                    <a:lumMod val="7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＠</a:t>
            </a:r>
            <a:r>
              <a:rPr lang="en-US" altLang="ja-JP" sz="1600" b="1" dirty="0" err="1">
                <a:solidFill>
                  <a:schemeClr val="accent5">
                    <a:lumMod val="75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shizuoka_cyber</a:t>
            </a:r>
            <a:endParaRPr lang="en-US" sz="1600" b="1" dirty="0">
              <a:solidFill>
                <a:schemeClr val="accent5">
                  <a:lumMod val="75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pic>
        <p:nvPicPr>
          <p:cNvPr id="1030" name="Picture 6" descr="Ｔｗｉｔｔｅｒ風画面">
            <a:extLst>
              <a:ext uri="{FF2B5EF4-FFF2-40B4-BE49-F238E27FC236}">
                <a16:creationId xmlns:a16="http://schemas.microsoft.com/office/drawing/2014/main" id="{D0F33CEF-A65B-4668-8A3A-26860C2842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45"/>
          <a:stretch/>
        </p:blipFill>
        <p:spPr bwMode="auto">
          <a:xfrm>
            <a:off x="3351686" y="6969920"/>
            <a:ext cx="1081217" cy="182712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AF15430-63A6-4D5C-8395-43D10A3172D7}"/>
              </a:ext>
            </a:extLst>
          </p:cNvPr>
          <p:cNvSpPr txBox="1"/>
          <p:nvPr/>
        </p:nvSpPr>
        <p:spPr>
          <a:xfrm>
            <a:off x="2821434" y="514368"/>
            <a:ext cx="10540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は　ん　ざ　い</a:t>
            </a: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A1967AAB-D276-462B-9018-5E96B1CE82AB}"/>
              </a:ext>
            </a:extLst>
          </p:cNvPr>
          <p:cNvSpPr txBox="1"/>
          <p:nvPr/>
        </p:nvSpPr>
        <p:spPr>
          <a:xfrm>
            <a:off x="4573454" y="1403112"/>
            <a:ext cx="6883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</a:t>
            </a:r>
            <a:r>
              <a:rPr kumimoji="1" lang="ja-JP" altLang="en-US" sz="800" dirty="0">
                <a:solidFill>
                  <a:srgbClr val="00206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かんせん</a:t>
            </a: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E6B07764-7888-4137-81F8-A0FC8D17B9EA}"/>
              </a:ext>
            </a:extLst>
          </p:cNvPr>
          <p:cNvSpPr txBox="1"/>
          <p:nvPr/>
        </p:nvSpPr>
        <p:spPr>
          <a:xfrm>
            <a:off x="4550276" y="5122919"/>
            <a:ext cx="540941" cy="215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solidFill>
                  <a:srgbClr val="00206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くうかん</a:t>
            </a: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E237AE70-2A8E-4CA1-AEB6-2F795B307B42}"/>
              </a:ext>
            </a:extLst>
          </p:cNvPr>
          <p:cNvSpPr txBox="1"/>
          <p:nvPr/>
        </p:nvSpPr>
        <p:spPr>
          <a:xfrm>
            <a:off x="4343196" y="6852417"/>
            <a:ext cx="8796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はんざい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E178F2CE-EC65-4457-ACC5-1D237B7E4C7A}"/>
              </a:ext>
            </a:extLst>
          </p:cNvPr>
          <p:cNvSpPr txBox="1"/>
          <p:nvPr/>
        </p:nvSpPr>
        <p:spPr>
          <a:xfrm>
            <a:off x="5664323" y="6100029"/>
            <a:ext cx="3148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か</a:t>
            </a: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6C2CC9DB-21DF-4437-BC0E-0FDB2177692C}"/>
              </a:ext>
            </a:extLst>
          </p:cNvPr>
          <p:cNvSpPr txBox="1"/>
          <p:nvPr/>
        </p:nvSpPr>
        <p:spPr>
          <a:xfrm>
            <a:off x="5019764" y="6472844"/>
            <a:ext cx="540941" cy="215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がぞう</a:t>
            </a: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2C69725C-1090-4AD1-AB02-49BED11DCFFC}"/>
              </a:ext>
            </a:extLst>
          </p:cNvPr>
          <p:cNvSpPr txBox="1"/>
          <p:nvPr/>
        </p:nvSpPr>
        <p:spPr>
          <a:xfrm>
            <a:off x="4985025" y="7926386"/>
            <a:ext cx="64915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じけん</a:t>
            </a: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0048ED09-9914-4375-A61E-576FDD6C0942}"/>
              </a:ext>
            </a:extLst>
          </p:cNvPr>
          <p:cNvSpPr txBox="1"/>
          <p:nvPr/>
        </p:nvSpPr>
        <p:spPr>
          <a:xfrm>
            <a:off x="4811316" y="7180877"/>
            <a:ext cx="82388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かんたん</a:t>
            </a: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BCAEE503-792E-49DE-A15F-BE95B71472E3}"/>
              </a:ext>
            </a:extLst>
          </p:cNvPr>
          <p:cNvSpPr txBox="1"/>
          <p:nvPr/>
        </p:nvSpPr>
        <p:spPr>
          <a:xfrm>
            <a:off x="2593392" y="8049419"/>
            <a:ext cx="8796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かくにん</a:t>
            </a: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4B558A12-D851-41D7-8DC1-A13FED6B7F8C}"/>
              </a:ext>
            </a:extLst>
          </p:cNvPr>
          <p:cNvSpPr txBox="1"/>
          <p:nvPr/>
        </p:nvSpPr>
        <p:spPr>
          <a:xfrm>
            <a:off x="2506153" y="6826062"/>
            <a:ext cx="8796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solidFill>
                  <a:srgbClr val="00206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</a:t>
            </a:r>
            <a:r>
              <a:rPr kumimoji="1" lang="ja-JP" altLang="en-US" sz="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たいせつ</a:t>
            </a: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0990CDB4-95F4-4A0A-8C35-E2B1D2770E5A}"/>
              </a:ext>
            </a:extLst>
          </p:cNvPr>
          <p:cNvSpPr txBox="1"/>
          <p:nvPr/>
        </p:nvSpPr>
        <p:spPr>
          <a:xfrm>
            <a:off x="1269474" y="5591956"/>
            <a:ext cx="4758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</a:t>
            </a:r>
            <a:r>
              <a:rPr kumimoji="1" lang="ja-JP" altLang="en-US" sz="800" dirty="0">
                <a:solidFill>
                  <a:srgbClr val="00206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ひら</a:t>
            </a: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5896B7CB-619E-4D6F-A6FE-9E2EF2F5BB57}"/>
              </a:ext>
            </a:extLst>
          </p:cNvPr>
          <p:cNvSpPr txBox="1"/>
          <p:nvPr/>
        </p:nvSpPr>
        <p:spPr>
          <a:xfrm>
            <a:off x="5814215" y="2798668"/>
            <a:ext cx="180839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ようきゅう</a:t>
            </a: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6C18B7E9-F57E-4EA8-9479-DBBF52715730}"/>
              </a:ext>
            </a:extLst>
          </p:cNvPr>
          <p:cNvSpPr txBox="1"/>
          <p:nvPr/>
        </p:nvSpPr>
        <p:spPr>
          <a:xfrm>
            <a:off x="1960543" y="1396549"/>
            <a:ext cx="10540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solidFill>
                  <a:srgbClr val="00206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　おし</a:t>
            </a: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34F0866C-BE48-4334-9126-12601E043AD9}"/>
              </a:ext>
            </a:extLst>
          </p:cNvPr>
          <p:cNvSpPr txBox="1"/>
          <p:nvPr/>
        </p:nvSpPr>
        <p:spPr>
          <a:xfrm>
            <a:off x="1453058" y="4549995"/>
            <a:ext cx="6150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せってい</a:t>
            </a: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5512A884-8032-412B-AE03-B7F76AA57C1A}"/>
              </a:ext>
            </a:extLst>
          </p:cNvPr>
          <p:cNvSpPr txBox="1"/>
          <p:nvPr/>
        </p:nvSpPr>
        <p:spPr>
          <a:xfrm>
            <a:off x="5371648" y="2423696"/>
            <a:ext cx="10540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もんだい</a:t>
            </a:r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F3B7B992-5EC6-459F-8C47-676B20363AFC}"/>
              </a:ext>
            </a:extLst>
          </p:cNvPr>
          <p:cNvSpPr txBox="1"/>
          <p:nvPr/>
        </p:nvSpPr>
        <p:spPr>
          <a:xfrm>
            <a:off x="5165574" y="3537891"/>
            <a:ext cx="10540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ひょうじ</a:t>
            </a:r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D9E9467E-0741-4B58-A59C-CDBEBF757AB9}"/>
              </a:ext>
            </a:extLst>
          </p:cNvPr>
          <p:cNvSpPr txBox="1"/>
          <p:nvPr/>
        </p:nvSpPr>
        <p:spPr>
          <a:xfrm>
            <a:off x="5855910" y="3540358"/>
            <a:ext cx="10540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ばんごう</a:t>
            </a: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D4C9C12B-3554-4453-9BA9-A1172A604930}"/>
              </a:ext>
            </a:extLst>
          </p:cNvPr>
          <p:cNvSpPr txBox="1"/>
          <p:nvPr/>
        </p:nvSpPr>
        <p:spPr>
          <a:xfrm>
            <a:off x="5290273" y="3895932"/>
            <a:ext cx="10540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でんわ</a:t>
            </a: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6CC63FC5-8FA1-4A86-AD06-15859B15C5B3}"/>
              </a:ext>
            </a:extLst>
          </p:cNvPr>
          <p:cNvSpPr txBox="1"/>
          <p:nvPr/>
        </p:nvSpPr>
        <p:spPr>
          <a:xfrm>
            <a:off x="1581604" y="7729876"/>
            <a:ext cx="65017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とうろく</a:t>
            </a:r>
          </a:p>
        </p:txBody>
      </p:sp>
      <p:cxnSp>
        <p:nvCxnSpPr>
          <p:cNvPr id="92" name="直線コネクタ 91">
            <a:extLst>
              <a:ext uri="{FF2B5EF4-FFF2-40B4-BE49-F238E27FC236}">
                <a16:creationId xmlns:a16="http://schemas.microsoft.com/office/drawing/2014/main" id="{6C771A76-2616-4525-B489-CF77D3248187}"/>
              </a:ext>
            </a:extLst>
          </p:cNvPr>
          <p:cNvCxnSpPr>
            <a:cxnSpLocks/>
          </p:cNvCxnSpPr>
          <p:nvPr/>
        </p:nvCxnSpPr>
        <p:spPr>
          <a:xfrm>
            <a:off x="1476928" y="4914488"/>
            <a:ext cx="132100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EBE2C08A-7AE4-4BE3-A442-740D1C6B096A}"/>
              </a:ext>
            </a:extLst>
          </p:cNvPr>
          <p:cNvSpPr txBox="1"/>
          <p:nvPr/>
        </p:nvSpPr>
        <p:spPr>
          <a:xfrm>
            <a:off x="2549085" y="7752747"/>
            <a:ext cx="65017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ただ</a:t>
            </a:r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3A9770A1-4F72-48FC-BEC0-8E7B896F018F}"/>
              </a:ext>
            </a:extLst>
          </p:cNvPr>
          <p:cNvSpPr txBox="1"/>
          <p:nvPr/>
        </p:nvSpPr>
        <p:spPr>
          <a:xfrm>
            <a:off x="1605668" y="3809772"/>
            <a:ext cx="10540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なまえ</a:t>
            </a: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8DD24403-A517-47B7-9A41-43E7031173AF}"/>
              </a:ext>
            </a:extLst>
          </p:cNvPr>
          <p:cNvSpPr txBox="1"/>
          <p:nvPr/>
        </p:nvSpPr>
        <p:spPr>
          <a:xfrm>
            <a:off x="5525770" y="2791532"/>
            <a:ext cx="10540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かね</a:t>
            </a: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5F96DDE6-15BD-493F-9330-8C74CEA0F64B}"/>
              </a:ext>
            </a:extLst>
          </p:cNvPr>
          <p:cNvSpPr txBox="1"/>
          <p:nvPr/>
        </p:nvSpPr>
        <p:spPr>
          <a:xfrm>
            <a:off x="5583349" y="5139843"/>
            <a:ext cx="10540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はんざい</a:t>
            </a:r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05F844DF-8C4E-4C87-8381-C9A6DB6DB039}"/>
              </a:ext>
            </a:extLst>
          </p:cNvPr>
          <p:cNvSpPr txBox="1"/>
          <p:nvPr/>
        </p:nvSpPr>
        <p:spPr>
          <a:xfrm>
            <a:off x="4392968" y="8288840"/>
            <a:ext cx="10540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 err="1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はんざいしゃ</a:t>
            </a:r>
            <a:endParaRPr kumimoji="1" lang="ja-JP" altLang="en-US" sz="8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cxnSp>
        <p:nvCxnSpPr>
          <p:cNvPr id="100" name="直線コネクタ 99">
            <a:extLst>
              <a:ext uri="{FF2B5EF4-FFF2-40B4-BE49-F238E27FC236}">
                <a16:creationId xmlns:a16="http://schemas.microsoft.com/office/drawing/2014/main" id="{0DF026E6-DC4E-4618-8497-7D037FC199C6}"/>
              </a:ext>
            </a:extLst>
          </p:cNvPr>
          <p:cNvCxnSpPr>
            <a:cxnSpLocks/>
          </p:cNvCxnSpPr>
          <p:nvPr/>
        </p:nvCxnSpPr>
        <p:spPr>
          <a:xfrm>
            <a:off x="4879498" y="7573061"/>
            <a:ext cx="164649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線コネクタ 100">
            <a:extLst>
              <a:ext uri="{FF2B5EF4-FFF2-40B4-BE49-F238E27FC236}">
                <a16:creationId xmlns:a16="http://schemas.microsoft.com/office/drawing/2014/main" id="{A778C8F7-D373-4F36-BA15-A8CBDCDD81B4}"/>
              </a:ext>
            </a:extLst>
          </p:cNvPr>
          <p:cNvCxnSpPr>
            <a:cxnSpLocks/>
          </p:cNvCxnSpPr>
          <p:nvPr/>
        </p:nvCxnSpPr>
        <p:spPr>
          <a:xfrm>
            <a:off x="4454778" y="7930936"/>
            <a:ext cx="191214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A87460DE-01FF-4C0C-BB7B-7972A15DC569}"/>
              </a:ext>
            </a:extLst>
          </p:cNvPr>
          <p:cNvSpPr txBox="1"/>
          <p:nvPr/>
        </p:nvSpPr>
        <p:spPr>
          <a:xfrm>
            <a:off x="1477952" y="1850149"/>
            <a:ext cx="10540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solidFill>
                  <a:srgbClr val="00206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　か</a:t>
            </a:r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296B467F-5203-486A-9417-7327345A17D2}"/>
              </a:ext>
            </a:extLst>
          </p:cNvPr>
          <p:cNvSpPr txBox="1"/>
          <p:nvPr/>
        </p:nvSpPr>
        <p:spPr>
          <a:xfrm>
            <a:off x="6099454" y="7212520"/>
            <a:ext cx="10540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かね</a:t>
            </a:r>
          </a:p>
        </p:txBody>
      </p: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4EBFF593-35FC-4E36-B2AD-27F64CBC8685}"/>
              </a:ext>
            </a:extLst>
          </p:cNvPr>
          <p:cNvSpPr txBox="1"/>
          <p:nvPr/>
        </p:nvSpPr>
        <p:spPr>
          <a:xfrm>
            <a:off x="3635978" y="5530401"/>
            <a:ext cx="8796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en-US" altLang="ja-JP" sz="8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</a:t>
            </a:r>
            <a:r>
              <a:rPr kumimoji="1" lang="ja-JP" altLang="en-US" sz="800" dirty="0">
                <a:solidFill>
                  <a:srgbClr val="00206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いりぐち</a:t>
            </a:r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0949FC98-0E7B-4F34-B686-0DCF84BEB3AC}"/>
              </a:ext>
            </a:extLst>
          </p:cNvPr>
          <p:cNvSpPr txBox="1"/>
          <p:nvPr/>
        </p:nvSpPr>
        <p:spPr>
          <a:xfrm>
            <a:off x="3581629" y="5163408"/>
            <a:ext cx="2946933" cy="973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2000" dirty="0">
                <a:solidFill>
                  <a:srgbClr val="002060"/>
                </a:solidFill>
                <a:highlight>
                  <a:srgbClr val="F2FEAC"/>
                </a:highlight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サイバー空間には犯罪の入口がたくさん</a:t>
            </a:r>
          </a:p>
        </p:txBody>
      </p:sp>
      <p:cxnSp>
        <p:nvCxnSpPr>
          <p:cNvPr id="116" name="直線コネクタ 115">
            <a:extLst>
              <a:ext uri="{FF2B5EF4-FFF2-40B4-BE49-F238E27FC236}">
                <a16:creationId xmlns:a16="http://schemas.microsoft.com/office/drawing/2014/main" id="{EA9034BE-3CF0-4825-B03B-A875DBBBA17A}"/>
              </a:ext>
            </a:extLst>
          </p:cNvPr>
          <p:cNvCxnSpPr>
            <a:cxnSpLocks/>
          </p:cNvCxnSpPr>
          <p:nvPr/>
        </p:nvCxnSpPr>
        <p:spPr>
          <a:xfrm>
            <a:off x="4639482" y="4657717"/>
            <a:ext cx="736977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5049248A-6D41-4F4B-A8F7-CBE176C43960}"/>
              </a:ext>
            </a:extLst>
          </p:cNvPr>
          <p:cNvSpPr txBox="1"/>
          <p:nvPr/>
        </p:nvSpPr>
        <p:spPr>
          <a:xfrm>
            <a:off x="2436677" y="2337927"/>
            <a:ext cx="5334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たにん</a:t>
            </a:r>
          </a:p>
        </p:txBody>
      </p: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5D587FF8-D533-4F6B-9A51-8CC814D2B290}"/>
              </a:ext>
            </a:extLst>
          </p:cNvPr>
          <p:cNvSpPr txBox="1"/>
          <p:nvPr/>
        </p:nvSpPr>
        <p:spPr>
          <a:xfrm>
            <a:off x="5624425" y="3176561"/>
            <a:ext cx="5322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さぎ</a:t>
            </a: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D74A4735-1A64-46BD-A0A4-FA6522F51811}"/>
              </a:ext>
            </a:extLst>
          </p:cNvPr>
          <p:cNvSpPr txBox="1"/>
          <p:nvPr/>
        </p:nvSpPr>
        <p:spPr>
          <a:xfrm>
            <a:off x="5958857" y="6101560"/>
            <a:ext cx="3148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こ</a:t>
            </a:r>
          </a:p>
        </p:txBody>
      </p:sp>
      <p:cxnSp>
        <p:nvCxnSpPr>
          <p:cNvPr id="115" name="直線コネクタ 114">
            <a:extLst>
              <a:ext uri="{FF2B5EF4-FFF2-40B4-BE49-F238E27FC236}">
                <a16:creationId xmlns:a16="http://schemas.microsoft.com/office/drawing/2014/main" id="{9AF62E2F-5BB7-4686-9312-45E2485B65B6}"/>
              </a:ext>
            </a:extLst>
          </p:cNvPr>
          <p:cNvCxnSpPr>
            <a:cxnSpLocks/>
          </p:cNvCxnSpPr>
          <p:nvPr/>
        </p:nvCxnSpPr>
        <p:spPr>
          <a:xfrm>
            <a:off x="5222818" y="7212520"/>
            <a:ext cx="130574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D89C12B3-87EB-4B68-A189-7F88BE58F654}"/>
              </a:ext>
            </a:extLst>
          </p:cNvPr>
          <p:cNvSpPr txBox="1"/>
          <p:nvPr/>
        </p:nvSpPr>
        <p:spPr>
          <a:xfrm>
            <a:off x="5412375" y="7927335"/>
            <a:ext cx="3148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ま</a:t>
            </a:r>
          </a:p>
        </p:txBody>
      </p: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24F4DBAB-EE07-4C4B-95F5-1577D4208485}"/>
              </a:ext>
            </a:extLst>
          </p:cNvPr>
          <p:cNvSpPr txBox="1"/>
          <p:nvPr/>
        </p:nvSpPr>
        <p:spPr>
          <a:xfrm>
            <a:off x="5708333" y="7930135"/>
            <a:ext cx="3148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こ</a:t>
            </a:r>
          </a:p>
        </p:txBody>
      </p:sp>
      <p:sp>
        <p:nvSpPr>
          <p:cNvPr id="119" name="テキスト ボックス 118">
            <a:extLst>
              <a:ext uri="{FF2B5EF4-FFF2-40B4-BE49-F238E27FC236}">
                <a16:creationId xmlns:a16="http://schemas.microsoft.com/office/drawing/2014/main" id="{C065A6E8-1D06-4A7B-989A-78553C64AA35}"/>
              </a:ext>
            </a:extLst>
          </p:cNvPr>
          <p:cNvSpPr txBox="1"/>
          <p:nvPr/>
        </p:nvSpPr>
        <p:spPr>
          <a:xfrm>
            <a:off x="4534214" y="6088376"/>
            <a:ext cx="540941" cy="215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ひと</a:t>
            </a:r>
          </a:p>
        </p:txBody>
      </p:sp>
      <p:cxnSp>
        <p:nvCxnSpPr>
          <p:cNvPr id="120" name="直線コネクタ 119">
            <a:extLst>
              <a:ext uri="{FF2B5EF4-FFF2-40B4-BE49-F238E27FC236}">
                <a16:creationId xmlns:a16="http://schemas.microsoft.com/office/drawing/2014/main" id="{713D90EC-49BE-410C-AD1D-C562E97A8066}"/>
              </a:ext>
            </a:extLst>
          </p:cNvPr>
          <p:cNvCxnSpPr>
            <a:cxnSpLocks/>
          </p:cNvCxnSpPr>
          <p:nvPr/>
        </p:nvCxnSpPr>
        <p:spPr>
          <a:xfrm>
            <a:off x="4492918" y="8664669"/>
            <a:ext cx="173816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8E9700F8-9F2F-4416-BDB6-558ED96F36BF}"/>
              </a:ext>
            </a:extLst>
          </p:cNvPr>
          <p:cNvSpPr txBox="1"/>
          <p:nvPr/>
        </p:nvSpPr>
        <p:spPr>
          <a:xfrm>
            <a:off x="1041946" y="53421"/>
            <a:ext cx="49895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し</a:t>
            </a:r>
          </a:p>
        </p:txBody>
      </p: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5FD31DAC-3F37-46E4-8303-58499D62F0C9}"/>
              </a:ext>
            </a:extLst>
          </p:cNvPr>
          <p:cNvSpPr txBox="1"/>
          <p:nvPr/>
        </p:nvSpPr>
        <p:spPr>
          <a:xfrm>
            <a:off x="4239780" y="1850016"/>
            <a:ext cx="68831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</a:t>
            </a:r>
            <a:r>
              <a:rPr kumimoji="1" lang="ja-JP" altLang="en-US" sz="800" dirty="0">
                <a:solidFill>
                  <a:srgbClr val="00206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さぎ</a:t>
            </a:r>
          </a:p>
        </p:txBody>
      </p:sp>
      <p:sp>
        <p:nvSpPr>
          <p:cNvPr id="129" name="テキスト ボックス 128">
            <a:extLst>
              <a:ext uri="{FF2B5EF4-FFF2-40B4-BE49-F238E27FC236}">
                <a16:creationId xmlns:a16="http://schemas.microsoft.com/office/drawing/2014/main" id="{B8B9E3D6-D764-4AE3-88C0-DC3C6EEAE760}"/>
              </a:ext>
            </a:extLst>
          </p:cNvPr>
          <p:cNvSpPr txBox="1"/>
          <p:nvPr/>
        </p:nvSpPr>
        <p:spPr>
          <a:xfrm>
            <a:off x="4419764" y="7926386"/>
            <a:ext cx="64915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おう</a:t>
            </a:r>
          </a:p>
        </p:txBody>
      </p:sp>
    </p:spTree>
    <p:extLst>
      <p:ext uri="{BB962C8B-B14F-4D97-AF65-F5344CB8AC3E}">
        <p14:creationId xmlns:p14="http://schemas.microsoft.com/office/powerpoint/2010/main" val="28684144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3131</TotalTime>
  <Words>304</Words>
  <Application>Microsoft Office PowerPoint</Application>
  <PresentationFormat>A4 210 x 297 mm</PresentationFormat>
  <Paragraphs>75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BIZ UDPゴシック</vt:lpstr>
      <vt:lpstr>UD デジタル 教科書体 N-B</vt:lpstr>
      <vt:lpstr>UD デジタル 教科書体 NK-B</vt:lpstr>
      <vt:lpstr>メイリオ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岩﨑 文香</dc:creator>
  <cp:lastModifiedBy>松尾　凌</cp:lastModifiedBy>
  <cp:revision>199</cp:revision>
  <cp:lastPrinted>2025-02-17T04:09:55Z</cp:lastPrinted>
  <dcterms:created xsi:type="dcterms:W3CDTF">2021-05-26T01:21:01Z</dcterms:created>
  <dcterms:modified xsi:type="dcterms:W3CDTF">2025-02-17T04:14:53Z</dcterms:modified>
</cp:coreProperties>
</file>