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15"/>
  </p:notesMasterIdLst>
  <p:handoutMasterIdLst>
    <p:handoutMasterId r:id="rId16"/>
  </p:handoutMasterIdLst>
  <p:sldIdLst>
    <p:sldId id="517" r:id="rId2"/>
    <p:sldId id="532" r:id="rId3"/>
    <p:sldId id="556" r:id="rId4"/>
    <p:sldId id="520" r:id="rId5"/>
    <p:sldId id="538" r:id="rId6"/>
    <p:sldId id="542" r:id="rId7"/>
    <p:sldId id="479" r:id="rId8"/>
    <p:sldId id="487" r:id="rId9"/>
    <p:sldId id="489" r:id="rId10"/>
    <p:sldId id="583" r:id="rId11"/>
    <p:sldId id="492" r:id="rId12"/>
    <p:sldId id="531" r:id="rId13"/>
    <p:sldId id="551"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84E4E"/>
    <a:srgbClr val="0066FF"/>
    <a:srgbClr val="F8C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3620" autoAdjust="0"/>
  </p:normalViewPr>
  <p:slideViewPr>
    <p:cSldViewPr snapToGrid="0" showGuides="1">
      <p:cViewPr varScale="1">
        <p:scale>
          <a:sx n="46" d="100"/>
          <a:sy n="46" d="100"/>
        </p:scale>
        <p:origin x="2100" y="54"/>
      </p:cViewPr>
      <p:guideLst>
        <p:guide orient="horz" pos="2160"/>
        <p:guide pos="2880"/>
      </p:guideLst>
    </p:cSldViewPr>
  </p:slideViewPr>
  <p:notesTextViewPr>
    <p:cViewPr>
      <p:scale>
        <a:sx n="1" d="1"/>
        <a:sy n="1" d="1"/>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viewProps" Target="viewProps.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handoutMaster" Target="handoutMasters/handoutMaster1.xml" />
  <Relationship Id="rId20"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notesMaster" Target="notesMasters/notesMaster1.xml" />
  <Relationship Id="rId10" Type="http://schemas.openxmlformats.org/officeDocument/2006/relationships/slide" Target="slides/slide9.xml" />
  <Relationship Id="rId19"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375" cy="498645"/>
          </a:xfrm>
          <a:prstGeom prst="rect">
            <a:avLst/>
          </a:prstGeom>
        </p:spPr>
        <p:txBody>
          <a:bodyPr vert="horz" lIns="92199" tIns="46099" rIns="92199" bIns="4609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2"/>
            <a:ext cx="2950374" cy="498645"/>
          </a:xfrm>
          <a:prstGeom prst="rect">
            <a:avLst/>
          </a:prstGeom>
        </p:spPr>
        <p:txBody>
          <a:bodyPr vert="horz" lIns="92199" tIns="46099" rIns="92199" bIns="46099" rtlCol="0"/>
          <a:lstStyle>
            <a:lvl1pPr algn="r">
              <a:defRPr sz="1200"/>
            </a:lvl1pPr>
          </a:lstStyle>
          <a:p>
            <a:fld id="{ACB1804D-96E9-41EC-BE5E-69F26C8BA5C5}" type="datetimeFigureOut">
              <a:rPr kumimoji="1" lang="ja-JP" altLang="en-US" smtClean="0"/>
              <a:t>2021/2/5</a:t>
            </a:fld>
            <a:endParaRPr kumimoji="1" lang="ja-JP" altLang="en-US"/>
          </a:p>
        </p:txBody>
      </p:sp>
      <p:sp>
        <p:nvSpPr>
          <p:cNvPr id="4" name="フッター プレースホルダー 3"/>
          <p:cNvSpPr>
            <a:spLocks noGrp="1"/>
          </p:cNvSpPr>
          <p:nvPr>
            <p:ph type="ftr" sz="quarter" idx="2"/>
          </p:nvPr>
        </p:nvSpPr>
        <p:spPr>
          <a:xfrm>
            <a:off x="2" y="9440697"/>
            <a:ext cx="2950375" cy="498645"/>
          </a:xfrm>
          <a:prstGeom prst="rect">
            <a:avLst/>
          </a:prstGeom>
        </p:spPr>
        <p:txBody>
          <a:bodyPr vert="horz" lIns="92199" tIns="46099" rIns="92199" bIns="4609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697"/>
            <a:ext cx="2950374" cy="498645"/>
          </a:xfrm>
          <a:prstGeom prst="rect">
            <a:avLst/>
          </a:prstGeom>
        </p:spPr>
        <p:txBody>
          <a:bodyPr vert="horz" lIns="92199" tIns="46099" rIns="92199" bIns="46099" rtlCol="0" anchor="b"/>
          <a:lstStyle>
            <a:lvl1pPr algn="r">
              <a:defRPr sz="1200"/>
            </a:lvl1pPr>
          </a:lstStyle>
          <a:p>
            <a:fld id="{B086E1E1-E78C-4E05-83A3-15785B202D77}" type="slidenum">
              <a:rPr kumimoji="1" lang="ja-JP" altLang="en-US" smtClean="0"/>
              <a:t>‹#›</a:t>
            </a:fld>
            <a:endParaRPr kumimoji="1" lang="ja-JP" altLang="en-US"/>
          </a:p>
        </p:txBody>
      </p:sp>
    </p:spTree>
    <p:extLst>
      <p:ext uri="{BB962C8B-B14F-4D97-AF65-F5344CB8AC3E}">
        <p14:creationId xmlns:p14="http://schemas.microsoft.com/office/powerpoint/2010/main" val="407715253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375" cy="498645"/>
          </a:xfrm>
          <a:prstGeom prst="rect">
            <a:avLst/>
          </a:prstGeom>
        </p:spPr>
        <p:txBody>
          <a:bodyPr vert="horz" lIns="92199" tIns="46099" rIns="92199" bIns="460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2"/>
            <a:ext cx="2950374" cy="498645"/>
          </a:xfrm>
          <a:prstGeom prst="rect">
            <a:avLst/>
          </a:prstGeom>
        </p:spPr>
        <p:txBody>
          <a:bodyPr vert="horz" lIns="92199" tIns="46099" rIns="92199" bIns="46099" rtlCol="0"/>
          <a:lstStyle>
            <a:lvl1pPr algn="r">
              <a:defRPr sz="1200"/>
            </a:lvl1pPr>
          </a:lstStyle>
          <a:p>
            <a:fld id="{1BBADC37-0535-48ED-8922-A0CFCB67FC0B}" type="datetimeFigureOut">
              <a:rPr kumimoji="1" lang="ja-JP" altLang="en-US" smtClean="0"/>
              <a:t>2021/2/5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99" tIns="46099" rIns="92199" bIns="46099"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4"/>
          </a:xfrm>
          <a:prstGeom prst="rect">
            <a:avLst/>
          </a:prstGeom>
        </p:spPr>
        <p:txBody>
          <a:bodyPr vert="horz" lIns="92199" tIns="46099" rIns="92199" bIns="460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97"/>
            <a:ext cx="2950375" cy="498645"/>
          </a:xfrm>
          <a:prstGeom prst="rect">
            <a:avLst/>
          </a:prstGeom>
        </p:spPr>
        <p:txBody>
          <a:bodyPr vert="horz" lIns="92199" tIns="46099" rIns="92199" bIns="460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7"/>
            <a:ext cx="2950374" cy="498645"/>
          </a:xfrm>
          <a:prstGeom prst="rect">
            <a:avLst/>
          </a:prstGeom>
        </p:spPr>
        <p:txBody>
          <a:bodyPr vert="horz" lIns="92199" tIns="46099" rIns="92199" bIns="46099" rtlCol="0" anchor="b"/>
          <a:lstStyle>
            <a:lvl1pPr algn="r">
              <a:defRPr sz="1200"/>
            </a:lvl1pPr>
          </a:lstStyle>
          <a:p>
            <a:fld id="{F110CD4C-D6BE-47A1-8776-498CF2256BAD}" type="slidenum">
              <a:rPr kumimoji="1" lang="ja-JP" altLang="en-US" smtClean="0"/>
              <a:t>‹#›</a:t>
            </a:fld>
            <a:endParaRPr kumimoji="1" lang="ja-JP" altLang="en-US"/>
          </a:p>
        </p:txBody>
      </p:sp>
    </p:spTree>
    <p:extLst>
      <p:ext uri="{BB962C8B-B14F-4D97-AF65-F5344CB8AC3E}">
        <p14:creationId xmlns:p14="http://schemas.microsoft.com/office/powerpoint/2010/main" val="40076683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sz="1600" dirty="0"/>
          </a:p>
        </p:txBody>
      </p:sp>
      <p:sp>
        <p:nvSpPr>
          <p:cNvPr id="4" name="スライド番号プレースホルダ 3"/>
          <p:cNvSpPr>
            <a:spLocks noGrp="1"/>
          </p:cNvSpPr>
          <p:nvPr>
            <p:ph type="sldNum" sz="quarter" idx="10"/>
          </p:nvPr>
        </p:nvSpPr>
        <p:spPr/>
        <p:txBody>
          <a:bodyPr/>
          <a:lstStyle/>
          <a:p>
            <a:fld id="{3E7FD23D-7832-4435-A1F6-84E5735DFDA3}" type="slidenum">
              <a:rPr kumimoji="1" lang="ja-JP" altLang="en-US" smtClean="0"/>
              <a:pPr/>
              <a:t>1</a:t>
            </a:fld>
            <a:endParaRPr kumimoji="1" lang="ja-JP" altLang="en-US"/>
          </a:p>
        </p:txBody>
      </p:sp>
    </p:spTree>
    <p:extLst>
      <p:ext uri="{BB962C8B-B14F-4D97-AF65-F5344CB8AC3E}">
        <p14:creationId xmlns:p14="http://schemas.microsoft.com/office/powerpoint/2010/main" val="4100014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kumimoji="1" lang="ja-JP" altLang="en-US" dirty="0" smtClean="0"/>
              <a:t>「救護所からの医薬品等要請の流れ」</a:t>
            </a:r>
            <a:endParaRPr kumimoji="1" lang="en-US" altLang="ja-JP" dirty="0" smtClean="0"/>
          </a:p>
          <a:p>
            <a:r>
              <a:rPr kumimoji="1" lang="ja-JP" altLang="en-US" dirty="0" smtClean="0"/>
              <a:t>医薬品調達班（保健所生活衛生課職員）・災害薬事コーディネーター→卸売業者や医療材料の販売業者または静岡県方面本部</a:t>
            </a:r>
            <a:endParaRPr kumimoji="1" lang="en-US" altLang="ja-JP" dirty="0" smtClean="0"/>
          </a:p>
          <a:p>
            <a:endParaRPr kumimoji="1" lang="en-US" altLang="ja-JP" dirty="0" smtClean="0"/>
          </a:p>
          <a:p>
            <a:r>
              <a:rPr kumimoji="1" lang="ja-JP" altLang="en-US" dirty="0" smtClean="0"/>
              <a:t>「要請結果への結果」の情報は「救護所」まで戻って来ることになっております。</a:t>
            </a:r>
            <a:endParaRPr kumimoji="1" lang="en-US" altLang="ja-JP" dirty="0" smtClean="0"/>
          </a:p>
          <a:p>
            <a:r>
              <a:rPr kumimoji="1" lang="ja-JP" altLang="en-US" dirty="0" smtClean="0"/>
              <a:t>「発注した医薬品等」それぞれの販売業者から「直接」、救護所へ届けられる予定です。</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9F9338C-6FDA-4613-A251-265DCAD631E6}" type="slidenum">
              <a:rPr kumimoji="1" lang="ja-JP" altLang="en-US" smtClean="0"/>
              <a:t>10</a:t>
            </a:fld>
            <a:endParaRPr kumimoji="1" lang="ja-JP" altLang="en-US"/>
          </a:p>
        </p:txBody>
      </p:sp>
    </p:spTree>
    <p:extLst>
      <p:ext uri="{BB962C8B-B14F-4D97-AF65-F5344CB8AC3E}">
        <p14:creationId xmlns:p14="http://schemas.microsoft.com/office/powerpoint/2010/main" val="171321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90">
              <a:defRPr/>
            </a:pPr>
            <a:r>
              <a:rPr kumimoji="1" lang="ja-JP" altLang="en-US" dirty="0" smtClean="0"/>
              <a:t>「</a:t>
            </a:r>
            <a:r>
              <a:rPr lang="ja-JP" altLang="en-US" dirty="0">
                <a:latin typeface="ＭＳ ゴシック" panose="020B0609070205080204" pitchFamily="49" charset="-128"/>
                <a:ea typeface="ＭＳ ゴシック" panose="020B0609070205080204" pitchFamily="49" charset="-128"/>
              </a:rPr>
              <a:t>ドラッグストアからの</a:t>
            </a:r>
            <a:r>
              <a:rPr lang="en-US" altLang="ja-JP" dirty="0">
                <a:latin typeface="ＭＳ ゴシック" panose="020B0609070205080204" pitchFamily="49" charset="-128"/>
                <a:ea typeface="ＭＳ ゴシック" panose="020B0609070205080204" pitchFamily="49" charset="-128"/>
              </a:rPr>
              <a:t>OTC</a:t>
            </a:r>
            <a:r>
              <a:rPr lang="ja-JP" altLang="en-US" dirty="0">
                <a:latin typeface="ＭＳ ゴシック" panose="020B0609070205080204" pitchFamily="49" charset="-128"/>
                <a:ea typeface="ＭＳ ゴシック" panose="020B0609070205080204" pitchFamily="49" charset="-128"/>
              </a:rPr>
              <a:t>医薬品の供給」に</a:t>
            </a:r>
            <a:r>
              <a:rPr lang="ja-JP" altLang="en-US" dirty="0" smtClean="0">
                <a:latin typeface="ＭＳ ゴシック" panose="020B0609070205080204" pitchFamily="49" charset="-128"/>
                <a:ea typeface="ＭＳ ゴシック" panose="020B0609070205080204" pitchFamily="49" charset="-128"/>
              </a:rPr>
              <a:t>ついて</a:t>
            </a:r>
            <a:endParaRPr lang="en-US" altLang="ja-JP" dirty="0" smtClean="0">
              <a:latin typeface="ＭＳ ゴシック" panose="020B0609070205080204" pitchFamily="49" charset="-128"/>
              <a:ea typeface="ＭＳ ゴシック" panose="020B0609070205080204" pitchFamily="49" charset="-128"/>
            </a:endParaRPr>
          </a:p>
          <a:p>
            <a:pPr defTabSz="921990">
              <a:defRPr/>
            </a:pPr>
            <a:endParaRPr kumimoji="1" lang="en-US" altLang="ja-JP" dirty="0" smtClean="0"/>
          </a:p>
          <a:p>
            <a:pPr defTabSz="921990">
              <a:defRPr/>
            </a:pPr>
            <a:r>
              <a:rPr kumimoji="1" lang="en-US" altLang="ja-JP" dirty="0" smtClean="0"/>
              <a:t>(</a:t>
            </a:r>
            <a:r>
              <a:rPr kumimoji="1" lang="ja-JP" altLang="en-US" dirty="0" smtClean="0"/>
              <a:t>株</a:t>
            </a:r>
            <a:r>
              <a:rPr kumimoji="1" lang="en-US" altLang="ja-JP" dirty="0" smtClean="0"/>
              <a:t>)</a:t>
            </a:r>
            <a:r>
              <a:rPr kumimoji="1" lang="ja-JP" altLang="en-US" dirty="0" smtClean="0"/>
              <a:t>杏林堂薬局、ウエルシア薬局</a:t>
            </a:r>
            <a:r>
              <a:rPr kumimoji="1" lang="en-US" altLang="ja-JP" dirty="0" smtClean="0"/>
              <a:t>(</a:t>
            </a:r>
            <a:r>
              <a:rPr kumimoji="1" lang="ja-JP" altLang="en-US" dirty="0" smtClean="0"/>
              <a:t>株</a:t>
            </a:r>
            <a:r>
              <a:rPr kumimoji="1" lang="en-US" altLang="ja-JP" dirty="0" smtClean="0"/>
              <a:t>)</a:t>
            </a:r>
            <a:r>
              <a:rPr kumimoji="1" lang="ja-JP" altLang="en-US" dirty="0" err="1" smtClean="0"/>
              <a:t>、</a:t>
            </a:r>
            <a:r>
              <a:rPr kumimoji="1" lang="en-US" altLang="ja-JP" dirty="0" smtClean="0"/>
              <a:t>(</a:t>
            </a:r>
            <a:r>
              <a:rPr kumimoji="1" lang="ja-JP" altLang="en-US" dirty="0" smtClean="0"/>
              <a:t>株</a:t>
            </a:r>
            <a:r>
              <a:rPr kumimoji="1" lang="en-US" altLang="ja-JP" dirty="0" smtClean="0"/>
              <a:t>)</a:t>
            </a:r>
            <a:r>
              <a:rPr kumimoji="1" lang="ja-JP" altLang="en-US" dirty="0" smtClean="0"/>
              <a:t>クリエイト</a:t>
            </a:r>
            <a:r>
              <a:rPr kumimoji="1" lang="en-US" altLang="ja-JP" dirty="0" smtClean="0"/>
              <a:t>SD</a:t>
            </a:r>
            <a:r>
              <a:rPr kumimoji="1" lang="ja-JP" altLang="en-US" dirty="0" smtClean="0"/>
              <a:t>の三者と協定を結び、災害発生時には、店舗にある</a:t>
            </a:r>
            <a:r>
              <a:rPr kumimoji="1" lang="en-US" altLang="ja-JP" dirty="0" smtClean="0"/>
              <a:t>OTC</a:t>
            </a:r>
            <a:r>
              <a:rPr kumimoji="1" lang="ja-JP" altLang="en-US" dirty="0" smtClean="0"/>
              <a:t>医薬品や衛生材料を供給していただけることになっています。</a:t>
            </a:r>
            <a:endParaRPr kumimoji="1" lang="en-US" altLang="ja-JP" dirty="0" smtClean="0"/>
          </a:p>
          <a:p>
            <a:pPr defTabSz="921990">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11</a:t>
            </a:fld>
            <a:endParaRPr kumimoji="1" lang="ja-JP" altLang="en-US"/>
          </a:p>
        </p:txBody>
      </p:sp>
    </p:spTree>
    <p:extLst>
      <p:ext uri="{BB962C8B-B14F-4D97-AF65-F5344CB8AC3E}">
        <p14:creationId xmlns:p14="http://schemas.microsoft.com/office/powerpoint/2010/main" val="105902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dirty="0" smtClean="0">
                <a:latin typeface="ＭＳ ゴシック" panose="020B0609070205080204" pitchFamily="49" charset="-128"/>
                <a:ea typeface="ＭＳ ゴシック" panose="020B0609070205080204" pitchFamily="49" charset="-128"/>
              </a:rPr>
              <a:t>ドラッグストアからの</a:t>
            </a:r>
            <a:r>
              <a:rPr lang="en-US" altLang="ja-JP" dirty="0" smtClean="0">
                <a:latin typeface="ＭＳ ゴシック" panose="020B0609070205080204" pitchFamily="49" charset="-128"/>
                <a:ea typeface="ＭＳ ゴシック" panose="020B0609070205080204" pitchFamily="49" charset="-128"/>
              </a:rPr>
              <a:t>OTC</a:t>
            </a:r>
            <a:r>
              <a:rPr lang="ja-JP" altLang="en-US" dirty="0" smtClean="0">
                <a:latin typeface="ＭＳ ゴシック" panose="020B0609070205080204" pitchFamily="49" charset="-128"/>
                <a:ea typeface="ＭＳ ゴシック" panose="020B0609070205080204" pitchFamily="49" charset="-128"/>
              </a:rPr>
              <a:t>医薬品の供給のポイント」について</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①医薬品だけではなく、衛生材料等ドラッグストアで販売しているものの供給が可能です。選定時には、救護所だけでなく避難所で必要なものも検討をお願いします。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②</a:t>
            </a:r>
            <a:r>
              <a:rPr lang="en-US" altLang="ja-JP" dirty="0" smtClean="0">
                <a:latin typeface="ＭＳ ゴシック" panose="020B0609070205080204" pitchFamily="49" charset="-128"/>
                <a:ea typeface="ＭＳ ゴシック" panose="020B0609070205080204" pitchFamily="49" charset="-128"/>
              </a:rPr>
              <a:t>OTC</a:t>
            </a:r>
            <a:r>
              <a:rPr lang="ja-JP" altLang="en-US" dirty="0" smtClean="0">
                <a:latin typeface="ＭＳ ゴシック" panose="020B0609070205080204" pitchFamily="49" charset="-128"/>
                <a:ea typeface="ＭＳ ゴシック" panose="020B0609070205080204" pitchFamily="49" charset="-128"/>
              </a:rPr>
              <a:t>医薬品のため、受取は、薬剤師に限らず一般職員や自主防災組織の方が可能。</a:t>
            </a:r>
            <a:endParaRPr kumimoji="1" lang="en-US" altLang="ja-JP" dirty="0" smtClean="0"/>
          </a:p>
          <a:p>
            <a:r>
              <a:rPr kumimoji="1" lang="ja-JP" altLang="en-US" dirty="0" smtClean="0"/>
              <a:t>③要望数がすべてそろうわけではないため、代替品の検討も必要となることを念頭に置いた選定をお願いします。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12</a:t>
            </a:fld>
            <a:endParaRPr kumimoji="1" lang="ja-JP" altLang="en-US"/>
          </a:p>
        </p:txBody>
      </p:sp>
    </p:spTree>
    <p:extLst>
      <p:ext uri="{BB962C8B-B14F-4D97-AF65-F5344CB8AC3E}">
        <p14:creationId xmlns:p14="http://schemas.microsoft.com/office/powerpoint/2010/main" val="283553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アクションカード：災害発生時における医薬品等供給の流れを示してある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13</a:t>
            </a:fld>
            <a:endParaRPr kumimoji="1" lang="ja-JP" altLang="en-US"/>
          </a:p>
        </p:txBody>
      </p:sp>
    </p:spTree>
    <p:extLst>
      <p:ext uri="{BB962C8B-B14F-4D97-AF65-F5344CB8AC3E}">
        <p14:creationId xmlns:p14="http://schemas.microsoft.com/office/powerpoint/2010/main" val="124381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「発災時の医療救護体制について」</a:t>
            </a:r>
            <a:endParaRPr kumimoji="1" lang="en-US" altLang="ja-JP" dirty="0" smtClean="0"/>
          </a:p>
          <a:p>
            <a:r>
              <a:rPr kumimoji="1" lang="ja-JP" altLang="en-US" dirty="0" smtClean="0"/>
              <a:t>発災直後をフェーズ０として、そこから約</a:t>
            </a:r>
            <a:r>
              <a:rPr kumimoji="1" lang="en-US" altLang="ja-JP" dirty="0" smtClean="0"/>
              <a:t>72</a:t>
            </a:r>
            <a:r>
              <a:rPr kumimoji="1" lang="ja-JP" altLang="en-US" dirty="0" smtClean="0"/>
              <a:t>時間までを「超急性期のフェーズ１」、そこから約１週間後までを「急性期のフェーズ２」、それ以降を「フェーズ３」としています。</a:t>
            </a:r>
            <a:endParaRPr kumimoji="1" lang="en-US" altLang="ja-JP" dirty="0" smtClean="0"/>
          </a:p>
          <a:p>
            <a:r>
              <a:rPr kumimoji="1" lang="ja-JP" altLang="en-US" dirty="0" smtClean="0"/>
              <a:t>外部からの支援が難しい「フェーズ１及びフェーズ２」の時期に、地区支部（市職員）や自主防災組織（市民）が中心となり、医師会、歯科医師会、薬剤師会の会員の皆様のご協力のもと、救護所が開設されます。</a:t>
            </a:r>
            <a:endParaRPr kumimoji="1" lang="en-US" altLang="ja-JP" dirty="0" smtClean="0"/>
          </a:p>
          <a:p>
            <a:r>
              <a:rPr kumimoji="1" lang="ja-JP" altLang="en-US" dirty="0" smtClean="0"/>
              <a:t>軽症患者は救護所で手当てを行いますが、中等症以上の患者のために「救護病院」や「災害拠点病院」が定められており、「患者のトリアージ」により、症状の程度に応じて、これらの施設に搬送することも救護所の重要な役割の１つと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2</a:t>
            </a:fld>
            <a:endParaRPr kumimoji="1" lang="ja-JP" altLang="en-US"/>
          </a:p>
        </p:txBody>
      </p:sp>
    </p:spTree>
    <p:extLst>
      <p:ext uri="{BB962C8B-B14F-4D97-AF65-F5344CB8AC3E}">
        <p14:creationId xmlns:p14="http://schemas.microsoft.com/office/powerpoint/2010/main" val="12690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90">
              <a:defRPr/>
            </a:pPr>
            <a:r>
              <a:rPr lang="ja-JP" altLang="en-US" dirty="0" smtClean="0"/>
              <a:t>「避難所」：「地区支部員（市職員）」が配置され、「避難所運営本部の活動支援、自主防災組織との連絡及び施設の管理」に当たります。</a:t>
            </a:r>
            <a:endParaRPr lang="en-US" altLang="ja-JP" dirty="0" smtClean="0"/>
          </a:p>
          <a:p>
            <a:r>
              <a:rPr kumimoji="1" lang="ja-JP" altLang="en-US" dirty="0" smtClean="0"/>
              <a:t>　　　　　　　地震の場合、「震度</a:t>
            </a:r>
            <a:r>
              <a:rPr kumimoji="1" lang="en-US" altLang="ja-JP" dirty="0" smtClean="0"/>
              <a:t>5</a:t>
            </a:r>
            <a:r>
              <a:rPr kumimoji="1" lang="ja-JP" altLang="en-US" dirty="0" smtClean="0"/>
              <a:t>弱」で地区支部員は参集します。本部により避難が必要だと判断されると、地区ごとに設置されます。</a:t>
            </a:r>
            <a:endParaRPr kumimoji="1" lang="en-US" altLang="ja-JP" dirty="0" smtClean="0"/>
          </a:p>
          <a:p>
            <a:pPr defTabSz="921990">
              <a:defRPr/>
            </a:pPr>
            <a:r>
              <a:rPr kumimoji="1" lang="ja-JP" altLang="en-US" dirty="0" smtClean="0"/>
              <a:t>　　　　　　</a:t>
            </a:r>
            <a:r>
              <a:rPr kumimoji="1" lang="en-US" altLang="ja-JP" dirty="0" smtClean="0"/>
              <a:t>※</a:t>
            </a:r>
            <a:r>
              <a:rPr kumimoji="1" lang="ja-JP" altLang="en-US" dirty="0" smtClean="0"/>
              <a:t>建物判定士（建設局の建築士）の、「建物内に入って良い」という判定が下りるまでは建物の中に入れないということになっている。</a:t>
            </a:r>
            <a:r>
              <a:rPr kumimoji="1" lang="en-US" altLang="ja-JP" dirty="0" smtClean="0"/>
              <a:t>24</a:t>
            </a:r>
            <a:r>
              <a:rPr kumimoji="1" lang="ja-JP" altLang="en-US" dirty="0" smtClean="0"/>
              <a:t>時間以内の予定。</a:t>
            </a:r>
            <a:endParaRPr kumimoji="1" lang="en-US" altLang="ja-JP" dirty="0" smtClean="0"/>
          </a:p>
          <a:p>
            <a:endParaRPr kumimoji="1" lang="en-US" altLang="ja-JP" dirty="0" smtClean="0"/>
          </a:p>
          <a:p>
            <a:r>
              <a:rPr kumimoji="1" lang="ja-JP" altLang="en-US" dirty="0" smtClean="0"/>
              <a:t>「救護所」：「避難所」が立ち上がったら、ほぼ自動的に立上げる予定。</a:t>
            </a:r>
            <a:endParaRPr kumimoji="1" lang="en-US" altLang="ja-JP" dirty="0" smtClean="0"/>
          </a:p>
          <a:p>
            <a:r>
              <a:rPr kumimoji="1" lang="ja-JP" altLang="en-US" dirty="0" smtClean="0"/>
              <a:t>　　　　　　　建物内に入れない場合、外にテントを張るなどして設営することもありうる。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3</a:t>
            </a:fld>
            <a:endParaRPr kumimoji="1" lang="ja-JP" altLang="en-US"/>
          </a:p>
        </p:txBody>
      </p:sp>
    </p:spTree>
    <p:extLst>
      <p:ext uri="{BB962C8B-B14F-4D97-AF65-F5344CB8AC3E}">
        <p14:creationId xmlns:p14="http://schemas.microsoft.com/office/powerpoint/2010/main" val="9884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pPr defTabSz="921990">
              <a:defRPr/>
            </a:pPr>
            <a:r>
              <a:rPr kumimoji="1" lang="ja-JP" altLang="en-US" dirty="0" smtClean="0"/>
              <a:t>参集可能な医師の状況を考慮し、発災時に優先的に開設される</a:t>
            </a:r>
            <a:r>
              <a:rPr kumimoji="1" lang="zh-TW" altLang="en-US" dirty="0" smtClean="0"/>
              <a:t>◎拠点救護所</a:t>
            </a:r>
            <a:r>
              <a:rPr kumimoji="1" lang="ja-JP" altLang="en-US" dirty="0" err="1" smtClean="0"/>
              <a:t>、</a:t>
            </a:r>
            <a:r>
              <a:rPr kumimoji="1" lang="ja-JP" altLang="en-US" dirty="0" smtClean="0"/>
              <a:t>外部からの医療チームの支援状況により開設される</a:t>
            </a:r>
            <a:r>
              <a:rPr kumimoji="1" lang="zh-TW" altLang="en-US" dirty="0" smtClean="0"/>
              <a:t>一次</a:t>
            </a:r>
            <a:r>
              <a:rPr kumimoji="1" lang="ja-JP" altLang="en-US" dirty="0" smtClean="0"/>
              <a:t>・二次</a:t>
            </a:r>
            <a:r>
              <a:rPr kumimoji="1" lang="zh-TW" altLang="en-US" dirty="0" smtClean="0"/>
              <a:t>救護所</a:t>
            </a:r>
            <a:r>
              <a:rPr kumimoji="1" lang="ja-JP" altLang="en-US" dirty="0" smtClean="0"/>
              <a:t>に分けられています。</a:t>
            </a:r>
            <a:endParaRPr kumimoji="1" lang="en-US" altLang="ja-JP" dirty="0" smtClean="0"/>
          </a:p>
          <a:p>
            <a:pPr defTabSz="921990">
              <a:defRPr/>
            </a:pPr>
            <a:endParaRPr kumimoji="1" lang="en-US" altLang="ja-JP" dirty="0" smtClean="0"/>
          </a:p>
          <a:p>
            <a:r>
              <a:rPr kumimoji="1" lang="ja-JP" altLang="en-US" dirty="0" smtClean="0"/>
              <a:t>その他にも「仮救護所」、「救護所扱い」、「山間地：診療所」に分類される救護所もあります。</a:t>
            </a:r>
            <a:endParaRPr kumimoji="1" lang="en-US" altLang="ja-JP" dirty="0" smtClean="0"/>
          </a:p>
          <a:p>
            <a:pPr defTabSz="921990">
              <a:defRPr/>
            </a:pPr>
            <a:r>
              <a:rPr kumimoji="1" lang="ja-JP" altLang="en-US" dirty="0" smtClean="0"/>
              <a:t>（</a:t>
            </a:r>
            <a:r>
              <a:rPr kumimoji="1" lang="en-US" altLang="ja-JP" dirty="0" smtClean="0"/>
              <a:t>H30</a:t>
            </a:r>
            <a:r>
              <a:rPr kumimoji="1" lang="ja-JP" altLang="en-US" dirty="0" smtClean="0"/>
              <a:t>年度に入ってから医師会からの意見で決定）</a:t>
            </a:r>
            <a:endParaRPr kumimoji="1" lang="en-US" altLang="ja-JP" dirty="0" smtClean="0"/>
          </a:p>
          <a:p>
            <a:pPr defTabSz="921990">
              <a:defRPr/>
            </a:pPr>
            <a:endParaRPr kumimoji="1" lang="ja-JP" altLang="en-US" dirty="0"/>
          </a:p>
        </p:txBody>
      </p:sp>
      <p:sp>
        <p:nvSpPr>
          <p:cNvPr id="4" name="スライド番号プレースホルダー 3"/>
          <p:cNvSpPr>
            <a:spLocks noGrp="1"/>
          </p:cNvSpPr>
          <p:nvPr>
            <p:ph type="sldNum" sz="quarter" idx="10"/>
          </p:nvPr>
        </p:nvSpPr>
        <p:spPr/>
        <p:txBody>
          <a:bodyPr/>
          <a:lstStyle/>
          <a:p>
            <a:fld id="{12A0B867-B362-4AA1-B085-401938A5E1B6}" type="slidenum">
              <a:rPr kumimoji="1" lang="ja-JP" altLang="en-US" smtClean="0"/>
              <a:t>4</a:t>
            </a:fld>
            <a:endParaRPr kumimoji="1" lang="ja-JP" altLang="en-US" dirty="0"/>
          </a:p>
        </p:txBody>
      </p:sp>
    </p:spTree>
    <p:extLst>
      <p:ext uri="{BB962C8B-B14F-4D97-AF65-F5344CB8AC3E}">
        <p14:creationId xmlns:p14="http://schemas.microsoft.com/office/powerpoint/2010/main" val="4976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ゴシック" panose="020B0609070205080204" pitchFamily="49" charset="-128"/>
                <a:ea typeface="ＭＳ ゴシック" panose="020B0609070205080204" pitchFamily="49" charset="-128"/>
              </a:rPr>
              <a:t>「救護所の運営について」</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t>・市職員である地区支部員や、自主防災組織の方々と協議・協力して運営が行われます。</a:t>
            </a:r>
            <a:endParaRPr lang="en-US" altLang="ja-JP" dirty="0" smtClean="0"/>
          </a:p>
          <a:p>
            <a:r>
              <a:rPr lang="ja-JP" altLang="en-US" dirty="0" smtClean="0"/>
              <a:t>・基本は「屋内」に設置ですが、発災直後で建物内に入れ無いというタイミングでは、テントを張って外での活動も想定されます。</a:t>
            </a:r>
            <a:r>
              <a:rPr lang="en-US" altLang="ja-JP" dirty="0" smtClean="0"/>
              <a:t/>
            </a:r>
            <a:br>
              <a:rPr lang="en-US" altLang="ja-JP" dirty="0" smtClean="0"/>
            </a:br>
            <a:r>
              <a:rPr lang="ja-JP" altLang="en-US" dirty="0" smtClean="0"/>
              <a:t>・災害時は、「救護所」の開設情報の速やかな周知を行う必要があるため、写真の「のぼり旗」が配備されています。</a:t>
            </a:r>
            <a:r>
              <a:rPr lang="en-US" altLang="ja-JP" dirty="0" smtClean="0"/>
              <a:t/>
            </a:r>
            <a:br>
              <a:rPr lang="en-US" altLang="ja-JP" dirty="0" smtClean="0"/>
            </a:br>
            <a:endParaRPr lang="en-US" altLang="ja-JP" dirty="0" smtClean="0"/>
          </a:p>
          <a:p>
            <a:r>
              <a:rPr lang="ja-JP" altLang="en-US" dirty="0" smtClean="0"/>
              <a:t>「救護所の役割」</a:t>
            </a:r>
            <a:endParaRPr lang="en-US" altLang="ja-JP" dirty="0" smtClean="0"/>
          </a:p>
          <a:p>
            <a:r>
              <a:rPr lang="ja-JP" altLang="en-US" dirty="0" smtClean="0"/>
              <a:t>・救護所は、「</a:t>
            </a:r>
            <a:r>
              <a:rPr lang="ja-JP" altLang="en-US" dirty="0"/>
              <a:t>軽症患者」を受け入れ、</a:t>
            </a:r>
            <a:r>
              <a:rPr lang="ja-JP" altLang="en-US" dirty="0" smtClean="0"/>
              <a:t>医療救護活動を行います。</a:t>
            </a:r>
            <a:endParaRPr lang="en-US" altLang="ja-JP" dirty="0"/>
          </a:p>
          <a:p>
            <a:pPr defTabSz="921990">
              <a:defRPr/>
            </a:pPr>
            <a:r>
              <a:rPr lang="ja-JP" altLang="en-US" dirty="0" smtClean="0">
                <a:solidFill>
                  <a:srgbClr val="FF0000"/>
                </a:solidFill>
              </a:rPr>
              <a:t>・患者の</a:t>
            </a:r>
            <a:r>
              <a:rPr lang="ja-JP" altLang="en-US" dirty="0">
                <a:solidFill>
                  <a:srgbClr val="FF0000"/>
                </a:solidFill>
              </a:rPr>
              <a:t>トリアージを行い、</a:t>
            </a:r>
            <a:r>
              <a:rPr lang="ja-JP" altLang="en-US" dirty="0"/>
              <a:t>中等症～以上の</a:t>
            </a:r>
            <a:r>
              <a:rPr lang="ja-JP" altLang="en-US" dirty="0" smtClean="0"/>
              <a:t>患者については病院への搬送</a:t>
            </a:r>
            <a:r>
              <a:rPr lang="ja-JP" altLang="en-US" dirty="0"/>
              <a:t>手配を行います。</a:t>
            </a:r>
            <a:endParaRPr lang="en-US" altLang="ja-JP" dirty="0"/>
          </a:p>
          <a:p>
            <a:r>
              <a:rPr lang="ja-JP" altLang="en-US" dirty="0"/>
              <a:t>・</a:t>
            </a:r>
            <a:r>
              <a:rPr lang="ja-JP" altLang="en-US" dirty="0" smtClean="0"/>
              <a:t>医療救護活動を行う「医療チーム」としては</a:t>
            </a:r>
            <a:r>
              <a:rPr kumimoji="1" lang="ja-JP" altLang="en-US" dirty="0" smtClean="0"/>
              <a:t>、医師１名、看護師２名、業務調達員として（薬剤師や事務員等１～２名）計４～５名を最低単位とし、</a:t>
            </a:r>
            <a:endParaRPr kumimoji="1" lang="en-US" altLang="ja-JP" dirty="0" smtClean="0"/>
          </a:p>
          <a:p>
            <a:r>
              <a:rPr kumimoji="1" lang="en-US" altLang="ja-JP" dirty="0" smtClean="0"/>
              <a:t>24</a:t>
            </a:r>
            <a:r>
              <a:rPr kumimoji="1" lang="ja-JP" altLang="en-US" dirty="0" smtClean="0"/>
              <a:t>時間体制の交代制で活動できるよう配慮します。</a:t>
            </a:r>
          </a:p>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5</a:t>
            </a:fld>
            <a:endParaRPr kumimoji="1" lang="ja-JP" altLang="en-US"/>
          </a:p>
        </p:txBody>
      </p:sp>
    </p:spTree>
    <p:extLst>
      <p:ext uri="{BB962C8B-B14F-4D97-AF65-F5344CB8AC3E}">
        <p14:creationId xmlns:p14="http://schemas.microsoft.com/office/powerpoint/2010/main" val="140316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保管庫に保管されている場合と、保健室や教室の一部に保管されている場合とがあります。</a:t>
            </a:r>
            <a:endParaRPr kumimoji="1" lang="en-US" altLang="ja-JP" dirty="0" smtClean="0"/>
          </a:p>
          <a:p>
            <a:r>
              <a:rPr kumimoji="1" lang="ja-JP" altLang="en-US" dirty="0" smtClean="0"/>
              <a:t>学校による教室のレイアウトの変更により、場所が移動している場合があります。保健所でも医薬品の更新時などに確認を行っていますが、訓練の打合せ時などに再度確認をお願いします。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6</a:t>
            </a:fld>
            <a:endParaRPr kumimoji="1" lang="ja-JP" altLang="en-US"/>
          </a:p>
        </p:txBody>
      </p:sp>
    </p:spTree>
    <p:extLst>
      <p:ext uri="{BB962C8B-B14F-4D97-AF65-F5344CB8AC3E}">
        <p14:creationId xmlns:p14="http://schemas.microsoft.com/office/powerpoint/2010/main" val="47117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90">
              <a:defRPr/>
            </a:pPr>
            <a:r>
              <a:rPr kumimoji="1" lang="ja-JP" altLang="en-US" dirty="0" smtClean="0"/>
              <a:t>「備蓄医薬品が足りなくなった時」</a:t>
            </a:r>
          </a:p>
          <a:p>
            <a:r>
              <a:rPr kumimoji="1" lang="ja-JP" altLang="en-US" dirty="0" smtClean="0"/>
              <a:t>①「近隣の薬局（</a:t>
            </a:r>
            <a:r>
              <a:rPr kumimoji="1" lang="en-US" altLang="ja-JP" dirty="0" smtClean="0"/>
              <a:t>※</a:t>
            </a:r>
            <a:r>
              <a:rPr kumimoji="1" lang="ja-JP" altLang="en-US" dirty="0" smtClean="0"/>
              <a:t>薬剤師会加入か、協定締結のドラッグストア系列の薬局）から調達をする」</a:t>
            </a:r>
            <a:endParaRPr kumimoji="1" lang="en-US" altLang="ja-JP" dirty="0" smtClean="0"/>
          </a:p>
          <a:p>
            <a:r>
              <a:rPr kumimoji="1" lang="ja-JP" altLang="en-US" dirty="0" smtClean="0"/>
              <a:t>②「本部に依頼をする」</a:t>
            </a:r>
            <a:endParaRPr kumimoji="1" lang="en-US" altLang="ja-JP" dirty="0" smtClean="0"/>
          </a:p>
          <a:p>
            <a:endParaRPr kumimoji="1" lang="en-US" altLang="ja-JP" dirty="0" smtClean="0"/>
          </a:p>
          <a:p>
            <a:r>
              <a:rPr kumimoji="1" lang="en-US" altLang="ja-JP" dirty="0" smtClean="0"/>
              <a:t>※</a:t>
            </a:r>
            <a:r>
              <a:rPr kumimoji="1" lang="ja-JP" altLang="en-US" dirty="0" smtClean="0"/>
              <a:t>提供された医薬品等に対して費用弁償が可能な薬局</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110CD4C-D6BE-47A1-8776-498CF2256BAD}" type="slidenum">
              <a:rPr kumimoji="1" lang="ja-JP" altLang="en-US" smtClean="0"/>
              <a:t>7</a:t>
            </a:fld>
            <a:endParaRPr kumimoji="1" lang="ja-JP" altLang="en-US"/>
          </a:p>
        </p:txBody>
      </p:sp>
    </p:spTree>
    <p:extLst>
      <p:ext uri="{BB962C8B-B14F-4D97-AF65-F5344CB8AC3E}">
        <p14:creationId xmlns:p14="http://schemas.microsoft.com/office/powerpoint/2010/main" val="213653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pPr defTabSz="921990">
              <a:defRPr/>
            </a:pPr>
            <a:r>
              <a:rPr lang="ja-JP" altLang="en-US" dirty="0" smtClean="0">
                <a:latin typeface="ＭＳ ゴシック" panose="020B0609070205080204" pitchFamily="49" charset="-128"/>
                <a:ea typeface="ＭＳ ゴシック" panose="020B0609070205080204" pitchFamily="49" charset="-128"/>
              </a:rPr>
              <a:t>各救護所</a:t>
            </a:r>
            <a:r>
              <a:rPr lang="ja-JP" altLang="en-US" dirty="0">
                <a:latin typeface="ＭＳ ゴシック" panose="020B0609070205080204" pitchFamily="49" charset="-128"/>
                <a:ea typeface="ＭＳ ゴシック" panose="020B0609070205080204" pitchFamily="49" charset="-128"/>
              </a:rPr>
              <a:t>から</a:t>
            </a:r>
            <a:r>
              <a:rPr lang="ja-JP" altLang="en-US" dirty="0" smtClean="0">
                <a:solidFill>
                  <a:srgbClr val="0070C0"/>
                </a:solidFill>
                <a:latin typeface="ＭＳ ゴシック" panose="020B0609070205080204" pitchFamily="49" charset="-128"/>
                <a:ea typeface="ＭＳ ゴシック" panose="020B0609070205080204" pitchFamily="49" charset="-128"/>
              </a:rPr>
              <a:t>城東の「</a:t>
            </a:r>
            <a:r>
              <a:rPr lang="ja-JP" altLang="en-US" dirty="0">
                <a:solidFill>
                  <a:srgbClr val="0070C0"/>
                </a:solidFill>
                <a:latin typeface="ＭＳ ゴシック" panose="020B0609070205080204" pitchFamily="49" charset="-128"/>
                <a:ea typeface="ＭＳ ゴシック" panose="020B0609070205080204" pitchFamily="49" charset="-128"/>
              </a:rPr>
              <a:t>医療救護本部」</a:t>
            </a:r>
            <a:r>
              <a:rPr lang="ja-JP" altLang="en-US" dirty="0">
                <a:latin typeface="ＭＳ ゴシック" panose="020B0609070205080204" pitchFamily="49" charset="-128"/>
                <a:ea typeface="ＭＳ ゴシック" panose="020B0609070205080204" pitchFamily="49" charset="-128"/>
              </a:rPr>
              <a:t>（保健所棟</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階</a:t>
            </a:r>
            <a:r>
              <a:rPr lang="ja-JP" altLang="en-US" dirty="0" smtClean="0">
                <a:latin typeface="ＭＳ ゴシック" panose="020B0609070205080204" pitchFamily="49" charset="-128"/>
                <a:ea typeface="ＭＳ ゴシック" panose="020B0609070205080204" pitchFamily="49" charset="-128"/>
              </a:rPr>
              <a:t>部分）</a:t>
            </a:r>
            <a:r>
              <a:rPr lang="ja-JP" altLang="en-US" dirty="0">
                <a:solidFill>
                  <a:srgbClr val="0070C0"/>
                </a:solidFill>
                <a:latin typeface="ＭＳ ゴシック" panose="020B0609070205080204" pitchFamily="49" charset="-128"/>
                <a:ea typeface="ＭＳ ゴシック" panose="020B0609070205080204" pitchFamily="49" charset="-128"/>
              </a:rPr>
              <a:t>への</a:t>
            </a:r>
            <a:r>
              <a:rPr lang="ja-JP" altLang="en-US" dirty="0" smtClean="0">
                <a:solidFill>
                  <a:srgbClr val="0070C0"/>
                </a:solidFill>
                <a:latin typeface="ＭＳ ゴシック" panose="020B0609070205080204" pitchFamily="49" charset="-128"/>
                <a:ea typeface="ＭＳ ゴシック" panose="020B0609070205080204" pitchFamily="49" charset="-128"/>
              </a:rPr>
              <a:t>要請</a:t>
            </a:r>
            <a:endParaRPr lang="en-US" altLang="ja-JP" dirty="0" smtClean="0">
              <a:solidFill>
                <a:srgbClr val="0070C0"/>
              </a:solidFill>
              <a:latin typeface="ＭＳ ゴシック" panose="020B0609070205080204" pitchFamily="49" charset="-128"/>
              <a:ea typeface="ＭＳ ゴシック" panose="020B0609070205080204" pitchFamily="49" charset="-128"/>
            </a:endParaRPr>
          </a:p>
          <a:p>
            <a:pPr defTabSz="921990">
              <a:defRPr/>
            </a:pPr>
            <a:r>
              <a:rPr kumimoji="1" lang="ja-JP" altLang="en-US" dirty="0" smtClean="0">
                <a:solidFill>
                  <a:srgbClr val="0070C0"/>
                </a:solidFill>
                <a:latin typeface="ＭＳ ゴシック" panose="020B0609070205080204" pitchFamily="49" charset="-128"/>
                <a:ea typeface="ＭＳ ゴシック" panose="020B0609070205080204" pitchFamily="49" charset="-128"/>
              </a:rPr>
              <a:t>　</a:t>
            </a:r>
            <a:r>
              <a:rPr kumimoji="1" lang="ja-JP" altLang="en-US" dirty="0" smtClean="0"/>
              <a:t>電気が不通で電話や</a:t>
            </a:r>
            <a:r>
              <a:rPr kumimoji="1" lang="en-US" altLang="ja-JP" dirty="0" smtClean="0"/>
              <a:t>FAX</a:t>
            </a:r>
            <a:r>
              <a:rPr kumimoji="1" lang="ja-JP" altLang="en-US" dirty="0" smtClean="0"/>
              <a:t>も使用できない場合：「防災無線」を使用。</a:t>
            </a:r>
            <a:r>
              <a:rPr lang="ja-JP" altLang="en-US" dirty="0" smtClean="0">
                <a:solidFill>
                  <a:srgbClr val="0070C0"/>
                </a:solidFill>
                <a:latin typeface="ＭＳ ゴシック" panose="020B0609070205080204" pitchFamily="49" charset="-128"/>
                <a:ea typeface="ＭＳ ゴシック" panose="020B0609070205080204" pitchFamily="49" charset="-128"/>
              </a:rPr>
              <a:t>城東</a:t>
            </a:r>
            <a:r>
              <a:rPr lang="ja-JP" altLang="en-US" dirty="0">
                <a:solidFill>
                  <a:srgbClr val="0070C0"/>
                </a:solidFill>
                <a:latin typeface="ＭＳ ゴシック" panose="020B0609070205080204" pitchFamily="49" charset="-128"/>
                <a:ea typeface="ＭＳ ゴシック" panose="020B0609070205080204" pitchFamily="49" charset="-128"/>
              </a:rPr>
              <a:t>の医療救護本部には、２回線あります</a:t>
            </a:r>
            <a:r>
              <a:rPr lang="ja-JP" altLang="en-US" dirty="0" smtClean="0">
                <a:solidFill>
                  <a:srgbClr val="0070C0"/>
                </a:solidFill>
                <a:latin typeface="ＭＳ ゴシック" panose="020B0609070205080204" pitchFamily="49" charset="-128"/>
                <a:ea typeface="ＭＳ ゴシック" panose="020B0609070205080204" pitchFamily="49" charset="-128"/>
              </a:rPr>
              <a:t>。</a:t>
            </a:r>
            <a:endParaRPr kumimoji="1" lang="en-US" altLang="ja-JP" dirty="0" smtClean="0">
              <a:solidFill>
                <a:schemeClr val="tx1"/>
              </a:solidFill>
              <a:latin typeface="+mn-lt"/>
              <a:ea typeface="+mn-ea"/>
            </a:endParaRPr>
          </a:p>
          <a:p>
            <a:pPr defTabSz="921990">
              <a:defRPr/>
            </a:pPr>
            <a:r>
              <a:rPr kumimoji="1" lang="ja-JP" altLang="en-US" dirty="0" smtClean="0">
                <a:solidFill>
                  <a:schemeClr val="tx1"/>
                </a:solidFill>
                <a:latin typeface="+mn-lt"/>
                <a:ea typeface="+mn-ea"/>
              </a:rPr>
              <a:t>　</a:t>
            </a:r>
            <a:r>
              <a:rPr kumimoji="1" lang="en-US" altLang="ja-JP" dirty="0" smtClean="0">
                <a:solidFill>
                  <a:schemeClr val="tx1"/>
                </a:solidFill>
                <a:latin typeface="+mn-lt"/>
                <a:ea typeface="+mn-ea"/>
              </a:rPr>
              <a:t>※</a:t>
            </a:r>
            <a:r>
              <a:rPr kumimoji="1" lang="ja-JP" altLang="en-US" dirty="0" smtClean="0"/>
              <a:t>主に、「静岡市の施設間」でのやり取りの際に使用。メッセージ送信機能あり。</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2A0B867-B362-4AA1-B085-401938A5E1B6}" type="slidenum">
              <a:rPr kumimoji="1" lang="ja-JP" altLang="en-US" smtClean="0"/>
              <a:t>8</a:t>
            </a:fld>
            <a:endParaRPr kumimoji="1" lang="ja-JP" altLang="en-US" dirty="0"/>
          </a:p>
        </p:txBody>
      </p:sp>
    </p:spTree>
    <p:extLst>
      <p:ext uri="{BB962C8B-B14F-4D97-AF65-F5344CB8AC3E}">
        <p14:creationId xmlns:p14="http://schemas.microsoft.com/office/powerpoint/2010/main" val="234160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dirty="0" smtClean="0">
                <a:latin typeface="ＭＳ ゴシック" panose="020B0609070205080204" pitchFamily="49" charset="-128"/>
                <a:ea typeface="ＭＳ ゴシック" panose="020B0609070205080204" pitchFamily="49" charset="-128"/>
              </a:rPr>
              <a:t>電話</a:t>
            </a:r>
            <a:r>
              <a:rPr lang="ja-JP" altLang="en-US" dirty="0">
                <a:latin typeface="ＭＳ ゴシック" panose="020B0609070205080204" pitchFamily="49" charset="-128"/>
                <a:ea typeface="ＭＳ ゴシック" panose="020B0609070205080204" pitchFamily="49" charset="-128"/>
              </a:rPr>
              <a:t>や</a:t>
            </a:r>
            <a:r>
              <a:rPr lang="en-US" altLang="ja-JP" dirty="0" smtClean="0">
                <a:latin typeface="ＭＳ ゴシック" panose="020B0609070205080204" pitchFamily="49" charset="-128"/>
                <a:ea typeface="ＭＳ ゴシック" panose="020B0609070205080204" pitchFamily="49" charset="-128"/>
              </a:rPr>
              <a:t>FAX</a:t>
            </a:r>
            <a:r>
              <a:rPr lang="ja-JP" altLang="en-US" dirty="0" smtClean="0">
                <a:latin typeface="ＭＳ ゴシック" panose="020B0609070205080204" pitchFamily="49" charset="-128"/>
                <a:ea typeface="ＭＳ ゴシック" panose="020B0609070205080204" pitchFamily="49" charset="-128"/>
              </a:rPr>
              <a:t>が使用可能な場合。</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様式３（マニュアル参照。城東から近隣卸売業者や静岡県方面本部に不足医薬品等の提供依頼をする場合の書式）に必要</a:t>
            </a:r>
            <a:r>
              <a:rPr lang="ja-JP" altLang="en-US" dirty="0">
                <a:latin typeface="ＭＳ ゴシック" panose="020B0609070205080204" pitchFamily="49" charset="-128"/>
                <a:ea typeface="ＭＳ ゴシック" panose="020B0609070205080204" pitchFamily="49" charset="-128"/>
              </a:rPr>
              <a:t>事項を記載いただいた上で「</a:t>
            </a:r>
            <a:r>
              <a:rPr lang="en-US" altLang="ja-JP" dirty="0">
                <a:latin typeface="ＭＳ ゴシック" panose="020B0609070205080204" pitchFamily="49" charset="-128"/>
                <a:ea typeface="ＭＳ ゴシック" panose="020B0609070205080204" pitchFamily="49" charset="-128"/>
              </a:rPr>
              <a:t>FAX</a:t>
            </a:r>
            <a:r>
              <a:rPr lang="ja-JP" altLang="en-US" dirty="0">
                <a:latin typeface="ＭＳ ゴシック" panose="020B0609070205080204" pitchFamily="49" charset="-128"/>
                <a:ea typeface="ＭＳ ゴシック" panose="020B0609070205080204" pitchFamily="49" charset="-128"/>
              </a:rPr>
              <a:t>送信用紙」としてもお使いいただくことも可能です。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2A0B867-B362-4AA1-B085-401938A5E1B6}" type="slidenum">
              <a:rPr kumimoji="1" lang="ja-JP" altLang="en-US" smtClean="0"/>
              <a:t>9</a:t>
            </a:fld>
            <a:endParaRPr kumimoji="1" lang="ja-JP" altLang="en-US" dirty="0"/>
          </a:p>
        </p:txBody>
      </p:sp>
    </p:spTree>
    <p:extLst>
      <p:ext uri="{BB962C8B-B14F-4D97-AF65-F5344CB8AC3E}">
        <p14:creationId xmlns:p14="http://schemas.microsoft.com/office/powerpoint/2010/main" val="106846001"/>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213113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290556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376113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387872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75995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308153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173295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412479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105754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404829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0EAD01-4925-4CFA-96D3-4E66CC9690AA}" type="datetimeFigureOut">
              <a:rPr kumimoji="1" lang="ja-JP" altLang="en-US" smtClean="0"/>
              <a:t>2021/2/5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3513227236"/>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EAD01-4925-4CFA-96D3-4E66CC9690AA}" type="datetimeFigureOut">
              <a:rPr kumimoji="1" lang="ja-JP" altLang="en-US" smtClean="0"/>
              <a:t>2021/2/5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EA0DB-790B-47EA-B529-943F72E8881A}" type="slidenum">
              <a:rPr kumimoji="1" lang="ja-JP" altLang="en-US" smtClean="0"/>
              <a:t>‹#›</a:t>
            </a:fld>
            <a:endParaRPr kumimoji="1" lang="ja-JP" altLang="en-US"/>
          </a:p>
        </p:txBody>
      </p:sp>
    </p:spTree>
    <p:extLst>
      <p:ext uri="{BB962C8B-B14F-4D97-AF65-F5344CB8AC3E}">
        <p14:creationId xmlns:p14="http://schemas.microsoft.com/office/powerpoint/2010/main" val="52526484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7.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7.emf" />
  <Relationship Id="rId2" Type="http://schemas.openxmlformats.org/officeDocument/2006/relationships/notesSlide" Target="../notesSlides/notesSlide13.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3.jpg" />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6.xml" />
  <Relationship Id="rId1" Type="http://schemas.openxmlformats.org/officeDocument/2006/relationships/slideLayout" Target="../slideLayouts/slideLayout2.xml" />
  <Relationship Id="rId5" Type="http://schemas.openxmlformats.org/officeDocument/2006/relationships/image" Target="../media/image6.jpeg" />
  <Relationship Id="rId4" Type="http://schemas.openxmlformats.org/officeDocument/2006/relationships/image" Target="../media/image5.jpeg"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ei\AppData\Local\Microsoft\Windows\Temporary Internet Files\Content.IE5\5Z889484\gi01a2014012112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265" y="4208622"/>
            <a:ext cx="3744416" cy="251285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idx="4294967295"/>
          </p:nvPr>
        </p:nvSpPr>
        <p:spPr>
          <a:xfrm>
            <a:off x="988789" y="944419"/>
            <a:ext cx="6771254" cy="2376264"/>
          </a:xfrm>
        </p:spPr>
        <p:txBody>
          <a:bodyPr>
            <a:normAutofit/>
          </a:bodyPr>
          <a:lstStyle/>
          <a:p>
            <a:pPr lvl="0" defTabSz="457200">
              <a:lnSpc>
                <a:spcPct val="100000"/>
              </a:lnSpc>
              <a:spcBef>
                <a:spcPts val="0"/>
              </a:spcBef>
            </a:pPr>
            <a:r>
              <a:rPr lang="ja-JP" altLang="en-US" sz="5400" b="1" dirty="0" smtClean="0">
                <a:solidFill>
                  <a:srgbClr val="002060"/>
                </a:solidFill>
                <a:latin typeface="+mn-ea"/>
                <a:ea typeface="+mn-ea"/>
              </a:rPr>
              <a:t>令和</a:t>
            </a:r>
            <a:r>
              <a:rPr lang="ja-JP" altLang="en-US" sz="5400" b="1" dirty="0">
                <a:solidFill>
                  <a:srgbClr val="002060"/>
                </a:solidFill>
                <a:latin typeface="+mn-ea"/>
                <a:ea typeface="+mn-ea"/>
              </a:rPr>
              <a:t>２</a:t>
            </a:r>
            <a:r>
              <a:rPr lang="ja-JP" altLang="en-US" sz="5400" b="1" dirty="0" smtClean="0">
                <a:solidFill>
                  <a:srgbClr val="002060"/>
                </a:solidFill>
                <a:latin typeface="+mn-ea"/>
                <a:ea typeface="+mn-ea"/>
              </a:rPr>
              <a:t>年度</a:t>
            </a:r>
            <a:r>
              <a:rPr lang="en-US" altLang="ja-JP" sz="5400" b="1" dirty="0" smtClean="0">
                <a:solidFill>
                  <a:srgbClr val="002060"/>
                </a:solidFill>
                <a:latin typeface="+mn-ea"/>
                <a:ea typeface="+mn-ea"/>
              </a:rPr>
              <a:t/>
            </a:r>
            <a:br>
              <a:rPr lang="en-US" altLang="ja-JP" sz="5400" b="1" dirty="0" smtClean="0">
                <a:solidFill>
                  <a:srgbClr val="002060"/>
                </a:solidFill>
                <a:latin typeface="+mn-ea"/>
                <a:ea typeface="+mn-ea"/>
              </a:rPr>
            </a:br>
            <a:r>
              <a:rPr lang="ja-JP" altLang="en-US" sz="5400" b="1" dirty="0" smtClean="0">
                <a:solidFill>
                  <a:srgbClr val="002060"/>
                </a:solidFill>
                <a:latin typeface="+mn-ea"/>
                <a:ea typeface="+mn-ea"/>
              </a:rPr>
              <a:t>防災訓練説明会</a:t>
            </a:r>
            <a:endParaRPr lang="en-US" altLang="ja-JP" sz="5400" b="1" dirty="0">
              <a:solidFill>
                <a:srgbClr val="002060"/>
              </a:solidFill>
              <a:latin typeface="+mn-ea"/>
              <a:ea typeface="+mn-ea"/>
              <a:cs typeface="+mn-cs"/>
            </a:endParaRPr>
          </a:p>
        </p:txBody>
      </p:sp>
      <p:sp>
        <p:nvSpPr>
          <p:cNvPr id="4" name="スライド番号プレースホルダー 3"/>
          <p:cNvSpPr>
            <a:spLocks noGrp="1"/>
          </p:cNvSpPr>
          <p:nvPr>
            <p:ph type="sldNum" sz="quarter" idx="12"/>
          </p:nvPr>
        </p:nvSpPr>
        <p:spPr/>
        <p:txBody>
          <a:bodyPr/>
          <a:lstStyle/>
          <a:p>
            <a:fld id="{390F642B-D05C-4BDE-ACCD-37AC7EDCCAAF}" type="slidenum">
              <a:rPr kumimoji="1" lang="ja-JP" altLang="en-US" smtClean="0">
                <a:latin typeface="+mn-ea"/>
              </a:rPr>
              <a:pPr/>
              <a:t>1</a:t>
            </a:fld>
            <a:endParaRPr kumimoji="1" lang="ja-JP" altLang="en-US">
              <a:latin typeface="+mn-ea"/>
            </a:endParaRPr>
          </a:p>
        </p:txBody>
      </p:sp>
      <p:sp>
        <p:nvSpPr>
          <p:cNvPr id="5" name="テキスト ボックス 4"/>
          <p:cNvSpPr txBox="1"/>
          <p:nvPr/>
        </p:nvSpPr>
        <p:spPr>
          <a:xfrm>
            <a:off x="436732" y="4099438"/>
            <a:ext cx="4134465" cy="1815882"/>
          </a:xfrm>
          <a:prstGeom prst="rect">
            <a:avLst/>
          </a:prstGeom>
          <a:noFill/>
        </p:spPr>
        <p:txBody>
          <a:bodyPr wrap="none" rtlCol="0">
            <a:spAutoFit/>
          </a:bodyPr>
          <a:lstStyle/>
          <a:p>
            <a:r>
              <a:rPr kumimoji="1" lang="ja-JP" altLang="en-US" sz="2800" b="1" dirty="0" smtClean="0">
                <a:latin typeface="ＭＳ ゴシック" panose="020B0609070205080204" pitchFamily="49" charset="-128"/>
                <a:ea typeface="ＭＳ ゴシック" panose="020B0609070205080204" pitchFamily="49" charset="-128"/>
              </a:rPr>
              <a:t>令和３年２</a:t>
            </a:r>
            <a:r>
              <a:rPr kumimoji="1" lang="zh-TW" altLang="en-US" sz="2800" b="1" dirty="0" smtClean="0">
                <a:latin typeface="ＭＳ ゴシック" panose="020B0609070205080204" pitchFamily="49" charset="-128"/>
                <a:ea typeface="ＭＳ ゴシック" panose="020B0609070205080204" pitchFamily="49" charset="-128"/>
              </a:rPr>
              <a:t>月</a:t>
            </a:r>
            <a:r>
              <a:rPr kumimoji="1" lang="ja-JP" altLang="en-US" sz="2800" b="1" dirty="0">
                <a:latin typeface="ＭＳ ゴシック" panose="020B0609070205080204" pitchFamily="49" charset="-128"/>
                <a:ea typeface="ＭＳ ゴシック" panose="020B0609070205080204" pitchFamily="49" charset="-128"/>
              </a:rPr>
              <a:t>５</a:t>
            </a:r>
            <a:r>
              <a:rPr kumimoji="1" lang="zh-TW" altLang="en-US" sz="2800" b="1" smtClean="0">
                <a:latin typeface="ＭＳ ゴシック" panose="020B0609070205080204" pitchFamily="49" charset="-128"/>
                <a:ea typeface="ＭＳ ゴシック" panose="020B0609070205080204" pitchFamily="49" charset="-128"/>
              </a:rPr>
              <a:t>日</a:t>
            </a:r>
            <a:endParaRPr kumimoji="1" lang="zh-TW" altLang="en-US" sz="2800" b="1" dirty="0">
              <a:latin typeface="ＭＳ ゴシック" panose="020B0609070205080204" pitchFamily="49" charset="-128"/>
              <a:ea typeface="ＭＳ ゴシック" panose="020B0609070205080204" pitchFamily="49" charset="-128"/>
            </a:endParaRPr>
          </a:p>
          <a:p>
            <a:endParaRPr kumimoji="1" lang="zh-TW" altLang="en-US" sz="2800" b="1" dirty="0">
              <a:latin typeface="ＭＳ ゴシック" panose="020B0609070205080204" pitchFamily="49" charset="-128"/>
              <a:ea typeface="ＭＳ ゴシック" panose="020B0609070205080204" pitchFamily="49" charset="-128"/>
            </a:endParaRPr>
          </a:p>
          <a:p>
            <a:r>
              <a:rPr kumimoji="1" lang="zh-TW" altLang="en-US" sz="2800" b="1" dirty="0">
                <a:latin typeface="ＭＳ ゴシック" panose="020B0609070205080204" pitchFamily="49" charset="-128"/>
                <a:ea typeface="ＭＳ ゴシック" panose="020B0609070205080204" pitchFamily="49" charset="-128"/>
              </a:rPr>
              <a:t>静岡市保健所生活衛生課</a:t>
            </a:r>
          </a:p>
          <a:p>
            <a:r>
              <a:rPr kumimoji="1" lang="zh-TW" altLang="en-US" sz="2800" b="1" dirty="0">
                <a:latin typeface="ＭＳ ゴシック" panose="020B0609070205080204" pitchFamily="49" charset="-128"/>
                <a:ea typeface="ＭＳ ゴシック" panose="020B0609070205080204" pitchFamily="49" charset="-128"/>
              </a:rPr>
              <a:t>医療安全</a:t>
            </a:r>
            <a:r>
              <a:rPr kumimoji="1" lang="zh-TW" altLang="en-US" sz="2800" b="1" dirty="0" smtClean="0">
                <a:latin typeface="ＭＳ ゴシック" panose="020B0609070205080204" pitchFamily="49" charset="-128"/>
                <a:ea typeface="ＭＳ ゴシック" panose="020B0609070205080204" pitchFamily="49" charset="-128"/>
              </a:rPr>
              <a:t>対策係</a:t>
            </a:r>
            <a:endParaRPr kumimoji="1" lang="zh-TW" altLang="en-US" sz="28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41604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46913" y="325704"/>
            <a:ext cx="4878259" cy="715581"/>
          </a:xfrm>
          <a:prstGeom prst="rect">
            <a:avLst/>
          </a:prstGeom>
          <a:noFill/>
        </p:spPr>
        <p:txBody>
          <a:bodyPr wrap="none" rtlCol="0">
            <a:spAutoFit/>
          </a:bodyPr>
          <a:lstStyle/>
          <a:p>
            <a:r>
              <a:rPr lang="ja-JP" altLang="en-US" sz="4050" dirty="0">
                <a:latin typeface="ＭＳ ゴシック" panose="020B0609070205080204" pitchFamily="49" charset="-128"/>
                <a:ea typeface="ＭＳ ゴシック" panose="020B0609070205080204" pitchFamily="49" charset="-128"/>
              </a:rPr>
              <a:t>医薬品</a:t>
            </a:r>
            <a:r>
              <a:rPr lang="ja-JP" altLang="en-US" sz="2100" dirty="0">
                <a:latin typeface="ＭＳ ゴシック" panose="020B0609070205080204" pitchFamily="49" charset="-128"/>
                <a:ea typeface="ＭＳ ゴシック" panose="020B0609070205080204" pitchFamily="49" charset="-128"/>
              </a:rPr>
              <a:t>等の</a:t>
            </a:r>
            <a:r>
              <a:rPr lang="ja-JP" altLang="en-US" sz="4050" dirty="0">
                <a:latin typeface="ＭＳ ゴシック" panose="020B0609070205080204" pitchFamily="49" charset="-128"/>
                <a:ea typeface="ＭＳ ゴシック" panose="020B0609070205080204" pitchFamily="49" charset="-128"/>
              </a:rPr>
              <a:t>供給の流れ</a:t>
            </a:r>
          </a:p>
        </p:txBody>
      </p:sp>
      <p:sp>
        <p:nvSpPr>
          <p:cNvPr id="126" name="角丸四角形 125"/>
          <p:cNvSpPr/>
          <p:nvPr/>
        </p:nvSpPr>
        <p:spPr>
          <a:xfrm>
            <a:off x="183655" y="1824922"/>
            <a:ext cx="6099052" cy="440435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cxnSp>
        <p:nvCxnSpPr>
          <p:cNvPr id="129" name="直線矢印コネクタ 128"/>
          <p:cNvCxnSpPr/>
          <p:nvPr/>
        </p:nvCxnSpPr>
        <p:spPr>
          <a:xfrm flipH="1">
            <a:off x="5233693" y="5751317"/>
            <a:ext cx="17811" cy="26623"/>
          </a:xfrm>
          <a:prstGeom prst="straightConnector1">
            <a:avLst/>
          </a:prstGeom>
          <a:ln w="762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V="1">
            <a:off x="4595630" y="5424138"/>
            <a:ext cx="0" cy="174628"/>
          </a:xfrm>
          <a:prstGeom prst="straightConnector1">
            <a:avLst/>
          </a:prstGeom>
          <a:ln w="762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H="1">
            <a:off x="2065390" y="5439679"/>
            <a:ext cx="1929575" cy="0"/>
          </a:xfrm>
          <a:prstGeom prst="straightConnector1">
            <a:avLst/>
          </a:prstGeom>
          <a:ln w="762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1378080" y="3470285"/>
            <a:ext cx="1033702" cy="465162"/>
            <a:chOff x="2040785" y="3042699"/>
            <a:chExt cx="1378269" cy="620216"/>
          </a:xfrm>
          <a:solidFill>
            <a:srgbClr val="FFFF00"/>
          </a:solidFill>
        </p:grpSpPr>
        <p:sp>
          <p:nvSpPr>
            <p:cNvPr id="136" name="正方形/長方形 135"/>
            <p:cNvSpPr/>
            <p:nvPr/>
          </p:nvSpPr>
          <p:spPr>
            <a:xfrm>
              <a:off x="2040785" y="3042699"/>
              <a:ext cx="1378269" cy="6202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42" name="テキスト ボックス 141"/>
            <p:cNvSpPr txBox="1"/>
            <p:nvPr/>
          </p:nvSpPr>
          <p:spPr>
            <a:xfrm>
              <a:off x="2105782" y="3106498"/>
              <a:ext cx="1278556" cy="533480"/>
            </a:xfrm>
            <a:prstGeom prst="rect">
              <a:avLst/>
            </a:prstGeom>
            <a:grpFill/>
          </p:spPr>
          <p:txBody>
            <a:bodyPr wrap="none" rtlCol="0">
              <a:spAutoFit/>
            </a:bodyPr>
            <a:lstStyle/>
            <a:p>
              <a:r>
                <a:rPr lang="ja-JP" altLang="en-US" sz="2000" b="1" dirty="0">
                  <a:latin typeface="ＭＳ ゴシック" panose="020B0609070205080204" pitchFamily="49" charset="-128"/>
                  <a:ea typeface="ＭＳ ゴシック" panose="020B0609070205080204" pitchFamily="49" charset="-128"/>
                </a:rPr>
                <a:t>救護所</a:t>
              </a:r>
              <a:endParaRPr lang="ja-JP" altLang="en-US" sz="2000" b="1" dirty="0">
                <a:solidFill>
                  <a:srgbClr val="FFC000"/>
                </a:solidFill>
                <a:latin typeface="ＭＳ ゴシック" panose="020B0609070205080204" pitchFamily="49" charset="-128"/>
                <a:ea typeface="ＭＳ ゴシック" panose="020B0609070205080204" pitchFamily="49" charset="-128"/>
              </a:endParaRPr>
            </a:p>
          </p:txBody>
        </p:sp>
      </p:grpSp>
      <p:grpSp>
        <p:nvGrpSpPr>
          <p:cNvPr id="143" name="グループ化 142"/>
          <p:cNvGrpSpPr/>
          <p:nvPr/>
        </p:nvGrpSpPr>
        <p:grpSpPr>
          <a:xfrm>
            <a:off x="210848" y="3717074"/>
            <a:ext cx="1063051" cy="350875"/>
            <a:chOff x="1287611" y="3195083"/>
            <a:chExt cx="1272143" cy="467833"/>
          </a:xfrm>
        </p:grpSpPr>
        <p:sp>
          <p:nvSpPr>
            <p:cNvPr id="146" name="正方形/長方形 145"/>
            <p:cNvSpPr/>
            <p:nvPr/>
          </p:nvSpPr>
          <p:spPr>
            <a:xfrm>
              <a:off x="1332060" y="3195083"/>
              <a:ext cx="105183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47" name="テキスト ボックス 146"/>
            <p:cNvSpPr txBox="1"/>
            <p:nvPr/>
          </p:nvSpPr>
          <p:spPr>
            <a:xfrm>
              <a:off x="1287611" y="3279696"/>
              <a:ext cx="1272143" cy="369333"/>
            </a:xfrm>
            <a:prstGeom prst="rect">
              <a:avLst/>
            </a:prstGeom>
            <a:noFill/>
          </p:spPr>
          <p:txBody>
            <a:bodyPr wrap="none" rtlCol="0">
              <a:spAutoFit/>
            </a:bodyPr>
            <a:lstStyle/>
            <a:p>
              <a:r>
                <a:rPr lang="ja-JP" altLang="en-US" sz="1200" dirty="0">
                  <a:latin typeface="ＭＳ ゴシック" panose="020B0609070205080204" pitchFamily="49" charset="-128"/>
                  <a:ea typeface="ＭＳ ゴシック" panose="020B0609070205080204" pitchFamily="49" charset="-128"/>
                </a:rPr>
                <a:t>医療セット</a:t>
              </a:r>
            </a:p>
          </p:txBody>
        </p:sp>
      </p:grpSp>
      <p:grpSp>
        <p:nvGrpSpPr>
          <p:cNvPr id="150" name="グループ化 149"/>
          <p:cNvGrpSpPr/>
          <p:nvPr/>
        </p:nvGrpSpPr>
        <p:grpSpPr>
          <a:xfrm>
            <a:off x="217566" y="4216641"/>
            <a:ext cx="935353" cy="656522"/>
            <a:chOff x="915337" y="3936904"/>
            <a:chExt cx="1247138" cy="875362"/>
          </a:xfrm>
        </p:grpSpPr>
        <p:sp>
          <p:nvSpPr>
            <p:cNvPr id="151" name="正方形/長方形 150"/>
            <p:cNvSpPr/>
            <p:nvPr/>
          </p:nvSpPr>
          <p:spPr>
            <a:xfrm>
              <a:off x="949289" y="3936904"/>
              <a:ext cx="1210241" cy="821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52" name="テキスト ボックス 151"/>
            <p:cNvSpPr txBox="1"/>
            <p:nvPr/>
          </p:nvSpPr>
          <p:spPr>
            <a:xfrm>
              <a:off x="915337" y="3950492"/>
              <a:ext cx="1247138" cy="861774"/>
            </a:xfrm>
            <a:prstGeom prst="rect">
              <a:avLst/>
            </a:prstGeom>
            <a:noFill/>
          </p:spPr>
          <p:txBody>
            <a:bodyPr wrap="square" rtlCol="0">
              <a:spAutoFit/>
            </a:bodyPr>
            <a:lstStyle/>
            <a:p>
              <a:pPr algn="ctr"/>
              <a:r>
                <a:rPr lang="ja-JP" altLang="en-US" sz="1200" dirty="0">
                  <a:latin typeface="ＭＳ ゴシック" panose="020B0609070205080204" pitchFamily="49" charset="-128"/>
                  <a:ea typeface="ＭＳ ゴシック" panose="020B0609070205080204" pitchFamily="49" charset="-128"/>
                </a:rPr>
                <a:t>薬局</a:t>
              </a:r>
              <a:endParaRPr lang="en-US" altLang="ja-JP" sz="1200" dirty="0">
                <a:latin typeface="ＭＳ ゴシック" panose="020B0609070205080204" pitchFamily="49" charset="-128"/>
                <a:ea typeface="ＭＳ ゴシック" panose="020B0609070205080204" pitchFamily="49" charset="-128"/>
              </a:endParaRPr>
            </a:p>
            <a:p>
              <a:pPr algn="ctr"/>
              <a:r>
                <a:rPr lang="ja-JP" altLang="en-US" sz="1200" dirty="0">
                  <a:latin typeface="ＭＳ ゴシック" panose="020B0609070205080204" pitchFamily="49" charset="-128"/>
                  <a:ea typeface="ＭＳ ゴシック" panose="020B0609070205080204" pitchFamily="49" charset="-128"/>
                </a:rPr>
                <a:t>ドラッグストア</a:t>
              </a:r>
            </a:p>
          </p:txBody>
        </p:sp>
      </p:grpSp>
      <p:grpSp>
        <p:nvGrpSpPr>
          <p:cNvPr id="153" name="グループ化 152"/>
          <p:cNvGrpSpPr/>
          <p:nvPr/>
        </p:nvGrpSpPr>
        <p:grpSpPr>
          <a:xfrm>
            <a:off x="450351" y="3133116"/>
            <a:ext cx="660850" cy="350875"/>
            <a:chOff x="1278395" y="2492221"/>
            <a:chExt cx="881133" cy="467833"/>
          </a:xfrm>
        </p:grpSpPr>
        <p:sp>
          <p:nvSpPr>
            <p:cNvPr id="154" name="正方形/長方形 153"/>
            <p:cNvSpPr/>
            <p:nvPr/>
          </p:nvSpPr>
          <p:spPr>
            <a:xfrm>
              <a:off x="1319556" y="2492221"/>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62" name="テキスト ボックス 161"/>
            <p:cNvSpPr txBox="1"/>
            <p:nvPr/>
          </p:nvSpPr>
          <p:spPr>
            <a:xfrm>
              <a:off x="1278395" y="2562828"/>
              <a:ext cx="861775" cy="369333"/>
            </a:xfrm>
            <a:prstGeom prst="rect">
              <a:avLst/>
            </a:prstGeom>
            <a:noFill/>
          </p:spPr>
          <p:txBody>
            <a:bodyPr wrap="none" rtlCol="0">
              <a:spAutoFit/>
            </a:bodyPr>
            <a:lstStyle/>
            <a:p>
              <a:r>
                <a:rPr lang="ja-JP" altLang="en-US" sz="1200" dirty="0">
                  <a:latin typeface="ＭＳ ゴシック" panose="020B0609070205080204" pitchFamily="49" charset="-128"/>
                  <a:ea typeface="ＭＳ ゴシック" panose="020B0609070205080204" pitchFamily="49" charset="-128"/>
                </a:rPr>
                <a:t>診療所</a:t>
              </a:r>
            </a:p>
          </p:txBody>
        </p:sp>
      </p:grpSp>
      <p:cxnSp>
        <p:nvCxnSpPr>
          <p:cNvPr id="163" name="直線矢印コネクタ 162"/>
          <p:cNvCxnSpPr/>
          <p:nvPr/>
        </p:nvCxnSpPr>
        <p:spPr>
          <a:xfrm>
            <a:off x="1184013" y="3360163"/>
            <a:ext cx="307289" cy="201773"/>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flipV="1">
            <a:off x="1184012" y="4165175"/>
            <a:ext cx="307289" cy="201773"/>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a:off x="1162131" y="3850322"/>
            <a:ext cx="351051"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7" name="角丸四角形 166"/>
          <p:cNvSpPr/>
          <p:nvPr/>
        </p:nvSpPr>
        <p:spPr>
          <a:xfrm>
            <a:off x="2577966" y="3210462"/>
            <a:ext cx="3139693" cy="89263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68" name="テキスト ボックス 167"/>
          <p:cNvSpPr txBox="1"/>
          <p:nvPr/>
        </p:nvSpPr>
        <p:spPr>
          <a:xfrm>
            <a:off x="2584627" y="3827995"/>
            <a:ext cx="530915" cy="300082"/>
          </a:xfrm>
          <a:prstGeom prst="rect">
            <a:avLst/>
          </a:prstGeom>
          <a:noFill/>
          <a:ln w="3175">
            <a:noFill/>
          </a:ln>
        </p:spPr>
        <p:txBody>
          <a:bodyPr wrap="none" rtlCol="0">
            <a:spAutoFit/>
          </a:bodyPr>
          <a:lstStyle/>
          <a:p>
            <a:r>
              <a:rPr lang="ja-JP" altLang="en-US" sz="1350" b="1" dirty="0">
                <a:latin typeface="ＭＳ ゴシック" panose="020B0609070205080204" pitchFamily="49" charset="-128"/>
                <a:ea typeface="ＭＳ ゴシック" panose="020B0609070205080204" pitchFamily="49" charset="-128"/>
              </a:rPr>
              <a:t>城東</a:t>
            </a:r>
          </a:p>
        </p:txBody>
      </p:sp>
      <p:grpSp>
        <p:nvGrpSpPr>
          <p:cNvPr id="169" name="グループ化 168"/>
          <p:cNvGrpSpPr/>
          <p:nvPr/>
        </p:nvGrpSpPr>
        <p:grpSpPr>
          <a:xfrm>
            <a:off x="2806526" y="3389250"/>
            <a:ext cx="781415" cy="490937"/>
            <a:chOff x="2392456" y="3195083"/>
            <a:chExt cx="839972" cy="467833"/>
          </a:xfrm>
        </p:grpSpPr>
        <p:sp>
          <p:nvSpPr>
            <p:cNvPr id="170" name="正方形/長方形 169"/>
            <p:cNvSpPr/>
            <p:nvPr/>
          </p:nvSpPr>
          <p:spPr>
            <a:xfrm>
              <a:off x="2392456" y="3195083"/>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71" name="テキスト ボックス 170"/>
            <p:cNvSpPr txBox="1"/>
            <p:nvPr/>
          </p:nvSpPr>
          <p:spPr>
            <a:xfrm>
              <a:off x="2450805" y="3275111"/>
              <a:ext cx="777476" cy="293293"/>
            </a:xfrm>
            <a:prstGeom prst="rect">
              <a:avLst/>
            </a:prstGeom>
            <a:noFill/>
          </p:spPr>
          <p:txBody>
            <a:bodyPr wrap="none" rtlCol="0">
              <a:spAutoFit/>
            </a:bodyPr>
            <a:lstStyle/>
            <a:p>
              <a:r>
                <a:rPr lang="ja-JP" altLang="en-US" sz="1400" b="1" dirty="0">
                  <a:latin typeface="ＭＳ ゴシック" panose="020B0609070205080204" pitchFamily="49" charset="-128"/>
                  <a:ea typeface="ＭＳ ゴシック" panose="020B0609070205080204" pitchFamily="49" charset="-128"/>
                </a:rPr>
                <a:t>情報班</a:t>
              </a:r>
            </a:p>
          </p:txBody>
        </p:sp>
      </p:grpSp>
      <p:sp>
        <p:nvSpPr>
          <p:cNvPr id="172" name="正方形/長方形 171"/>
          <p:cNvSpPr/>
          <p:nvPr/>
        </p:nvSpPr>
        <p:spPr>
          <a:xfrm>
            <a:off x="3715849" y="3292458"/>
            <a:ext cx="1849478" cy="389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ＭＳ ゴシック" panose="020B0609070205080204" pitchFamily="49" charset="-128"/>
              <a:ea typeface="ＭＳ ゴシック" panose="020B0609070205080204" pitchFamily="49" charset="-128"/>
            </a:endParaRPr>
          </a:p>
        </p:txBody>
      </p:sp>
      <p:sp>
        <p:nvSpPr>
          <p:cNvPr id="173" name="テキスト ボックス 172"/>
          <p:cNvSpPr txBox="1"/>
          <p:nvPr/>
        </p:nvSpPr>
        <p:spPr>
          <a:xfrm>
            <a:off x="3750714" y="3291434"/>
            <a:ext cx="1592531" cy="338554"/>
          </a:xfrm>
          <a:prstGeom prst="rect">
            <a:avLst/>
          </a:prstGeom>
          <a:noFill/>
        </p:spPr>
        <p:txBody>
          <a:bodyPr wrap="square" rtlCol="0">
            <a:spAutoFit/>
          </a:bodyPr>
          <a:lstStyle/>
          <a:p>
            <a:pPr algn="ctr"/>
            <a:r>
              <a:rPr lang="ja-JP" altLang="en-US" sz="1600" b="1" dirty="0">
                <a:latin typeface="ＭＳ ゴシック" panose="020B0609070205080204" pitchFamily="49" charset="-128"/>
                <a:ea typeface="ＭＳ ゴシック" panose="020B0609070205080204" pitchFamily="49" charset="-128"/>
              </a:rPr>
              <a:t>医薬品調達班</a:t>
            </a:r>
          </a:p>
        </p:txBody>
      </p:sp>
      <p:sp>
        <p:nvSpPr>
          <p:cNvPr id="174" name="正方形/長方形 173"/>
          <p:cNvSpPr/>
          <p:nvPr/>
        </p:nvSpPr>
        <p:spPr>
          <a:xfrm>
            <a:off x="3846024" y="3618824"/>
            <a:ext cx="1538208" cy="389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ＭＳ ゴシック" panose="020B0609070205080204" pitchFamily="49" charset="-128"/>
              <a:ea typeface="ＭＳ ゴシック" panose="020B0609070205080204" pitchFamily="49" charset="-128"/>
            </a:endParaRPr>
          </a:p>
        </p:txBody>
      </p:sp>
      <p:sp>
        <p:nvSpPr>
          <p:cNvPr id="175" name="テキスト ボックス 174"/>
          <p:cNvSpPr txBox="1"/>
          <p:nvPr/>
        </p:nvSpPr>
        <p:spPr>
          <a:xfrm>
            <a:off x="3715849" y="3715357"/>
            <a:ext cx="1787568" cy="246221"/>
          </a:xfrm>
          <a:prstGeom prst="rect">
            <a:avLst/>
          </a:prstGeom>
          <a:noFill/>
        </p:spPr>
        <p:txBody>
          <a:bodyPr wrap="square" rtlCol="0">
            <a:spAutoFit/>
          </a:bodyPr>
          <a:lstStyle/>
          <a:p>
            <a:pPr algn="ctr"/>
            <a:r>
              <a:rPr lang="ja-JP" altLang="en-US" sz="1000" b="1" dirty="0">
                <a:latin typeface="ＭＳ ゴシック" panose="020B0609070205080204" pitchFamily="49" charset="-128"/>
                <a:ea typeface="ＭＳ ゴシック" panose="020B0609070205080204" pitchFamily="49" charset="-128"/>
              </a:rPr>
              <a:t>災害薬事コーディネーター</a:t>
            </a:r>
          </a:p>
        </p:txBody>
      </p:sp>
      <p:cxnSp>
        <p:nvCxnSpPr>
          <p:cNvPr id="197" name="直線矢印コネクタ 196"/>
          <p:cNvCxnSpPr/>
          <p:nvPr/>
        </p:nvCxnSpPr>
        <p:spPr>
          <a:xfrm>
            <a:off x="5163512" y="4136690"/>
            <a:ext cx="0" cy="329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flipV="1">
            <a:off x="5378723" y="4136690"/>
            <a:ext cx="0" cy="329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4499566" y="4136690"/>
            <a:ext cx="0" cy="329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p:nvPr/>
        </p:nvCxnSpPr>
        <p:spPr>
          <a:xfrm flipV="1">
            <a:off x="4849925" y="4202164"/>
            <a:ext cx="0" cy="329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a:off x="3862505" y="4136690"/>
            <a:ext cx="0" cy="329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flipV="1">
            <a:off x="4077716" y="4136690"/>
            <a:ext cx="0" cy="329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03" name="グループ化 202"/>
          <p:cNvGrpSpPr/>
          <p:nvPr/>
        </p:nvGrpSpPr>
        <p:grpSpPr>
          <a:xfrm>
            <a:off x="6182525" y="3676226"/>
            <a:ext cx="642003" cy="360104"/>
            <a:chOff x="8126949" y="3227256"/>
            <a:chExt cx="856004" cy="480138"/>
          </a:xfrm>
        </p:grpSpPr>
        <p:sp>
          <p:nvSpPr>
            <p:cNvPr id="204" name="正方形/長方形 203"/>
            <p:cNvSpPr/>
            <p:nvPr/>
          </p:nvSpPr>
          <p:spPr>
            <a:xfrm>
              <a:off x="8126949" y="3227256"/>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05" name="テキスト ボックス 204"/>
            <p:cNvSpPr txBox="1"/>
            <p:nvPr/>
          </p:nvSpPr>
          <p:spPr>
            <a:xfrm>
              <a:off x="8172474" y="3245729"/>
              <a:ext cx="810479" cy="461665"/>
            </a:xfrm>
            <a:prstGeom prst="rect">
              <a:avLst/>
            </a:prstGeom>
            <a:noFill/>
          </p:spPr>
          <p:txBody>
            <a:bodyPr wrap="none" rtlCol="0">
              <a:spAutoFit/>
            </a:bodyPr>
            <a:lstStyle/>
            <a:p>
              <a:r>
                <a:rPr lang="ja-JP" altLang="en-US" sz="825" dirty="0">
                  <a:latin typeface="ＭＳ ゴシック" panose="020B0609070205080204" pitchFamily="49" charset="-128"/>
                  <a:ea typeface="ＭＳ ゴシック" panose="020B0609070205080204" pitchFamily="49" charset="-128"/>
                </a:rPr>
                <a:t>県中部</a:t>
              </a:r>
              <a:endParaRPr lang="en-US" altLang="ja-JP" sz="825" dirty="0">
                <a:latin typeface="ＭＳ ゴシック" panose="020B0609070205080204" pitchFamily="49" charset="-128"/>
                <a:ea typeface="ＭＳ ゴシック" panose="020B0609070205080204" pitchFamily="49" charset="-128"/>
              </a:endParaRPr>
            </a:p>
            <a:p>
              <a:r>
                <a:rPr lang="ja-JP" altLang="en-US" sz="825" dirty="0">
                  <a:latin typeface="ＭＳ ゴシック" panose="020B0609070205080204" pitchFamily="49" charset="-128"/>
                  <a:ea typeface="ＭＳ ゴシック" panose="020B0609070205080204" pitchFamily="49" charset="-128"/>
                </a:rPr>
                <a:t>方面本部</a:t>
              </a:r>
            </a:p>
          </p:txBody>
        </p:sp>
      </p:grpSp>
      <p:cxnSp>
        <p:nvCxnSpPr>
          <p:cNvPr id="206" name="直線矢印コネクタ 205"/>
          <p:cNvCxnSpPr/>
          <p:nvPr/>
        </p:nvCxnSpPr>
        <p:spPr>
          <a:xfrm rot="16200000">
            <a:off x="5944221" y="3500367"/>
            <a:ext cx="0" cy="405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rot="16200000" flipV="1">
            <a:off x="5944221" y="3731825"/>
            <a:ext cx="0" cy="40500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08" name="グループ化 207"/>
          <p:cNvGrpSpPr/>
          <p:nvPr/>
        </p:nvGrpSpPr>
        <p:grpSpPr>
          <a:xfrm>
            <a:off x="7229747" y="3676226"/>
            <a:ext cx="642003" cy="360104"/>
            <a:chOff x="8126949" y="3227256"/>
            <a:chExt cx="856004" cy="480138"/>
          </a:xfrm>
        </p:grpSpPr>
        <p:sp>
          <p:nvSpPr>
            <p:cNvPr id="209" name="正方形/長方形 208"/>
            <p:cNvSpPr/>
            <p:nvPr/>
          </p:nvSpPr>
          <p:spPr>
            <a:xfrm>
              <a:off x="8126949" y="3227256"/>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10" name="テキスト ボックス 209"/>
            <p:cNvSpPr txBox="1"/>
            <p:nvPr/>
          </p:nvSpPr>
          <p:spPr>
            <a:xfrm>
              <a:off x="8172474" y="3245729"/>
              <a:ext cx="810479" cy="461665"/>
            </a:xfrm>
            <a:prstGeom prst="rect">
              <a:avLst/>
            </a:prstGeom>
            <a:noFill/>
          </p:spPr>
          <p:txBody>
            <a:bodyPr wrap="none" rtlCol="0">
              <a:spAutoFit/>
            </a:bodyPr>
            <a:lstStyle/>
            <a:p>
              <a:r>
                <a:rPr lang="ja-JP" altLang="en-US" sz="825" dirty="0">
                  <a:latin typeface="ＭＳ ゴシック" panose="020B0609070205080204" pitchFamily="49" charset="-128"/>
                  <a:ea typeface="ＭＳ ゴシック" panose="020B0609070205080204" pitchFamily="49" charset="-128"/>
                </a:rPr>
                <a:t>県災害</a:t>
              </a:r>
              <a:endParaRPr lang="en-US" altLang="ja-JP" sz="825" dirty="0">
                <a:latin typeface="ＭＳ ゴシック" panose="020B0609070205080204" pitchFamily="49" charset="-128"/>
                <a:ea typeface="ＭＳ ゴシック" panose="020B0609070205080204" pitchFamily="49" charset="-128"/>
              </a:endParaRPr>
            </a:p>
            <a:p>
              <a:r>
                <a:rPr lang="ja-JP" altLang="en-US" sz="825" dirty="0">
                  <a:latin typeface="ＭＳ ゴシック" panose="020B0609070205080204" pitchFamily="49" charset="-128"/>
                  <a:ea typeface="ＭＳ ゴシック" panose="020B0609070205080204" pitchFamily="49" charset="-128"/>
                </a:rPr>
                <a:t>対策本部</a:t>
              </a:r>
              <a:endParaRPr lang="en-US" altLang="ja-JP" sz="825" dirty="0">
                <a:latin typeface="ＭＳ ゴシック" panose="020B0609070205080204" pitchFamily="49" charset="-128"/>
                <a:ea typeface="ＭＳ ゴシック" panose="020B0609070205080204" pitchFamily="49" charset="-128"/>
              </a:endParaRPr>
            </a:p>
          </p:txBody>
        </p:sp>
      </p:grpSp>
      <p:cxnSp>
        <p:nvCxnSpPr>
          <p:cNvPr id="211" name="直線矢印コネクタ 210"/>
          <p:cNvCxnSpPr/>
          <p:nvPr/>
        </p:nvCxnSpPr>
        <p:spPr>
          <a:xfrm rot="16200000">
            <a:off x="7030581" y="3538083"/>
            <a:ext cx="0" cy="329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rot="16200000" flipV="1">
            <a:off x="7030581" y="3769541"/>
            <a:ext cx="0" cy="329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直線矢印コネクタ 212"/>
          <p:cNvCxnSpPr/>
          <p:nvPr/>
        </p:nvCxnSpPr>
        <p:spPr>
          <a:xfrm rot="16200000">
            <a:off x="2495752" y="3539201"/>
            <a:ext cx="0" cy="329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直線矢印コネクタ 213"/>
          <p:cNvCxnSpPr/>
          <p:nvPr/>
        </p:nvCxnSpPr>
        <p:spPr>
          <a:xfrm flipV="1">
            <a:off x="2065390" y="4120021"/>
            <a:ext cx="0" cy="1351557"/>
          </a:xfrm>
          <a:prstGeom prst="straightConnector1">
            <a:avLst/>
          </a:prstGeom>
          <a:ln w="762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直線矢印コネクタ 214"/>
          <p:cNvCxnSpPr/>
          <p:nvPr/>
        </p:nvCxnSpPr>
        <p:spPr>
          <a:xfrm flipH="1" flipV="1">
            <a:off x="1815151" y="5564920"/>
            <a:ext cx="2640458" cy="13522"/>
          </a:xfrm>
          <a:prstGeom prst="straightConnector1">
            <a:avLst/>
          </a:prstGeom>
          <a:ln w="762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直線矢印コネクタ 215"/>
          <p:cNvCxnSpPr/>
          <p:nvPr/>
        </p:nvCxnSpPr>
        <p:spPr>
          <a:xfrm flipV="1">
            <a:off x="1853965" y="4120021"/>
            <a:ext cx="0" cy="1465856"/>
          </a:xfrm>
          <a:prstGeom prst="straightConnector1">
            <a:avLst/>
          </a:prstGeom>
          <a:ln w="762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直線矢印コネクタ 216"/>
          <p:cNvCxnSpPr/>
          <p:nvPr/>
        </p:nvCxnSpPr>
        <p:spPr>
          <a:xfrm flipH="1">
            <a:off x="1626859" y="5725432"/>
            <a:ext cx="3672000" cy="0"/>
          </a:xfrm>
          <a:prstGeom prst="straightConnector1">
            <a:avLst/>
          </a:prstGeom>
          <a:ln w="762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直線矢印コネクタ 217"/>
          <p:cNvCxnSpPr/>
          <p:nvPr/>
        </p:nvCxnSpPr>
        <p:spPr>
          <a:xfrm flipV="1">
            <a:off x="1607540" y="4079547"/>
            <a:ext cx="0" cy="1620000"/>
          </a:xfrm>
          <a:prstGeom prst="straightConnector1">
            <a:avLst/>
          </a:prstGeom>
          <a:ln w="762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rot="16200000">
            <a:off x="8072789" y="3538083"/>
            <a:ext cx="0" cy="329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直線矢印コネクタ 219"/>
          <p:cNvCxnSpPr/>
          <p:nvPr/>
        </p:nvCxnSpPr>
        <p:spPr>
          <a:xfrm rot="16200000" flipV="1">
            <a:off x="8072789" y="3769541"/>
            <a:ext cx="0" cy="329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1" name="角丸四角形 220"/>
          <p:cNvSpPr/>
          <p:nvPr/>
        </p:nvSpPr>
        <p:spPr>
          <a:xfrm>
            <a:off x="8285421" y="2669341"/>
            <a:ext cx="685801" cy="2341870"/>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grpSp>
        <p:nvGrpSpPr>
          <p:cNvPr id="222" name="グループ化 221"/>
          <p:cNvGrpSpPr/>
          <p:nvPr/>
        </p:nvGrpSpPr>
        <p:grpSpPr>
          <a:xfrm>
            <a:off x="8294577" y="2806797"/>
            <a:ext cx="713657" cy="350875"/>
            <a:chOff x="11085939" y="1497417"/>
            <a:chExt cx="951543" cy="467833"/>
          </a:xfrm>
        </p:grpSpPr>
        <p:sp>
          <p:nvSpPr>
            <p:cNvPr id="223" name="正方形/長方形 222"/>
            <p:cNvSpPr/>
            <p:nvPr/>
          </p:nvSpPr>
          <p:spPr>
            <a:xfrm>
              <a:off x="11110946" y="1497417"/>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24" name="テキスト ボックス 223"/>
            <p:cNvSpPr txBox="1"/>
            <p:nvPr/>
          </p:nvSpPr>
          <p:spPr>
            <a:xfrm>
              <a:off x="11085939" y="1600528"/>
              <a:ext cx="951543" cy="292388"/>
            </a:xfrm>
            <a:prstGeom prst="rect">
              <a:avLst/>
            </a:prstGeom>
            <a:noFill/>
          </p:spPr>
          <p:txBody>
            <a:bodyPr wrap="none" rtlCol="0">
              <a:spAutoFit/>
            </a:bodyPr>
            <a:lstStyle/>
            <a:p>
              <a:r>
                <a:rPr lang="ja-JP" altLang="en-US" sz="825" dirty="0">
                  <a:latin typeface="ＭＳ ゴシック" panose="020B0609070205080204" pitchFamily="49" charset="-128"/>
                  <a:ea typeface="ＭＳ ゴシック" panose="020B0609070205080204" pitchFamily="49" charset="-128"/>
                </a:rPr>
                <a:t>医療チーム</a:t>
              </a:r>
              <a:endParaRPr lang="en-US" altLang="ja-JP" sz="825" dirty="0">
                <a:latin typeface="ＭＳ ゴシック" panose="020B0609070205080204" pitchFamily="49" charset="-128"/>
                <a:ea typeface="ＭＳ ゴシック" panose="020B0609070205080204" pitchFamily="49" charset="-128"/>
              </a:endParaRPr>
            </a:p>
          </p:txBody>
        </p:sp>
      </p:grpSp>
      <p:grpSp>
        <p:nvGrpSpPr>
          <p:cNvPr id="225" name="グループ化 224"/>
          <p:cNvGrpSpPr/>
          <p:nvPr/>
        </p:nvGrpSpPr>
        <p:grpSpPr>
          <a:xfrm>
            <a:off x="8313332" y="3379979"/>
            <a:ext cx="642003" cy="350875"/>
            <a:chOff x="11080917" y="2237899"/>
            <a:chExt cx="856004" cy="467833"/>
          </a:xfrm>
        </p:grpSpPr>
        <p:sp>
          <p:nvSpPr>
            <p:cNvPr id="226" name="正方形/長方形 225"/>
            <p:cNvSpPr/>
            <p:nvPr/>
          </p:nvSpPr>
          <p:spPr>
            <a:xfrm>
              <a:off x="11080917" y="2237899"/>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27" name="テキスト ボックス 226"/>
            <p:cNvSpPr txBox="1"/>
            <p:nvPr/>
          </p:nvSpPr>
          <p:spPr>
            <a:xfrm>
              <a:off x="11126442" y="2341010"/>
              <a:ext cx="810479" cy="292388"/>
            </a:xfrm>
            <a:prstGeom prst="rect">
              <a:avLst/>
            </a:prstGeom>
            <a:noFill/>
          </p:spPr>
          <p:txBody>
            <a:bodyPr wrap="none" rtlCol="0">
              <a:spAutoFit/>
            </a:bodyPr>
            <a:lstStyle/>
            <a:p>
              <a:r>
                <a:rPr lang="ja-JP" altLang="en-US" sz="825" dirty="0">
                  <a:latin typeface="ＭＳ ゴシック" panose="020B0609070205080204" pitchFamily="49" charset="-128"/>
                  <a:ea typeface="ＭＳ ゴシック" panose="020B0609070205080204" pitchFamily="49" charset="-128"/>
                </a:rPr>
                <a:t>製薬会社</a:t>
              </a:r>
              <a:endParaRPr lang="en-US" altLang="ja-JP" sz="825" dirty="0">
                <a:latin typeface="ＭＳ ゴシック" panose="020B0609070205080204" pitchFamily="49" charset="-128"/>
                <a:ea typeface="ＭＳ ゴシック" panose="020B0609070205080204" pitchFamily="49" charset="-128"/>
              </a:endParaRPr>
            </a:p>
          </p:txBody>
        </p:sp>
      </p:grpSp>
      <p:grpSp>
        <p:nvGrpSpPr>
          <p:cNvPr id="228" name="グループ化 227"/>
          <p:cNvGrpSpPr/>
          <p:nvPr/>
        </p:nvGrpSpPr>
        <p:grpSpPr>
          <a:xfrm>
            <a:off x="8313332" y="3953163"/>
            <a:ext cx="629979" cy="360104"/>
            <a:chOff x="11095094" y="3162266"/>
            <a:chExt cx="839972" cy="480138"/>
          </a:xfrm>
        </p:grpSpPr>
        <p:sp>
          <p:nvSpPr>
            <p:cNvPr id="229" name="正方形/長方形 228"/>
            <p:cNvSpPr/>
            <p:nvPr/>
          </p:nvSpPr>
          <p:spPr>
            <a:xfrm>
              <a:off x="11095094" y="3162266"/>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30" name="テキスト ボックス 229"/>
            <p:cNvSpPr txBox="1"/>
            <p:nvPr/>
          </p:nvSpPr>
          <p:spPr>
            <a:xfrm>
              <a:off x="11109842" y="3180739"/>
              <a:ext cx="810479" cy="461665"/>
            </a:xfrm>
            <a:prstGeom prst="rect">
              <a:avLst/>
            </a:prstGeom>
            <a:noFill/>
          </p:spPr>
          <p:txBody>
            <a:bodyPr wrap="none" rtlCol="0">
              <a:spAutoFit/>
            </a:bodyPr>
            <a:lstStyle/>
            <a:p>
              <a:pPr algn="ctr"/>
              <a:r>
                <a:rPr lang="ja-JP" altLang="en-US" sz="825" dirty="0">
                  <a:latin typeface="ＭＳ ゴシック" panose="020B0609070205080204" pitchFamily="49" charset="-128"/>
                  <a:ea typeface="ＭＳ ゴシック" panose="020B0609070205080204" pitchFamily="49" charset="-128"/>
                </a:rPr>
                <a:t>医薬品等</a:t>
              </a:r>
              <a:endParaRPr lang="en-US" altLang="ja-JP" sz="825" dirty="0">
                <a:latin typeface="ＭＳ ゴシック" panose="020B0609070205080204" pitchFamily="49" charset="-128"/>
                <a:ea typeface="ＭＳ ゴシック" panose="020B0609070205080204" pitchFamily="49" charset="-128"/>
              </a:endParaRPr>
            </a:p>
            <a:p>
              <a:pPr algn="ctr"/>
              <a:r>
                <a:rPr lang="ja-JP" altLang="en-US" sz="825" dirty="0">
                  <a:latin typeface="ＭＳ ゴシック" panose="020B0609070205080204" pitchFamily="49" charset="-128"/>
                  <a:ea typeface="ＭＳ ゴシック" panose="020B0609070205080204" pitchFamily="49" charset="-128"/>
                </a:rPr>
                <a:t>卸業者</a:t>
              </a:r>
              <a:endParaRPr lang="en-US" altLang="ja-JP" sz="825" dirty="0">
                <a:latin typeface="ＭＳ ゴシック" panose="020B0609070205080204" pitchFamily="49" charset="-128"/>
                <a:ea typeface="ＭＳ ゴシック" panose="020B0609070205080204" pitchFamily="49" charset="-128"/>
              </a:endParaRPr>
            </a:p>
          </p:txBody>
        </p:sp>
      </p:grpSp>
      <p:grpSp>
        <p:nvGrpSpPr>
          <p:cNvPr id="231" name="グループ化 230"/>
          <p:cNvGrpSpPr/>
          <p:nvPr/>
        </p:nvGrpSpPr>
        <p:grpSpPr>
          <a:xfrm>
            <a:off x="8313332" y="4526346"/>
            <a:ext cx="629979" cy="360104"/>
            <a:chOff x="11095094" y="3162266"/>
            <a:chExt cx="839972" cy="480138"/>
          </a:xfrm>
        </p:grpSpPr>
        <p:sp>
          <p:nvSpPr>
            <p:cNvPr id="232" name="正方形/長方形 231"/>
            <p:cNvSpPr/>
            <p:nvPr/>
          </p:nvSpPr>
          <p:spPr>
            <a:xfrm>
              <a:off x="11095094" y="3162266"/>
              <a:ext cx="839972" cy="467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33" name="テキスト ボックス 232"/>
            <p:cNvSpPr txBox="1"/>
            <p:nvPr/>
          </p:nvSpPr>
          <p:spPr>
            <a:xfrm>
              <a:off x="11109842" y="3180739"/>
              <a:ext cx="810479" cy="461665"/>
            </a:xfrm>
            <a:prstGeom prst="rect">
              <a:avLst/>
            </a:prstGeom>
            <a:noFill/>
          </p:spPr>
          <p:txBody>
            <a:bodyPr wrap="none" rtlCol="0">
              <a:spAutoFit/>
            </a:bodyPr>
            <a:lstStyle/>
            <a:p>
              <a:pPr algn="ctr"/>
              <a:r>
                <a:rPr lang="ja-JP" altLang="en-US" sz="825" dirty="0">
                  <a:latin typeface="ＭＳ ゴシック" panose="020B0609070205080204" pitchFamily="49" charset="-128"/>
                  <a:ea typeface="ＭＳ ゴシック" panose="020B0609070205080204" pitchFamily="49" charset="-128"/>
                </a:rPr>
                <a:t>日本</a:t>
              </a:r>
              <a:endParaRPr lang="en-US" altLang="ja-JP" sz="825" dirty="0">
                <a:latin typeface="ＭＳ ゴシック" panose="020B0609070205080204" pitchFamily="49" charset="-128"/>
                <a:ea typeface="ＭＳ ゴシック" panose="020B0609070205080204" pitchFamily="49" charset="-128"/>
              </a:endParaRPr>
            </a:p>
            <a:p>
              <a:pPr algn="ctr"/>
              <a:r>
                <a:rPr lang="ja-JP" altLang="en-US" sz="825" dirty="0">
                  <a:latin typeface="ＭＳ ゴシック" panose="020B0609070205080204" pitchFamily="49" charset="-128"/>
                  <a:ea typeface="ＭＳ ゴシック" panose="020B0609070205080204" pitchFamily="49" charset="-128"/>
                </a:rPr>
                <a:t>薬剤師会</a:t>
              </a:r>
              <a:endParaRPr lang="en-US" altLang="ja-JP" sz="825" dirty="0">
                <a:latin typeface="ＭＳ ゴシック" panose="020B0609070205080204" pitchFamily="49" charset="-128"/>
                <a:ea typeface="ＭＳ ゴシック" panose="020B0609070205080204" pitchFamily="49" charset="-128"/>
              </a:endParaRPr>
            </a:p>
          </p:txBody>
        </p:sp>
      </p:grpSp>
      <p:grpSp>
        <p:nvGrpSpPr>
          <p:cNvPr id="234" name="グループ化 233"/>
          <p:cNvGrpSpPr/>
          <p:nvPr/>
        </p:nvGrpSpPr>
        <p:grpSpPr>
          <a:xfrm>
            <a:off x="4166100" y="2289930"/>
            <a:ext cx="1082349" cy="523220"/>
            <a:chOff x="4333052" y="2468410"/>
            <a:chExt cx="692497" cy="362672"/>
          </a:xfrm>
        </p:grpSpPr>
        <p:sp>
          <p:nvSpPr>
            <p:cNvPr id="235" name="正方形/長方形 234"/>
            <p:cNvSpPr/>
            <p:nvPr/>
          </p:nvSpPr>
          <p:spPr>
            <a:xfrm>
              <a:off x="4341228" y="2477639"/>
              <a:ext cx="629979" cy="350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36" name="テキスト ボックス 235"/>
            <p:cNvSpPr txBox="1"/>
            <p:nvPr/>
          </p:nvSpPr>
          <p:spPr>
            <a:xfrm>
              <a:off x="4333052" y="2468410"/>
              <a:ext cx="692497" cy="362672"/>
            </a:xfrm>
            <a:prstGeom prst="rect">
              <a:avLst/>
            </a:prstGeom>
            <a:noFill/>
          </p:spPr>
          <p:txBody>
            <a:bodyPr wrap="none" rtlCol="0">
              <a:spAutoFit/>
            </a:bodyPr>
            <a:lstStyle/>
            <a:p>
              <a:r>
                <a:rPr lang="ja-JP" altLang="en-US" sz="1400" b="1" dirty="0" smtClean="0">
                  <a:latin typeface="ＭＳ ゴシック" panose="020B0609070205080204" pitchFamily="49" charset="-128"/>
                  <a:ea typeface="ＭＳ ゴシック" panose="020B0609070205080204" pitchFamily="49" charset="-128"/>
                </a:rPr>
                <a:t>市薬剤師会</a:t>
              </a:r>
              <a:endParaRPr lang="en-US" altLang="ja-JP" sz="1400" b="1" dirty="0" smtClean="0">
                <a:latin typeface="ＭＳ ゴシック" panose="020B0609070205080204" pitchFamily="49" charset="-128"/>
                <a:ea typeface="ＭＳ ゴシック" panose="020B0609070205080204" pitchFamily="49" charset="-128"/>
              </a:endParaRPr>
            </a:p>
            <a:p>
              <a:r>
                <a:rPr lang="ja-JP" altLang="en-US" sz="1400" b="1" dirty="0" smtClean="0">
                  <a:latin typeface="ＭＳ ゴシック" panose="020B0609070205080204" pitchFamily="49" charset="-128"/>
                  <a:ea typeface="ＭＳ ゴシック" panose="020B0609070205080204" pitchFamily="49" charset="-128"/>
                </a:rPr>
                <a:t>（静岡）</a:t>
              </a:r>
              <a:endParaRPr lang="ja-JP" altLang="en-US" sz="1400" b="1" dirty="0">
                <a:latin typeface="ＭＳ ゴシック" panose="020B0609070205080204" pitchFamily="49" charset="-128"/>
                <a:ea typeface="ＭＳ ゴシック" panose="020B0609070205080204" pitchFamily="49" charset="-128"/>
              </a:endParaRPr>
            </a:p>
          </p:txBody>
        </p:sp>
      </p:grpSp>
      <p:cxnSp>
        <p:nvCxnSpPr>
          <p:cNvPr id="237" name="直線矢印コネクタ 236"/>
          <p:cNvCxnSpPr/>
          <p:nvPr/>
        </p:nvCxnSpPr>
        <p:spPr>
          <a:xfrm>
            <a:off x="4538432" y="2835961"/>
            <a:ext cx="0" cy="329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直線矢印コネクタ 237"/>
          <p:cNvCxnSpPr/>
          <p:nvPr/>
        </p:nvCxnSpPr>
        <p:spPr>
          <a:xfrm flipV="1">
            <a:off x="4753643" y="2835961"/>
            <a:ext cx="0" cy="329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39" name="グループ化 238"/>
          <p:cNvGrpSpPr/>
          <p:nvPr/>
        </p:nvGrpSpPr>
        <p:grpSpPr>
          <a:xfrm>
            <a:off x="923842" y="1636619"/>
            <a:ext cx="2019228" cy="614930"/>
            <a:chOff x="7203557" y="860038"/>
            <a:chExt cx="2161276" cy="819906"/>
          </a:xfrm>
        </p:grpSpPr>
        <p:sp>
          <p:nvSpPr>
            <p:cNvPr id="240" name="正方形/長方形 239"/>
            <p:cNvSpPr/>
            <p:nvPr/>
          </p:nvSpPr>
          <p:spPr>
            <a:xfrm>
              <a:off x="7203557" y="860038"/>
              <a:ext cx="1808857" cy="8199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41" name="テキスト ボックス 240"/>
            <p:cNvSpPr txBox="1"/>
            <p:nvPr/>
          </p:nvSpPr>
          <p:spPr>
            <a:xfrm>
              <a:off x="7203557" y="934513"/>
              <a:ext cx="2161276" cy="697626"/>
            </a:xfrm>
            <a:prstGeom prst="rect">
              <a:avLst/>
            </a:prstGeom>
            <a:noFill/>
          </p:spPr>
          <p:txBody>
            <a:bodyPr wrap="none" rtlCol="0">
              <a:spAutoFit/>
            </a:bodyPr>
            <a:lstStyle/>
            <a:p>
              <a:r>
                <a:rPr lang="ja-JP" altLang="en-US" sz="1400" dirty="0">
                  <a:latin typeface="ＭＳ ゴシック" panose="020B0609070205080204" pitchFamily="49" charset="-128"/>
                  <a:ea typeface="ＭＳ ゴシック" panose="020B0609070205080204" pitchFamily="49" charset="-128"/>
                </a:rPr>
                <a:t>救援物資集積場所</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（ツインメッセ</a:t>
              </a:r>
              <a:r>
                <a:rPr lang="ja-JP" altLang="en-US" sz="900" dirty="0">
                  <a:latin typeface="ＭＳ ゴシック" panose="020B0609070205080204" pitchFamily="49" charset="-128"/>
                  <a:ea typeface="ＭＳ ゴシック" panose="020B0609070205080204" pitchFamily="49" charset="-128"/>
                </a:rPr>
                <a:t>）</a:t>
              </a:r>
            </a:p>
          </p:txBody>
        </p:sp>
      </p:grpSp>
      <p:grpSp>
        <p:nvGrpSpPr>
          <p:cNvPr id="242" name="グループ化 241"/>
          <p:cNvGrpSpPr/>
          <p:nvPr/>
        </p:nvGrpSpPr>
        <p:grpSpPr>
          <a:xfrm>
            <a:off x="2198462" y="4138110"/>
            <a:ext cx="2054963" cy="461665"/>
            <a:chOff x="9779959" y="6258515"/>
            <a:chExt cx="1322429" cy="394296"/>
          </a:xfrm>
        </p:grpSpPr>
        <p:sp>
          <p:nvSpPr>
            <p:cNvPr id="243" name="正方形/長方形 242"/>
            <p:cNvSpPr/>
            <p:nvPr/>
          </p:nvSpPr>
          <p:spPr>
            <a:xfrm>
              <a:off x="9779959" y="6271652"/>
              <a:ext cx="998554" cy="3358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44" name="テキスト ボックス 243"/>
            <p:cNvSpPr txBox="1"/>
            <p:nvPr/>
          </p:nvSpPr>
          <p:spPr>
            <a:xfrm>
              <a:off x="9790654" y="6258515"/>
              <a:ext cx="1311734" cy="394296"/>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宮竹</a:t>
              </a:r>
              <a:r>
                <a:rPr lang="ja-JP" altLang="en-US" sz="1200" dirty="0" smtClean="0">
                  <a:latin typeface="ＭＳ ゴシック" panose="020B0609070205080204" pitchFamily="49" charset="-128"/>
                  <a:ea typeface="ＭＳ ゴシック" panose="020B0609070205080204" pitchFamily="49" charset="-128"/>
                </a:rPr>
                <a:t>（静岡）</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医薬品備蓄</a:t>
              </a:r>
              <a:r>
                <a:rPr lang="ja-JP" altLang="en-US" sz="1200" dirty="0">
                  <a:latin typeface="ＭＳ ゴシック" panose="020B0609070205080204" pitchFamily="49" charset="-128"/>
                  <a:ea typeface="ＭＳ ゴシック" panose="020B0609070205080204" pitchFamily="49" charset="-128"/>
                </a:rPr>
                <a:t>センター</a:t>
              </a:r>
            </a:p>
          </p:txBody>
        </p:sp>
      </p:grpSp>
      <p:grpSp>
        <p:nvGrpSpPr>
          <p:cNvPr id="245" name="グループ化 244"/>
          <p:cNvGrpSpPr/>
          <p:nvPr/>
        </p:nvGrpSpPr>
        <p:grpSpPr>
          <a:xfrm>
            <a:off x="112678" y="2126532"/>
            <a:ext cx="794466" cy="353528"/>
            <a:chOff x="8319048" y="2371689"/>
            <a:chExt cx="1059288" cy="471371"/>
          </a:xfrm>
        </p:grpSpPr>
        <p:sp>
          <p:nvSpPr>
            <p:cNvPr id="246" name="正方形/長方形 245"/>
            <p:cNvSpPr/>
            <p:nvPr/>
          </p:nvSpPr>
          <p:spPr>
            <a:xfrm>
              <a:off x="8319048" y="2371689"/>
              <a:ext cx="1041356" cy="471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247" name="テキスト ボックス 246"/>
            <p:cNvSpPr txBox="1"/>
            <p:nvPr/>
          </p:nvSpPr>
          <p:spPr>
            <a:xfrm>
              <a:off x="8362673" y="2407318"/>
              <a:ext cx="1015663" cy="430887"/>
            </a:xfrm>
            <a:prstGeom prst="rect">
              <a:avLst/>
            </a:prstGeom>
            <a:noFill/>
          </p:spPr>
          <p:txBody>
            <a:bodyPr wrap="none" rtlCol="0">
              <a:spAutoFit/>
            </a:bodyPr>
            <a:lstStyle/>
            <a:p>
              <a:r>
                <a:rPr lang="ja-JP" altLang="en-US" sz="750" dirty="0">
                  <a:latin typeface="ＭＳ ゴシック" panose="020B0609070205080204" pitchFamily="49" charset="-128"/>
                  <a:ea typeface="ＭＳ ゴシック" panose="020B0609070205080204" pitchFamily="49" charset="-128"/>
                </a:rPr>
                <a:t>清閑</a:t>
              </a:r>
              <a:r>
                <a:rPr lang="ja-JP" altLang="en-US" sz="750" dirty="0" smtClean="0">
                  <a:latin typeface="ＭＳ ゴシック" panose="020B0609070205080204" pitchFamily="49" charset="-128"/>
                  <a:ea typeface="ＭＳ ゴシック" panose="020B0609070205080204" pitchFamily="49" charset="-128"/>
                </a:rPr>
                <a:t>医薬品</a:t>
              </a:r>
              <a:endParaRPr lang="en-US" altLang="ja-JP" sz="750" dirty="0">
                <a:latin typeface="ＭＳ ゴシック" panose="020B0609070205080204" pitchFamily="49" charset="-128"/>
                <a:ea typeface="ＭＳ ゴシック" panose="020B0609070205080204" pitchFamily="49" charset="-128"/>
              </a:endParaRPr>
            </a:p>
            <a:p>
              <a:r>
                <a:rPr lang="ja-JP" altLang="en-US" sz="750" dirty="0">
                  <a:latin typeface="ＭＳ ゴシック" panose="020B0609070205080204" pitchFamily="49" charset="-128"/>
                  <a:ea typeface="ＭＳ ゴシック" panose="020B0609070205080204" pitchFamily="49" charset="-128"/>
                </a:rPr>
                <a:t>備蓄センター</a:t>
              </a:r>
            </a:p>
          </p:txBody>
        </p:sp>
      </p:grpSp>
      <p:cxnSp>
        <p:nvCxnSpPr>
          <p:cNvPr id="248" name="直線矢印コネクタ 247"/>
          <p:cNvCxnSpPr/>
          <p:nvPr/>
        </p:nvCxnSpPr>
        <p:spPr>
          <a:xfrm>
            <a:off x="5741720" y="3388440"/>
            <a:ext cx="1836000" cy="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直線矢印コネクタ 248"/>
          <p:cNvCxnSpPr/>
          <p:nvPr/>
        </p:nvCxnSpPr>
        <p:spPr>
          <a:xfrm>
            <a:off x="7544736" y="3429000"/>
            <a:ext cx="0" cy="2716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0" name="テキスト ボックス 249"/>
          <p:cNvSpPr txBox="1"/>
          <p:nvPr/>
        </p:nvSpPr>
        <p:spPr>
          <a:xfrm>
            <a:off x="5924390" y="3140673"/>
            <a:ext cx="2204450" cy="253916"/>
          </a:xfrm>
          <a:prstGeom prst="rect">
            <a:avLst/>
          </a:prstGeom>
          <a:noFill/>
        </p:spPr>
        <p:txBody>
          <a:bodyPr wrap="none" rtlCol="0">
            <a:spAutoFit/>
          </a:bodyPr>
          <a:lstStyle/>
          <a:p>
            <a:r>
              <a:rPr lang="ja-JP" altLang="en-US" sz="1050" dirty="0">
                <a:latin typeface="ＭＳ ゴシック" panose="020B0609070205080204" pitchFamily="49" charset="-128"/>
                <a:ea typeface="ＭＳ ゴシック" panose="020B0609070205080204" pitchFamily="49" charset="-128"/>
              </a:rPr>
              <a:t>（医療ガスのみ県薬事課に要請）</a:t>
            </a:r>
          </a:p>
        </p:txBody>
      </p:sp>
      <p:grpSp>
        <p:nvGrpSpPr>
          <p:cNvPr id="253" name="グループ化 252"/>
          <p:cNvGrpSpPr/>
          <p:nvPr/>
        </p:nvGrpSpPr>
        <p:grpSpPr>
          <a:xfrm>
            <a:off x="6212007" y="1530595"/>
            <a:ext cx="1918849" cy="1089987"/>
            <a:chOff x="8282676" y="683648"/>
            <a:chExt cx="2558465" cy="1453316"/>
          </a:xfrm>
        </p:grpSpPr>
        <p:sp>
          <p:nvSpPr>
            <p:cNvPr id="254" name="正方形/長方形 253"/>
            <p:cNvSpPr/>
            <p:nvPr/>
          </p:nvSpPr>
          <p:spPr>
            <a:xfrm>
              <a:off x="8282676" y="683648"/>
              <a:ext cx="2558465" cy="14533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cxnSp>
          <p:nvCxnSpPr>
            <p:cNvPr id="255" name="直線矢印コネクタ 254"/>
            <p:cNvCxnSpPr/>
            <p:nvPr/>
          </p:nvCxnSpPr>
          <p:spPr>
            <a:xfrm rot="16200000">
              <a:off x="8684157" y="654547"/>
              <a:ext cx="0" cy="54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6" name="テキスト ボックス 255"/>
            <p:cNvSpPr txBox="1"/>
            <p:nvPr/>
          </p:nvSpPr>
          <p:spPr>
            <a:xfrm>
              <a:off x="8941364" y="724492"/>
              <a:ext cx="1049860" cy="451405"/>
            </a:xfrm>
            <a:prstGeom prst="rect">
              <a:avLst/>
            </a:prstGeom>
            <a:noFill/>
          </p:spPr>
          <p:txBody>
            <a:bodyPr wrap="none" rtlCol="0">
              <a:spAutoFit/>
            </a:bodyPr>
            <a:lstStyle/>
            <a:p>
              <a:r>
                <a:rPr lang="en-US" altLang="ja-JP" sz="1500"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要請</a:t>
              </a:r>
            </a:p>
          </p:txBody>
        </p:sp>
        <p:cxnSp>
          <p:nvCxnSpPr>
            <p:cNvPr id="257" name="直線矢印コネクタ 256"/>
            <p:cNvCxnSpPr/>
            <p:nvPr/>
          </p:nvCxnSpPr>
          <p:spPr>
            <a:xfrm rot="16200000">
              <a:off x="8684157" y="1078077"/>
              <a:ext cx="0" cy="54000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8941364" y="1148022"/>
              <a:ext cx="1870597" cy="451405"/>
            </a:xfrm>
            <a:prstGeom prst="rect">
              <a:avLst/>
            </a:prstGeom>
            <a:noFill/>
          </p:spPr>
          <p:txBody>
            <a:bodyPr wrap="none" rtlCol="0">
              <a:spAutoFit/>
            </a:bodyPr>
            <a:lstStyle/>
            <a:p>
              <a:r>
                <a:rPr lang="en-US" altLang="ja-JP" sz="1500"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報告・返信</a:t>
              </a:r>
            </a:p>
          </p:txBody>
        </p:sp>
        <p:cxnSp>
          <p:nvCxnSpPr>
            <p:cNvPr id="259" name="直線矢印コネクタ 258"/>
            <p:cNvCxnSpPr/>
            <p:nvPr/>
          </p:nvCxnSpPr>
          <p:spPr>
            <a:xfrm rot="16200000">
              <a:off x="8684157" y="1501607"/>
              <a:ext cx="0" cy="54000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a:xfrm>
              <a:off x="8941364" y="1571552"/>
              <a:ext cx="1870597" cy="451405"/>
            </a:xfrm>
            <a:prstGeom prst="rect">
              <a:avLst/>
            </a:prstGeom>
            <a:noFill/>
          </p:spPr>
          <p:txBody>
            <a:bodyPr wrap="none" rtlCol="0">
              <a:spAutoFit/>
            </a:bodyPr>
            <a:lstStyle/>
            <a:p>
              <a:r>
                <a:rPr lang="en-US" altLang="ja-JP" sz="1500"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物品の提供</a:t>
              </a:r>
            </a:p>
          </p:txBody>
        </p:sp>
      </p:grpSp>
      <p:cxnSp>
        <p:nvCxnSpPr>
          <p:cNvPr id="262" name="直線矢印コネクタ 261"/>
          <p:cNvCxnSpPr/>
          <p:nvPr/>
        </p:nvCxnSpPr>
        <p:spPr>
          <a:xfrm rot="5400000" flipH="1">
            <a:off x="2455493" y="3806924"/>
            <a:ext cx="0" cy="329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94" name="グループ化 193"/>
          <p:cNvGrpSpPr/>
          <p:nvPr/>
        </p:nvGrpSpPr>
        <p:grpSpPr>
          <a:xfrm>
            <a:off x="5059549" y="4490182"/>
            <a:ext cx="369332" cy="1323437"/>
            <a:chOff x="5056809" y="4490182"/>
            <a:chExt cx="400924" cy="1394490"/>
          </a:xfrm>
        </p:grpSpPr>
        <p:sp>
          <p:nvSpPr>
            <p:cNvPr id="195" name="正方形/長方形 194"/>
            <p:cNvSpPr/>
            <p:nvPr/>
          </p:nvSpPr>
          <p:spPr>
            <a:xfrm rot="16200000">
              <a:off x="4561939" y="5043325"/>
              <a:ext cx="1394490" cy="2882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96" name="テキスト ボックス 195"/>
            <p:cNvSpPr txBox="1"/>
            <p:nvPr/>
          </p:nvSpPr>
          <p:spPr>
            <a:xfrm>
              <a:off x="5056809" y="4559408"/>
              <a:ext cx="400924" cy="1232342"/>
            </a:xfrm>
            <a:prstGeom prst="rect">
              <a:avLst/>
            </a:prstGeom>
            <a:noFill/>
          </p:spPr>
          <p:txBody>
            <a:bodyPr vert="eaVert" wrap="none" rtlCol="0">
              <a:spAutoFit/>
            </a:bodyPr>
            <a:lstStyle/>
            <a:p>
              <a:r>
                <a:rPr lang="ja-JP" altLang="en-US" sz="1200" dirty="0">
                  <a:latin typeface="ＭＳ ゴシック" panose="020B0609070205080204" pitchFamily="49" charset="-128"/>
                  <a:ea typeface="ＭＳ ゴシック" panose="020B0609070205080204" pitchFamily="49" charset="-128"/>
                </a:rPr>
                <a:t>医療ガス事業者</a:t>
              </a:r>
            </a:p>
          </p:txBody>
        </p:sp>
      </p:grpSp>
      <p:grpSp>
        <p:nvGrpSpPr>
          <p:cNvPr id="191" name="グループ化 190"/>
          <p:cNvGrpSpPr/>
          <p:nvPr/>
        </p:nvGrpSpPr>
        <p:grpSpPr>
          <a:xfrm>
            <a:off x="4405829" y="4503275"/>
            <a:ext cx="369332" cy="1463282"/>
            <a:chOff x="4382771" y="4490183"/>
            <a:chExt cx="369332" cy="1463282"/>
          </a:xfrm>
        </p:grpSpPr>
        <p:sp>
          <p:nvSpPr>
            <p:cNvPr id="192" name="正方形/長方形 191"/>
            <p:cNvSpPr/>
            <p:nvPr/>
          </p:nvSpPr>
          <p:spPr>
            <a:xfrm rot="16200000">
              <a:off x="3926547" y="5014482"/>
              <a:ext cx="1310346" cy="2617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93" name="テキスト ボックス 192"/>
            <p:cNvSpPr txBox="1"/>
            <p:nvPr/>
          </p:nvSpPr>
          <p:spPr>
            <a:xfrm>
              <a:off x="4382771" y="4514855"/>
              <a:ext cx="369332" cy="1438610"/>
            </a:xfrm>
            <a:prstGeom prst="rect">
              <a:avLst/>
            </a:prstGeom>
            <a:noFill/>
          </p:spPr>
          <p:txBody>
            <a:bodyPr vert="eaVert"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医療材料販売</a:t>
              </a:r>
              <a:r>
                <a:rPr lang="ja-JP" altLang="en-US" sz="1200" dirty="0">
                  <a:latin typeface="ＭＳ ゴシック" panose="020B0609070205080204" pitchFamily="49" charset="-128"/>
                  <a:ea typeface="ＭＳ ゴシック" panose="020B0609070205080204" pitchFamily="49" charset="-128"/>
                </a:rPr>
                <a:t>業者</a:t>
              </a:r>
            </a:p>
          </p:txBody>
        </p:sp>
      </p:grpSp>
      <p:grpSp>
        <p:nvGrpSpPr>
          <p:cNvPr id="188" name="グループ化 187"/>
          <p:cNvGrpSpPr/>
          <p:nvPr/>
        </p:nvGrpSpPr>
        <p:grpSpPr>
          <a:xfrm>
            <a:off x="3781463" y="4490181"/>
            <a:ext cx="369332" cy="1323439"/>
            <a:chOff x="3762413" y="4490181"/>
            <a:chExt cx="369332" cy="1046153"/>
          </a:xfrm>
          <a:solidFill>
            <a:schemeClr val="bg1"/>
          </a:solidFill>
        </p:grpSpPr>
        <p:sp>
          <p:nvSpPr>
            <p:cNvPr id="189" name="正方形/長方形 188"/>
            <p:cNvSpPr/>
            <p:nvPr/>
          </p:nvSpPr>
          <p:spPr>
            <a:xfrm rot="16200000">
              <a:off x="3421000" y="4874840"/>
              <a:ext cx="1034084" cy="2647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ＭＳ ゴシック" panose="020B0609070205080204" pitchFamily="49" charset="-128"/>
                <a:ea typeface="ＭＳ ゴシック" panose="020B0609070205080204" pitchFamily="49" charset="-128"/>
              </a:endParaRPr>
            </a:p>
          </p:txBody>
        </p:sp>
        <p:sp>
          <p:nvSpPr>
            <p:cNvPr id="190" name="テキスト ボックス 189"/>
            <p:cNvSpPr txBox="1"/>
            <p:nvPr/>
          </p:nvSpPr>
          <p:spPr>
            <a:xfrm>
              <a:off x="3762413" y="4490181"/>
              <a:ext cx="369332" cy="1046153"/>
            </a:xfrm>
            <a:prstGeom prst="rect">
              <a:avLst/>
            </a:prstGeom>
            <a:noFill/>
          </p:spPr>
          <p:txBody>
            <a:bodyPr vert="eaVert" wrap="none" rtlCol="0">
              <a:spAutoFit/>
            </a:bodyPr>
            <a:lstStyle/>
            <a:p>
              <a:r>
                <a:rPr lang="ja-JP" altLang="en-US" sz="1200" dirty="0">
                  <a:latin typeface="ＭＳ ゴシック" panose="020B0609070205080204" pitchFamily="49" charset="-128"/>
                  <a:ea typeface="ＭＳ ゴシック" panose="020B0609070205080204" pitchFamily="49" charset="-128"/>
                </a:rPr>
                <a:t>医薬品等</a:t>
              </a:r>
              <a:r>
                <a:rPr lang="ja-JP" altLang="en-US" sz="1200" dirty="0" smtClean="0">
                  <a:latin typeface="ＭＳ ゴシック" panose="020B0609070205080204" pitchFamily="49" charset="-128"/>
                  <a:ea typeface="ＭＳ ゴシック" panose="020B0609070205080204" pitchFamily="49" charset="-128"/>
                </a:rPr>
                <a:t>卸売業者</a:t>
              </a:r>
              <a:endParaRPr lang="ja-JP" altLang="en-US" sz="1200"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20028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447682" y="3630135"/>
            <a:ext cx="1436504" cy="1122935"/>
            <a:chOff x="3347552" y="2822422"/>
            <a:chExt cx="1915339" cy="1497246"/>
          </a:xfrm>
        </p:grpSpPr>
        <p:sp>
          <p:nvSpPr>
            <p:cNvPr id="5" name="角丸四角形 4"/>
            <p:cNvSpPr/>
            <p:nvPr/>
          </p:nvSpPr>
          <p:spPr>
            <a:xfrm>
              <a:off x="3453704" y="3102903"/>
              <a:ext cx="1809187" cy="1216765"/>
            </a:xfrm>
            <a:prstGeom prst="roundRect">
              <a:avLst/>
            </a:prstGeom>
            <a:gradFill flip="none" rotWithShape="1">
              <a:gsLst>
                <a:gs pos="0">
                  <a:srgbClr val="FFFF66"/>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p:cNvSpPr txBox="1"/>
            <p:nvPr/>
          </p:nvSpPr>
          <p:spPr>
            <a:xfrm>
              <a:off x="3347552" y="2822422"/>
              <a:ext cx="1323438" cy="553997"/>
            </a:xfrm>
            <a:prstGeom prst="rect">
              <a:avLst/>
            </a:prstGeom>
            <a:solidFill>
              <a:schemeClr val="bg1"/>
            </a:solidFill>
          </p:spPr>
          <p:txBody>
            <a:bodyPr wrap="none" rtlCol="0">
              <a:spAutoFit/>
            </a:bodyPr>
            <a:lstStyle/>
            <a:p>
              <a:r>
                <a:rPr lang="ja-JP" altLang="en-US" sz="2100" dirty="0">
                  <a:latin typeface="HG丸ｺﾞｼｯｸM-PRO" pitchFamily="50" charset="-128"/>
                  <a:ea typeface="HG丸ｺﾞｼｯｸM-PRO" pitchFamily="50" charset="-128"/>
                </a:rPr>
                <a:t>救護所</a:t>
              </a:r>
            </a:p>
          </p:txBody>
        </p:sp>
      </p:grpSp>
      <p:sp>
        <p:nvSpPr>
          <p:cNvPr id="7" name="角丸四角形 6"/>
          <p:cNvSpPr/>
          <p:nvPr/>
        </p:nvSpPr>
        <p:spPr>
          <a:xfrm>
            <a:off x="1332375" y="3791781"/>
            <a:ext cx="1751477" cy="966860"/>
          </a:xfrm>
          <a:prstGeom prst="roundRect">
            <a:avLst/>
          </a:prstGeom>
          <a:gradFill flip="none" rotWithShape="1">
            <a:gsLst>
              <a:gs pos="0">
                <a:srgbClr val="00B0F0"/>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7"/>
          <p:cNvSpPr txBox="1"/>
          <p:nvPr/>
        </p:nvSpPr>
        <p:spPr>
          <a:xfrm>
            <a:off x="1123108" y="3558909"/>
            <a:ext cx="1980029" cy="400110"/>
          </a:xfrm>
          <a:prstGeom prst="rect">
            <a:avLst/>
          </a:prstGeom>
          <a:solidFill>
            <a:schemeClr val="bg1"/>
          </a:solidFill>
        </p:spPr>
        <p:txBody>
          <a:bodyPr wrap="none" rtlCol="0">
            <a:spAutoFit/>
          </a:bodyPr>
          <a:lstStyle/>
          <a:p>
            <a:r>
              <a:rPr lang="ja-JP" altLang="en-US" sz="2000" b="1" dirty="0">
                <a:latin typeface="HG丸ｺﾞｼｯｸM-PRO" pitchFamily="50" charset="-128"/>
                <a:ea typeface="HG丸ｺﾞｼｯｸM-PRO" pitchFamily="50" charset="-128"/>
              </a:rPr>
              <a:t>ドラックストア</a:t>
            </a:r>
          </a:p>
        </p:txBody>
      </p:sp>
      <p:sp>
        <p:nvSpPr>
          <p:cNvPr id="9" name="下カーブ矢印 8"/>
          <p:cNvSpPr/>
          <p:nvPr/>
        </p:nvSpPr>
        <p:spPr>
          <a:xfrm flipH="1">
            <a:off x="2559875" y="2963875"/>
            <a:ext cx="4020108" cy="615896"/>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0" name="下カーブ矢印 9"/>
          <p:cNvSpPr/>
          <p:nvPr/>
        </p:nvSpPr>
        <p:spPr>
          <a:xfrm flipV="1">
            <a:off x="2503686" y="4753068"/>
            <a:ext cx="4020108" cy="615896"/>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grpSp>
        <p:nvGrpSpPr>
          <p:cNvPr id="11" name="グループ化 10"/>
          <p:cNvGrpSpPr/>
          <p:nvPr/>
        </p:nvGrpSpPr>
        <p:grpSpPr>
          <a:xfrm>
            <a:off x="2937441" y="2106298"/>
            <a:ext cx="484282" cy="682281"/>
            <a:chOff x="4235049" y="1607456"/>
            <a:chExt cx="645709" cy="909708"/>
          </a:xfrm>
        </p:grpSpPr>
        <p:sp>
          <p:nvSpPr>
            <p:cNvPr id="12" name="円/楕円 27"/>
            <p:cNvSpPr>
              <a:spLocks noChangeAspect="1"/>
            </p:cNvSpPr>
            <p:nvPr/>
          </p:nvSpPr>
          <p:spPr>
            <a:xfrm>
              <a:off x="4279581" y="1607456"/>
              <a:ext cx="556646" cy="44949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二等辺三角形 12"/>
            <p:cNvSpPr>
              <a:spLocks noChangeAspect="1"/>
            </p:cNvSpPr>
            <p:nvPr/>
          </p:nvSpPr>
          <p:spPr>
            <a:xfrm flipV="1">
              <a:off x="4235049" y="2067668"/>
              <a:ext cx="645709" cy="449496"/>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4" name="円/楕円 31"/>
          <p:cNvSpPr>
            <a:spLocks noChangeAspect="1"/>
          </p:cNvSpPr>
          <p:nvPr/>
        </p:nvSpPr>
        <p:spPr>
          <a:xfrm>
            <a:off x="3748583" y="5424574"/>
            <a:ext cx="417485" cy="33712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二等辺三角形 14"/>
          <p:cNvSpPr>
            <a:spLocks noChangeAspect="1"/>
          </p:cNvSpPr>
          <p:nvPr/>
        </p:nvSpPr>
        <p:spPr>
          <a:xfrm flipV="1">
            <a:off x="3759316" y="5770823"/>
            <a:ext cx="422126" cy="337122"/>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平行四辺形 20"/>
          <p:cNvSpPr/>
          <p:nvPr/>
        </p:nvSpPr>
        <p:spPr>
          <a:xfrm>
            <a:off x="4294496" y="5512959"/>
            <a:ext cx="664457" cy="611333"/>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22" name="直線コネクタ 21"/>
          <p:cNvCxnSpPr/>
          <p:nvPr/>
        </p:nvCxnSpPr>
        <p:spPr>
          <a:xfrm>
            <a:off x="4516770" y="5673764"/>
            <a:ext cx="249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484053" y="5783659"/>
            <a:ext cx="249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451301" y="5902364"/>
            <a:ext cx="249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5006423" y="5602043"/>
            <a:ext cx="748137" cy="451375"/>
            <a:chOff x="5320157" y="6140968"/>
            <a:chExt cx="997516" cy="601833"/>
          </a:xfrm>
        </p:grpSpPr>
        <p:sp>
          <p:nvSpPr>
            <p:cNvPr id="26" name="円/楕円 46"/>
            <p:cNvSpPr/>
            <p:nvPr/>
          </p:nvSpPr>
          <p:spPr>
            <a:xfrm>
              <a:off x="5320157" y="6140968"/>
              <a:ext cx="997516" cy="601833"/>
            </a:xfrm>
            <a:prstGeom prst="ellipse">
              <a:avLst/>
            </a:prstGeom>
            <a:gradFill flip="none" rotWithShape="1">
              <a:gsLst>
                <a:gs pos="0">
                  <a:schemeClr val="bg1"/>
                </a:gs>
                <a:gs pos="100000">
                  <a:schemeClr val="tx2">
                    <a:lumMod val="40000"/>
                    <a:lumOff val="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テキスト ボックス 26"/>
            <p:cNvSpPr txBox="1"/>
            <p:nvPr/>
          </p:nvSpPr>
          <p:spPr>
            <a:xfrm>
              <a:off x="5416401" y="6272607"/>
              <a:ext cx="861775" cy="369332"/>
            </a:xfrm>
            <a:prstGeom prst="rect">
              <a:avLst/>
            </a:prstGeom>
            <a:noFill/>
          </p:spPr>
          <p:txBody>
            <a:bodyPr wrap="none" rtlCol="0">
              <a:spAutoFit/>
            </a:bodyPr>
            <a:lstStyle/>
            <a:p>
              <a:r>
                <a:rPr lang="ja-JP" altLang="en-US" sz="1200" b="1" dirty="0">
                  <a:latin typeface="HG丸ｺﾞｼｯｸM-PRO" pitchFamily="50" charset="-128"/>
                  <a:ea typeface="HG丸ｺﾞｼｯｸM-PRO" pitchFamily="50" charset="-128"/>
                </a:rPr>
                <a:t>医薬品</a:t>
              </a:r>
            </a:p>
          </p:txBody>
        </p:sp>
      </p:grpSp>
      <p:sp>
        <p:nvSpPr>
          <p:cNvPr id="28" name="テキスト ボックス 27"/>
          <p:cNvSpPr txBox="1"/>
          <p:nvPr/>
        </p:nvSpPr>
        <p:spPr>
          <a:xfrm>
            <a:off x="6811520" y="3176164"/>
            <a:ext cx="2332480" cy="1323439"/>
          </a:xfrm>
          <a:prstGeom prst="rect">
            <a:avLst/>
          </a:prstGeom>
          <a:noFill/>
          <a:ln w="6350">
            <a:solidFill>
              <a:schemeClr val="tx1"/>
            </a:solidFill>
          </a:ln>
        </p:spPr>
        <p:txBody>
          <a:bodyPr wrap="square" rtlCol="0">
            <a:spAutoFit/>
          </a:bodyPr>
          <a:lstStyle/>
          <a:p>
            <a:r>
              <a:rPr lang="ja-JP" altLang="en-US" sz="1600" b="1" dirty="0"/>
              <a:t>①医薬品リストの作成</a:t>
            </a:r>
            <a:endParaRPr lang="en-US" altLang="ja-JP" sz="1600" b="1" dirty="0"/>
          </a:p>
          <a:p>
            <a:r>
              <a:rPr lang="ja-JP" altLang="en-US" sz="1600" b="1" dirty="0" smtClean="0"/>
              <a:t>・</a:t>
            </a:r>
            <a:r>
              <a:rPr lang="ja-JP" altLang="en-US" sz="1600" b="1" dirty="0"/>
              <a:t>依頼品</a:t>
            </a:r>
            <a:r>
              <a:rPr lang="ja-JP" altLang="en-US" sz="1600" b="1" dirty="0" smtClean="0"/>
              <a:t>の</a:t>
            </a:r>
            <a:endParaRPr lang="en-US" altLang="ja-JP" sz="1600" b="1" dirty="0" smtClean="0"/>
          </a:p>
          <a:p>
            <a:r>
              <a:rPr lang="ja-JP" altLang="en-US" sz="1600" b="1" dirty="0"/>
              <a:t>　</a:t>
            </a:r>
            <a:r>
              <a:rPr lang="ja-JP" altLang="en-US" sz="1600" b="1" dirty="0" smtClean="0"/>
              <a:t>リストアップ</a:t>
            </a:r>
            <a:endParaRPr lang="en-US" altLang="ja-JP" sz="1600" b="1" dirty="0"/>
          </a:p>
          <a:p>
            <a:r>
              <a:rPr lang="ja-JP" altLang="en-US" sz="1600" b="1" dirty="0" smtClean="0"/>
              <a:t>・</a:t>
            </a:r>
            <a:r>
              <a:rPr lang="ja-JP" altLang="en-US" sz="1600" b="1" dirty="0"/>
              <a:t>救護所印の押印</a:t>
            </a:r>
            <a:endParaRPr lang="en-US" altLang="ja-JP" sz="1600" b="1" dirty="0"/>
          </a:p>
          <a:p>
            <a:r>
              <a:rPr lang="ja-JP" altLang="en-US" sz="1600" b="1" dirty="0"/>
              <a:t>　（正・副２枚）</a:t>
            </a:r>
            <a:endParaRPr lang="en-US" altLang="ja-JP" sz="1600" b="1" dirty="0"/>
          </a:p>
        </p:txBody>
      </p:sp>
      <p:sp>
        <p:nvSpPr>
          <p:cNvPr id="29" name="テキスト ボックス 28"/>
          <p:cNvSpPr txBox="1"/>
          <p:nvPr/>
        </p:nvSpPr>
        <p:spPr>
          <a:xfrm>
            <a:off x="4149357" y="2190696"/>
            <a:ext cx="2948372" cy="830997"/>
          </a:xfrm>
          <a:prstGeom prst="rect">
            <a:avLst/>
          </a:prstGeom>
          <a:noFill/>
          <a:ln w="6350">
            <a:solidFill>
              <a:schemeClr val="tx1"/>
            </a:solidFill>
          </a:ln>
        </p:spPr>
        <p:txBody>
          <a:bodyPr wrap="square" rtlCol="0">
            <a:spAutoFit/>
          </a:bodyPr>
          <a:lstStyle/>
          <a:p>
            <a:r>
              <a:rPr lang="ja-JP" altLang="en-US" sz="1600" b="1" dirty="0"/>
              <a:t>②担当者</a:t>
            </a:r>
            <a:r>
              <a:rPr lang="ja-JP" altLang="en-US" sz="1600" b="1" dirty="0" smtClean="0"/>
              <a:t>が店舗へ</a:t>
            </a:r>
            <a:r>
              <a:rPr lang="ja-JP" altLang="en-US" sz="1600" b="1" dirty="0"/>
              <a:t>移動</a:t>
            </a:r>
            <a:endParaRPr lang="en-US" altLang="ja-JP" sz="1600" b="1" dirty="0"/>
          </a:p>
          <a:p>
            <a:r>
              <a:rPr lang="ja-JP" altLang="en-US" sz="1600" b="1" dirty="0" smtClean="0"/>
              <a:t>・</a:t>
            </a:r>
            <a:r>
              <a:rPr lang="ja-JP" altLang="en-US" sz="1600" b="1" dirty="0"/>
              <a:t>訓練</a:t>
            </a:r>
            <a:r>
              <a:rPr lang="ja-JP" altLang="en-US" sz="1600" b="1" dirty="0" smtClean="0"/>
              <a:t>では</a:t>
            </a:r>
            <a:r>
              <a:rPr lang="ja-JP" altLang="en-US" sz="1600" b="1" dirty="0"/>
              <a:t>保健所職員が担当</a:t>
            </a:r>
            <a:endParaRPr lang="en-US" altLang="ja-JP" sz="1600" b="1" dirty="0"/>
          </a:p>
          <a:p>
            <a:r>
              <a:rPr lang="ja-JP" altLang="en-US" sz="1600" b="1" dirty="0" smtClean="0"/>
              <a:t>・</a:t>
            </a:r>
            <a:r>
              <a:rPr lang="ja-JP" altLang="en-US" sz="1600" b="1" dirty="0"/>
              <a:t>救護所担当薬剤師も同行</a:t>
            </a:r>
            <a:endParaRPr lang="en-US" altLang="ja-JP" sz="1600" b="1" dirty="0"/>
          </a:p>
        </p:txBody>
      </p:sp>
      <p:sp>
        <p:nvSpPr>
          <p:cNvPr id="30" name="テキスト ボックス 29"/>
          <p:cNvSpPr txBox="1"/>
          <p:nvPr/>
        </p:nvSpPr>
        <p:spPr>
          <a:xfrm>
            <a:off x="3173408" y="3165688"/>
            <a:ext cx="3185487" cy="369332"/>
          </a:xfrm>
          <a:prstGeom prst="rect">
            <a:avLst/>
          </a:prstGeom>
          <a:noFill/>
        </p:spPr>
        <p:txBody>
          <a:bodyPr wrap="none" rtlCol="0">
            <a:spAutoFit/>
          </a:bodyPr>
          <a:lstStyle/>
          <a:p>
            <a:r>
              <a:rPr lang="ja-JP" altLang="en-US" b="1" dirty="0"/>
              <a:t>ビブス着用「医薬品調達班」</a:t>
            </a:r>
            <a:endParaRPr lang="en-US" altLang="ja-JP" b="1" dirty="0"/>
          </a:p>
        </p:txBody>
      </p:sp>
      <p:cxnSp>
        <p:nvCxnSpPr>
          <p:cNvPr id="31" name="直線コネクタ 30"/>
          <p:cNvCxnSpPr/>
          <p:nvPr/>
        </p:nvCxnSpPr>
        <p:spPr>
          <a:xfrm flipH="1" flipV="1">
            <a:off x="3344555" y="2884492"/>
            <a:ext cx="251842" cy="240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550957" y="1868185"/>
            <a:ext cx="4524856" cy="338554"/>
          </a:xfrm>
          <a:prstGeom prst="rect">
            <a:avLst/>
          </a:prstGeom>
          <a:noFill/>
        </p:spPr>
        <p:txBody>
          <a:bodyPr wrap="square" rtlCol="0">
            <a:spAutoFit/>
          </a:bodyPr>
          <a:lstStyle/>
          <a:p>
            <a:r>
              <a:rPr lang="ja-JP" altLang="en-US" sz="1600" b="1" dirty="0"/>
              <a:t>医薬品リストは正・副</a:t>
            </a:r>
            <a:r>
              <a:rPr lang="ja-JP" altLang="en-US" sz="1600" b="1" dirty="0" smtClean="0"/>
              <a:t>２枚（</a:t>
            </a:r>
            <a:r>
              <a:rPr lang="ja-JP" altLang="en-US" sz="1600" b="1" dirty="0"/>
              <a:t>救護所印を押印</a:t>
            </a:r>
            <a:r>
              <a:rPr lang="ja-JP" altLang="en-US" sz="1050" dirty="0"/>
              <a:t>）</a:t>
            </a:r>
            <a:endParaRPr lang="en-US" altLang="ja-JP" sz="1050" dirty="0"/>
          </a:p>
        </p:txBody>
      </p:sp>
      <p:cxnSp>
        <p:nvCxnSpPr>
          <p:cNvPr id="33" name="直線コネクタ 32"/>
          <p:cNvCxnSpPr>
            <a:stCxn id="32" idx="1"/>
          </p:cNvCxnSpPr>
          <p:nvPr/>
        </p:nvCxnSpPr>
        <p:spPr>
          <a:xfrm flipH="1">
            <a:off x="3384145" y="2037462"/>
            <a:ext cx="166812" cy="102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2120" y="2455756"/>
            <a:ext cx="2282857" cy="1077218"/>
          </a:xfrm>
          <a:prstGeom prst="rect">
            <a:avLst/>
          </a:prstGeom>
          <a:noFill/>
          <a:ln w="6350">
            <a:solidFill>
              <a:schemeClr val="tx1"/>
            </a:solidFill>
          </a:ln>
        </p:spPr>
        <p:txBody>
          <a:bodyPr wrap="square" rtlCol="0">
            <a:spAutoFit/>
          </a:bodyPr>
          <a:lstStyle/>
          <a:p>
            <a:r>
              <a:rPr lang="ja-JP" altLang="en-US" sz="1600" b="1" dirty="0"/>
              <a:t>③医薬品の提供</a:t>
            </a:r>
            <a:endParaRPr lang="en-US" altLang="ja-JP" sz="1600" b="1" dirty="0"/>
          </a:p>
          <a:p>
            <a:r>
              <a:rPr lang="ja-JP" altLang="en-US" sz="1600" b="1" dirty="0"/>
              <a:t>　・実際に提供された</a:t>
            </a:r>
            <a:endParaRPr lang="en-US" altLang="ja-JP" sz="1600" b="1" dirty="0"/>
          </a:p>
          <a:p>
            <a:r>
              <a:rPr lang="ja-JP" altLang="en-US" sz="1600" b="1" dirty="0"/>
              <a:t>　　医薬品の数を</a:t>
            </a:r>
            <a:endParaRPr lang="en-US" altLang="ja-JP" sz="1600" b="1" dirty="0"/>
          </a:p>
          <a:p>
            <a:r>
              <a:rPr lang="ja-JP" altLang="en-US" sz="1600" b="1" dirty="0"/>
              <a:t>　　リストに記入</a:t>
            </a:r>
            <a:endParaRPr lang="en-US" altLang="ja-JP" sz="1600" b="1" dirty="0"/>
          </a:p>
        </p:txBody>
      </p:sp>
      <p:sp>
        <p:nvSpPr>
          <p:cNvPr id="35" name="テキスト ボックス 34"/>
          <p:cNvSpPr txBox="1"/>
          <p:nvPr/>
        </p:nvSpPr>
        <p:spPr>
          <a:xfrm>
            <a:off x="65484" y="5338048"/>
            <a:ext cx="3448793" cy="1323439"/>
          </a:xfrm>
          <a:prstGeom prst="rect">
            <a:avLst/>
          </a:prstGeom>
          <a:noFill/>
          <a:ln w="6350">
            <a:solidFill>
              <a:schemeClr val="tx1"/>
            </a:solidFill>
          </a:ln>
        </p:spPr>
        <p:txBody>
          <a:bodyPr wrap="square" rtlCol="0">
            <a:spAutoFit/>
          </a:bodyPr>
          <a:lstStyle/>
          <a:p>
            <a:r>
              <a:rPr lang="ja-JP" altLang="en-US" sz="1600" b="1" dirty="0"/>
              <a:t>④担当者が医薬品を救護所に届ける</a:t>
            </a:r>
            <a:endParaRPr lang="en-US" altLang="ja-JP" sz="1600" b="1" dirty="0"/>
          </a:p>
          <a:p>
            <a:r>
              <a:rPr lang="ja-JP" altLang="en-US" sz="1600" b="1" dirty="0"/>
              <a:t>　</a:t>
            </a:r>
            <a:r>
              <a:rPr lang="ja-JP" altLang="en-US" sz="1600" b="1" dirty="0" smtClean="0"/>
              <a:t>・訓練では</a:t>
            </a:r>
            <a:r>
              <a:rPr lang="ja-JP" altLang="en-US" sz="1600" b="1" dirty="0"/>
              <a:t>店舗担当者に</a:t>
            </a:r>
            <a:r>
              <a:rPr lang="ja-JP" altLang="en-US" sz="1600" b="1" dirty="0" smtClean="0"/>
              <a:t>も</a:t>
            </a:r>
            <a:endParaRPr lang="en-US" altLang="ja-JP" sz="1600" b="1" dirty="0" smtClean="0"/>
          </a:p>
          <a:p>
            <a:r>
              <a:rPr lang="ja-JP" altLang="en-US" sz="1600" b="1" dirty="0"/>
              <a:t>　</a:t>
            </a:r>
            <a:r>
              <a:rPr lang="ja-JP" altLang="en-US" sz="1600" b="1" dirty="0" smtClean="0"/>
              <a:t>　同行</a:t>
            </a:r>
            <a:r>
              <a:rPr lang="ja-JP" altLang="en-US" sz="1600" b="1" dirty="0"/>
              <a:t>をお願い</a:t>
            </a:r>
            <a:endParaRPr lang="en-US" altLang="ja-JP" sz="1600" b="1" dirty="0"/>
          </a:p>
          <a:p>
            <a:r>
              <a:rPr lang="ja-JP" altLang="en-US" sz="1600" b="1" dirty="0"/>
              <a:t>　・提供品と医薬品リスト（副本</a:t>
            </a:r>
            <a:r>
              <a:rPr lang="ja-JP" altLang="en-US" sz="1600" b="1" dirty="0" smtClean="0"/>
              <a:t>）</a:t>
            </a:r>
            <a:endParaRPr lang="en-US" altLang="ja-JP" sz="1600" b="1" dirty="0" smtClean="0"/>
          </a:p>
          <a:p>
            <a:r>
              <a:rPr lang="ja-JP" altLang="en-US" sz="1600" b="1" dirty="0"/>
              <a:t>　</a:t>
            </a:r>
            <a:r>
              <a:rPr lang="ja-JP" altLang="en-US" sz="1600" b="1" dirty="0" smtClean="0"/>
              <a:t>　を</a:t>
            </a:r>
            <a:r>
              <a:rPr lang="ja-JP" altLang="en-US" sz="1600" b="1" dirty="0"/>
              <a:t>届ける</a:t>
            </a:r>
            <a:endParaRPr lang="en-US" altLang="ja-JP" sz="1600" b="1" dirty="0"/>
          </a:p>
        </p:txBody>
      </p:sp>
      <p:sp>
        <p:nvSpPr>
          <p:cNvPr id="36" name="平行四辺形 35"/>
          <p:cNvSpPr/>
          <p:nvPr/>
        </p:nvSpPr>
        <p:spPr>
          <a:xfrm>
            <a:off x="1853991" y="3907947"/>
            <a:ext cx="664457" cy="61133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37" name="直線コネクタ 36"/>
          <p:cNvCxnSpPr/>
          <p:nvPr/>
        </p:nvCxnSpPr>
        <p:spPr>
          <a:xfrm>
            <a:off x="2050691" y="4059263"/>
            <a:ext cx="249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023972" y="4173563"/>
            <a:ext cx="249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997253" y="4287863"/>
            <a:ext cx="249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角丸四角形 39"/>
          <p:cNvSpPr>
            <a:spLocks noChangeAspect="1"/>
          </p:cNvSpPr>
          <p:nvPr/>
        </p:nvSpPr>
        <p:spPr>
          <a:xfrm>
            <a:off x="2194465" y="4341035"/>
            <a:ext cx="135000" cy="1350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テキスト ボックス 40"/>
          <p:cNvSpPr txBox="1"/>
          <p:nvPr/>
        </p:nvSpPr>
        <p:spPr>
          <a:xfrm>
            <a:off x="3121866" y="3685117"/>
            <a:ext cx="2441694" cy="584775"/>
          </a:xfrm>
          <a:prstGeom prst="rect">
            <a:avLst/>
          </a:prstGeom>
          <a:noFill/>
        </p:spPr>
        <p:txBody>
          <a:bodyPr wrap="none" rtlCol="0">
            <a:spAutoFit/>
          </a:bodyPr>
          <a:lstStyle/>
          <a:p>
            <a:r>
              <a:rPr lang="ja-JP" altLang="en-US" sz="1600" b="1" dirty="0"/>
              <a:t>実際の提供数を記入後、</a:t>
            </a:r>
            <a:endParaRPr lang="en-US" altLang="ja-JP" sz="1600" b="1" dirty="0"/>
          </a:p>
          <a:p>
            <a:r>
              <a:rPr lang="ja-JP" altLang="en-US" sz="1600" b="1" dirty="0"/>
              <a:t>正本は店舗にて保管</a:t>
            </a:r>
            <a:endParaRPr lang="en-US" altLang="ja-JP" sz="1600" b="1" dirty="0"/>
          </a:p>
        </p:txBody>
      </p:sp>
      <p:cxnSp>
        <p:nvCxnSpPr>
          <p:cNvPr id="42" name="直線コネクタ 41"/>
          <p:cNvCxnSpPr>
            <a:stCxn id="41" idx="1"/>
          </p:cNvCxnSpPr>
          <p:nvPr/>
        </p:nvCxnSpPr>
        <p:spPr>
          <a:xfrm flipH="1">
            <a:off x="2576168" y="3977505"/>
            <a:ext cx="545698" cy="1379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193612" y="4549669"/>
            <a:ext cx="2204450" cy="646331"/>
          </a:xfrm>
          <a:prstGeom prst="rect">
            <a:avLst/>
          </a:prstGeom>
          <a:noFill/>
        </p:spPr>
        <p:txBody>
          <a:bodyPr wrap="none" rtlCol="0">
            <a:spAutoFit/>
          </a:bodyPr>
          <a:lstStyle/>
          <a:p>
            <a:r>
              <a:rPr lang="ja-JP" altLang="en-US" sz="1050" b="1" dirty="0"/>
              <a:t>実際の提供数を記入したリストを</a:t>
            </a:r>
            <a:endParaRPr lang="en-US" altLang="ja-JP" sz="1050" b="1" dirty="0"/>
          </a:p>
          <a:p>
            <a:r>
              <a:rPr lang="ja-JP" altLang="en-US" sz="1050" b="1" dirty="0"/>
              <a:t>納品書として</a:t>
            </a:r>
            <a:r>
              <a:rPr lang="ja-JP" altLang="en-US" sz="1500" b="1" dirty="0"/>
              <a:t>副本</a:t>
            </a:r>
            <a:r>
              <a:rPr lang="ja-JP" altLang="en-US" sz="1050" b="1" dirty="0"/>
              <a:t>を持ち帰る</a:t>
            </a:r>
            <a:endParaRPr lang="en-US" altLang="ja-JP" sz="1050" b="1" dirty="0"/>
          </a:p>
          <a:p>
            <a:r>
              <a:rPr lang="ja-JP" altLang="en-US" sz="1050" b="1" dirty="0"/>
              <a:t>（納品書：無くても可）</a:t>
            </a:r>
            <a:endParaRPr lang="en-US" altLang="ja-JP" sz="1050" b="1" dirty="0"/>
          </a:p>
        </p:txBody>
      </p:sp>
      <p:cxnSp>
        <p:nvCxnSpPr>
          <p:cNvPr id="44" name="直線コネクタ 43"/>
          <p:cNvCxnSpPr>
            <a:endCxn id="43" idx="2"/>
          </p:cNvCxnSpPr>
          <p:nvPr/>
        </p:nvCxnSpPr>
        <p:spPr>
          <a:xfrm flipH="1" flipV="1">
            <a:off x="4295837" y="5196000"/>
            <a:ext cx="129616" cy="2948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754560" y="5296544"/>
            <a:ext cx="3262432" cy="1323439"/>
          </a:xfrm>
          <a:prstGeom prst="rect">
            <a:avLst/>
          </a:prstGeom>
          <a:noFill/>
          <a:ln w="6350">
            <a:solidFill>
              <a:schemeClr val="tx1"/>
            </a:solidFill>
          </a:ln>
        </p:spPr>
        <p:txBody>
          <a:bodyPr wrap="none" rtlCol="0">
            <a:spAutoFit/>
          </a:bodyPr>
          <a:lstStyle/>
          <a:p>
            <a:r>
              <a:rPr lang="ja-JP" altLang="en-US" sz="1600" b="1" dirty="0"/>
              <a:t>⑤受け渡し</a:t>
            </a:r>
            <a:endParaRPr lang="en-US" altLang="ja-JP" sz="1600" b="1" dirty="0"/>
          </a:p>
          <a:p>
            <a:r>
              <a:rPr lang="ja-JP" altLang="en-US" sz="1600" b="1" dirty="0"/>
              <a:t>　・提供品を救護所薬剤師に確認</a:t>
            </a:r>
            <a:endParaRPr lang="en-US" altLang="ja-JP" sz="1600" b="1" dirty="0"/>
          </a:p>
          <a:p>
            <a:r>
              <a:rPr lang="ja-JP" altLang="en-US" sz="1600" b="1" dirty="0"/>
              <a:t>　　してもらう</a:t>
            </a:r>
            <a:endParaRPr lang="en-US" altLang="ja-JP" sz="1600" b="1" dirty="0"/>
          </a:p>
          <a:p>
            <a:r>
              <a:rPr lang="ja-JP" altLang="en-US" sz="1600" b="1" dirty="0"/>
              <a:t>　・副本（あれば納品書も）は</a:t>
            </a:r>
            <a:endParaRPr lang="en-US" altLang="ja-JP" sz="1600" b="1" dirty="0"/>
          </a:p>
          <a:p>
            <a:r>
              <a:rPr lang="ja-JP" altLang="en-US" sz="1600" b="1" dirty="0"/>
              <a:t>　　救護所薬剤師が保管</a:t>
            </a:r>
          </a:p>
        </p:txBody>
      </p:sp>
      <p:cxnSp>
        <p:nvCxnSpPr>
          <p:cNvPr id="46" name="直線コネクタ 45"/>
          <p:cNvCxnSpPr/>
          <p:nvPr/>
        </p:nvCxnSpPr>
        <p:spPr>
          <a:xfrm>
            <a:off x="5570940" y="4296783"/>
            <a:ext cx="122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6239612" y="4003338"/>
            <a:ext cx="280262" cy="234274"/>
            <a:chOff x="6886443" y="3595291"/>
            <a:chExt cx="1050218" cy="908135"/>
          </a:xfrm>
        </p:grpSpPr>
        <p:sp>
          <p:nvSpPr>
            <p:cNvPr id="48" name="平行四辺形 47"/>
            <p:cNvSpPr/>
            <p:nvPr/>
          </p:nvSpPr>
          <p:spPr>
            <a:xfrm>
              <a:off x="7050718" y="3688316"/>
              <a:ext cx="885943" cy="815110"/>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平行四辺形 48"/>
            <p:cNvSpPr/>
            <p:nvPr/>
          </p:nvSpPr>
          <p:spPr>
            <a:xfrm>
              <a:off x="6886443" y="3595291"/>
              <a:ext cx="885943" cy="815110"/>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p:cNvGrpSpPr/>
          <p:nvPr/>
        </p:nvGrpSpPr>
        <p:grpSpPr>
          <a:xfrm>
            <a:off x="6085453" y="4411201"/>
            <a:ext cx="505816" cy="264719"/>
            <a:chOff x="7632631" y="4313594"/>
            <a:chExt cx="674421" cy="352959"/>
          </a:xfrm>
        </p:grpSpPr>
        <p:sp>
          <p:nvSpPr>
            <p:cNvPr id="51" name="円/楕円 88"/>
            <p:cNvSpPr/>
            <p:nvPr/>
          </p:nvSpPr>
          <p:spPr>
            <a:xfrm>
              <a:off x="7632631" y="4313594"/>
              <a:ext cx="656346" cy="352959"/>
            </a:xfrm>
            <a:prstGeom prst="ellipse">
              <a:avLst/>
            </a:prstGeom>
            <a:gradFill flip="none" rotWithShape="1">
              <a:gsLst>
                <a:gs pos="0">
                  <a:schemeClr val="bg1"/>
                </a:gs>
                <a:gs pos="100000">
                  <a:schemeClr val="tx2">
                    <a:lumMod val="40000"/>
                    <a:lumOff val="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テキスト ボックス 51"/>
            <p:cNvSpPr txBox="1"/>
            <p:nvPr/>
          </p:nvSpPr>
          <p:spPr>
            <a:xfrm>
              <a:off x="7676111" y="4366963"/>
              <a:ext cx="630941" cy="276999"/>
            </a:xfrm>
            <a:prstGeom prst="rect">
              <a:avLst/>
            </a:prstGeom>
            <a:noFill/>
          </p:spPr>
          <p:txBody>
            <a:bodyPr wrap="none" rtlCol="0">
              <a:spAutoFit/>
            </a:bodyPr>
            <a:lstStyle/>
            <a:p>
              <a:r>
                <a:rPr lang="ja-JP" altLang="en-US" sz="750" b="1" dirty="0">
                  <a:latin typeface="HG丸ｺﾞｼｯｸM-PRO" pitchFamily="50" charset="-128"/>
                  <a:ea typeface="HG丸ｺﾞｼｯｸM-PRO" pitchFamily="50" charset="-128"/>
                </a:rPr>
                <a:t>医薬品</a:t>
              </a:r>
            </a:p>
          </p:txBody>
        </p:sp>
      </p:grpSp>
      <p:sp>
        <p:nvSpPr>
          <p:cNvPr id="53" name="平行四辺形 52"/>
          <p:cNvSpPr/>
          <p:nvPr/>
        </p:nvSpPr>
        <p:spPr>
          <a:xfrm>
            <a:off x="5623543" y="4340923"/>
            <a:ext cx="348753" cy="322763"/>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テキスト ボックス 53"/>
          <p:cNvSpPr txBox="1"/>
          <p:nvPr/>
        </p:nvSpPr>
        <p:spPr>
          <a:xfrm>
            <a:off x="400835" y="313719"/>
            <a:ext cx="8648521" cy="769441"/>
          </a:xfrm>
          <a:prstGeom prst="rect">
            <a:avLst/>
          </a:prstGeom>
          <a:noFill/>
        </p:spPr>
        <p:txBody>
          <a:bodyPr wrap="none" rtlCol="0">
            <a:spAutoFit/>
          </a:bodyPr>
          <a:lstStyle/>
          <a:p>
            <a:r>
              <a:rPr lang="ja-JP" altLang="en-US" sz="4400" dirty="0" smtClean="0">
                <a:latin typeface="ＭＳ ゴシック" panose="020B0609070205080204" pitchFamily="49" charset="-128"/>
                <a:ea typeface="ＭＳ ゴシック" panose="020B0609070205080204" pitchFamily="49" charset="-128"/>
              </a:rPr>
              <a:t>ﾄﾞﾗｯｸﾞｽﾄｱから</a:t>
            </a:r>
            <a:r>
              <a:rPr lang="ja-JP" altLang="en-US" sz="4400" dirty="0">
                <a:latin typeface="ＭＳ ゴシック" panose="020B0609070205080204" pitchFamily="49" charset="-128"/>
                <a:ea typeface="ＭＳ ゴシック" panose="020B0609070205080204" pitchFamily="49" charset="-128"/>
              </a:rPr>
              <a:t>の</a:t>
            </a:r>
            <a:r>
              <a:rPr lang="en-US" altLang="ja-JP" sz="4400" dirty="0" smtClean="0">
                <a:latin typeface="ＭＳ ゴシック" panose="020B0609070205080204" pitchFamily="49" charset="-128"/>
                <a:ea typeface="ＭＳ ゴシック" panose="020B0609070205080204" pitchFamily="49" charset="-128"/>
              </a:rPr>
              <a:t>OTC</a:t>
            </a:r>
            <a:r>
              <a:rPr lang="ja-JP" altLang="en-US" sz="4400" dirty="0" smtClean="0">
                <a:latin typeface="ＭＳ ゴシック" panose="020B0609070205080204" pitchFamily="49" charset="-128"/>
                <a:ea typeface="ＭＳ ゴシック" panose="020B0609070205080204" pitchFamily="49" charset="-128"/>
              </a:rPr>
              <a:t>医薬品の供給</a:t>
            </a:r>
            <a:endParaRPr lang="ja-JP" altLang="en-US" sz="4400" dirty="0">
              <a:latin typeface="ＭＳ ゴシック" panose="020B0609070205080204" pitchFamily="49" charset="-128"/>
              <a:ea typeface="ＭＳ ゴシック" panose="020B0609070205080204" pitchFamily="49" charset="-128"/>
            </a:endParaRPr>
          </a:p>
        </p:txBody>
      </p:sp>
      <p:sp>
        <p:nvSpPr>
          <p:cNvPr id="57" name="テキスト ボックス 56"/>
          <p:cNvSpPr txBox="1"/>
          <p:nvPr/>
        </p:nvSpPr>
        <p:spPr>
          <a:xfrm>
            <a:off x="545342" y="1133161"/>
            <a:ext cx="7939439" cy="830997"/>
          </a:xfrm>
          <a:prstGeom prst="rect">
            <a:avLst/>
          </a:prstGeom>
          <a:noFill/>
        </p:spPr>
        <p:txBody>
          <a:bodyPr wrap="square" rtlCol="0">
            <a:spAutoFit/>
          </a:bodyPr>
          <a:lstStyle/>
          <a:p>
            <a:r>
              <a:rPr kumimoji="1" lang="en-US" altLang="ja-JP" sz="2400" b="1" u="sng" dirty="0" smtClean="0"/>
              <a:t>※</a:t>
            </a:r>
            <a:r>
              <a:rPr kumimoji="1" lang="ja-JP" altLang="en-US" sz="2400" b="1" u="sng" dirty="0" smtClean="0"/>
              <a:t>静岡市とドラッグストア３社</a:t>
            </a:r>
            <a:endParaRPr kumimoji="1" lang="en-US" altLang="ja-JP" sz="2400" b="1" u="sng" dirty="0" smtClean="0"/>
          </a:p>
          <a:p>
            <a:r>
              <a:rPr kumimoji="1" lang="ja-JP" altLang="en-US" sz="2400" b="1" u="sng" dirty="0" smtClean="0">
                <a:solidFill>
                  <a:srgbClr val="FF0066"/>
                </a:solidFill>
              </a:rPr>
              <a:t>（杏林堂・ウエルシア・クリエイト</a:t>
            </a:r>
            <a:r>
              <a:rPr kumimoji="1" lang="en-US" altLang="ja-JP" sz="2400" b="1" u="sng" dirty="0" smtClean="0">
                <a:solidFill>
                  <a:srgbClr val="FF0066"/>
                </a:solidFill>
              </a:rPr>
              <a:t>SD</a:t>
            </a:r>
            <a:r>
              <a:rPr kumimoji="1" lang="ja-JP" altLang="en-US" sz="2400" b="1" u="sng" dirty="0" smtClean="0">
                <a:solidFill>
                  <a:srgbClr val="FF0066"/>
                </a:solidFill>
              </a:rPr>
              <a:t>）</a:t>
            </a:r>
            <a:r>
              <a:rPr kumimoji="1" lang="ja-JP" altLang="en-US" sz="2400" b="1" u="sng" dirty="0" smtClean="0"/>
              <a:t>の間で協定締結</a:t>
            </a:r>
            <a:endParaRPr kumimoji="1" lang="en-US" altLang="ja-JP" sz="2400" b="1" u="sng" dirty="0" smtClean="0"/>
          </a:p>
        </p:txBody>
      </p:sp>
      <p:grpSp>
        <p:nvGrpSpPr>
          <p:cNvPr id="56" name="グループ化 55"/>
          <p:cNvGrpSpPr/>
          <p:nvPr/>
        </p:nvGrpSpPr>
        <p:grpSpPr>
          <a:xfrm>
            <a:off x="3347812" y="2257301"/>
            <a:ext cx="609910" cy="622628"/>
            <a:chOff x="3211089" y="1631206"/>
            <a:chExt cx="1050218" cy="908135"/>
          </a:xfrm>
        </p:grpSpPr>
        <p:sp>
          <p:nvSpPr>
            <p:cNvPr id="58" name="平行四辺形 57"/>
            <p:cNvSpPr/>
            <p:nvPr/>
          </p:nvSpPr>
          <p:spPr>
            <a:xfrm>
              <a:off x="3375364" y="1724231"/>
              <a:ext cx="885943" cy="815110"/>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平行四辺形 58"/>
            <p:cNvSpPr/>
            <p:nvPr/>
          </p:nvSpPr>
          <p:spPr>
            <a:xfrm>
              <a:off x="3211089" y="1631206"/>
              <a:ext cx="885943" cy="815110"/>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a:off x="3515130" y="1832204"/>
              <a:ext cx="332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479505" y="1984604"/>
              <a:ext cx="332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443880" y="2137004"/>
              <a:ext cx="332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角丸四角形 64"/>
            <p:cNvSpPr>
              <a:spLocks noChangeAspect="1"/>
            </p:cNvSpPr>
            <p:nvPr/>
          </p:nvSpPr>
          <p:spPr>
            <a:xfrm>
              <a:off x="3657667" y="2212204"/>
              <a:ext cx="180000" cy="1800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5149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6570" y="123740"/>
            <a:ext cx="9094988" cy="1323439"/>
          </a:xfrm>
          <a:prstGeom prst="rect">
            <a:avLst/>
          </a:prstGeom>
          <a:noFill/>
        </p:spPr>
        <p:txBody>
          <a:bodyPr wrap="square" rtlCol="0">
            <a:spAutoFit/>
          </a:bodyPr>
          <a:lstStyle/>
          <a:p>
            <a:r>
              <a:rPr lang="ja-JP" altLang="en-US" sz="4000" b="1" dirty="0" smtClean="0">
                <a:latin typeface="ＭＳ ゴシック" panose="020B0609070205080204" pitchFamily="49" charset="-128"/>
                <a:ea typeface="ＭＳ ゴシック" panose="020B0609070205080204" pitchFamily="49" charset="-128"/>
              </a:rPr>
              <a:t>ドラッグストアからの</a:t>
            </a:r>
            <a:endParaRPr lang="en-US" altLang="ja-JP" sz="4000" b="1" dirty="0" smtClean="0">
              <a:latin typeface="ＭＳ ゴシック" panose="020B0609070205080204" pitchFamily="49" charset="-128"/>
              <a:ea typeface="ＭＳ ゴシック" panose="020B0609070205080204" pitchFamily="49" charset="-128"/>
            </a:endParaRPr>
          </a:p>
          <a:p>
            <a:r>
              <a:rPr lang="ja-JP" altLang="en-US" sz="4000" b="1" dirty="0" smtClean="0">
                <a:latin typeface="ＭＳ ゴシック" panose="020B0609070205080204" pitchFamily="49" charset="-128"/>
                <a:ea typeface="ＭＳ ゴシック" panose="020B0609070205080204" pitchFamily="49" charset="-128"/>
              </a:rPr>
              <a:t>　</a:t>
            </a:r>
            <a:r>
              <a:rPr lang="en-US" altLang="ja-JP" sz="4000" b="1" dirty="0" smtClean="0">
                <a:latin typeface="ＭＳ ゴシック" panose="020B0609070205080204" pitchFamily="49" charset="-128"/>
                <a:ea typeface="ＭＳ ゴシック" panose="020B0609070205080204" pitchFamily="49" charset="-128"/>
              </a:rPr>
              <a:t>OTC</a:t>
            </a:r>
            <a:r>
              <a:rPr lang="ja-JP" altLang="en-US" sz="4000" b="1" dirty="0" smtClean="0">
                <a:latin typeface="ＭＳ ゴシック" panose="020B0609070205080204" pitchFamily="49" charset="-128"/>
                <a:ea typeface="ＭＳ ゴシック" panose="020B0609070205080204" pitchFamily="49" charset="-128"/>
              </a:rPr>
              <a:t>医薬品の供給について</a:t>
            </a:r>
            <a:r>
              <a:rPr lang="ja-JP" altLang="en-US" sz="3200" b="1" dirty="0" smtClean="0">
                <a:solidFill>
                  <a:srgbClr val="FF0066"/>
                </a:solidFill>
                <a:latin typeface="ＭＳ ゴシック" panose="020B0609070205080204" pitchFamily="49" charset="-128"/>
                <a:ea typeface="ＭＳ ゴシック" panose="020B0609070205080204" pitchFamily="49" charset="-128"/>
              </a:rPr>
              <a:t>（ポイント）</a:t>
            </a:r>
            <a:endParaRPr lang="ja-JP" altLang="en-US" sz="3200" b="1" dirty="0">
              <a:solidFill>
                <a:srgbClr val="FF0066"/>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0" y="1655286"/>
            <a:ext cx="9201558" cy="2246769"/>
          </a:xfrm>
          <a:prstGeom prst="rect">
            <a:avLst/>
          </a:prstGeom>
          <a:noFill/>
        </p:spPr>
        <p:txBody>
          <a:bodyPr wrap="none" rtlCol="0">
            <a:spAutoFit/>
          </a:bodyPr>
          <a:lstStyle/>
          <a:p>
            <a:r>
              <a:rPr kumimoji="1" lang="ja-JP" altLang="en-US" sz="2800" b="1" dirty="0">
                <a:latin typeface="ＭＳ ゴシック" panose="020B0609070205080204" pitchFamily="49" charset="-128"/>
                <a:ea typeface="ＭＳ ゴシック" panose="020B0609070205080204" pitchFamily="49" charset="-128"/>
              </a:rPr>
              <a:t>❶</a:t>
            </a:r>
            <a:r>
              <a:rPr kumimoji="1" lang="ja-JP" altLang="en-US" sz="2800" b="1" dirty="0" smtClean="0">
                <a:latin typeface="ＭＳ ゴシック" panose="020B0609070205080204" pitchFamily="49" charset="-128"/>
                <a:ea typeface="ＭＳ ゴシック" panose="020B0609070205080204" pitchFamily="49" charset="-128"/>
              </a:rPr>
              <a:t>品目は</a:t>
            </a:r>
            <a:r>
              <a:rPr kumimoji="1" lang="en-US" altLang="ja-JP" sz="2800" b="1" dirty="0" smtClean="0">
                <a:latin typeface="ＭＳ ゴシック" panose="020B0609070205080204" pitchFamily="49" charset="-128"/>
                <a:ea typeface="ＭＳ ゴシック" panose="020B0609070205080204" pitchFamily="49" charset="-128"/>
              </a:rPr>
              <a:t>OTC</a:t>
            </a:r>
            <a:r>
              <a:rPr kumimoji="1" lang="ja-JP" altLang="en-US" sz="2800" b="1" dirty="0" smtClean="0">
                <a:latin typeface="ＭＳ ゴシック" panose="020B0609070205080204" pitchFamily="49" charset="-128"/>
                <a:ea typeface="ＭＳ ゴシック" panose="020B0609070205080204" pitchFamily="49" charset="-128"/>
              </a:rPr>
              <a:t>医薬品及び衛生材料に限定</a:t>
            </a:r>
            <a:endParaRPr kumimoji="1" lang="en-US" altLang="ja-JP" sz="2800" b="1" dirty="0" smtClean="0">
              <a:latin typeface="ＭＳ ゴシック" panose="020B0609070205080204" pitchFamily="49" charset="-128"/>
              <a:ea typeface="ＭＳ ゴシック" panose="020B0609070205080204" pitchFamily="49" charset="-128"/>
            </a:endParaRPr>
          </a:p>
          <a:p>
            <a:r>
              <a:rPr kumimoji="1" lang="ja-JP" altLang="en-US" sz="2800" b="1" dirty="0" smtClean="0">
                <a:latin typeface="ＭＳ ゴシック" panose="020B0609070205080204" pitchFamily="49" charset="-128"/>
                <a:ea typeface="ＭＳ ゴシック" panose="020B0609070205080204" pitchFamily="49" charset="-128"/>
              </a:rPr>
              <a:t>　→医療用医薬品はこのルートからは調達できません！</a:t>
            </a:r>
            <a:endParaRPr kumimoji="1" lang="en-US" altLang="ja-JP" sz="2800" b="1" dirty="0" smtClean="0">
              <a:latin typeface="ＭＳ ゴシック" panose="020B0609070205080204" pitchFamily="49" charset="-128"/>
              <a:ea typeface="ＭＳ ゴシック" panose="020B0609070205080204" pitchFamily="49" charset="-128"/>
            </a:endParaRPr>
          </a:p>
          <a:p>
            <a:r>
              <a:rPr kumimoji="1" lang="ja-JP" altLang="en-US" sz="2800" b="1" dirty="0">
                <a:latin typeface="ＭＳ ゴシック" panose="020B0609070205080204" pitchFamily="49" charset="-128"/>
                <a:ea typeface="ＭＳ ゴシック" panose="020B0609070205080204" pitchFamily="49" charset="-128"/>
              </a:rPr>
              <a:t>❷</a:t>
            </a:r>
            <a:r>
              <a:rPr kumimoji="1" lang="en-US" altLang="ja-JP" sz="2800" b="1" dirty="0" smtClean="0">
                <a:latin typeface="ＭＳ ゴシック" panose="020B0609070205080204" pitchFamily="49" charset="-128"/>
                <a:ea typeface="ＭＳ ゴシック" panose="020B0609070205080204" pitchFamily="49" charset="-128"/>
              </a:rPr>
              <a:t>OTC</a:t>
            </a:r>
            <a:r>
              <a:rPr kumimoji="1" lang="ja-JP" altLang="en-US" sz="2800" b="1" dirty="0" smtClean="0">
                <a:latin typeface="ＭＳ ゴシック" panose="020B0609070205080204" pitchFamily="49" charset="-128"/>
                <a:ea typeface="ＭＳ ゴシック" panose="020B0609070205080204" pitchFamily="49" charset="-128"/>
              </a:rPr>
              <a:t>医薬品なので、誰が受け取ってもいい</a:t>
            </a:r>
            <a:endParaRPr kumimoji="1" lang="en-US" altLang="ja-JP" sz="2800" b="1" dirty="0" smtClean="0">
              <a:latin typeface="ＭＳ ゴシック" panose="020B0609070205080204" pitchFamily="49" charset="-128"/>
              <a:ea typeface="ＭＳ ゴシック" panose="020B0609070205080204" pitchFamily="49" charset="-128"/>
            </a:endParaRPr>
          </a:p>
          <a:p>
            <a:r>
              <a:rPr kumimoji="1" lang="ja-JP" altLang="en-US" sz="2800" b="1" dirty="0" smtClean="0">
                <a:latin typeface="ＭＳ ゴシック" panose="020B0609070205080204" pitchFamily="49" charset="-128"/>
                <a:ea typeface="ＭＳ ゴシック" panose="020B0609070205080204" pitchFamily="49" charset="-128"/>
              </a:rPr>
              <a:t>　→一般職員や自主防災組織の方でも受け取り可！</a:t>
            </a:r>
            <a:endParaRPr kumimoji="1" lang="en-US" altLang="ja-JP" sz="2800" b="1" dirty="0" smtClean="0">
              <a:latin typeface="ＭＳ ゴシック" panose="020B0609070205080204" pitchFamily="49" charset="-128"/>
              <a:ea typeface="ＭＳ ゴシック" panose="020B0609070205080204" pitchFamily="49" charset="-128"/>
            </a:endParaRPr>
          </a:p>
          <a:p>
            <a:r>
              <a:rPr kumimoji="1" lang="ja-JP" altLang="en-US" sz="2800" b="1" dirty="0" smtClean="0">
                <a:latin typeface="ＭＳ ゴシック" panose="020B0609070205080204" pitchFamily="49" charset="-128"/>
                <a:ea typeface="ＭＳ ゴシック" panose="020B0609070205080204" pitchFamily="49" charset="-128"/>
              </a:rPr>
              <a:t>❸要望したものすべてがそろうわけではない</a:t>
            </a:r>
            <a:endParaRPr kumimoji="1" lang="en-US" altLang="ja-JP" sz="2800" b="1"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3651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図 4105"/>
          <p:cNvPicPr>
            <a:picLocks noChangeAspect="1"/>
          </p:cNvPicPr>
          <p:nvPr/>
        </p:nvPicPr>
        <p:blipFill>
          <a:blip r:embed="rId3"/>
          <a:stretch>
            <a:fillRect/>
          </a:stretch>
        </p:blipFill>
        <p:spPr>
          <a:xfrm>
            <a:off x="2135531" y="0"/>
            <a:ext cx="4300725" cy="6688147"/>
          </a:xfrm>
          <a:prstGeom prst="rect">
            <a:avLst/>
          </a:prstGeom>
        </p:spPr>
      </p:pic>
    </p:spTree>
    <p:extLst>
      <p:ext uri="{BB962C8B-B14F-4D97-AF65-F5344CB8AC3E}">
        <p14:creationId xmlns:p14="http://schemas.microsoft.com/office/powerpoint/2010/main" val="2953056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lang="ja-JP" altLang="en-US" b="1" dirty="0" smtClean="0">
                <a:latin typeface="ＭＳ ゴシック" panose="020B0609070205080204" pitchFamily="49" charset="-128"/>
                <a:ea typeface="ＭＳ ゴシック" panose="020B0609070205080204" pitchFamily="49" charset="-128"/>
              </a:rPr>
              <a:t>発災時の医療救護体制</a:t>
            </a:r>
            <a:endParaRPr kumimoji="1" lang="ja-JP" altLang="en-US" b="1" dirty="0">
              <a:latin typeface="ＭＳ ゴシック" panose="020B0609070205080204" pitchFamily="49" charset="-128"/>
              <a:ea typeface="ＭＳ ゴシック" panose="020B0609070205080204" pitchFamily="49" charset="-128"/>
            </a:endParaRPr>
          </a:p>
        </p:txBody>
      </p:sp>
      <p:sp>
        <p:nvSpPr>
          <p:cNvPr id="8" name="右矢印 7"/>
          <p:cNvSpPr/>
          <p:nvPr/>
        </p:nvSpPr>
        <p:spPr>
          <a:xfrm>
            <a:off x="953883" y="2227532"/>
            <a:ext cx="7256505" cy="69506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テキスト ボックス 8"/>
          <p:cNvSpPr txBox="1"/>
          <p:nvPr/>
        </p:nvSpPr>
        <p:spPr>
          <a:xfrm>
            <a:off x="105734" y="2754195"/>
            <a:ext cx="1696298" cy="646331"/>
          </a:xfrm>
          <a:prstGeom prst="rect">
            <a:avLst/>
          </a:prstGeom>
          <a:noFill/>
        </p:spPr>
        <p:txBody>
          <a:bodyPr wrap="none" rtlCol="0">
            <a:spAutoFit/>
          </a:bodyPr>
          <a:lstStyle/>
          <a:p>
            <a:pPr algn="ctr"/>
            <a:r>
              <a:rPr lang="ja-JP" altLang="en-US" b="1" dirty="0">
                <a:solidFill>
                  <a:srgbClr val="C00000"/>
                </a:solidFill>
                <a:latin typeface="ＭＳ ゴシック" panose="020B0609070205080204" pitchFamily="49" charset="-128"/>
                <a:ea typeface="ＭＳ ゴシック" panose="020B0609070205080204" pitchFamily="49" charset="-128"/>
              </a:rPr>
              <a:t>発災</a:t>
            </a:r>
            <a:endParaRPr lang="en-US" altLang="ja-JP" b="1" dirty="0">
              <a:solidFill>
                <a:srgbClr val="C00000"/>
              </a:solidFill>
              <a:latin typeface="ＭＳ ゴシック" panose="020B0609070205080204" pitchFamily="49" charset="-128"/>
              <a:ea typeface="ＭＳ ゴシック" panose="020B0609070205080204" pitchFamily="49" charset="-128"/>
            </a:endParaRPr>
          </a:p>
          <a:p>
            <a:pPr algn="ctr"/>
            <a:r>
              <a:rPr lang="ja-JP" altLang="en-US" b="1" dirty="0">
                <a:solidFill>
                  <a:srgbClr val="C00000"/>
                </a:solidFill>
                <a:latin typeface="ＭＳ ゴシック" panose="020B0609070205080204" pitchFamily="49" charset="-128"/>
                <a:ea typeface="ＭＳ ゴシック" panose="020B0609070205080204" pitchFamily="49" charset="-128"/>
              </a:rPr>
              <a:t>（フェーズ</a:t>
            </a:r>
            <a:r>
              <a:rPr lang="en-US" altLang="ja-JP" b="1" dirty="0">
                <a:solidFill>
                  <a:srgbClr val="C00000"/>
                </a:solidFill>
                <a:latin typeface="ＭＳ ゴシック" panose="020B0609070205080204" pitchFamily="49" charset="-128"/>
                <a:ea typeface="ＭＳ ゴシック" panose="020B0609070205080204" pitchFamily="49" charset="-128"/>
              </a:rPr>
              <a:t>0</a:t>
            </a:r>
            <a:r>
              <a:rPr lang="ja-JP" altLang="en-US" b="1" dirty="0">
                <a:solidFill>
                  <a:srgbClr val="C00000"/>
                </a:solidFill>
                <a:latin typeface="ＭＳ ゴシック" panose="020B0609070205080204" pitchFamily="49" charset="-128"/>
                <a:ea typeface="ＭＳ ゴシック" panose="020B0609070205080204" pitchFamily="49" charset="-128"/>
              </a:rPr>
              <a:t>）</a:t>
            </a:r>
            <a:endParaRPr lang="en-US" altLang="ja-JP" b="1" dirty="0">
              <a:solidFill>
                <a:srgbClr val="C00000"/>
              </a:solidFill>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1382257" y="2754195"/>
            <a:ext cx="453970" cy="253916"/>
          </a:xfrm>
          <a:prstGeom prst="rect">
            <a:avLst/>
          </a:prstGeom>
          <a:noFill/>
        </p:spPr>
        <p:txBody>
          <a:bodyPr wrap="none" rtlCol="0">
            <a:spAutoFit/>
          </a:bodyPr>
          <a:lstStyle/>
          <a:p>
            <a:pPr algn="ctr"/>
            <a:r>
              <a:rPr lang="en-US" altLang="ja-JP" sz="1050" dirty="0">
                <a:latin typeface="ＭＳ ゴシック" panose="020B0609070205080204" pitchFamily="49" charset="-128"/>
                <a:ea typeface="ＭＳ ゴシック" panose="020B0609070205080204" pitchFamily="49" charset="-128"/>
              </a:rPr>
              <a:t>24hr</a:t>
            </a:r>
          </a:p>
        </p:txBody>
      </p:sp>
      <p:sp>
        <p:nvSpPr>
          <p:cNvPr id="11" name="テキスト ボックス 10"/>
          <p:cNvSpPr txBox="1"/>
          <p:nvPr/>
        </p:nvSpPr>
        <p:spPr>
          <a:xfrm>
            <a:off x="2062145" y="2754195"/>
            <a:ext cx="453970" cy="253916"/>
          </a:xfrm>
          <a:prstGeom prst="rect">
            <a:avLst/>
          </a:prstGeom>
          <a:noFill/>
        </p:spPr>
        <p:txBody>
          <a:bodyPr wrap="none" rtlCol="0">
            <a:spAutoFit/>
          </a:bodyPr>
          <a:lstStyle/>
          <a:p>
            <a:pPr algn="ctr"/>
            <a:r>
              <a:rPr lang="en-US" altLang="ja-JP" sz="1050" dirty="0">
                <a:latin typeface="ＭＳ ゴシック" panose="020B0609070205080204" pitchFamily="49" charset="-128"/>
                <a:ea typeface="ＭＳ ゴシック" panose="020B0609070205080204" pitchFamily="49" charset="-128"/>
              </a:rPr>
              <a:t>48hr</a:t>
            </a:r>
          </a:p>
        </p:txBody>
      </p:sp>
      <p:sp>
        <p:nvSpPr>
          <p:cNvPr id="12" name="テキスト ボックス 11"/>
          <p:cNvSpPr txBox="1"/>
          <p:nvPr/>
        </p:nvSpPr>
        <p:spPr>
          <a:xfrm>
            <a:off x="2461481" y="2754195"/>
            <a:ext cx="697628" cy="400110"/>
          </a:xfrm>
          <a:prstGeom prst="rect">
            <a:avLst/>
          </a:prstGeom>
          <a:noFill/>
        </p:spPr>
        <p:txBody>
          <a:bodyPr wrap="none" rtlCol="0">
            <a:spAutoFit/>
          </a:bodyPr>
          <a:lstStyle/>
          <a:p>
            <a:pPr algn="ctr"/>
            <a:r>
              <a:rPr lang="en-US" altLang="ja-JP" sz="2000" b="1" dirty="0">
                <a:latin typeface="ＭＳ ゴシック" panose="020B0609070205080204" pitchFamily="49" charset="-128"/>
                <a:ea typeface="ＭＳ ゴシック" panose="020B0609070205080204" pitchFamily="49" charset="-128"/>
              </a:rPr>
              <a:t>72hr</a:t>
            </a:r>
          </a:p>
        </p:txBody>
      </p:sp>
      <p:sp>
        <p:nvSpPr>
          <p:cNvPr id="13" name="テキスト ボックス 12"/>
          <p:cNvSpPr txBox="1"/>
          <p:nvPr/>
        </p:nvSpPr>
        <p:spPr>
          <a:xfrm>
            <a:off x="3354595" y="2754195"/>
            <a:ext cx="588623" cy="253916"/>
          </a:xfrm>
          <a:prstGeom prst="rect">
            <a:avLst/>
          </a:prstGeom>
          <a:noFill/>
        </p:spPr>
        <p:txBody>
          <a:bodyPr wrap="none" rtlCol="0">
            <a:spAutoFit/>
          </a:bodyPr>
          <a:lstStyle/>
          <a:p>
            <a:pPr algn="ctr"/>
            <a:r>
              <a:rPr lang="en-US" altLang="ja-JP" sz="1050" dirty="0" smtClean="0">
                <a:latin typeface="ＭＳ ゴシック" panose="020B0609070205080204" pitchFamily="49" charset="-128"/>
                <a:ea typeface="ＭＳ ゴシック" panose="020B0609070205080204" pitchFamily="49" charset="-128"/>
              </a:rPr>
              <a:t>96hr…</a:t>
            </a:r>
            <a:endParaRPr lang="en-US" altLang="ja-JP" sz="1050"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5443948" y="2754195"/>
            <a:ext cx="825868" cy="400110"/>
          </a:xfrm>
          <a:prstGeom prst="rect">
            <a:avLst/>
          </a:prstGeom>
          <a:noFill/>
        </p:spPr>
        <p:txBody>
          <a:bodyPr wrap="none" rtlCol="0">
            <a:spAutoFit/>
          </a:bodyPr>
          <a:lstStyle/>
          <a:p>
            <a:pPr algn="ctr"/>
            <a:r>
              <a:rPr lang="en-US" altLang="ja-JP" sz="2000" b="1" dirty="0">
                <a:latin typeface="ＭＳ ゴシック" panose="020B0609070205080204" pitchFamily="49" charset="-128"/>
                <a:ea typeface="ＭＳ ゴシック" panose="020B0609070205080204" pitchFamily="49" charset="-128"/>
              </a:rPr>
              <a:t>1week</a:t>
            </a:r>
          </a:p>
        </p:txBody>
      </p:sp>
      <p:cxnSp>
        <p:nvCxnSpPr>
          <p:cNvPr id="15" name="直線矢印コネクタ 14"/>
          <p:cNvCxnSpPr/>
          <p:nvPr/>
        </p:nvCxnSpPr>
        <p:spPr>
          <a:xfrm>
            <a:off x="953883" y="2283136"/>
            <a:ext cx="1562232" cy="0"/>
          </a:xfrm>
          <a:prstGeom prst="straightConnector1">
            <a:avLst/>
          </a:prstGeom>
          <a:ln w="19050">
            <a:solidFill>
              <a:srgbClr val="FF006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08010" y="1769114"/>
            <a:ext cx="1988045" cy="523220"/>
          </a:xfrm>
          <a:prstGeom prst="rect">
            <a:avLst/>
          </a:prstGeom>
          <a:noFill/>
          <a:ln>
            <a:noFill/>
          </a:ln>
        </p:spPr>
        <p:txBody>
          <a:bodyPr wrap="none" rtlCol="0">
            <a:spAutoFit/>
          </a:bodyPr>
          <a:lstStyle/>
          <a:p>
            <a:pPr algn="ctr"/>
            <a:r>
              <a:rPr lang="ja-JP" altLang="en-US" sz="2800" b="1" dirty="0">
                <a:solidFill>
                  <a:srgbClr val="FF0066"/>
                </a:solidFill>
                <a:latin typeface="ＭＳ ゴシック" panose="020B0609070205080204" pitchFamily="49" charset="-128"/>
                <a:ea typeface="ＭＳ ゴシック" panose="020B0609070205080204" pitchFamily="49" charset="-128"/>
              </a:rPr>
              <a:t>フェーズ１</a:t>
            </a:r>
            <a:endParaRPr lang="en-US" altLang="ja-JP" sz="2800" b="1" dirty="0">
              <a:solidFill>
                <a:srgbClr val="FF0066"/>
              </a:solidFill>
              <a:latin typeface="ＭＳ ゴシック" panose="020B0609070205080204" pitchFamily="49" charset="-128"/>
              <a:ea typeface="ＭＳ ゴシック" panose="020B0609070205080204" pitchFamily="49" charset="-128"/>
            </a:endParaRPr>
          </a:p>
        </p:txBody>
      </p:sp>
      <p:cxnSp>
        <p:nvCxnSpPr>
          <p:cNvPr id="17" name="直線矢印コネクタ 16"/>
          <p:cNvCxnSpPr/>
          <p:nvPr/>
        </p:nvCxnSpPr>
        <p:spPr>
          <a:xfrm>
            <a:off x="2742033" y="2283136"/>
            <a:ext cx="3091491" cy="0"/>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293756" y="1769114"/>
            <a:ext cx="1988045" cy="523220"/>
          </a:xfrm>
          <a:prstGeom prst="rect">
            <a:avLst/>
          </a:prstGeom>
          <a:noFill/>
        </p:spPr>
        <p:txBody>
          <a:bodyPr wrap="none" rtlCol="0">
            <a:spAutoFit/>
          </a:bodyPr>
          <a:lstStyle/>
          <a:p>
            <a:pPr algn="ctr"/>
            <a:r>
              <a:rPr lang="ja-JP" altLang="en-US" sz="2800" b="1" dirty="0">
                <a:solidFill>
                  <a:srgbClr val="FFC000"/>
                </a:solidFill>
                <a:latin typeface="ＭＳ ゴシック" panose="020B0609070205080204" pitchFamily="49" charset="-128"/>
                <a:ea typeface="ＭＳ ゴシック" panose="020B0609070205080204" pitchFamily="49" charset="-128"/>
              </a:rPr>
              <a:t>フェーズ２</a:t>
            </a:r>
            <a:endParaRPr lang="en-US" altLang="ja-JP" sz="2800" b="1" dirty="0">
              <a:solidFill>
                <a:srgbClr val="FFC000"/>
              </a:solidFill>
              <a:latin typeface="ＭＳ ゴシック" panose="020B0609070205080204" pitchFamily="49" charset="-128"/>
              <a:ea typeface="ＭＳ ゴシック" panose="020B0609070205080204" pitchFamily="49" charset="-128"/>
            </a:endParaRPr>
          </a:p>
        </p:txBody>
      </p:sp>
      <p:cxnSp>
        <p:nvCxnSpPr>
          <p:cNvPr id="19" name="直線矢印コネクタ 18"/>
          <p:cNvCxnSpPr/>
          <p:nvPr/>
        </p:nvCxnSpPr>
        <p:spPr>
          <a:xfrm>
            <a:off x="5891938" y="2283136"/>
            <a:ext cx="2057801" cy="0"/>
          </a:xfrm>
          <a:prstGeom prst="straightConnector1">
            <a:avLst/>
          </a:prstGeom>
          <a:ln w="19050">
            <a:solidFill>
              <a:schemeClr val="accent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805747" y="1809798"/>
            <a:ext cx="1988045" cy="523220"/>
          </a:xfrm>
          <a:prstGeom prst="rect">
            <a:avLst/>
          </a:prstGeom>
          <a:noFill/>
        </p:spPr>
        <p:txBody>
          <a:bodyPr wrap="none" rtlCol="0">
            <a:spAutoFit/>
          </a:bodyPr>
          <a:lstStyle/>
          <a:p>
            <a:pPr algn="ctr"/>
            <a:r>
              <a:rPr lang="ja-JP" altLang="en-US" sz="2800" b="1" dirty="0">
                <a:solidFill>
                  <a:schemeClr val="accent1">
                    <a:lumMod val="75000"/>
                  </a:schemeClr>
                </a:solidFill>
                <a:latin typeface="ＭＳ ゴシック" panose="020B0609070205080204" pitchFamily="49" charset="-128"/>
                <a:ea typeface="ＭＳ ゴシック" panose="020B0609070205080204" pitchFamily="49" charset="-128"/>
              </a:rPr>
              <a:t>フェーズ３</a:t>
            </a:r>
            <a:endParaRPr lang="en-US" altLang="ja-JP" sz="2800" b="1" dirty="0">
              <a:solidFill>
                <a:schemeClr val="accent1">
                  <a:lumMod val="7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762816" y="3466529"/>
            <a:ext cx="7622600" cy="3170099"/>
          </a:xfrm>
          <a:prstGeom prst="rect">
            <a:avLst/>
          </a:prstGeom>
          <a:noFill/>
        </p:spPr>
        <p:txBody>
          <a:bodyPr wrap="none" rtlCol="0">
            <a:spAutoFit/>
          </a:bodyPr>
          <a:lstStyle/>
          <a:p>
            <a:r>
              <a:rPr kumimoji="1" lang="ja-JP" altLang="en-US" sz="2000" b="1" dirty="0">
                <a:latin typeface="ＭＳ ゴシック" panose="020B0609070205080204" pitchFamily="49" charset="-128"/>
                <a:ea typeface="ＭＳ ゴシック" panose="020B0609070205080204" pitchFamily="49" charset="-128"/>
              </a:rPr>
              <a:t>○</a:t>
            </a:r>
            <a:r>
              <a:rPr kumimoji="1" lang="ja-JP" altLang="en-US" sz="2000" b="1" dirty="0" smtClean="0">
                <a:latin typeface="ＭＳ ゴシック" panose="020B0609070205080204" pitchFamily="49" charset="-128"/>
                <a:ea typeface="ＭＳ ゴシック" panose="020B0609070205080204" pitchFamily="49" charset="-128"/>
              </a:rPr>
              <a:t>発災時の医療の提供に</a:t>
            </a:r>
            <a:r>
              <a:rPr kumimoji="1" lang="ja-JP" altLang="en-US" sz="2000" b="1" dirty="0">
                <a:latin typeface="ＭＳ ゴシック" panose="020B0609070205080204" pitchFamily="49" charset="-128"/>
                <a:ea typeface="ＭＳ ゴシック" panose="020B0609070205080204" pitchFamily="49" charset="-128"/>
              </a:rPr>
              <a:t>ついては</a:t>
            </a:r>
            <a:r>
              <a:rPr kumimoji="1" lang="ja-JP" altLang="en-US" sz="2000" b="1" dirty="0" smtClean="0">
                <a:latin typeface="ＭＳ ゴシック" panose="020B0609070205080204" pitchFamily="49" charset="-128"/>
                <a:ea typeface="ＭＳ ゴシック" panose="020B0609070205080204" pitchFamily="49" charset="-128"/>
              </a:rPr>
              <a:t>、「</a:t>
            </a:r>
            <a:r>
              <a:rPr kumimoji="1" lang="ja-JP" altLang="en-US" sz="2000" b="1" dirty="0">
                <a:latin typeface="ＭＳ ゴシック" panose="020B0609070205080204" pitchFamily="49" charset="-128"/>
                <a:ea typeface="ＭＳ ゴシック" panose="020B0609070205080204" pitchFamily="49" charset="-128"/>
              </a:rPr>
              <a:t>医師会」等の協力を得て</a:t>
            </a:r>
            <a:r>
              <a:rPr kumimoji="1" lang="ja-JP" altLang="en-US" sz="2000" b="1" dirty="0" smtClean="0">
                <a:latin typeface="ＭＳ ゴシック" panose="020B0609070205080204" pitchFamily="49" charset="-128"/>
                <a:ea typeface="ＭＳ ゴシック" panose="020B0609070205080204" pitchFamily="49" charset="-128"/>
              </a:rPr>
              <a:t>、</a:t>
            </a:r>
            <a:endParaRPr kumimoji="1" lang="en-US" altLang="ja-JP" sz="2000" b="1" dirty="0" smtClean="0">
              <a:latin typeface="ＭＳ ゴシック" panose="020B0609070205080204" pitchFamily="49" charset="-128"/>
              <a:ea typeface="ＭＳ ゴシック" panose="020B0609070205080204" pitchFamily="49" charset="-128"/>
            </a:endParaRPr>
          </a:p>
          <a:p>
            <a:r>
              <a:rPr kumimoji="1" lang="ja-JP" altLang="en-US" sz="2000" b="1" u="sng" dirty="0" smtClean="0">
                <a:solidFill>
                  <a:schemeClr val="accent1">
                    <a:lumMod val="50000"/>
                  </a:schemeClr>
                </a:solidFill>
                <a:latin typeface="ＭＳ ゴシック" panose="020B0609070205080204" pitchFamily="49" charset="-128"/>
                <a:ea typeface="ＭＳ ゴシック" panose="020B0609070205080204" pitchFamily="49" charset="-128"/>
              </a:rPr>
              <a:t>医療</a:t>
            </a:r>
            <a:r>
              <a:rPr kumimoji="1" lang="ja-JP" altLang="en-US" sz="2000" b="1" u="sng" dirty="0">
                <a:solidFill>
                  <a:schemeClr val="accent1">
                    <a:lumMod val="50000"/>
                  </a:schemeClr>
                </a:solidFill>
                <a:latin typeface="ＭＳ ゴシック" panose="020B0609070205080204" pitchFamily="49" charset="-128"/>
                <a:ea typeface="ＭＳ ゴシック" panose="020B0609070205080204" pitchFamily="49" charset="-128"/>
              </a:rPr>
              <a:t>チーム</a:t>
            </a:r>
            <a:r>
              <a:rPr kumimoji="1" lang="ja-JP" altLang="en-US" sz="2000" b="1" dirty="0">
                <a:latin typeface="ＭＳ ゴシック" panose="020B0609070205080204" pitchFamily="49" charset="-128"/>
                <a:ea typeface="ＭＳ ゴシック" panose="020B0609070205080204" pitchFamily="49" charset="-128"/>
              </a:rPr>
              <a:t>を編成し</a:t>
            </a:r>
            <a:r>
              <a:rPr kumimoji="1" lang="ja-JP" altLang="en-US" sz="2000" b="1" dirty="0" smtClean="0">
                <a:latin typeface="ＭＳ ゴシック" panose="020B0609070205080204" pitchFamily="49" charset="-128"/>
                <a:ea typeface="ＭＳ ゴシック" panose="020B0609070205080204" pitchFamily="49" charset="-128"/>
              </a:rPr>
              <a:t>、</a:t>
            </a:r>
            <a:r>
              <a:rPr kumimoji="1" lang="ja-JP" altLang="en-US" sz="2000" b="1" u="sng" dirty="0" smtClean="0">
                <a:solidFill>
                  <a:schemeClr val="accent1">
                    <a:lumMod val="50000"/>
                  </a:schemeClr>
                </a:solidFill>
                <a:latin typeface="ＭＳ ゴシック" panose="020B0609070205080204" pitchFamily="49" charset="-128"/>
                <a:ea typeface="ＭＳ ゴシック" panose="020B0609070205080204" pitchFamily="49" charset="-128"/>
              </a:rPr>
              <a:t>救護所</a:t>
            </a:r>
            <a:r>
              <a:rPr kumimoji="1" lang="ja-JP" altLang="en-US" sz="2000" b="1" u="sng" dirty="0">
                <a:solidFill>
                  <a:schemeClr val="accent1">
                    <a:lumMod val="50000"/>
                  </a:schemeClr>
                </a:solidFill>
                <a:latin typeface="ＭＳ ゴシック" panose="020B0609070205080204" pitchFamily="49" charset="-128"/>
                <a:ea typeface="ＭＳ ゴシック" panose="020B0609070205080204" pitchFamily="49" charset="-128"/>
              </a:rPr>
              <a:t>の</a:t>
            </a:r>
            <a:r>
              <a:rPr kumimoji="1" lang="ja-JP" altLang="en-US" sz="2000" b="1" u="sng" dirty="0" smtClean="0">
                <a:solidFill>
                  <a:schemeClr val="accent1">
                    <a:lumMod val="50000"/>
                  </a:schemeClr>
                </a:solidFill>
                <a:latin typeface="ＭＳ ゴシック" panose="020B0609070205080204" pitchFamily="49" charset="-128"/>
                <a:ea typeface="ＭＳ ゴシック" panose="020B0609070205080204" pitchFamily="49" charset="-128"/>
              </a:rPr>
              <a:t>開設</a:t>
            </a:r>
            <a:r>
              <a:rPr kumimoji="1" lang="ja-JP" altLang="en-US" sz="2000" b="1" dirty="0" smtClean="0">
                <a:latin typeface="ＭＳ ゴシック" panose="020B0609070205080204" pitchFamily="49" charset="-128"/>
                <a:ea typeface="ＭＳ ゴシック" panose="020B0609070205080204" pitchFamily="49" charset="-128"/>
              </a:rPr>
              <a:t>又</a:t>
            </a:r>
            <a:r>
              <a:rPr kumimoji="1" lang="ja-JP" altLang="en-US" sz="2000" b="1" dirty="0">
                <a:latin typeface="ＭＳ ゴシック" panose="020B0609070205080204" pitchFamily="49" charset="-128"/>
                <a:ea typeface="ＭＳ ゴシック" panose="020B0609070205080204" pitchFamily="49" charset="-128"/>
              </a:rPr>
              <a:t>は、巡回に</a:t>
            </a:r>
            <a:r>
              <a:rPr kumimoji="1" lang="ja-JP" altLang="en-US" sz="2000" b="1" dirty="0" smtClean="0">
                <a:latin typeface="ＭＳ ゴシック" panose="020B0609070205080204" pitchFamily="49" charset="-128"/>
                <a:ea typeface="ＭＳ ゴシック" panose="020B0609070205080204" pitchFamily="49" charset="-128"/>
              </a:rPr>
              <a:t>より行う</a:t>
            </a:r>
            <a:endParaRPr kumimoji="1" lang="en-US" altLang="ja-JP" sz="2000" b="1" dirty="0" smtClean="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（発災後</a:t>
            </a:r>
            <a:r>
              <a:rPr kumimoji="1" lang="en-US" altLang="ja-JP" sz="2000" b="1" dirty="0" smtClean="0">
                <a:latin typeface="ＭＳ ゴシック" panose="020B0609070205080204" pitchFamily="49" charset="-128"/>
                <a:ea typeface="ＭＳ ゴシック" panose="020B0609070205080204" pitchFamily="49" charset="-128"/>
              </a:rPr>
              <a:t>14</a:t>
            </a:r>
            <a:r>
              <a:rPr kumimoji="1" lang="ja-JP" altLang="en-US" sz="2000" b="1" dirty="0" smtClean="0">
                <a:latin typeface="ＭＳ ゴシック" panose="020B0609070205080204" pitchFamily="49" charset="-128"/>
                <a:ea typeface="ＭＳ ゴシック" panose="020B0609070205080204" pitchFamily="49" charset="-128"/>
              </a:rPr>
              <a:t>日以内）。</a:t>
            </a:r>
            <a:endParaRPr kumimoji="1" lang="ja-JP" altLang="en-US"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○救護</a:t>
            </a:r>
            <a:r>
              <a:rPr kumimoji="1" lang="ja-JP" altLang="en-US" sz="2000" b="1" dirty="0">
                <a:latin typeface="ＭＳ ゴシック" panose="020B0609070205080204" pitchFamily="49" charset="-128"/>
                <a:ea typeface="ＭＳ ゴシック" panose="020B0609070205080204" pitchFamily="49" charset="-128"/>
              </a:rPr>
              <a:t>病院（中等症～重症）</a:t>
            </a:r>
          </a:p>
          <a:p>
            <a:r>
              <a:rPr kumimoji="1" lang="ja-JP" altLang="en-US" sz="2000" b="1" dirty="0" smtClean="0">
                <a:latin typeface="ＭＳ ゴシック" panose="020B0609070205080204" pitchFamily="49" charset="-128"/>
                <a:ea typeface="ＭＳ ゴシック" panose="020B0609070205080204" pitchFamily="49" charset="-128"/>
              </a:rPr>
              <a:t>・静岡</a:t>
            </a:r>
            <a:r>
              <a:rPr kumimoji="1" lang="ja-JP" altLang="en-US" sz="2000" b="1" dirty="0">
                <a:latin typeface="ＭＳ ゴシック" panose="020B0609070205080204" pitchFamily="49" charset="-128"/>
                <a:ea typeface="ＭＳ ゴシック" panose="020B0609070205080204" pitchFamily="49" charset="-128"/>
              </a:rPr>
              <a:t>県立</a:t>
            </a:r>
            <a:r>
              <a:rPr kumimoji="1" lang="ja-JP" altLang="en-US" sz="2000" b="1" dirty="0" smtClean="0">
                <a:latin typeface="ＭＳ ゴシック" panose="020B0609070205080204" pitchFamily="49" charset="-128"/>
                <a:ea typeface="ＭＳ ゴシック" panose="020B0609070205080204" pitchFamily="49" charset="-128"/>
              </a:rPr>
              <a:t>こども</a:t>
            </a:r>
            <a:r>
              <a:rPr kumimoji="1" lang="ja-JP" altLang="en-US" sz="2000" b="1" dirty="0" smtClean="0">
                <a:latin typeface="ＭＳ ゴシック" panose="020B0609070205080204" pitchFamily="49" charset="-128"/>
                <a:ea typeface="ＭＳ ゴシック" panose="020B0609070205080204" pitchFamily="49" charset="-128"/>
              </a:rPr>
              <a:t>病院</a:t>
            </a:r>
            <a:r>
              <a:rPr kumimoji="1" lang="en-US" altLang="ja-JP" sz="2000" b="1" dirty="0" smtClean="0">
                <a:latin typeface="ＭＳ ゴシック" panose="020B0609070205080204" pitchFamily="49" charset="-128"/>
                <a:ea typeface="ＭＳ ゴシック" panose="020B0609070205080204" pitchFamily="49" charset="-128"/>
              </a:rPr>
              <a:t>	</a:t>
            </a:r>
            <a:r>
              <a:rPr kumimoji="1" lang="ja-JP" altLang="en-US" sz="2000" b="1" dirty="0" smtClean="0">
                <a:latin typeface="ＭＳ ゴシック" panose="020B0609070205080204" pitchFamily="49" charset="-128"/>
                <a:ea typeface="ＭＳ ゴシック" panose="020B0609070205080204" pitchFamily="49" charset="-128"/>
              </a:rPr>
              <a:t>・静岡</a:t>
            </a:r>
            <a:r>
              <a:rPr kumimoji="1" lang="ja-JP" altLang="en-US" sz="2000" b="1" dirty="0">
                <a:latin typeface="ＭＳ ゴシック" panose="020B0609070205080204" pitchFamily="49" charset="-128"/>
                <a:ea typeface="ＭＳ ゴシック" panose="020B0609070205080204" pitchFamily="49" charset="-128"/>
              </a:rPr>
              <a:t>厚生</a:t>
            </a:r>
            <a:r>
              <a:rPr kumimoji="1" lang="ja-JP" altLang="en-US" sz="2000" b="1" dirty="0" smtClean="0">
                <a:latin typeface="ＭＳ ゴシック" panose="020B0609070205080204" pitchFamily="49" charset="-128"/>
                <a:ea typeface="ＭＳ ゴシック" panose="020B0609070205080204" pitchFamily="49" charset="-128"/>
              </a:rPr>
              <a:t>病院　・静岡</a:t>
            </a:r>
            <a:r>
              <a:rPr kumimoji="1" lang="ja-JP" altLang="en-US" sz="2000" b="1" dirty="0">
                <a:latin typeface="ＭＳ ゴシック" panose="020B0609070205080204" pitchFamily="49" charset="-128"/>
                <a:ea typeface="ＭＳ ゴシック" panose="020B0609070205080204" pitchFamily="49" charset="-128"/>
              </a:rPr>
              <a:t>徳洲会病院</a:t>
            </a:r>
          </a:p>
          <a:p>
            <a:endParaRPr kumimoji="1" lang="en-US" altLang="ja-JP" sz="2000" b="1" dirty="0" smtClean="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a:t>
            </a:r>
            <a:r>
              <a:rPr kumimoji="1" lang="ja-JP" altLang="en-US" sz="2000" b="1" dirty="0" smtClean="0">
                <a:latin typeface="ＭＳ ゴシック" panose="020B0609070205080204" pitchFamily="49" charset="-128"/>
                <a:ea typeface="ＭＳ ゴシック" panose="020B0609070205080204" pitchFamily="49" charset="-128"/>
              </a:rPr>
              <a:t>災害</a:t>
            </a:r>
            <a:r>
              <a:rPr kumimoji="1" lang="ja-JP" altLang="en-US" sz="2000" b="1" dirty="0">
                <a:latin typeface="ＭＳ ゴシック" panose="020B0609070205080204" pitchFamily="49" charset="-128"/>
                <a:ea typeface="ＭＳ ゴシック" panose="020B0609070205080204" pitchFamily="49" charset="-128"/>
              </a:rPr>
              <a:t>拠点病院（重症患者）</a:t>
            </a:r>
          </a:p>
          <a:p>
            <a:r>
              <a:rPr kumimoji="1" lang="ja-JP" altLang="en-US" sz="2000" b="1" dirty="0" smtClean="0">
                <a:latin typeface="ＭＳ ゴシック" panose="020B0609070205080204" pitchFamily="49" charset="-128"/>
                <a:ea typeface="ＭＳ ゴシック" panose="020B0609070205080204" pitchFamily="49" charset="-128"/>
              </a:rPr>
              <a:t>・静岡</a:t>
            </a:r>
            <a:r>
              <a:rPr kumimoji="1" lang="ja-JP" altLang="en-US" sz="2000" b="1" dirty="0">
                <a:latin typeface="ＭＳ ゴシック" panose="020B0609070205080204" pitchFamily="49" charset="-128"/>
                <a:ea typeface="ＭＳ ゴシック" panose="020B0609070205080204" pitchFamily="49" charset="-128"/>
              </a:rPr>
              <a:t>県立総合</a:t>
            </a:r>
            <a:r>
              <a:rPr kumimoji="1" lang="ja-JP" altLang="en-US" sz="2000" b="1" dirty="0" smtClean="0">
                <a:latin typeface="ＭＳ ゴシック" panose="020B0609070205080204" pitchFamily="49" charset="-128"/>
                <a:ea typeface="ＭＳ ゴシック" panose="020B0609070205080204" pitchFamily="49" charset="-128"/>
              </a:rPr>
              <a:t>病院</a:t>
            </a:r>
            <a:r>
              <a:rPr kumimoji="1" lang="en-US" altLang="ja-JP" sz="2000" b="1" dirty="0">
                <a:latin typeface="ＭＳ ゴシック" panose="020B0609070205080204" pitchFamily="49" charset="-128"/>
                <a:ea typeface="ＭＳ ゴシック" panose="020B0609070205080204" pitchFamily="49" charset="-128"/>
              </a:rPr>
              <a:t>	</a:t>
            </a:r>
            <a:r>
              <a:rPr kumimoji="1" lang="ja-JP" altLang="en-US" sz="2000" b="1" dirty="0" smtClean="0">
                <a:latin typeface="ＭＳ ゴシック" panose="020B0609070205080204" pitchFamily="49" charset="-128"/>
                <a:ea typeface="ＭＳ ゴシック" panose="020B0609070205080204" pitchFamily="49" charset="-128"/>
              </a:rPr>
              <a:t>・静岡</a:t>
            </a:r>
            <a:r>
              <a:rPr kumimoji="1" lang="ja-JP" altLang="en-US" sz="2000" b="1" dirty="0">
                <a:latin typeface="ＭＳ ゴシック" panose="020B0609070205080204" pitchFamily="49" charset="-128"/>
                <a:ea typeface="ＭＳ ゴシック" panose="020B0609070205080204" pitchFamily="49" charset="-128"/>
              </a:rPr>
              <a:t>市立静岡</a:t>
            </a:r>
            <a:r>
              <a:rPr kumimoji="1" lang="ja-JP" altLang="en-US" sz="2000" b="1" dirty="0" smtClean="0">
                <a:latin typeface="ＭＳ ゴシック" panose="020B0609070205080204" pitchFamily="49" charset="-128"/>
                <a:ea typeface="ＭＳ ゴシック" panose="020B0609070205080204" pitchFamily="49" charset="-128"/>
              </a:rPr>
              <a:t>病院</a:t>
            </a:r>
            <a:endParaRPr kumimoji="1" lang="ja-JP" altLang="en-US" sz="2000" b="1" dirty="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・静岡</a:t>
            </a:r>
            <a:r>
              <a:rPr kumimoji="1" lang="ja-JP" altLang="en-US" sz="2000" b="1" dirty="0">
                <a:latin typeface="ＭＳ ゴシック" panose="020B0609070205080204" pitchFamily="49" charset="-128"/>
                <a:ea typeface="ＭＳ ゴシック" panose="020B0609070205080204" pitchFamily="49" charset="-128"/>
              </a:rPr>
              <a:t>赤十字</a:t>
            </a:r>
            <a:r>
              <a:rPr kumimoji="1" lang="ja-JP" altLang="en-US" sz="2000" b="1" dirty="0" smtClean="0">
                <a:latin typeface="ＭＳ ゴシック" panose="020B0609070205080204" pitchFamily="49" charset="-128"/>
                <a:ea typeface="ＭＳ ゴシック" panose="020B0609070205080204" pitchFamily="49" charset="-128"/>
              </a:rPr>
              <a:t>病院</a:t>
            </a:r>
            <a:r>
              <a:rPr kumimoji="1" lang="en-US" altLang="ja-JP" sz="2000" b="1" dirty="0" smtClean="0">
                <a:latin typeface="ＭＳ ゴシック" panose="020B0609070205080204" pitchFamily="49" charset="-128"/>
                <a:ea typeface="ＭＳ ゴシック" panose="020B0609070205080204" pitchFamily="49" charset="-128"/>
              </a:rPr>
              <a:t>		</a:t>
            </a:r>
            <a:r>
              <a:rPr kumimoji="1" lang="ja-JP" altLang="en-US" sz="2000" b="1" dirty="0" smtClean="0">
                <a:latin typeface="ＭＳ ゴシック" panose="020B0609070205080204" pitchFamily="49" charset="-128"/>
                <a:ea typeface="ＭＳ ゴシック" panose="020B0609070205080204" pitchFamily="49" charset="-128"/>
              </a:rPr>
              <a:t>・静岡済生会</a:t>
            </a:r>
            <a:r>
              <a:rPr kumimoji="1" lang="ja-JP" altLang="en-US" sz="2000" b="1" dirty="0">
                <a:latin typeface="ＭＳ ゴシック" panose="020B0609070205080204" pitchFamily="49" charset="-128"/>
                <a:ea typeface="ＭＳ ゴシック" panose="020B0609070205080204" pitchFamily="49" charset="-128"/>
              </a:rPr>
              <a:t>総合</a:t>
            </a:r>
            <a:r>
              <a:rPr kumimoji="1" lang="ja-JP" altLang="en-US" sz="2000" b="1" dirty="0" smtClean="0">
                <a:latin typeface="ＭＳ ゴシック" panose="020B0609070205080204" pitchFamily="49" charset="-128"/>
                <a:ea typeface="ＭＳ ゴシック" panose="020B0609070205080204" pitchFamily="49" charset="-128"/>
              </a:rPr>
              <a:t>病院</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6799769" y="2754195"/>
            <a:ext cx="521297" cy="253916"/>
          </a:xfrm>
          <a:prstGeom prst="rect">
            <a:avLst/>
          </a:prstGeom>
          <a:noFill/>
        </p:spPr>
        <p:txBody>
          <a:bodyPr wrap="none" rtlCol="0">
            <a:spAutoFit/>
          </a:bodyPr>
          <a:lstStyle/>
          <a:p>
            <a:pPr algn="ctr"/>
            <a:r>
              <a:rPr lang="en-US" altLang="ja-JP" sz="1050" dirty="0" smtClean="0">
                <a:latin typeface="ＭＳ ゴシック" panose="020B0609070205080204" pitchFamily="49" charset="-128"/>
                <a:ea typeface="ＭＳ ゴシック" panose="020B0609070205080204" pitchFamily="49" charset="-128"/>
              </a:rPr>
              <a:t>2week</a:t>
            </a:r>
            <a:endParaRPr lang="en-US" altLang="ja-JP" sz="1050"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7655427" y="2777255"/>
            <a:ext cx="588624" cy="253916"/>
          </a:xfrm>
          <a:prstGeom prst="rect">
            <a:avLst/>
          </a:prstGeom>
          <a:noFill/>
        </p:spPr>
        <p:txBody>
          <a:bodyPr wrap="none" rtlCol="0">
            <a:spAutoFit/>
          </a:bodyPr>
          <a:lstStyle/>
          <a:p>
            <a:pPr algn="ctr"/>
            <a:r>
              <a:rPr lang="ja-JP" altLang="en-US" sz="1050" dirty="0">
                <a:latin typeface="ＭＳ ゴシック" panose="020B0609070205080204" pitchFamily="49" charset="-128"/>
                <a:ea typeface="ＭＳ ゴシック" panose="020B0609070205080204" pitchFamily="49" charset="-128"/>
              </a:rPr>
              <a:t>４</a:t>
            </a:r>
            <a:r>
              <a:rPr lang="en-US" altLang="ja-JP" sz="1050" dirty="0" smtClean="0">
                <a:latin typeface="ＭＳ ゴシック" panose="020B0609070205080204" pitchFamily="49" charset="-128"/>
                <a:ea typeface="ＭＳ ゴシック" panose="020B0609070205080204" pitchFamily="49" charset="-128"/>
              </a:rPr>
              <a:t>week</a:t>
            </a:r>
            <a:endParaRPr lang="en-US" altLang="ja-JP" sz="105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6209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pPr algn="ctr"/>
            <a:r>
              <a:rPr kumimoji="1" lang="ja-JP" altLang="en-US" b="1" dirty="0" smtClean="0">
                <a:latin typeface="ＭＳ ゴシック" panose="020B0609070205080204" pitchFamily="49" charset="-128"/>
                <a:ea typeface="ＭＳ ゴシック" panose="020B0609070205080204" pitchFamily="49" charset="-128"/>
              </a:rPr>
              <a:t>避難所と救護所</a:t>
            </a:r>
            <a:endParaRPr kumimoji="1" lang="ja-JP" altLang="en-US" b="1"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47739" y="2348007"/>
            <a:ext cx="8648521" cy="1015663"/>
          </a:xfrm>
          <a:prstGeom prst="rect">
            <a:avLst/>
          </a:prstGeom>
          <a:noFill/>
        </p:spPr>
        <p:txBody>
          <a:bodyPr wrap="none" rtlCol="0">
            <a:spAutoFit/>
          </a:bodyPr>
          <a:lstStyle/>
          <a:p>
            <a:r>
              <a:rPr kumimoji="1" lang="ja-JP" altLang="en-US" sz="2000" b="1" dirty="0">
                <a:latin typeface="ＭＳ ゴシック" panose="020B0609070205080204" pitchFamily="49" charset="-128"/>
                <a:ea typeface="ＭＳ ゴシック" panose="020B0609070205080204" pitchFamily="49" charset="-128"/>
              </a:rPr>
              <a:t>①</a:t>
            </a:r>
            <a:r>
              <a:rPr kumimoji="1" lang="ja-JP" altLang="en-US" sz="2000" b="1" dirty="0" smtClean="0">
                <a:latin typeface="ＭＳ ゴシック" panose="020B0609070205080204" pitchFamily="49" charset="-128"/>
                <a:ea typeface="ＭＳ ゴシック" panose="020B0609070205080204" pitchFamily="49" charset="-128"/>
              </a:rPr>
              <a:t>震度５弱以上で地区支部員が自動的に参集し、立ち上げる。</a:t>
            </a:r>
            <a:endParaRPr kumimoji="1" lang="en-US" altLang="ja-JP" sz="2000" b="1" dirty="0" smtClean="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（各種警戒内容の状況により、本部からの指示で設置される場合もあり）</a:t>
            </a:r>
            <a:endParaRPr kumimoji="1" lang="en-US" altLang="ja-JP" sz="2000" b="1" dirty="0" smtClean="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②発災後</a:t>
            </a:r>
            <a:r>
              <a:rPr kumimoji="1" lang="en-US" altLang="ja-JP" sz="2000" b="1" dirty="0" smtClean="0">
                <a:latin typeface="ＭＳ ゴシック" panose="020B0609070205080204" pitchFamily="49" charset="-128"/>
                <a:ea typeface="ＭＳ ゴシック" panose="020B0609070205080204" pitchFamily="49" charset="-128"/>
              </a:rPr>
              <a:t>24</a:t>
            </a:r>
            <a:r>
              <a:rPr kumimoji="1" lang="ja-JP" altLang="en-US" sz="2000" b="1" dirty="0" smtClean="0">
                <a:latin typeface="ＭＳ ゴシック" panose="020B0609070205080204" pitchFamily="49" charset="-128"/>
                <a:ea typeface="ＭＳ ゴシック" panose="020B0609070205080204" pitchFamily="49" charset="-128"/>
              </a:rPr>
              <a:t>時間以内を目標に設置。</a:t>
            </a:r>
            <a:endParaRPr kumimoji="1" lang="en-US" altLang="ja-JP" sz="2000" b="1" dirty="0" smtClean="0">
              <a:latin typeface="ＭＳ ゴシック" panose="020B0609070205080204" pitchFamily="49" charset="-128"/>
              <a:ea typeface="ＭＳ ゴシック" panose="020B0609070205080204" pitchFamily="49" charset="-128"/>
            </a:endParaRPr>
          </a:p>
        </p:txBody>
      </p:sp>
      <p:grpSp>
        <p:nvGrpSpPr>
          <p:cNvPr id="11" name="グループ化 10"/>
          <p:cNvGrpSpPr/>
          <p:nvPr/>
        </p:nvGrpSpPr>
        <p:grpSpPr>
          <a:xfrm>
            <a:off x="247739" y="1608801"/>
            <a:ext cx="1568640" cy="584775"/>
            <a:chOff x="715562" y="1690689"/>
            <a:chExt cx="1568640" cy="584775"/>
          </a:xfrm>
        </p:grpSpPr>
        <p:sp>
          <p:nvSpPr>
            <p:cNvPr id="10" name="正方形/長方形 9"/>
            <p:cNvSpPr/>
            <p:nvPr/>
          </p:nvSpPr>
          <p:spPr>
            <a:xfrm>
              <a:off x="715562" y="1690689"/>
              <a:ext cx="1568640"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791996" y="1690689"/>
              <a:ext cx="1415772" cy="584775"/>
            </a:xfrm>
            <a:prstGeom prst="rect">
              <a:avLst/>
            </a:prstGeom>
            <a:noFill/>
          </p:spPr>
          <p:txBody>
            <a:bodyPr wrap="none" rtlCol="0">
              <a:spAutoFit/>
            </a:bodyPr>
            <a:lstStyle/>
            <a:p>
              <a:r>
                <a:rPr kumimoji="1" lang="ja-JP" altLang="en-US" sz="3200" dirty="0" smtClean="0">
                  <a:latin typeface="ＭＳ ゴシック" panose="020B0609070205080204" pitchFamily="49" charset="-128"/>
                  <a:ea typeface="ＭＳ ゴシック" panose="020B0609070205080204" pitchFamily="49" charset="-128"/>
                </a:rPr>
                <a:t>避難所</a:t>
              </a:r>
              <a:endParaRPr kumimoji="1" lang="ja-JP" altLang="en-US" sz="3200" dirty="0">
                <a:latin typeface="ＭＳ ゴシック" panose="020B0609070205080204" pitchFamily="49" charset="-128"/>
                <a:ea typeface="ＭＳ ゴシック" panose="020B0609070205080204" pitchFamily="49" charset="-128"/>
              </a:endParaRPr>
            </a:p>
          </p:txBody>
        </p:sp>
      </p:grpSp>
      <p:sp>
        <p:nvSpPr>
          <p:cNvPr id="12" name="テキスト ボックス 11"/>
          <p:cNvSpPr txBox="1"/>
          <p:nvPr/>
        </p:nvSpPr>
        <p:spPr>
          <a:xfrm>
            <a:off x="247739" y="4257307"/>
            <a:ext cx="6647974" cy="2336537"/>
          </a:xfrm>
          <a:prstGeom prst="rect">
            <a:avLst/>
          </a:prstGeom>
          <a:noFill/>
        </p:spPr>
        <p:txBody>
          <a:bodyPr wrap="none" rtlCol="0">
            <a:spAutoFit/>
          </a:bodyPr>
          <a:lstStyle/>
          <a:p>
            <a:pPr>
              <a:lnSpc>
                <a:spcPts val="2500"/>
              </a:lnSpc>
            </a:pPr>
            <a:r>
              <a:rPr kumimoji="1" lang="ja-JP" altLang="en-US" sz="2000" b="1" dirty="0" smtClean="0">
                <a:latin typeface="ＭＳ ゴシック" panose="020B0609070205080204" pitchFamily="49" charset="-128"/>
                <a:ea typeface="ＭＳ ゴシック" panose="020B0609070205080204" pitchFamily="49" charset="-128"/>
              </a:rPr>
              <a:t>①避難所が設置に伴い、概ね自動的に設置される。</a:t>
            </a:r>
            <a:endParaRPr kumimoji="1" lang="en-US" altLang="ja-JP" sz="2000" b="1" dirty="0" smtClean="0">
              <a:latin typeface="ＭＳ ゴシック" panose="020B0609070205080204" pitchFamily="49" charset="-128"/>
              <a:ea typeface="ＭＳ ゴシック" panose="020B0609070205080204" pitchFamily="49" charset="-128"/>
            </a:endParaRPr>
          </a:p>
          <a:p>
            <a:pPr>
              <a:lnSpc>
                <a:spcPts val="2500"/>
              </a:lnSpc>
            </a:pPr>
            <a:r>
              <a:rPr kumimoji="1" lang="ja-JP" altLang="en-US" b="1" dirty="0" smtClean="0">
                <a:latin typeface="ＭＳ ゴシック" panose="020B0609070205080204" pitchFamily="49" charset="-128"/>
                <a:ea typeface="ＭＳ ゴシック" panose="020B0609070205080204" pitchFamily="49" charset="-128"/>
              </a:rPr>
              <a:t>　（医療チームの参集具合によって設置が決まる場合もあり）</a:t>
            </a:r>
            <a:endParaRPr kumimoji="1" lang="en-US" altLang="ja-JP" b="1" dirty="0" smtClean="0">
              <a:latin typeface="ＭＳ ゴシック" panose="020B0609070205080204" pitchFamily="49" charset="-128"/>
              <a:ea typeface="ＭＳ ゴシック" panose="020B0609070205080204" pitchFamily="49" charset="-128"/>
            </a:endParaRPr>
          </a:p>
          <a:p>
            <a:pPr>
              <a:lnSpc>
                <a:spcPts val="2500"/>
              </a:lnSpc>
            </a:pPr>
            <a:r>
              <a:rPr kumimoji="1" lang="ja-JP" altLang="en-US" sz="2000" b="1" dirty="0">
                <a:latin typeface="ＭＳ ゴシック" panose="020B0609070205080204" pitchFamily="49" charset="-128"/>
                <a:ea typeface="ＭＳ ゴシック" panose="020B0609070205080204" pitchFamily="49" charset="-128"/>
              </a:rPr>
              <a:t>②</a:t>
            </a:r>
            <a:r>
              <a:rPr kumimoji="1" lang="ja-JP" altLang="en-US" sz="2000" b="1" dirty="0" smtClean="0">
                <a:latin typeface="ＭＳ ゴシック" panose="020B0609070205080204" pitchFamily="49" charset="-128"/>
                <a:ea typeface="ＭＳ ゴシック" panose="020B0609070205080204" pitchFamily="49" charset="-128"/>
              </a:rPr>
              <a:t>基本的には施設の内部に設置。場合によっては</a:t>
            </a:r>
            <a:endParaRPr kumimoji="1" lang="en-US" altLang="ja-JP" sz="2000" b="1" dirty="0" smtClean="0">
              <a:latin typeface="ＭＳ ゴシック" panose="020B0609070205080204" pitchFamily="49" charset="-128"/>
              <a:ea typeface="ＭＳ ゴシック" panose="020B0609070205080204" pitchFamily="49" charset="-128"/>
            </a:endParaRPr>
          </a:p>
          <a:p>
            <a:pPr>
              <a:lnSpc>
                <a:spcPts val="2500"/>
              </a:lnSpc>
            </a:pPr>
            <a:r>
              <a:rPr kumimoji="1" lang="ja-JP" altLang="en-US" sz="2000" b="1" dirty="0" smtClean="0">
                <a:latin typeface="ＭＳ ゴシック" panose="020B0609070205080204" pitchFamily="49" charset="-128"/>
                <a:ea typeface="ＭＳ ゴシック" panose="020B0609070205080204" pitchFamily="49" charset="-128"/>
              </a:rPr>
              <a:t>　屋外に設置される場合も。</a:t>
            </a:r>
            <a:endParaRPr kumimoji="1" lang="en-US" altLang="ja-JP" sz="2000" b="1" dirty="0" smtClean="0">
              <a:latin typeface="ＭＳ ゴシック" panose="020B0609070205080204" pitchFamily="49" charset="-128"/>
              <a:ea typeface="ＭＳ ゴシック" panose="020B0609070205080204" pitchFamily="49" charset="-128"/>
            </a:endParaRPr>
          </a:p>
          <a:p>
            <a:pPr>
              <a:lnSpc>
                <a:spcPts val="2500"/>
              </a:lnSpc>
            </a:pPr>
            <a:r>
              <a:rPr kumimoji="1" lang="ja-JP" altLang="en-US" sz="2000" b="1" dirty="0">
                <a:latin typeface="ＭＳ ゴシック" panose="020B0609070205080204" pitchFamily="49" charset="-128"/>
                <a:ea typeface="ＭＳ ゴシック" panose="020B0609070205080204" pitchFamily="49" charset="-128"/>
              </a:rPr>
              <a:t>③</a:t>
            </a:r>
            <a:r>
              <a:rPr kumimoji="1" lang="ja-JP" altLang="en-US" sz="2000" b="1" dirty="0" smtClean="0">
                <a:latin typeface="ＭＳ ゴシック" panose="020B0609070205080204" pitchFamily="49" charset="-128"/>
                <a:ea typeface="ＭＳ ゴシック" panose="020B0609070205080204" pitchFamily="49" charset="-128"/>
              </a:rPr>
              <a:t>医薬品保管庫の鍵の確認を。</a:t>
            </a:r>
            <a:endParaRPr kumimoji="1" lang="en-US" altLang="ja-JP" sz="2000" b="1" dirty="0" smtClean="0">
              <a:latin typeface="ＭＳ ゴシック" panose="020B0609070205080204" pitchFamily="49" charset="-128"/>
              <a:ea typeface="ＭＳ ゴシック" panose="020B0609070205080204" pitchFamily="49" charset="-128"/>
            </a:endParaRPr>
          </a:p>
          <a:p>
            <a:pPr>
              <a:lnSpc>
                <a:spcPts val="2500"/>
              </a:lnSpc>
            </a:pPr>
            <a:r>
              <a:rPr kumimoji="1" lang="ja-JP" altLang="en-US" sz="2000" b="1" dirty="0" smtClean="0">
                <a:latin typeface="ＭＳ ゴシック" panose="020B0609070205080204" pitchFamily="49" charset="-128"/>
                <a:ea typeface="ＭＳ ゴシック" panose="020B0609070205080204" pitchFamily="49" charset="-128"/>
              </a:rPr>
              <a:t>④「</a:t>
            </a:r>
            <a:r>
              <a:rPr kumimoji="1" lang="ja-JP" altLang="en-US" sz="2000" b="1" dirty="0">
                <a:latin typeface="ＭＳ ゴシック" panose="020B0609070205080204" pitchFamily="49" charset="-128"/>
                <a:ea typeface="ＭＳ ゴシック" panose="020B0609070205080204" pitchFamily="49" charset="-128"/>
              </a:rPr>
              <a:t>拠点救護所」、「一時救護所」、「二次救護所」</a:t>
            </a:r>
            <a:endParaRPr kumimoji="1" lang="en-US" altLang="ja-JP" sz="2000" b="1" dirty="0">
              <a:latin typeface="ＭＳ ゴシック" panose="020B0609070205080204" pitchFamily="49" charset="-128"/>
              <a:ea typeface="ＭＳ ゴシック" panose="020B0609070205080204" pitchFamily="49" charset="-128"/>
            </a:endParaRPr>
          </a:p>
          <a:p>
            <a:pPr>
              <a:lnSpc>
                <a:spcPts val="2500"/>
              </a:lnSpc>
            </a:pPr>
            <a:r>
              <a:rPr kumimoji="1" lang="ja-JP" altLang="en-US" sz="2000" b="1" dirty="0">
                <a:latin typeface="ＭＳ ゴシック" panose="020B0609070205080204" pitchFamily="49" charset="-128"/>
                <a:ea typeface="ＭＳ ゴシック" panose="020B0609070205080204" pitchFamily="49" charset="-128"/>
              </a:rPr>
              <a:t>　に分かれている</a:t>
            </a:r>
            <a:r>
              <a:rPr kumimoji="1" lang="ja-JP" altLang="en-US" sz="2000" b="1" dirty="0" smtClean="0">
                <a:latin typeface="ＭＳ ゴシック" panose="020B0609070205080204" pitchFamily="49" charset="-128"/>
                <a:ea typeface="ＭＳ ゴシック" panose="020B0609070205080204" pitchFamily="49" charset="-128"/>
              </a:rPr>
              <a:t>。</a:t>
            </a:r>
            <a:endParaRPr kumimoji="1" lang="en-US" altLang="ja-JP" sz="2000" b="1" dirty="0">
              <a:latin typeface="ＭＳ ゴシック" panose="020B0609070205080204" pitchFamily="49" charset="-128"/>
              <a:ea typeface="ＭＳ ゴシック" panose="020B0609070205080204" pitchFamily="49" charset="-128"/>
            </a:endParaRPr>
          </a:p>
        </p:txBody>
      </p:sp>
      <p:grpSp>
        <p:nvGrpSpPr>
          <p:cNvPr id="17" name="グループ化 16"/>
          <p:cNvGrpSpPr/>
          <p:nvPr/>
        </p:nvGrpSpPr>
        <p:grpSpPr>
          <a:xfrm>
            <a:off x="247739" y="3518101"/>
            <a:ext cx="1568640" cy="584775"/>
            <a:chOff x="247739" y="3680932"/>
            <a:chExt cx="1568640" cy="584775"/>
          </a:xfrm>
        </p:grpSpPr>
        <p:sp>
          <p:nvSpPr>
            <p:cNvPr id="14" name="正方形/長方形 13"/>
            <p:cNvSpPr/>
            <p:nvPr/>
          </p:nvSpPr>
          <p:spPr>
            <a:xfrm>
              <a:off x="247739" y="3680932"/>
              <a:ext cx="1568640" cy="58477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324173" y="3680932"/>
              <a:ext cx="1415772" cy="584775"/>
            </a:xfrm>
            <a:prstGeom prst="rect">
              <a:avLst/>
            </a:prstGeom>
            <a:noFill/>
          </p:spPr>
          <p:txBody>
            <a:bodyPr wrap="none" rtlCol="0">
              <a:spAutoFit/>
            </a:bodyPr>
            <a:lstStyle/>
            <a:p>
              <a:r>
                <a:rPr kumimoji="1" lang="ja-JP" altLang="en-US" sz="3200" dirty="0">
                  <a:latin typeface="ＭＳ ゴシック" panose="020B0609070205080204" pitchFamily="49" charset="-128"/>
                  <a:ea typeface="ＭＳ ゴシック" panose="020B0609070205080204" pitchFamily="49" charset="-128"/>
                </a:rPr>
                <a:t>救護所</a:t>
              </a:r>
            </a:p>
          </p:txBody>
        </p:sp>
      </p:grpSp>
      <p:sp>
        <p:nvSpPr>
          <p:cNvPr id="16" name="テキスト ボックス 15"/>
          <p:cNvSpPr txBox="1"/>
          <p:nvPr/>
        </p:nvSpPr>
        <p:spPr>
          <a:xfrm>
            <a:off x="6910569" y="6018194"/>
            <a:ext cx="1723549" cy="276999"/>
          </a:xfrm>
          <a:prstGeom prst="rect">
            <a:avLst/>
          </a:prstGeom>
          <a:noFill/>
        </p:spPr>
        <p:txBody>
          <a:bodyPr wrap="non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医薬品保管庫の鍵</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例</a:t>
            </a:r>
            <a:r>
              <a:rPr kumimoji="1" lang="en-US" altLang="ja-JP" sz="1200" dirty="0" smtClean="0">
                <a:latin typeface="ＭＳ ゴシック" panose="020B0609070205080204" pitchFamily="49" charset="-128"/>
                <a:ea typeface="ＭＳ ゴシック" panose="020B0609070205080204" pitchFamily="49" charset="-128"/>
              </a:rPr>
              <a:t>)</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13" name="図 12"/>
          <p:cNvPicPr>
            <a:picLocks noChangeAspect="1"/>
          </p:cNvPicPr>
          <p:nvPr/>
        </p:nvPicPr>
        <p:blipFill>
          <a:blip r:embed="rId3"/>
          <a:stretch>
            <a:fillRect/>
          </a:stretch>
        </p:blipFill>
        <p:spPr>
          <a:xfrm>
            <a:off x="6895713" y="3518101"/>
            <a:ext cx="1854358" cy="2472477"/>
          </a:xfrm>
          <a:prstGeom prst="rect">
            <a:avLst/>
          </a:prstGeom>
          <a:ln w="6350">
            <a:solidFill>
              <a:schemeClr val="tx1"/>
            </a:solidFill>
          </a:ln>
        </p:spPr>
      </p:pic>
    </p:spTree>
    <p:extLst>
      <p:ext uri="{BB962C8B-B14F-4D97-AF65-F5344CB8AC3E}">
        <p14:creationId xmlns:p14="http://schemas.microsoft.com/office/powerpoint/2010/main" val="3724140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pPr algn="ctr"/>
            <a:r>
              <a:rPr kumimoji="1" lang="ja-JP" altLang="en-US" dirty="0" smtClean="0">
                <a:latin typeface="ＭＳ ゴシック" panose="020B0609070205080204" pitchFamily="49" charset="-128"/>
                <a:ea typeface="ＭＳ ゴシック" panose="020B0609070205080204" pitchFamily="49" charset="-128"/>
              </a:rPr>
              <a:t>静岡市の救護所</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83381695"/>
              </p:ext>
            </p:extLst>
          </p:nvPr>
        </p:nvGraphicFramePr>
        <p:xfrm>
          <a:off x="176348" y="1856005"/>
          <a:ext cx="8791302" cy="3323741"/>
        </p:xfrm>
        <a:graphic>
          <a:graphicData uri="http://schemas.openxmlformats.org/drawingml/2006/table">
            <a:tbl>
              <a:tblPr firstRow="1" bandRow="1">
                <a:tableStyleId>{5C22544A-7EE6-4342-B048-85BDC9FD1C3A}</a:tableStyleId>
              </a:tblPr>
              <a:tblGrid>
                <a:gridCol w="799211">
                  <a:extLst>
                    <a:ext uri="{9D8B030D-6E8A-4147-A177-3AD203B41FA5}">
                      <a16:colId xmlns:a16="http://schemas.microsoft.com/office/drawing/2014/main" val="2120387154"/>
                    </a:ext>
                  </a:extLst>
                </a:gridCol>
                <a:gridCol w="994138">
                  <a:extLst>
                    <a:ext uri="{9D8B030D-6E8A-4147-A177-3AD203B41FA5}">
                      <a16:colId xmlns:a16="http://schemas.microsoft.com/office/drawing/2014/main" val="3853502093"/>
                    </a:ext>
                  </a:extLst>
                </a:gridCol>
                <a:gridCol w="1547226">
                  <a:extLst>
                    <a:ext uri="{9D8B030D-6E8A-4147-A177-3AD203B41FA5}">
                      <a16:colId xmlns:a16="http://schemas.microsoft.com/office/drawing/2014/main" val="1980602214"/>
                    </a:ext>
                  </a:extLst>
                </a:gridCol>
                <a:gridCol w="1000027">
                  <a:extLst>
                    <a:ext uri="{9D8B030D-6E8A-4147-A177-3AD203B41FA5}">
                      <a16:colId xmlns:a16="http://schemas.microsoft.com/office/drawing/2014/main" val="1647880432"/>
                    </a:ext>
                  </a:extLst>
                </a:gridCol>
                <a:gridCol w="1667436">
                  <a:extLst>
                    <a:ext uri="{9D8B030D-6E8A-4147-A177-3AD203B41FA5}">
                      <a16:colId xmlns:a16="http://schemas.microsoft.com/office/drawing/2014/main" val="2351667042"/>
                    </a:ext>
                  </a:extLst>
                </a:gridCol>
                <a:gridCol w="1256320">
                  <a:extLst>
                    <a:ext uri="{9D8B030D-6E8A-4147-A177-3AD203B41FA5}">
                      <a16:colId xmlns:a16="http://schemas.microsoft.com/office/drawing/2014/main" val="2331332600"/>
                    </a:ext>
                  </a:extLst>
                </a:gridCol>
                <a:gridCol w="878541">
                  <a:extLst>
                    <a:ext uri="{9D8B030D-6E8A-4147-A177-3AD203B41FA5}">
                      <a16:colId xmlns:a16="http://schemas.microsoft.com/office/drawing/2014/main" val="3270810448"/>
                    </a:ext>
                  </a:extLst>
                </a:gridCol>
                <a:gridCol w="648403">
                  <a:extLst>
                    <a:ext uri="{9D8B030D-6E8A-4147-A177-3AD203B41FA5}">
                      <a16:colId xmlns:a16="http://schemas.microsoft.com/office/drawing/2014/main" val="2835497168"/>
                    </a:ext>
                  </a:extLst>
                </a:gridCol>
              </a:tblGrid>
              <a:tr h="324249">
                <a:tc rowSpan="2">
                  <a:txBody>
                    <a:bodyPr/>
                    <a:lstStyle/>
                    <a:p>
                      <a:pPr algn="l"/>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区</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gridSpan="2">
                  <a:txBody>
                    <a:bodyPr/>
                    <a:lstStyle/>
                    <a:p>
                      <a:pPr algn="ct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救護所</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hMerge="1">
                  <a:txBody>
                    <a:bodyPr/>
                    <a:lstStyle/>
                    <a:p>
                      <a:endParaRPr kumimoji="1" lang="ja-JP" altLang="en-US" dirty="0"/>
                    </a:p>
                  </a:txBody>
                  <a:tcPr>
                    <a:solidFill>
                      <a:schemeClr val="accent4">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計</a:t>
                      </a:r>
                      <a:endParaRPr kumimoji="1" lang="en-US" altLang="ja-JP" sz="1600" b="1" dirty="0" smtClean="0">
                        <a:solidFill>
                          <a:schemeClr val="tx1"/>
                        </a:solidFill>
                        <a:latin typeface="ＭＳ ゴシック" panose="020B0609070205080204" pitchFamily="49" charset="-128"/>
                        <a:ea typeface="ＭＳ ゴシック" panose="020B0609070205080204" pitchFamily="49" charset="-128"/>
                      </a:endParaRPr>
                    </a:p>
                  </a:txBody>
                  <a:tcPr anchor="b">
                    <a:solidFill>
                      <a:srgbClr val="FFC0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救護所扱い</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コミュニティ</a:t>
                      </a:r>
                      <a:endParaRPr kumimoji="1" lang="en-US" altLang="ja-JP" sz="16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センター等</a:t>
                      </a:r>
                      <a:r>
                        <a:rPr kumimoji="1" lang="en-US" altLang="ja-JP" sz="1600" b="1"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b="1" dirty="0">
                        <a:latin typeface="ＭＳ ゴシック" panose="020B0609070205080204" pitchFamily="49" charset="-128"/>
                        <a:ea typeface="ＭＳ ゴシック" panose="020B0609070205080204" pitchFamily="49" charset="-128"/>
                      </a:endParaRPr>
                    </a:p>
                  </a:txBody>
                  <a:tcPr anchor="b">
                    <a:solidFill>
                      <a:srgbClr val="FFC0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仮救護所</a:t>
                      </a:r>
                    </a:p>
                  </a:txBody>
                  <a:tcPr anchor="b">
                    <a:solidFill>
                      <a:schemeClr val="accent4">
                        <a:lumMod val="40000"/>
                        <a:lumOff val="60000"/>
                      </a:schemeClr>
                    </a:solidFill>
                  </a:tcPr>
                </a:tc>
                <a:tc rowSpan="2">
                  <a:txBody>
                    <a:bodyPr/>
                    <a:lstStyle/>
                    <a:p>
                      <a:pPr algn="ct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山間地</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rowSpan="2">
                  <a:txBody>
                    <a:bodyP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全計</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extLst>
                  <a:ext uri="{0D108BD9-81ED-4DB2-BD59-A6C34878D82A}">
                    <a16:rowId xmlns:a16="http://schemas.microsoft.com/office/drawing/2014/main" val="3752295748"/>
                  </a:ext>
                </a:extLst>
              </a:tr>
              <a:tr h="0">
                <a:tc vMerge="1">
                  <a:txBody>
                    <a:bodyPr/>
                    <a:lstStyle/>
                    <a:p>
                      <a:endParaRPr kumimoji="1" lang="ja-JP" altLang="en-US" dirty="0">
                        <a:solidFill>
                          <a:schemeClr val="accent1">
                            <a:lumMod val="75000"/>
                          </a:schemeClr>
                        </a:solidFill>
                      </a:endParaRPr>
                    </a:p>
                  </a:txBody>
                  <a:tcPr>
                    <a:solidFill>
                      <a:schemeClr val="accent4">
                        <a:lumMod val="40000"/>
                        <a:lumOff val="60000"/>
                      </a:schemeClr>
                    </a:solidFill>
                  </a:tcPr>
                </a:tc>
                <a:tc>
                  <a:txBody>
                    <a:bodyPr/>
                    <a:lstStyle/>
                    <a:p>
                      <a:r>
                        <a:rPr lang="zh-TW" altLang="en-US" sz="1800" b="1" dirty="0" smtClean="0">
                          <a:latin typeface="ＭＳ ゴシック" panose="020B0609070205080204" pitchFamily="49" charset="-128"/>
                          <a:ea typeface="ＭＳ ゴシック" panose="020B0609070205080204" pitchFamily="49" charset="-128"/>
                        </a:rPr>
                        <a:t>◎拠点</a:t>
                      </a:r>
                      <a:endParaRPr kumimoji="1" lang="ja-JP" altLang="en-US" sz="1800" b="1" dirty="0">
                        <a:solidFill>
                          <a:schemeClr val="accent1">
                            <a:lumMod val="75000"/>
                          </a:schemeClr>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a:txBody>
                    <a:bodyPr/>
                    <a:lstStyle/>
                    <a:p>
                      <a:pPr algn="ctr"/>
                      <a:r>
                        <a:rPr lang="zh-TW" altLang="en-US" sz="1800" b="1" dirty="0" smtClean="0">
                          <a:latin typeface="ＭＳ ゴシック" panose="020B0609070205080204" pitchFamily="49" charset="-128"/>
                          <a:ea typeface="ＭＳ ゴシック" panose="020B0609070205080204" pitchFamily="49" charset="-128"/>
                        </a:rPr>
                        <a:t>一次</a:t>
                      </a:r>
                      <a:r>
                        <a:rPr lang="ja-JP" altLang="en-US" sz="1800" b="1" dirty="0" smtClean="0">
                          <a:latin typeface="ＭＳ ゴシック" panose="020B0609070205080204" pitchFamily="49" charset="-128"/>
                          <a:ea typeface="ＭＳ ゴシック" panose="020B0609070205080204" pitchFamily="49" charset="-128"/>
                        </a:rPr>
                        <a:t>・二次</a:t>
                      </a:r>
                      <a:endParaRPr kumimoji="1" lang="ja-JP" altLang="en-US" sz="1800" b="1" dirty="0">
                        <a:solidFill>
                          <a:schemeClr val="accent1">
                            <a:lumMod val="75000"/>
                          </a:schemeClr>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vMerge="1">
                  <a:txBody>
                    <a:bodyPr/>
                    <a:lstStyle/>
                    <a:p>
                      <a:endParaRPr kumimoji="1" lang="ja-JP" altLang="en-US"/>
                    </a:p>
                  </a:txBody>
                  <a:tcPr/>
                </a:tc>
                <a:tc vMerge="1">
                  <a:txBody>
                    <a:bodyPr/>
                    <a:lstStyle/>
                    <a:p>
                      <a:endParaRPr kumimoji="1" lang="ja-JP" altLang="en-US" dirty="0">
                        <a:solidFill>
                          <a:schemeClr val="accent1">
                            <a:lumMod val="75000"/>
                          </a:schemeClr>
                        </a:solidFill>
                      </a:endParaRPr>
                    </a:p>
                  </a:txBody>
                  <a:tcPr>
                    <a:solidFill>
                      <a:schemeClr val="accent4">
                        <a:lumMod val="40000"/>
                        <a:lumOff val="60000"/>
                      </a:schemeClr>
                    </a:solidFill>
                  </a:tcPr>
                </a:tc>
                <a:tc vMerge="1">
                  <a:txBody>
                    <a:bodyPr/>
                    <a:lstStyle/>
                    <a:p>
                      <a:endParaRPr kumimoji="1" lang="ja-JP" altLang="en-US" dirty="0">
                        <a:solidFill>
                          <a:schemeClr val="accent1">
                            <a:lumMod val="75000"/>
                          </a:schemeClr>
                        </a:solidFill>
                      </a:endParaRPr>
                    </a:p>
                  </a:txBody>
                  <a:tcPr/>
                </a:tc>
                <a:tc vMerge="1">
                  <a:txBody>
                    <a:bodyPr/>
                    <a:lstStyle/>
                    <a:p>
                      <a:endParaRPr kumimoji="1" lang="ja-JP" altLang="en-US" dirty="0">
                        <a:solidFill>
                          <a:schemeClr val="accent1">
                            <a:lumMod val="75000"/>
                          </a:schemeClr>
                        </a:solidFill>
                      </a:endParaRPr>
                    </a:p>
                  </a:txBody>
                  <a:tcPr>
                    <a:solidFill>
                      <a:schemeClr val="accent4">
                        <a:lumMod val="40000"/>
                        <a:lumOff val="60000"/>
                      </a:schemeClr>
                    </a:solidFill>
                  </a:tcPr>
                </a:tc>
                <a:tc vMerge="1">
                  <a:txBody>
                    <a:bodyPr/>
                    <a:lstStyle/>
                    <a:p>
                      <a:endParaRPr kumimoji="1" lang="ja-JP" altLang="en-US"/>
                    </a:p>
                  </a:txBody>
                  <a:tcPr/>
                </a:tc>
                <a:extLst>
                  <a:ext uri="{0D108BD9-81ED-4DB2-BD59-A6C34878D82A}">
                    <a16:rowId xmlns:a16="http://schemas.microsoft.com/office/drawing/2014/main" val="1702639583"/>
                  </a:ext>
                </a:extLst>
              </a:tr>
              <a:tr h="643355">
                <a:tc>
                  <a:txBody>
                    <a:bodyPr/>
                    <a:lstStyle/>
                    <a:p>
                      <a:pPr algn="l"/>
                      <a:r>
                        <a:rPr kumimoji="1" lang="ja-JP" altLang="en-US" sz="1800" b="1" dirty="0" smtClean="0">
                          <a:latin typeface="ＭＳ ゴシック" panose="020B0609070205080204" pitchFamily="49" charset="-128"/>
                          <a:ea typeface="ＭＳ ゴシック" panose="020B0609070205080204" pitchFamily="49" charset="-128"/>
                        </a:rPr>
                        <a:t>葵区</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11</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11</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22</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３</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12</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４</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41</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92D050"/>
                    </a:solidFill>
                  </a:tcPr>
                </a:tc>
                <a:extLst>
                  <a:ext uri="{0D108BD9-81ED-4DB2-BD59-A6C34878D82A}">
                    <a16:rowId xmlns:a16="http://schemas.microsoft.com/office/drawing/2014/main" val="448939477"/>
                  </a:ext>
                </a:extLst>
              </a:tr>
              <a:tr h="643878">
                <a:tc>
                  <a:txBody>
                    <a:bodyPr/>
                    <a:lstStyle/>
                    <a:p>
                      <a:pPr algn="l"/>
                      <a:r>
                        <a:rPr kumimoji="1" lang="ja-JP" altLang="en-US" sz="1800" b="1" dirty="0" smtClean="0">
                          <a:latin typeface="ＭＳ ゴシック" panose="020B0609070205080204" pitchFamily="49" charset="-128"/>
                          <a:ea typeface="ＭＳ ゴシック" panose="020B0609070205080204" pitchFamily="49" charset="-128"/>
                        </a:rPr>
                        <a:t>駿河区</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84E4E"/>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７</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84E4E"/>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８</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84E4E"/>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15</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84E4E"/>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２</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84E4E"/>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２</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84E4E"/>
                    </a:solidFill>
                  </a:tcPr>
                </a:tc>
                <a:tc>
                  <a:txBody>
                    <a:bodyPr/>
                    <a:lstStyle/>
                    <a:p>
                      <a:pPr algn="ctr"/>
                      <a:endParaRPr kumimoji="1" lang="ja-JP" altLang="en-US" sz="1800" b="1" dirty="0">
                        <a:latin typeface="ＭＳ ゴシック" panose="020B0609070205080204" pitchFamily="49" charset="-128"/>
                        <a:ea typeface="ＭＳ ゴシック" panose="020B0609070205080204" pitchFamily="49" charset="-128"/>
                      </a:endParaRPr>
                    </a:p>
                  </a:txBody>
                  <a:tcPr anchor="ctr">
                    <a:lnBlToTr w="12700" cap="flat" cmpd="sng" algn="ctr">
                      <a:solidFill>
                        <a:schemeClr val="tx1"/>
                      </a:solidFill>
                      <a:prstDash val="solid"/>
                      <a:round/>
                      <a:headEnd type="none" w="med" len="med"/>
                      <a:tailEnd type="none" w="med" len="med"/>
                    </a:lnBlToTr>
                    <a:solidFill>
                      <a:srgbClr val="F84E4E"/>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19</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84E4E"/>
                    </a:solidFill>
                  </a:tcPr>
                </a:tc>
                <a:extLst>
                  <a:ext uri="{0D108BD9-81ED-4DB2-BD59-A6C34878D82A}">
                    <a16:rowId xmlns:a16="http://schemas.microsoft.com/office/drawing/2014/main" val="2411214169"/>
                  </a:ext>
                </a:extLst>
              </a:tr>
              <a:tr h="609600">
                <a:tc>
                  <a:txBody>
                    <a:bodyPr/>
                    <a:lstStyle/>
                    <a:p>
                      <a:pPr algn="l"/>
                      <a:r>
                        <a:rPr kumimoji="1" lang="ja-JP" altLang="en-US" sz="1800" b="1" dirty="0" smtClean="0">
                          <a:latin typeface="ＭＳ ゴシック" panose="020B0609070205080204" pitchFamily="49" charset="-128"/>
                          <a:ea typeface="ＭＳ ゴシック" panose="020B0609070205080204" pitchFamily="49" charset="-128"/>
                        </a:rPr>
                        <a:t>清水区</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0070C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16</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0070C0"/>
                    </a:solidFill>
                  </a:tcPr>
                </a:tc>
                <a:tc>
                  <a:txBody>
                    <a:bodyPr/>
                    <a:lstStyle/>
                    <a:p>
                      <a:pPr algn="ctr"/>
                      <a:endParaRPr kumimoji="1" lang="ja-JP" altLang="en-US" sz="1800" b="1" dirty="0">
                        <a:latin typeface="ＭＳ ゴシック" panose="020B0609070205080204" pitchFamily="49" charset="-128"/>
                        <a:ea typeface="ＭＳ ゴシック" panose="020B0609070205080204" pitchFamily="49" charset="-128"/>
                      </a:endParaRPr>
                    </a:p>
                  </a:txBody>
                  <a:tcPr anchor="ctr">
                    <a:lnBlToTr w="12700" cap="flat" cmpd="sng" algn="ctr">
                      <a:solidFill>
                        <a:schemeClr val="tx1"/>
                      </a:solidFill>
                      <a:prstDash val="solid"/>
                      <a:round/>
                      <a:headEnd type="none" w="med" len="med"/>
                      <a:tailEnd type="none" w="med" len="med"/>
                    </a:lnBlToTr>
                    <a:solidFill>
                      <a:srgbClr val="0070C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16</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0070C0"/>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２</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0070C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11</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0070C0"/>
                    </a:solidFill>
                  </a:tcPr>
                </a:tc>
                <a:tc>
                  <a:txBody>
                    <a:bodyPr/>
                    <a:lstStyle/>
                    <a:p>
                      <a:pPr algn="ct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a:txBody>
                  <a:tcPr anchor="ctr">
                    <a:lnBlToTr w="12700" cap="flat" cmpd="sng" algn="ctr">
                      <a:solidFill>
                        <a:schemeClr val="tx1"/>
                      </a:solidFill>
                      <a:prstDash val="solid"/>
                      <a:round/>
                      <a:headEnd type="none" w="med" len="med"/>
                      <a:tailEnd type="none" w="med" len="med"/>
                    </a:lnBlToTr>
                    <a:solidFill>
                      <a:srgbClr val="0070C0"/>
                    </a:solidFill>
                  </a:tcPr>
                </a:tc>
                <a:tc>
                  <a:txBody>
                    <a:bodyPr/>
                    <a:lstStyle/>
                    <a:p>
                      <a:pPr algn="r"/>
                      <a:r>
                        <a:rPr kumimoji="1" lang="en-US" altLang="ja-JP" sz="1800" b="1" dirty="0" smtClean="0">
                          <a:solidFill>
                            <a:schemeClr val="tx1"/>
                          </a:solidFill>
                          <a:latin typeface="ＭＳ ゴシック" panose="020B0609070205080204" pitchFamily="49" charset="-128"/>
                          <a:ea typeface="ＭＳ ゴシック" panose="020B0609070205080204" pitchFamily="49" charset="-128"/>
                        </a:rPr>
                        <a:t>29</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a:txBody>
                  <a:tcPr anchor="b">
                    <a:solidFill>
                      <a:srgbClr val="0070C0"/>
                    </a:solidFill>
                  </a:tcPr>
                </a:tc>
                <a:extLst>
                  <a:ext uri="{0D108BD9-81ED-4DB2-BD59-A6C34878D82A}">
                    <a16:rowId xmlns:a16="http://schemas.microsoft.com/office/drawing/2014/main" val="2778923392"/>
                  </a:ext>
                </a:extLst>
              </a:tr>
              <a:tr h="542988">
                <a:tc>
                  <a:txBody>
                    <a:bodyPr/>
                    <a:lstStyle/>
                    <a:p>
                      <a:endParaRPr kumimoji="1" lang="ja-JP" altLang="en-US" sz="1800" b="1" dirty="0">
                        <a:latin typeface="ＭＳ ゴシック" panose="020B0609070205080204" pitchFamily="49" charset="-128"/>
                        <a:ea typeface="ＭＳ ゴシック" panose="020B0609070205080204" pitchFamily="49" charset="-128"/>
                      </a:endParaRPr>
                    </a:p>
                  </a:txBody>
                  <a:tcPr>
                    <a:solidFill>
                      <a:schemeClr val="accent4">
                        <a:lumMod val="40000"/>
                        <a:lumOff val="60000"/>
                      </a:schemeClr>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33</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19</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53</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FC000"/>
                    </a:solidFill>
                  </a:tcPr>
                </a:tc>
                <a:tc>
                  <a:txBody>
                    <a:bodyPr/>
                    <a:lstStyle/>
                    <a:p>
                      <a:pPr algn="r"/>
                      <a:r>
                        <a:rPr kumimoji="1" lang="ja-JP" altLang="en-US" sz="1800" b="1" dirty="0" smtClean="0">
                          <a:latin typeface="ＭＳ ゴシック" panose="020B0609070205080204" pitchFamily="49" charset="-128"/>
                          <a:ea typeface="ＭＳ ゴシック" panose="020B0609070205080204" pitchFamily="49" charset="-128"/>
                        </a:rPr>
                        <a:t>７</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rgbClr val="FFC000"/>
                    </a:solidFill>
                  </a:tcPr>
                </a:tc>
                <a:tc>
                  <a:txBody>
                    <a:bodyPr/>
                    <a:lstStyle/>
                    <a:p>
                      <a:pPr algn="r"/>
                      <a:r>
                        <a:rPr kumimoji="1" lang="en-US" altLang="ja-JP" sz="1800" b="1" dirty="0" smtClean="0">
                          <a:latin typeface="ＭＳ ゴシック" panose="020B0609070205080204" pitchFamily="49" charset="-128"/>
                          <a:ea typeface="ＭＳ ゴシック" panose="020B0609070205080204" pitchFamily="49" charset="-128"/>
                        </a:rPr>
                        <a:t>25</a:t>
                      </a:r>
                      <a:endParaRPr kumimoji="1" lang="ja-JP" altLang="en-US" sz="1800" b="1" dirty="0">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a:txBody>
                    <a:bodyPr/>
                    <a:lstStyle/>
                    <a:p>
                      <a:pPr algn="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４</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tc>
                  <a:txBody>
                    <a:bodyPr/>
                    <a:lstStyle/>
                    <a:p>
                      <a:pPr algn="r"/>
                      <a:r>
                        <a:rPr kumimoji="1" lang="en-US" altLang="ja-JP" sz="1800" b="1" dirty="0" smtClean="0">
                          <a:solidFill>
                            <a:schemeClr val="tx1"/>
                          </a:solidFill>
                          <a:latin typeface="ＭＳ ゴシック" panose="020B0609070205080204" pitchFamily="49" charset="-128"/>
                          <a:ea typeface="ＭＳ ゴシック" panose="020B0609070205080204" pitchFamily="49" charset="-128"/>
                        </a:rPr>
                        <a:t>89</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a:txBody>
                  <a:tcPr anchor="b">
                    <a:solidFill>
                      <a:schemeClr val="accent4">
                        <a:lumMod val="40000"/>
                        <a:lumOff val="60000"/>
                      </a:schemeClr>
                    </a:solidFill>
                  </a:tcPr>
                </a:tc>
                <a:extLst>
                  <a:ext uri="{0D108BD9-81ED-4DB2-BD59-A6C34878D82A}">
                    <a16:rowId xmlns:a16="http://schemas.microsoft.com/office/drawing/2014/main" val="3169136599"/>
                  </a:ext>
                </a:extLst>
              </a:tr>
            </a:tbl>
          </a:graphicData>
        </a:graphic>
      </p:graphicFrame>
      <p:sp>
        <p:nvSpPr>
          <p:cNvPr id="4" name="テキスト ボックス 3"/>
          <p:cNvSpPr txBox="1"/>
          <p:nvPr/>
        </p:nvSpPr>
        <p:spPr>
          <a:xfrm>
            <a:off x="901349" y="1394340"/>
            <a:ext cx="2031325" cy="461665"/>
          </a:xfrm>
          <a:prstGeom prst="rect">
            <a:avLst/>
          </a:prstGeom>
          <a:noFill/>
        </p:spPr>
        <p:txBody>
          <a:bodyPr wrap="non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拠点救護所</a:t>
            </a:r>
          </a:p>
        </p:txBody>
      </p:sp>
      <p:sp>
        <p:nvSpPr>
          <p:cNvPr id="9" name="テキスト ボックス 8"/>
          <p:cNvSpPr txBox="1"/>
          <p:nvPr/>
        </p:nvSpPr>
        <p:spPr>
          <a:xfrm>
            <a:off x="3561813" y="1394340"/>
            <a:ext cx="2659702" cy="461665"/>
          </a:xfrm>
          <a:prstGeom prst="rect">
            <a:avLst/>
          </a:prstGeom>
          <a:noFill/>
        </p:spPr>
        <p:txBody>
          <a:bodyPr wrap="non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一次・二次救護所</a:t>
            </a:r>
            <a:endParaRPr kumimoji="1" lang="ja-JP" altLang="en-US" sz="2400" b="1" dirty="0">
              <a:latin typeface="ＭＳ ゴシック" panose="020B0609070205080204" pitchFamily="49" charset="-128"/>
              <a:ea typeface="ＭＳ ゴシック" panose="020B0609070205080204" pitchFamily="49" charset="-128"/>
            </a:endParaRPr>
          </a:p>
        </p:txBody>
      </p:sp>
      <p:grpSp>
        <p:nvGrpSpPr>
          <p:cNvPr id="15" name="グループ化 14"/>
          <p:cNvGrpSpPr/>
          <p:nvPr/>
        </p:nvGrpSpPr>
        <p:grpSpPr>
          <a:xfrm>
            <a:off x="3025986" y="6019050"/>
            <a:ext cx="2812106" cy="527298"/>
            <a:chOff x="1947155" y="5991367"/>
            <a:chExt cx="4487442" cy="535495"/>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grpSpPr>
        <p:sp>
          <p:nvSpPr>
            <p:cNvPr id="14" name="メモ 13"/>
            <p:cNvSpPr/>
            <p:nvPr/>
          </p:nvSpPr>
          <p:spPr>
            <a:xfrm>
              <a:off x="1947155" y="5991367"/>
              <a:ext cx="4487442" cy="535495"/>
            </a:xfrm>
            <a:prstGeom prst="foldedCorner">
              <a:avLst/>
            </a:prstGeom>
            <a:grpFill/>
            <a:ln w="3175">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solidFill>
                  <a:srgbClr val="FF0000"/>
                </a:solidFill>
              </a:endParaRPr>
            </a:p>
          </p:txBody>
        </p:sp>
        <p:sp>
          <p:nvSpPr>
            <p:cNvPr id="5" name="テキスト ボックス 4"/>
            <p:cNvSpPr txBox="1"/>
            <p:nvPr/>
          </p:nvSpPr>
          <p:spPr>
            <a:xfrm>
              <a:off x="2129332" y="6028281"/>
              <a:ext cx="2342308" cy="461665"/>
            </a:xfrm>
            <a:prstGeom prst="rect">
              <a:avLst/>
            </a:prstGeom>
            <a:grpFill/>
          </p:spPr>
          <p:txBody>
            <a:bodyPr wrap="none" rtlCol="0">
              <a:spAutoFit/>
            </a:bodyPr>
            <a:lstStyle/>
            <a:p>
              <a:r>
                <a:rPr kumimoji="1" lang="ja-JP" altLang="en-US" sz="2400" dirty="0" smtClean="0">
                  <a:solidFill>
                    <a:srgbClr val="C00000"/>
                  </a:solidFill>
                </a:rPr>
                <a:t>合わせて</a:t>
              </a:r>
              <a:r>
                <a:rPr kumimoji="1" lang="en-US" altLang="ja-JP" sz="2400" dirty="0">
                  <a:solidFill>
                    <a:srgbClr val="C00000"/>
                  </a:solidFill>
                </a:rPr>
                <a:t>60</a:t>
              </a:r>
              <a:r>
                <a:rPr kumimoji="1" lang="ja-JP" altLang="en-US" sz="2400" dirty="0" smtClean="0">
                  <a:solidFill>
                    <a:srgbClr val="C00000"/>
                  </a:solidFill>
                </a:rPr>
                <a:t>箇所</a:t>
              </a:r>
              <a:endParaRPr kumimoji="1" lang="ja-JP" altLang="en-US" sz="2400" dirty="0">
                <a:solidFill>
                  <a:srgbClr val="C00000"/>
                </a:solidFill>
              </a:endParaRPr>
            </a:p>
          </p:txBody>
        </p:sp>
      </p:grpSp>
      <p:sp>
        <p:nvSpPr>
          <p:cNvPr id="11" name="テキスト ボックス 10"/>
          <p:cNvSpPr txBox="1"/>
          <p:nvPr/>
        </p:nvSpPr>
        <p:spPr>
          <a:xfrm>
            <a:off x="2526246" y="5680496"/>
            <a:ext cx="2045753" cy="338554"/>
          </a:xfrm>
          <a:prstGeom prst="rect">
            <a:avLst/>
          </a:prstGeom>
          <a:noFill/>
        </p:spPr>
        <p:txBody>
          <a:bodyPr wrap="none" rtlCol="0">
            <a:spAutoFit/>
          </a:bodyPr>
          <a:lstStyle/>
          <a:p>
            <a:r>
              <a:rPr kumimoji="1" lang="ja-JP" altLang="en-US" sz="1600" b="1" dirty="0" smtClean="0">
                <a:latin typeface="ＭＳ ゴシック" panose="020B0609070205080204" pitchFamily="49" charset="-128"/>
                <a:ea typeface="ＭＳ ゴシック" panose="020B0609070205080204" pitchFamily="49" charset="-128"/>
              </a:rPr>
              <a:t>「救護所」としては</a:t>
            </a:r>
            <a:endParaRPr kumimoji="1"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76108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5862" r="19541"/>
          <a:stretch/>
        </p:blipFill>
        <p:spPr>
          <a:xfrm>
            <a:off x="6916429" y="1962098"/>
            <a:ext cx="1805710" cy="4257675"/>
          </a:xfrm>
          <a:prstGeom prst="rect">
            <a:avLst/>
          </a:prstGeom>
          <a:ln w="3175">
            <a:solidFill>
              <a:schemeClr val="tx1"/>
            </a:solidFill>
          </a:ln>
        </p:spPr>
      </p:pic>
      <p:sp>
        <p:nvSpPr>
          <p:cNvPr id="5" name="タイトル 4"/>
          <p:cNvSpPr>
            <a:spLocks noGrp="1"/>
          </p:cNvSpPr>
          <p:nvPr>
            <p:ph type="title"/>
          </p:nvPr>
        </p:nvSpPr>
        <p:spPr/>
        <p:txBody>
          <a:bodyPr/>
          <a:lstStyle/>
          <a:p>
            <a:pPr algn="ctr"/>
            <a:r>
              <a:rPr kumimoji="1" lang="ja-JP" altLang="en-US" b="1" dirty="0" smtClean="0">
                <a:latin typeface="ＭＳ ゴシック" panose="020B0609070205080204" pitchFamily="49" charset="-128"/>
                <a:ea typeface="ＭＳ ゴシック" panose="020B0609070205080204" pitchFamily="49" charset="-128"/>
              </a:rPr>
              <a:t>救護所の運営・役割について</a:t>
            </a:r>
            <a:endParaRPr kumimoji="1" lang="ja-JP" altLang="en-US" b="1"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52013" y="1807757"/>
            <a:ext cx="6636753" cy="400110"/>
          </a:xfrm>
          <a:prstGeom prst="rect">
            <a:avLst/>
          </a:prstGeom>
          <a:noFill/>
        </p:spPr>
        <p:txBody>
          <a:bodyPr wrap="none" rtlCol="0">
            <a:spAutoFit/>
          </a:bodyPr>
          <a:lstStyle/>
          <a:p>
            <a:r>
              <a:rPr kumimoji="1" lang="ja-JP" altLang="en-US" sz="2000" b="1" dirty="0" smtClean="0">
                <a:latin typeface="ＭＳ ゴシック" panose="020B0609070205080204" pitchFamily="49" charset="-128"/>
                <a:ea typeface="ＭＳ ゴシック" panose="020B0609070205080204" pitchFamily="49" charset="-128"/>
              </a:rPr>
              <a:t>❶地区支部員（市職員）や自主防災組織と協力して運営</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253680" y="2396369"/>
            <a:ext cx="5862502" cy="707886"/>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rPr>
              <a:t>❷</a:t>
            </a:r>
            <a:r>
              <a:rPr kumimoji="1" lang="ja-JP" altLang="en-US" sz="2000" b="1" dirty="0" smtClean="0">
                <a:latin typeface="ＭＳ ゴシック" panose="020B0609070205080204" pitchFamily="49" charset="-128"/>
                <a:ea typeface="ＭＳ ゴシック" panose="020B0609070205080204" pitchFamily="49" charset="-128"/>
              </a:rPr>
              <a:t>発災時は救護所開設情報の速やかな周知を行う</a:t>
            </a:r>
            <a:endParaRPr kumimoji="1" lang="en-US" altLang="ja-JP" sz="2000" b="1" dirty="0" smtClean="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（のぼり旗の設置、本部への報告</a:t>
            </a:r>
            <a:r>
              <a:rPr kumimoji="1" lang="ja-JP" altLang="en-US"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252013" y="3240359"/>
            <a:ext cx="3150221" cy="523220"/>
          </a:xfrm>
          <a:prstGeom prst="rect">
            <a:avLst/>
          </a:prstGeom>
          <a:noFill/>
        </p:spPr>
        <p:txBody>
          <a:bodyPr wrap="none" rtlCol="0">
            <a:spAutoFit/>
          </a:bodyPr>
          <a:lstStyle/>
          <a:p>
            <a:r>
              <a:rPr kumimoji="1" lang="ja-JP" altLang="en-US" b="1" u="sng" dirty="0" smtClean="0">
                <a:latin typeface="ＭＳ ゴシック" panose="020B0609070205080204" pitchFamily="49" charset="-128"/>
                <a:ea typeface="ＭＳ ゴシック" panose="020B0609070205080204" pitchFamily="49" charset="-128"/>
              </a:rPr>
              <a:t>❸</a:t>
            </a:r>
            <a:r>
              <a:rPr kumimoji="1" lang="ja-JP" altLang="en-US" sz="2800" b="1" u="sng" dirty="0" smtClean="0">
                <a:latin typeface="ＭＳ ゴシック" panose="020B0609070205080204" pitchFamily="49" charset="-128"/>
                <a:ea typeface="ＭＳ ゴシック" panose="020B0609070205080204" pitchFamily="49" charset="-128"/>
              </a:rPr>
              <a:t>軽症</a:t>
            </a:r>
            <a:r>
              <a:rPr kumimoji="1" lang="ja-JP" altLang="en-US" sz="2800" b="1" u="sng" dirty="0">
                <a:latin typeface="ＭＳ ゴシック" panose="020B0609070205080204" pitchFamily="49" charset="-128"/>
                <a:ea typeface="ＭＳ ゴシック" panose="020B0609070205080204" pitchFamily="49" charset="-128"/>
              </a:rPr>
              <a:t>患者</a:t>
            </a:r>
            <a:r>
              <a:rPr kumimoji="1" lang="ja-JP" altLang="en-US" sz="2000" b="1" dirty="0">
                <a:latin typeface="ＭＳ ゴシック" panose="020B0609070205080204" pitchFamily="49" charset="-128"/>
                <a:ea typeface="ＭＳ ゴシック" panose="020B0609070205080204" pitchFamily="49" charset="-128"/>
              </a:rPr>
              <a:t>の</a:t>
            </a:r>
            <a:r>
              <a:rPr kumimoji="1" lang="ja-JP" altLang="en-US" sz="2000" b="1" dirty="0" smtClean="0">
                <a:latin typeface="ＭＳ ゴシック" panose="020B0609070205080204" pitchFamily="49" charset="-128"/>
                <a:ea typeface="ＭＳ ゴシック" panose="020B0609070205080204" pitchFamily="49" charset="-128"/>
              </a:rPr>
              <a:t>受け入れ</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277895" y="3899683"/>
            <a:ext cx="4310795" cy="523220"/>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rPr>
              <a:t>❹</a:t>
            </a:r>
            <a:r>
              <a:rPr kumimoji="1" lang="ja-JP" altLang="en-US" sz="2000" b="1" dirty="0" smtClean="0">
                <a:latin typeface="ＭＳ ゴシック" panose="020B0609070205080204" pitchFamily="49" charset="-128"/>
                <a:ea typeface="ＭＳ ゴシック" panose="020B0609070205080204" pitchFamily="49" charset="-128"/>
              </a:rPr>
              <a:t>医療</a:t>
            </a:r>
            <a:r>
              <a:rPr kumimoji="1" lang="ja-JP" altLang="en-US" sz="2000" b="1" dirty="0">
                <a:latin typeface="ＭＳ ゴシック" panose="020B0609070205080204" pitchFamily="49" charset="-128"/>
                <a:ea typeface="ＭＳ ゴシック" panose="020B0609070205080204" pitchFamily="49" charset="-128"/>
              </a:rPr>
              <a:t>救護対策者の</a:t>
            </a:r>
            <a:r>
              <a:rPr kumimoji="1" lang="ja-JP" altLang="en-US" sz="2800" b="1" dirty="0" smtClean="0">
                <a:latin typeface="ＭＳ ゴシック" panose="020B0609070205080204" pitchFamily="49" charset="-128"/>
                <a:ea typeface="ＭＳ ゴシック" panose="020B0609070205080204" pitchFamily="49" charset="-128"/>
              </a:rPr>
              <a:t>トリアージ</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277895" y="5121520"/>
            <a:ext cx="6638534" cy="1569660"/>
          </a:xfrm>
          <a:prstGeom prst="rect">
            <a:avLst/>
          </a:prstGeom>
          <a:solidFill>
            <a:schemeClr val="accent4">
              <a:lumMod val="20000"/>
              <a:lumOff val="80000"/>
            </a:schemeClr>
          </a:solidFill>
        </p:spPr>
        <p:txBody>
          <a:bodyPr wrap="square" rtlCol="0">
            <a:spAutoFit/>
          </a:bodyPr>
          <a:lstStyle/>
          <a:p>
            <a:r>
              <a:rPr kumimoji="1" lang="ja-JP" altLang="en-US" b="1" dirty="0" smtClean="0">
                <a:latin typeface="ＭＳ ゴシック" panose="020B0609070205080204" pitchFamily="49" charset="-128"/>
                <a:ea typeface="ＭＳ ゴシック" panose="020B0609070205080204" pitchFamily="49" charset="-128"/>
              </a:rPr>
              <a:t>➏</a:t>
            </a:r>
            <a:r>
              <a:rPr kumimoji="1" lang="ja-JP" altLang="en-US" sz="2400" b="1" dirty="0" smtClean="0">
                <a:latin typeface="ＭＳ ゴシック" panose="020B0609070205080204" pitchFamily="49" charset="-128"/>
                <a:ea typeface="ＭＳ ゴシック" panose="020B0609070205080204" pitchFamily="49" charset="-128"/>
              </a:rPr>
              <a:t>医療チーム：</a:t>
            </a:r>
            <a:endParaRPr kumimoji="1" lang="ja-JP" altLang="en-US" sz="2400" b="1" dirty="0">
              <a:latin typeface="ＭＳ ゴシック" panose="020B0609070205080204" pitchFamily="49" charset="-128"/>
              <a:ea typeface="ＭＳ ゴシック" panose="020B0609070205080204" pitchFamily="49" charset="-128"/>
            </a:endParaRPr>
          </a:p>
          <a:p>
            <a:r>
              <a:rPr kumimoji="1" lang="ja-JP" altLang="en-US" sz="2400" b="1" dirty="0" smtClean="0">
                <a:latin typeface="ＭＳ ゴシック" panose="020B0609070205080204" pitchFamily="49" charset="-128"/>
                <a:ea typeface="ＭＳ ゴシック" panose="020B0609070205080204" pitchFamily="49" charset="-128"/>
              </a:rPr>
              <a:t>　医師</a:t>
            </a:r>
            <a:r>
              <a:rPr kumimoji="1" lang="ja-JP" altLang="en-US" sz="2400" b="1" dirty="0">
                <a:latin typeface="ＭＳ ゴシック" panose="020B0609070205080204" pitchFamily="49" charset="-128"/>
                <a:ea typeface="ＭＳ ゴシック" panose="020B0609070205080204" pitchFamily="49" charset="-128"/>
              </a:rPr>
              <a:t>１名、看護師２名</a:t>
            </a:r>
            <a:r>
              <a:rPr kumimoji="1" lang="ja-JP" altLang="en-US" sz="2400" b="1" dirty="0" smtClean="0">
                <a:latin typeface="ＭＳ ゴシック" panose="020B0609070205080204" pitchFamily="49" charset="-128"/>
                <a:ea typeface="ＭＳ ゴシック" panose="020B0609070205080204" pitchFamily="49" charset="-128"/>
              </a:rPr>
              <a:t>、</a:t>
            </a:r>
            <a:endParaRPr kumimoji="1" lang="en-US" altLang="ja-JP" sz="2400" b="1" dirty="0" smtClean="0">
              <a:latin typeface="ＭＳ ゴシック" panose="020B0609070205080204" pitchFamily="49" charset="-128"/>
              <a:ea typeface="ＭＳ ゴシック" panose="020B0609070205080204" pitchFamily="49" charset="-128"/>
            </a:endParaRPr>
          </a:p>
          <a:p>
            <a:r>
              <a:rPr kumimoji="1" lang="ja-JP" altLang="en-US" sz="2400" b="1" dirty="0" smtClean="0">
                <a:latin typeface="ＭＳ ゴシック" panose="020B0609070205080204" pitchFamily="49" charset="-128"/>
                <a:ea typeface="ＭＳ ゴシック" panose="020B0609070205080204" pitchFamily="49" charset="-128"/>
              </a:rPr>
              <a:t>　業務調達員（薬剤師</a:t>
            </a:r>
            <a:r>
              <a:rPr kumimoji="1" lang="ja-JP" altLang="en-US" sz="2400" b="1" dirty="0">
                <a:latin typeface="ＭＳ ゴシック" panose="020B0609070205080204" pitchFamily="49" charset="-128"/>
                <a:ea typeface="ＭＳ ゴシック" panose="020B0609070205080204" pitchFamily="49" charset="-128"/>
              </a:rPr>
              <a:t>、事務員</a:t>
            </a:r>
            <a:r>
              <a:rPr kumimoji="1" lang="ja-JP" altLang="en-US" sz="2400" b="1" dirty="0" smtClean="0">
                <a:latin typeface="ＭＳ ゴシック" panose="020B0609070205080204" pitchFamily="49" charset="-128"/>
                <a:ea typeface="ＭＳ ゴシック" panose="020B0609070205080204" pitchFamily="49" charset="-128"/>
              </a:rPr>
              <a:t>等１</a:t>
            </a:r>
            <a:r>
              <a:rPr kumimoji="1" lang="ja-JP" altLang="en-US" sz="2400" b="1" dirty="0">
                <a:latin typeface="ＭＳ ゴシック" panose="020B0609070205080204" pitchFamily="49" charset="-128"/>
                <a:ea typeface="ＭＳ ゴシック" panose="020B0609070205080204" pitchFamily="49" charset="-128"/>
              </a:rPr>
              <a:t>～</a:t>
            </a:r>
            <a:r>
              <a:rPr kumimoji="1" lang="ja-JP" altLang="en-US" sz="2400" b="1" dirty="0" smtClean="0">
                <a:latin typeface="ＭＳ ゴシック" panose="020B0609070205080204" pitchFamily="49" charset="-128"/>
                <a:ea typeface="ＭＳ ゴシック" panose="020B0609070205080204" pitchFamily="49" charset="-128"/>
              </a:rPr>
              <a:t>２名）</a:t>
            </a:r>
            <a:endParaRPr kumimoji="1" lang="en-US" altLang="ja-JP" sz="2400" b="1" dirty="0" smtClean="0">
              <a:latin typeface="ＭＳ ゴシック" panose="020B0609070205080204" pitchFamily="49" charset="-128"/>
              <a:ea typeface="ＭＳ ゴシック" panose="020B0609070205080204" pitchFamily="49" charset="-128"/>
            </a:endParaRPr>
          </a:p>
          <a:p>
            <a:r>
              <a:rPr kumimoji="1" lang="ja-JP" altLang="en-US" sz="2400" b="1" dirty="0" smtClean="0">
                <a:latin typeface="ＭＳ ゴシック" panose="020B0609070205080204" pitchFamily="49" charset="-128"/>
                <a:ea typeface="ＭＳ ゴシック" panose="020B0609070205080204" pitchFamily="49" charset="-128"/>
              </a:rPr>
              <a:t>　の</a:t>
            </a:r>
            <a:r>
              <a:rPr kumimoji="1" lang="ja-JP" altLang="en-US" sz="2400" b="1" dirty="0">
                <a:latin typeface="ＭＳ ゴシック" panose="020B0609070205080204" pitchFamily="49" charset="-128"/>
                <a:ea typeface="ＭＳ ゴシック" panose="020B0609070205080204" pitchFamily="49" charset="-128"/>
              </a:rPr>
              <a:t>４～５名を１チームと</a:t>
            </a:r>
            <a:r>
              <a:rPr kumimoji="1" lang="ja-JP" altLang="en-US" sz="2400" b="1" dirty="0" smtClean="0">
                <a:latin typeface="ＭＳ ゴシック" panose="020B0609070205080204" pitchFamily="49" charset="-128"/>
                <a:ea typeface="ＭＳ ゴシック" panose="020B0609070205080204" pitchFamily="49" charset="-128"/>
              </a:rPr>
              <a:t>する</a:t>
            </a:r>
            <a:r>
              <a:rPr kumimoji="1" lang="en-US" altLang="ja-JP" sz="2400" b="1" dirty="0" smtClean="0">
                <a:latin typeface="ＭＳ ゴシック" panose="020B0609070205080204" pitchFamily="49" charset="-128"/>
                <a:ea typeface="ＭＳ ゴシック" panose="020B0609070205080204" pitchFamily="49" charset="-128"/>
              </a:rPr>
              <a:t>(</a:t>
            </a:r>
            <a:r>
              <a:rPr kumimoji="1" lang="en-US" altLang="ja-JP" sz="2400" b="1" dirty="0">
                <a:latin typeface="ＭＳ ゴシック" panose="020B0609070205080204" pitchFamily="49" charset="-128"/>
                <a:ea typeface="ＭＳ ゴシック" panose="020B0609070205080204" pitchFamily="49" charset="-128"/>
              </a:rPr>
              <a:t>24</a:t>
            </a:r>
            <a:r>
              <a:rPr kumimoji="1" lang="ja-JP" altLang="en-US" sz="2400" b="1" dirty="0" smtClean="0">
                <a:latin typeface="ＭＳ ゴシック" panose="020B0609070205080204" pitchFamily="49" charset="-128"/>
                <a:ea typeface="ＭＳ ゴシック" panose="020B0609070205080204" pitchFamily="49" charset="-128"/>
              </a:rPr>
              <a:t>時間体制）</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244406" y="4534461"/>
            <a:ext cx="4208203" cy="523220"/>
          </a:xfrm>
          <a:prstGeom prst="rect">
            <a:avLst/>
          </a:prstGeom>
          <a:noFill/>
        </p:spPr>
        <p:txBody>
          <a:bodyPr wrap="none" rtlCol="0">
            <a:spAutoFit/>
          </a:bodyPr>
          <a:lstStyle/>
          <a:p>
            <a:r>
              <a:rPr kumimoji="1" lang="ja-JP" altLang="en-US" sz="2000" b="1" dirty="0" smtClean="0">
                <a:latin typeface="ＭＳ ゴシック" panose="020B0609070205080204" pitchFamily="49" charset="-128"/>
                <a:ea typeface="ＭＳ ゴシック" panose="020B0609070205080204" pitchFamily="49" charset="-128"/>
              </a:rPr>
              <a:t>❺中等症以上の患者の</a:t>
            </a:r>
            <a:r>
              <a:rPr kumimoji="1" lang="ja-JP" altLang="en-US" sz="2800" b="1" dirty="0">
                <a:latin typeface="ＭＳ ゴシック" panose="020B0609070205080204" pitchFamily="49" charset="-128"/>
                <a:ea typeface="ＭＳ ゴシック" panose="020B0609070205080204" pitchFamily="49" charset="-128"/>
              </a:rPr>
              <a:t>搬送</a:t>
            </a:r>
            <a:r>
              <a:rPr kumimoji="1" lang="ja-JP" altLang="en-US" sz="2800" b="1" dirty="0" smtClean="0">
                <a:latin typeface="ＭＳ ゴシック" panose="020B0609070205080204" pitchFamily="49" charset="-128"/>
                <a:ea typeface="ＭＳ ゴシック" panose="020B0609070205080204" pitchFamily="49" charset="-128"/>
              </a:rPr>
              <a:t>手配</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7098574" y="6250550"/>
            <a:ext cx="1441420" cy="307777"/>
          </a:xfrm>
          <a:prstGeom prst="rect">
            <a:avLst/>
          </a:prstGeom>
          <a:noFill/>
        </p:spPr>
        <p:txBody>
          <a:bodyPr wrap="non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救護所のぼり旗</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50656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21041" t="3069" r="11017" b="17054"/>
          <a:stretch/>
        </p:blipFill>
        <p:spPr>
          <a:xfrm>
            <a:off x="382988" y="1497110"/>
            <a:ext cx="2594327" cy="4066782"/>
          </a:xfrm>
          <a:prstGeom prst="rect">
            <a:avLst/>
          </a:prstGeom>
          <a:ln w="3175">
            <a:solidFill>
              <a:schemeClr val="tx1"/>
            </a:solidFill>
          </a:ln>
        </p:spPr>
      </p:pic>
      <p:pic>
        <p:nvPicPr>
          <p:cNvPr id="6" name="コンテンツ プレースホルダー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2233" y="2713727"/>
            <a:ext cx="3050088" cy="4066782"/>
          </a:xfrm>
          <a:prstGeom prst="rect">
            <a:avLst/>
          </a:prstGeom>
          <a:ln w="3175">
            <a:solidFill>
              <a:schemeClr val="tx1"/>
            </a:solidFill>
          </a:ln>
        </p:spPr>
      </p:pic>
      <p:pic>
        <p:nvPicPr>
          <p:cNvPr id="7" name="コンテンツ プレースホルダー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7238" y="1532646"/>
            <a:ext cx="3840000" cy="2880000"/>
          </a:xfrm>
          <a:prstGeom prst="rect">
            <a:avLst/>
          </a:prstGeom>
          <a:ln w="3175">
            <a:solidFill>
              <a:schemeClr val="tx1"/>
            </a:solidFill>
          </a:ln>
        </p:spPr>
      </p:pic>
      <p:sp>
        <p:nvSpPr>
          <p:cNvPr id="5" name="タイトル 4"/>
          <p:cNvSpPr>
            <a:spLocks noGrp="1"/>
          </p:cNvSpPr>
          <p:nvPr>
            <p:ph type="title"/>
          </p:nvPr>
        </p:nvSpPr>
        <p:spPr>
          <a:xfrm>
            <a:off x="635659" y="161411"/>
            <a:ext cx="7886700" cy="1325563"/>
          </a:xfrm>
        </p:spPr>
        <p:txBody>
          <a:bodyPr/>
          <a:lstStyle/>
          <a:p>
            <a:r>
              <a:rPr kumimoji="1" lang="ja-JP" altLang="en-US" dirty="0" smtClean="0">
                <a:latin typeface="ＭＳ ゴシック" panose="020B0609070205080204" pitchFamily="49" charset="-128"/>
                <a:ea typeface="ＭＳ ゴシック" panose="020B0609070205080204" pitchFamily="49" charset="-128"/>
              </a:rPr>
              <a:t>救護所</a:t>
            </a:r>
            <a:r>
              <a:rPr lang="ja-JP" altLang="en-US" dirty="0" smtClean="0">
                <a:latin typeface="ＭＳ ゴシック" panose="020B0609070205080204" pitchFamily="49" charset="-128"/>
                <a:ea typeface="ＭＳ ゴシック" panose="020B0609070205080204" pitchFamily="49" charset="-128"/>
              </a:rPr>
              <a:t>の医薬品保管状況の例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3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3200" y="378774"/>
            <a:ext cx="9347200" cy="1325563"/>
          </a:xfrm>
        </p:spPr>
        <p:txBody>
          <a:bodyPr>
            <a:noAutofit/>
          </a:bodyPr>
          <a:lstStyle/>
          <a:p>
            <a:pPr algn="ctr"/>
            <a:r>
              <a:rPr lang="ja-JP" altLang="en-US" b="1" dirty="0">
                <a:latin typeface="ＭＳ ゴシック" panose="020B0609070205080204" pitchFamily="49" charset="-128"/>
                <a:ea typeface="ＭＳ ゴシック" panose="020B0609070205080204" pitchFamily="49" charset="-128"/>
              </a:rPr>
              <a:t>「備蓄医薬品が足りなくなった</a:t>
            </a:r>
            <a:r>
              <a:rPr lang="ja-JP" altLang="en-US" b="1" dirty="0" smtClean="0">
                <a:latin typeface="ＭＳ ゴシック" panose="020B0609070205080204" pitchFamily="49" charset="-128"/>
                <a:ea typeface="ＭＳ ゴシック" panose="020B0609070205080204" pitchFamily="49" charset="-128"/>
              </a:rPr>
              <a:t>時」　　　　　　の調達</a:t>
            </a:r>
            <a:r>
              <a:rPr lang="ja-JP" altLang="en-US" b="1" dirty="0">
                <a:latin typeface="ＭＳ ゴシック" panose="020B0609070205080204" pitchFamily="49" charset="-128"/>
                <a:ea typeface="ＭＳ ゴシック" panose="020B0609070205080204" pitchFamily="49" charset="-128"/>
              </a:rPr>
              <a:t>手段</a:t>
            </a:r>
          </a:p>
        </p:txBody>
      </p:sp>
      <p:sp>
        <p:nvSpPr>
          <p:cNvPr id="4" name="テキスト ボックス 3"/>
          <p:cNvSpPr txBox="1"/>
          <p:nvPr/>
        </p:nvSpPr>
        <p:spPr>
          <a:xfrm>
            <a:off x="787340" y="2325137"/>
            <a:ext cx="7366119" cy="1323439"/>
          </a:xfrm>
          <a:prstGeom prst="rect">
            <a:avLst/>
          </a:prstGeom>
          <a:noFill/>
        </p:spPr>
        <p:txBody>
          <a:bodyPr wrap="none" rtlCol="0">
            <a:spAutoFit/>
          </a:bodyPr>
          <a:lstStyle/>
          <a:p>
            <a:r>
              <a:rPr lang="ja-JP" altLang="en-US" sz="4000" b="1" dirty="0">
                <a:latin typeface="ＭＳ ゴシック" panose="020B0609070205080204" pitchFamily="49" charset="-128"/>
                <a:ea typeface="ＭＳ ゴシック" panose="020B0609070205080204" pitchFamily="49" charset="-128"/>
              </a:rPr>
              <a:t>①近隣の薬局等から調達する</a:t>
            </a:r>
            <a:endParaRPr lang="en-US" altLang="ja-JP" sz="4000" b="1" dirty="0">
              <a:latin typeface="ＭＳ ゴシック" panose="020B0609070205080204" pitchFamily="49" charset="-128"/>
              <a:ea typeface="ＭＳ ゴシック" panose="020B0609070205080204" pitchFamily="49" charset="-128"/>
            </a:endParaRPr>
          </a:p>
          <a:p>
            <a:r>
              <a:rPr kumimoji="1" lang="ja-JP" altLang="en-US" sz="4000" b="1" dirty="0">
                <a:latin typeface="ＭＳ ゴシック" panose="020B0609070205080204" pitchFamily="49" charset="-128"/>
                <a:ea typeface="ＭＳ ゴシック" panose="020B0609070205080204" pitchFamily="49" charset="-128"/>
              </a:rPr>
              <a:t>　（地区支部内で完結させ</a:t>
            </a:r>
            <a:r>
              <a:rPr lang="ja-JP" altLang="en-US" sz="4000" b="1" dirty="0">
                <a:latin typeface="ＭＳ ゴシック" panose="020B0609070205080204" pitchFamily="49" charset="-128"/>
                <a:ea typeface="ＭＳ ゴシック" panose="020B0609070205080204" pitchFamily="49" charset="-128"/>
              </a:rPr>
              <a:t>る</a:t>
            </a:r>
            <a:r>
              <a:rPr lang="ja-JP" altLang="en-US" sz="4000" b="1" dirty="0" smtClean="0">
                <a:latin typeface="ＭＳ ゴシック" panose="020B0609070205080204" pitchFamily="49" charset="-128"/>
                <a:ea typeface="ＭＳ ゴシック" panose="020B0609070205080204" pitchFamily="49" charset="-128"/>
              </a:rPr>
              <a:t>）</a:t>
            </a:r>
            <a:endParaRPr lang="en-US" altLang="ja-JP" sz="4000" b="1"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787340" y="4246152"/>
            <a:ext cx="4288353" cy="707886"/>
          </a:xfrm>
          <a:prstGeom prst="rect">
            <a:avLst/>
          </a:prstGeom>
          <a:noFill/>
        </p:spPr>
        <p:txBody>
          <a:bodyPr wrap="none" rtlCol="0">
            <a:spAutoFit/>
          </a:bodyPr>
          <a:lstStyle/>
          <a:p>
            <a:r>
              <a:rPr kumimoji="1" lang="ja-JP" altLang="en-US" sz="4000" b="1" dirty="0">
                <a:latin typeface="ＭＳ ゴシック" panose="020B0609070205080204" pitchFamily="49" charset="-128"/>
                <a:ea typeface="ＭＳ ゴシック" panose="020B0609070205080204" pitchFamily="49" charset="-128"/>
              </a:rPr>
              <a:t>②本部に依頼</a:t>
            </a:r>
            <a:r>
              <a:rPr kumimoji="1" lang="ja-JP" altLang="en-US" sz="4000" b="1" dirty="0" smtClean="0">
                <a:latin typeface="ＭＳ ゴシック" panose="020B0609070205080204" pitchFamily="49" charset="-128"/>
                <a:ea typeface="ＭＳ ゴシック" panose="020B0609070205080204" pitchFamily="49" charset="-128"/>
              </a:rPr>
              <a:t>する</a:t>
            </a:r>
            <a:endParaRPr kumimoji="1" lang="ja-JP" altLang="en-US" sz="4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9353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441741" y="2298177"/>
            <a:ext cx="2702259" cy="1732671"/>
            <a:chOff x="6260161" y="2709377"/>
            <a:chExt cx="2702259" cy="1732671"/>
          </a:xfrm>
        </p:grpSpPr>
        <p:sp>
          <p:nvSpPr>
            <p:cNvPr id="6" name="爆発 1 5"/>
            <p:cNvSpPr/>
            <p:nvPr/>
          </p:nvSpPr>
          <p:spPr>
            <a:xfrm>
              <a:off x="6260161" y="2709377"/>
              <a:ext cx="2702259" cy="1732671"/>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595627" y="3344879"/>
              <a:ext cx="2031325" cy="461665"/>
            </a:xfrm>
            <a:prstGeom prst="rect">
              <a:avLst/>
            </a:prstGeom>
            <a:noFill/>
          </p:spPr>
          <p:txBody>
            <a:bodyPr wrap="none" rtlCol="0">
              <a:spAutoFit/>
            </a:bodyPr>
            <a:lstStyle/>
            <a:p>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←ココに連絡</a:t>
              </a:r>
              <a:endParaRPr kumimoji="1" lang="ja-JP" altLang="en-US" sz="2400" u="sng" dirty="0">
                <a:solidFill>
                  <a:srgbClr val="FF0000"/>
                </a:solidFill>
                <a:latin typeface="ＭＳ ゴシック" panose="020B0609070205080204" pitchFamily="49" charset="-128"/>
                <a:ea typeface="ＭＳ ゴシック" panose="020B0609070205080204" pitchFamily="49" charset="-128"/>
              </a:endParaRPr>
            </a:p>
          </p:txBody>
        </p:sp>
      </p:grpSp>
      <p:sp>
        <p:nvSpPr>
          <p:cNvPr id="4" name="テキスト ボックス 3"/>
          <p:cNvSpPr txBox="1"/>
          <p:nvPr/>
        </p:nvSpPr>
        <p:spPr>
          <a:xfrm>
            <a:off x="1940509" y="159845"/>
            <a:ext cx="5262979" cy="769441"/>
          </a:xfrm>
          <a:prstGeom prst="rect">
            <a:avLst/>
          </a:prstGeom>
          <a:noFill/>
        </p:spPr>
        <p:txBody>
          <a:bodyPr wrap="none" rtlCol="0">
            <a:spAutoFit/>
          </a:bodyPr>
          <a:lstStyle/>
          <a:p>
            <a:r>
              <a:rPr lang="ja-JP" altLang="en-US" sz="4400" dirty="0">
                <a:latin typeface="ＭＳ ゴシック" panose="020B0609070205080204" pitchFamily="49" charset="-128"/>
                <a:ea typeface="ＭＳ ゴシック" panose="020B0609070205080204" pitchFamily="49" charset="-128"/>
              </a:rPr>
              <a:t>情報伝達手段の</a:t>
            </a:r>
            <a:r>
              <a:rPr lang="ja-JP" altLang="en-US" sz="4400" dirty="0" smtClean="0">
                <a:latin typeface="ＭＳ ゴシック" panose="020B0609070205080204" pitchFamily="49" charset="-128"/>
                <a:ea typeface="ＭＳ ゴシック" panose="020B0609070205080204" pitchFamily="49" charset="-128"/>
              </a:rPr>
              <a:t>確認</a:t>
            </a:r>
            <a:endParaRPr kumimoji="1" lang="ja-JP" altLang="en-US" sz="4400" dirty="0"/>
          </a:p>
        </p:txBody>
      </p:sp>
      <p:sp>
        <p:nvSpPr>
          <p:cNvPr id="5" name="テキスト ボックス 4"/>
          <p:cNvSpPr txBox="1"/>
          <p:nvPr/>
        </p:nvSpPr>
        <p:spPr>
          <a:xfrm>
            <a:off x="206478" y="1091582"/>
            <a:ext cx="9144000" cy="5878532"/>
          </a:xfrm>
          <a:prstGeom prst="rect">
            <a:avLst/>
          </a:prstGeom>
          <a:noFill/>
        </p:spPr>
        <p:txBody>
          <a:bodyPr wrap="square" rtlCol="0">
            <a:spAutoFit/>
          </a:bodyPr>
          <a:lstStyle/>
          <a:p>
            <a:r>
              <a:rPr lang="ja-JP" altLang="en-US" sz="2800" b="1" dirty="0">
                <a:latin typeface="ＭＳ ゴシック" panose="020B0609070205080204" pitchFamily="49" charset="-128"/>
                <a:ea typeface="ＭＳ ゴシック" panose="020B0609070205080204" pitchFamily="49" charset="-128"/>
              </a:rPr>
              <a:t>　</a:t>
            </a:r>
            <a:r>
              <a:rPr lang="ja-JP" altLang="en-US" sz="4000" b="1" dirty="0" smtClean="0">
                <a:latin typeface="ＭＳ ゴシック" panose="020B0609070205080204" pitchFamily="49" charset="-128"/>
                <a:ea typeface="ＭＳ ゴシック" panose="020B0609070205080204" pitchFamily="49" charset="-128"/>
              </a:rPr>
              <a:t>防災</a:t>
            </a:r>
            <a:r>
              <a:rPr lang="ja-JP" altLang="en-US" sz="4000" b="1" dirty="0">
                <a:latin typeface="ＭＳ ゴシック" panose="020B0609070205080204" pitchFamily="49" charset="-128"/>
                <a:ea typeface="ＭＳ ゴシック" panose="020B0609070205080204" pitchFamily="49" charset="-128"/>
              </a:rPr>
              <a:t>無線</a:t>
            </a:r>
            <a:r>
              <a:rPr lang="ja-JP" altLang="en-US" sz="2800" b="1" dirty="0">
                <a:latin typeface="ＭＳ ゴシック" panose="020B0609070205080204" pitchFamily="49" charset="-128"/>
                <a:ea typeface="ＭＳ ゴシック" panose="020B0609070205080204" pitchFamily="49" charset="-128"/>
              </a:rPr>
              <a:t>（デジタル地域防災無線</a:t>
            </a:r>
            <a:r>
              <a:rPr lang="ja-JP" altLang="en-US" sz="2800" b="1" dirty="0" smtClean="0">
                <a:latin typeface="ＭＳ ゴシック" panose="020B0609070205080204" pitchFamily="49" charset="-128"/>
                <a:ea typeface="ＭＳ ゴシック" panose="020B0609070205080204" pitchFamily="49" charset="-128"/>
              </a:rPr>
              <a:t>）</a:t>
            </a:r>
            <a:endParaRPr lang="en-US" altLang="ja-JP" sz="2800" b="1" dirty="0" smtClean="0">
              <a:latin typeface="ＭＳ ゴシック" panose="020B0609070205080204" pitchFamily="49" charset="-128"/>
              <a:ea typeface="ＭＳ ゴシック" panose="020B0609070205080204" pitchFamily="49" charset="-128"/>
            </a:endParaRPr>
          </a:p>
          <a:p>
            <a:endParaRPr lang="en-US" altLang="ja-JP" sz="2800" b="1" dirty="0" smtClean="0">
              <a:latin typeface="ＭＳ ゴシック" panose="020B0609070205080204" pitchFamily="49" charset="-128"/>
              <a:ea typeface="ＭＳ ゴシック" panose="020B0609070205080204" pitchFamily="49" charset="-128"/>
            </a:endParaRPr>
          </a:p>
          <a:p>
            <a:r>
              <a:rPr lang="ja-JP" altLang="en-US" sz="2800" b="1" dirty="0" smtClean="0">
                <a:solidFill>
                  <a:srgbClr val="FF0000"/>
                </a:solidFill>
                <a:latin typeface="ＭＳ ゴシック" panose="020B0609070205080204" pitchFamily="49" charset="-128"/>
                <a:ea typeface="ＭＳ ゴシック" panose="020B0609070205080204" pitchFamily="49" charset="-128"/>
              </a:rPr>
              <a:t>設置</a:t>
            </a:r>
            <a:r>
              <a:rPr lang="ja-JP" altLang="en-US" sz="2800" b="1" dirty="0">
                <a:solidFill>
                  <a:srgbClr val="FF0000"/>
                </a:solidFill>
                <a:latin typeface="ＭＳ ゴシック" panose="020B0609070205080204" pitchFamily="49" charset="-128"/>
                <a:ea typeface="ＭＳ ゴシック" panose="020B0609070205080204" pitchFamily="49" charset="-128"/>
              </a:rPr>
              <a:t>場所</a:t>
            </a:r>
            <a:r>
              <a:rPr lang="ja-JP" altLang="en-US" sz="2800" b="1" dirty="0" smtClean="0">
                <a:latin typeface="ＭＳ ゴシック" panose="020B0609070205080204" pitchFamily="49" charset="-128"/>
                <a:ea typeface="ＭＳ ゴシック" panose="020B0609070205080204" pitchFamily="49" charset="-128"/>
              </a:rPr>
              <a:t>：各救護所、医療</a:t>
            </a:r>
            <a:r>
              <a:rPr lang="ja-JP" altLang="en-US" sz="2800" b="1" dirty="0">
                <a:latin typeface="ＭＳ ゴシック" panose="020B0609070205080204" pitchFamily="49" charset="-128"/>
                <a:ea typeface="ＭＳ ゴシック" panose="020B0609070205080204" pitchFamily="49" charset="-128"/>
              </a:rPr>
              <a:t>救護</a:t>
            </a:r>
            <a:r>
              <a:rPr lang="ja-JP" altLang="en-US" sz="2800" b="1" dirty="0" smtClean="0">
                <a:latin typeface="ＭＳ ゴシック" panose="020B0609070205080204" pitchFamily="49" charset="-128"/>
                <a:ea typeface="ＭＳ ゴシック" panose="020B0609070205080204" pitchFamily="49" charset="-128"/>
              </a:rPr>
              <a:t>本部、他</a:t>
            </a:r>
            <a:r>
              <a:rPr lang="ja-JP" altLang="en-US" sz="2800" b="1" dirty="0">
                <a:latin typeface="ＭＳ ゴシック" panose="020B0609070205080204" pitchFamily="49" charset="-128"/>
                <a:ea typeface="ＭＳ ゴシック" panose="020B0609070205080204" pitchFamily="49" charset="-128"/>
              </a:rPr>
              <a:t>　</a:t>
            </a:r>
            <a:r>
              <a:rPr lang="en-US" altLang="ja-JP" sz="2800" b="1" dirty="0">
                <a:latin typeface="ＭＳ ゴシック" panose="020B0609070205080204" pitchFamily="49" charset="-128"/>
                <a:ea typeface="ＭＳ ゴシック" panose="020B0609070205080204" pitchFamily="49" charset="-128"/>
              </a:rPr>
              <a:t/>
            </a:r>
            <a:br>
              <a:rPr lang="en-US" altLang="ja-JP" sz="2800" b="1" dirty="0">
                <a:latin typeface="ＭＳ ゴシック" panose="020B0609070205080204" pitchFamily="49" charset="-128"/>
                <a:ea typeface="ＭＳ ゴシック" panose="020B0609070205080204" pitchFamily="49" charset="-128"/>
              </a:rPr>
            </a:br>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・保健医療課</a:t>
            </a:r>
            <a:endParaRPr lang="en-US" altLang="ja-JP" sz="2800" b="1" dirty="0" smtClean="0">
              <a:latin typeface="ＭＳ ゴシック" panose="020B0609070205080204" pitchFamily="49" charset="-128"/>
              <a:ea typeface="ＭＳ ゴシック" panose="020B0609070205080204" pitchFamily="49" charset="-128"/>
            </a:endParaRPr>
          </a:p>
          <a:p>
            <a:r>
              <a:rPr lang="ja-JP" altLang="en-US" sz="2800" b="1" dirty="0">
                <a:solidFill>
                  <a:srgbClr val="0070C0"/>
                </a:solidFill>
                <a:latin typeface="ＭＳ ゴシック" panose="020B0609070205080204" pitchFamily="49" charset="-128"/>
                <a:ea typeface="ＭＳ ゴシック" panose="020B0609070205080204" pitchFamily="49" charset="-128"/>
              </a:rPr>
              <a:t>　</a:t>
            </a:r>
            <a:r>
              <a:rPr lang="ja-JP" altLang="en-US" sz="2800" b="1" dirty="0" smtClean="0">
                <a:solidFill>
                  <a:srgbClr val="0070C0"/>
                </a:solidFill>
                <a:latin typeface="ＭＳ ゴシック" panose="020B0609070205080204" pitchFamily="49" charset="-128"/>
                <a:ea typeface="ＭＳ ゴシック" panose="020B0609070205080204" pitchFamily="49" charset="-128"/>
              </a:rPr>
              <a:t>　　　　・城東医療救護本部</a:t>
            </a:r>
            <a:r>
              <a:rPr lang="en-US" altLang="ja-JP" sz="2800" b="1" dirty="0" smtClean="0">
                <a:solidFill>
                  <a:srgbClr val="0070C0"/>
                </a:solidFill>
                <a:latin typeface="ＭＳ ゴシック" panose="020B0609070205080204" pitchFamily="49" charset="-128"/>
                <a:ea typeface="ＭＳ ゴシック" panose="020B0609070205080204" pitchFamily="49" charset="-128"/>
              </a:rPr>
              <a:t>(</a:t>
            </a:r>
            <a:r>
              <a:rPr lang="ja-JP" altLang="en-US" sz="2800" b="1" dirty="0" smtClean="0">
                <a:solidFill>
                  <a:srgbClr val="0070C0"/>
                </a:solidFill>
                <a:latin typeface="ＭＳ ゴシック" panose="020B0609070205080204" pitchFamily="49" charset="-128"/>
                <a:ea typeface="ＭＳ ゴシック" panose="020B0609070205080204" pitchFamily="49" charset="-128"/>
              </a:rPr>
              <a:t>２回線</a:t>
            </a:r>
            <a:r>
              <a:rPr lang="en-US" altLang="ja-JP" sz="2800" b="1" dirty="0" smtClean="0">
                <a:solidFill>
                  <a:srgbClr val="0070C0"/>
                </a:solidFill>
                <a:latin typeface="ＭＳ ゴシック" panose="020B0609070205080204" pitchFamily="49" charset="-128"/>
                <a:ea typeface="ＭＳ ゴシック" panose="020B0609070205080204" pitchFamily="49" charset="-128"/>
              </a:rPr>
              <a:t>)</a:t>
            </a:r>
            <a:r>
              <a:rPr lang="ja-JP" altLang="en-US" sz="2800" b="1" dirty="0" smtClean="0">
                <a:latin typeface="ＭＳ ゴシック" panose="020B0609070205080204" pitchFamily="49" charset="-128"/>
                <a:ea typeface="ＭＳ ゴシック" panose="020B0609070205080204" pitchFamily="49" charset="-128"/>
              </a:rPr>
              <a:t>　　　</a:t>
            </a:r>
            <a:r>
              <a:rPr lang="en-US" altLang="ja-JP" sz="2800" b="1" dirty="0">
                <a:latin typeface="ＭＳ ゴシック" panose="020B0609070205080204" pitchFamily="49" charset="-128"/>
                <a:ea typeface="ＭＳ ゴシック" panose="020B0609070205080204" pitchFamily="49" charset="-128"/>
              </a:rPr>
              <a:t/>
            </a:r>
            <a:br>
              <a:rPr lang="en-US" altLang="ja-JP" sz="2800" b="1" dirty="0">
                <a:latin typeface="ＭＳ ゴシック" panose="020B0609070205080204" pitchFamily="49" charset="-128"/>
                <a:ea typeface="ＭＳ ゴシック" panose="020B0609070205080204" pitchFamily="49" charset="-128"/>
              </a:rPr>
            </a:br>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・清水区</a:t>
            </a:r>
            <a:r>
              <a:rPr lang="ja-JP" altLang="en-US" sz="2800" b="1" dirty="0">
                <a:latin typeface="ＭＳ ゴシック" panose="020B0609070205080204" pitchFamily="49" charset="-128"/>
                <a:ea typeface="ＭＳ ゴシック" panose="020B0609070205080204" pitchFamily="49" charset="-128"/>
              </a:rPr>
              <a:t>役所健康</a:t>
            </a:r>
            <a:r>
              <a:rPr lang="ja-JP" altLang="en-US" sz="2800" b="1" dirty="0" smtClean="0">
                <a:latin typeface="ＭＳ ゴシック" panose="020B0609070205080204" pitchFamily="49" charset="-128"/>
                <a:ea typeface="ＭＳ ゴシック" panose="020B0609070205080204" pitchFamily="49" charset="-128"/>
              </a:rPr>
              <a:t>支援課（２回線）</a:t>
            </a:r>
            <a:r>
              <a:rPr lang="en-US" altLang="ja-JP" sz="2800" b="1" dirty="0">
                <a:latin typeface="ＭＳ ゴシック" panose="020B0609070205080204" pitchFamily="49" charset="-128"/>
                <a:ea typeface="ＭＳ ゴシック" panose="020B0609070205080204" pitchFamily="49" charset="-128"/>
              </a:rPr>
              <a:t/>
            </a:r>
            <a:br>
              <a:rPr lang="en-US" altLang="ja-JP" sz="2800" b="1" dirty="0">
                <a:latin typeface="ＭＳ ゴシック" panose="020B0609070205080204" pitchFamily="49" charset="-128"/>
                <a:ea typeface="ＭＳ ゴシック" panose="020B0609070205080204" pitchFamily="49" charset="-128"/>
              </a:rPr>
            </a:br>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a:t>
            </a:r>
            <a:r>
              <a:rPr lang="ja-JP" altLang="en-US" sz="2800" b="1" dirty="0" smtClean="0">
                <a:solidFill>
                  <a:srgbClr val="FFC000"/>
                </a:solidFill>
                <a:latin typeface="ＭＳ ゴシック" panose="020B0609070205080204" pitchFamily="49" charset="-128"/>
                <a:ea typeface="ＭＳ ゴシック" panose="020B0609070205080204" pitchFamily="49" charset="-128"/>
              </a:rPr>
              <a:t>・救護所</a:t>
            </a:r>
            <a:r>
              <a:rPr lang="en-US" altLang="ja-JP" sz="2800" b="1" dirty="0">
                <a:latin typeface="ＭＳ ゴシック" panose="020B0609070205080204" pitchFamily="49" charset="-128"/>
                <a:ea typeface="ＭＳ ゴシック" panose="020B0609070205080204" pitchFamily="49" charset="-128"/>
              </a:rPr>
              <a:t/>
            </a:r>
            <a:br>
              <a:rPr lang="en-US" altLang="ja-JP" sz="2800" b="1" dirty="0">
                <a:latin typeface="ＭＳ ゴシック" panose="020B0609070205080204" pitchFamily="49" charset="-128"/>
                <a:ea typeface="ＭＳ ゴシック" panose="020B0609070205080204" pitchFamily="49" charset="-128"/>
              </a:rPr>
            </a:br>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・救護</a:t>
            </a:r>
            <a:r>
              <a:rPr lang="ja-JP" altLang="en-US" sz="2800" b="1" dirty="0">
                <a:latin typeface="ＭＳ ゴシック" panose="020B0609070205080204" pitchFamily="49" charset="-128"/>
                <a:ea typeface="ＭＳ ゴシック" panose="020B0609070205080204" pitchFamily="49" charset="-128"/>
              </a:rPr>
              <a:t>病院</a:t>
            </a:r>
            <a:r>
              <a:rPr lang="en-US" altLang="ja-JP" sz="2800" b="1" dirty="0">
                <a:latin typeface="ＭＳ ゴシック" panose="020B0609070205080204" pitchFamily="49" charset="-128"/>
                <a:ea typeface="ＭＳ ゴシック" panose="020B0609070205080204" pitchFamily="49" charset="-128"/>
              </a:rPr>
              <a:t/>
            </a:r>
            <a:br>
              <a:rPr lang="en-US" altLang="ja-JP" sz="2800" b="1" dirty="0">
                <a:latin typeface="ＭＳ ゴシック" panose="020B0609070205080204" pitchFamily="49" charset="-128"/>
                <a:ea typeface="ＭＳ ゴシック" panose="020B0609070205080204" pitchFamily="49" charset="-128"/>
              </a:rPr>
            </a:br>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・医師会</a:t>
            </a:r>
            <a:r>
              <a:rPr lang="ja-JP" altLang="en-US" sz="2800" b="1" dirty="0">
                <a:latin typeface="ＭＳ ゴシック" panose="020B0609070205080204" pitchFamily="49" charset="-128"/>
                <a:ea typeface="ＭＳ ゴシック" panose="020B0609070205080204" pitchFamily="49" charset="-128"/>
              </a:rPr>
              <a:t>、歯科医師会、薬剤師会</a:t>
            </a:r>
            <a:r>
              <a:rPr lang="ja-JP" altLang="en-US" sz="2800" b="1" dirty="0" smtClean="0">
                <a:latin typeface="ＭＳ ゴシック" panose="020B0609070205080204" pitchFamily="49" charset="-128"/>
                <a:ea typeface="ＭＳ ゴシック" panose="020B0609070205080204" pitchFamily="49" charset="-128"/>
              </a:rPr>
              <a:t>等</a:t>
            </a:r>
            <a:endParaRPr lang="en-US" altLang="ja-JP" sz="2800" b="1" dirty="0" smtClean="0">
              <a:latin typeface="ＭＳ ゴシック" panose="020B0609070205080204" pitchFamily="49" charset="-128"/>
              <a:ea typeface="ＭＳ ゴシック" panose="020B0609070205080204" pitchFamily="49" charset="-128"/>
            </a:endParaRPr>
          </a:p>
          <a:p>
            <a:r>
              <a:rPr lang="ja-JP" altLang="en-US" sz="2800" b="1" dirty="0" smtClean="0">
                <a:solidFill>
                  <a:srgbClr val="FF0000"/>
                </a:solidFill>
                <a:latin typeface="ＭＳ ゴシック" panose="020B0609070205080204" pitchFamily="49" charset="-128"/>
                <a:ea typeface="ＭＳ ゴシック" panose="020B0609070205080204" pitchFamily="49" charset="-128"/>
              </a:rPr>
              <a:t>　　機能：</a:t>
            </a:r>
            <a:r>
              <a:rPr lang="ja-JP" altLang="en-US" sz="2800" b="1" dirty="0" smtClean="0">
                <a:latin typeface="ＭＳ ゴシック" panose="020B0609070205080204" pitchFamily="49" charset="-128"/>
                <a:ea typeface="ＭＳ ゴシック" panose="020B0609070205080204" pitchFamily="49" charset="-128"/>
              </a:rPr>
              <a:t>・簡単</a:t>
            </a:r>
            <a:r>
              <a:rPr lang="ja-JP" altLang="en-US" sz="2800" b="1" dirty="0">
                <a:latin typeface="ＭＳ ゴシック" panose="020B0609070205080204" pitchFamily="49" charset="-128"/>
                <a:ea typeface="ＭＳ ゴシック" panose="020B0609070205080204" pitchFamily="49" charset="-128"/>
              </a:rPr>
              <a:t>な内容の</a:t>
            </a:r>
            <a:r>
              <a:rPr lang="ja-JP" altLang="en-US" sz="2800" b="1" dirty="0" smtClean="0">
                <a:latin typeface="ＭＳ ゴシック" panose="020B0609070205080204" pitchFamily="49" charset="-128"/>
                <a:ea typeface="ＭＳ ゴシック" panose="020B0609070205080204" pitchFamily="49" charset="-128"/>
              </a:rPr>
              <a:t>連絡</a:t>
            </a:r>
            <a:endParaRPr lang="en-US" altLang="ja-JP" sz="2800" b="1" dirty="0">
              <a:latin typeface="ＭＳ ゴシック" panose="020B0609070205080204" pitchFamily="49" charset="-128"/>
              <a:ea typeface="ＭＳ ゴシック" panose="020B0609070205080204" pitchFamily="49" charset="-128"/>
            </a:endParaRPr>
          </a:p>
          <a:p>
            <a:r>
              <a:rPr lang="ja-JP" altLang="en-US" sz="2800" b="1" dirty="0" smtClean="0">
                <a:latin typeface="ＭＳ ゴシック" panose="020B0609070205080204" pitchFamily="49" charset="-128"/>
                <a:ea typeface="ＭＳ ゴシック" panose="020B0609070205080204" pitchFamily="49" charset="-128"/>
              </a:rPr>
              <a:t>　　　　　　→メッセージ送信</a:t>
            </a:r>
            <a:endParaRPr lang="en-US" altLang="ja-JP" sz="2800" b="1" dirty="0">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・人命</a:t>
            </a:r>
            <a:r>
              <a:rPr lang="ja-JP" altLang="en-US" sz="2800" b="1" dirty="0">
                <a:latin typeface="ＭＳ ゴシック" panose="020B0609070205080204" pitchFamily="49" charset="-128"/>
                <a:ea typeface="ＭＳ ゴシック" panose="020B0609070205080204" pitchFamily="49" charset="-128"/>
              </a:rPr>
              <a:t>に関わる</a:t>
            </a:r>
            <a:r>
              <a:rPr lang="ja-JP" altLang="en-US" sz="2800" b="1" dirty="0" smtClean="0">
                <a:latin typeface="ＭＳ ゴシック" panose="020B0609070205080204" pitchFamily="49" charset="-128"/>
                <a:ea typeface="ＭＳ ゴシック" panose="020B0609070205080204" pitchFamily="49" charset="-128"/>
              </a:rPr>
              <a:t>緊急連絡</a:t>
            </a:r>
            <a:endParaRPr lang="en-US" altLang="ja-JP" sz="2800" b="1" dirty="0">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→１対</a:t>
            </a:r>
            <a:r>
              <a:rPr lang="ja-JP" altLang="en-US" sz="2800" b="1" dirty="0">
                <a:latin typeface="ＭＳ ゴシック" panose="020B0609070205080204" pitchFamily="49" charset="-128"/>
                <a:ea typeface="ＭＳ ゴシック" panose="020B0609070205080204" pitchFamily="49" charset="-128"/>
              </a:rPr>
              <a:t>１の基地局通信（音声通話</a:t>
            </a:r>
            <a:r>
              <a:rPr lang="ja-JP" altLang="en-US" sz="2800" b="1" dirty="0" smtClean="0">
                <a:latin typeface="ＭＳ ゴシック" panose="020B0609070205080204" pitchFamily="49" charset="-128"/>
                <a:ea typeface="ＭＳ ゴシック" panose="020B0609070205080204" pitchFamily="49" charset="-128"/>
              </a:rPr>
              <a:t>）</a:t>
            </a:r>
            <a:endParaRPr kumimoji="1" lang="ja-JP" altLang="en-US" sz="28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08959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40510" y="421102"/>
            <a:ext cx="5262979" cy="769441"/>
          </a:xfrm>
          <a:prstGeom prst="rect">
            <a:avLst/>
          </a:prstGeom>
          <a:noFill/>
        </p:spPr>
        <p:txBody>
          <a:bodyPr wrap="none" rtlCol="0">
            <a:spAutoFit/>
          </a:bodyPr>
          <a:lstStyle/>
          <a:p>
            <a:r>
              <a:rPr lang="ja-JP" altLang="en-US" sz="4400" dirty="0">
                <a:latin typeface="ＭＳ ゴシック" panose="020B0609070205080204" pitchFamily="49" charset="-128"/>
                <a:ea typeface="ＭＳ ゴシック" panose="020B0609070205080204" pitchFamily="49" charset="-128"/>
              </a:rPr>
              <a:t>情報伝達手段の</a:t>
            </a:r>
            <a:r>
              <a:rPr lang="ja-JP" altLang="en-US" sz="4400" dirty="0" smtClean="0">
                <a:latin typeface="ＭＳ ゴシック" panose="020B0609070205080204" pitchFamily="49" charset="-128"/>
                <a:ea typeface="ＭＳ ゴシック" panose="020B0609070205080204" pitchFamily="49" charset="-128"/>
              </a:rPr>
              <a:t>確認</a:t>
            </a:r>
            <a:endParaRPr kumimoji="1" lang="ja-JP" altLang="en-US" sz="4400" dirty="0"/>
          </a:p>
        </p:txBody>
      </p:sp>
      <p:sp>
        <p:nvSpPr>
          <p:cNvPr id="5" name="テキスト ボックス 4"/>
          <p:cNvSpPr txBox="1"/>
          <p:nvPr/>
        </p:nvSpPr>
        <p:spPr>
          <a:xfrm>
            <a:off x="1019849" y="1821620"/>
            <a:ext cx="7114215" cy="3847207"/>
          </a:xfrm>
          <a:prstGeom prst="rect">
            <a:avLst/>
          </a:prstGeom>
          <a:noFill/>
        </p:spPr>
        <p:txBody>
          <a:bodyPr wrap="square" rtlCol="0">
            <a:spAutoFit/>
          </a:bodyPr>
          <a:lstStyle/>
          <a:p>
            <a:r>
              <a:rPr lang="ja-JP" altLang="en-US" sz="4000" b="1" dirty="0" smtClean="0">
                <a:latin typeface="ＭＳ ゴシック" panose="020B0609070205080204" pitchFamily="49" charset="-128"/>
                <a:ea typeface="ＭＳ ゴシック" panose="020B0609070205080204" pitchFamily="49" charset="-128"/>
              </a:rPr>
              <a:t>その他</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ja-JP" altLang="en-US" sz="4000" dirty="0" smtClean="0">
                <a:latin typeface="ＭＳ ゴシック" panose="020B0609070205080204" pitchFamily="49" charset="-128"/>
                <a:ea typeface="ＭＳ ゴシック" panose="020B0609070205080204" pitchFamily="49" charset="-128"/>
              </a:rPr>
              <a:t>・</a:t>
            </a:r>
            <a:r>
              <a:rPr lang="ja-JP" altLang="en-US" sz="4000" b="1" dirty="0" smtClean="0">
                <a:latin typeface="ＭＳ ゴシック" panose="020B0609070205080204" pitchFamily="49" charset="-128"/>
                <a:ea typeface="ＭＳ ゴシック" panose="020B0609070205080204" pitchFamily="49" charset="-128"/>
              </a:rPr>
              <a:t>携帯</a:t>
            </a:r>
            <a:r>
              <a:rPr lang="ja-JP" altLang="en-US" sz="4000" b="1" dirty="0">
                <a:latin typeface="ＭＳ ゴシック" panose="020B0609070205080204" pitchFamily="49" charset="-128"/>
                <a:ea typeface="ＭＳ ゴシック" panose="020B0609070205080204" pitchFamily="49" charset="-128"/>
              </a:rPr>
              <a:t>電話（メール</a:t>
            </a:r>
            <a:r>
              <a:rPr lang="ja-JP" altLang="en-US" sz="4000" b="1" dirty="0" smtClean="0">
                <a:latin typeface="ＭＳ ゴシック" panose="020B0609070205080204" pitchFamily="49" charset="-128"/>
                <a:ea typeface="ＭＳ ゴシック" panose="020B0609070205080204" pitchFamily="49" charset="-128"/>
              </a:rPr>
              <a:t>）</a:t>
            </a:r>
            <a:endParaRPr lang="en-US" altLang="ja-JP" sz="4000" b="1" dirty="0" smtClean="0">
              <a:latin typeface="ＭＳ ゴシック" panose="020B0609070205080204" pitchFamily="49" charset="-128"/>
              <a:ea typeface="ＭＳ ゴシック" panose="020B0609070205080204" pitchFamily="49" charset="-128"/>
            </a:endParaRPr>
          </a:p>
          <a:p>
            <a:r>
              <a:rPr lang="ja-JP" altLang="en-US" sz="4000" b="1" dirty="0" smtClean="0">
                <a:latin typeface="ＭＳ ゴシック" panose="020B0609070205080204" pitchFamily="49" charset="-128"/>
                <a:ea typeface="ＭＳ ゴシック" panose="020B0609070205080204" pitchFamily="49" charset="-128"/>
              </a:rPr>
              <a:t>・固定電話</a:t>
            </a:r>
            <a:r>
              <a:rPr lang="en-US" altLang="ja-JP" sz="4000" b="1" dirty="0" smtClean="0">
                <a:latin typeface="ＭＳ ゴシック" panose="020B0609070205080204" pitchFamily="49" charset="-128"/>
                <a:ea typeface="ＭＳ ゴシック" panose="020B0609070205080204" pitchFamily="49" charset="-128"/>
              </a:rPr>
              <a:t>(054-249-3170)</a:t>
            </a:r>
          </a:p>
          <a:p>
            <a:r>
              <a:rPr lang="ja-JP" altLang="en-US" sz="4000" b="1" dirty="0" smtClean="0">
                <a:latin typeface="ＭＳ ゴシック" panose="020B0609070205080204" pitchFamily="49" charset="-128"/>
                <a:ea typeface="ＭＳ ゴシック" panose="020B0609070205080204" pitchFamily="49" charset="-128"/>
              </a:rPr>
              <a:t>・</a:t>
            </a:r>
            <a:r>
              <a:rPr lang="en-US" altLang="ja-JP" sz="4000" b="1" dirty="0" smtClean="0">
                <a:latin typeface="ＭＳ ゴシック" panose="020B0609070205080204" pitchFamily="49" charset="-128"/>
                <a:ea typeface="ＭＳ ゴシック" panose="020B0609070205080204" pitchFamily="49" charset="-128"/>
              </a:rPr>
              <a:t>FAX</a:t>
            </a:r>
            <a:r>
              <a:rPr lang="en-US" altLang="ja-JP" sz="4000" b="1" dirty="0" smtClean="0">
                <a:solidFill>
                  <a:schemeClr val="accent1">
                    <a:lumMod val="50000"/>
                  </a:schemeClr>
                </a:solidFill>
                <a:latin typeface="ＭＳ ゴシック" panose="020B0609070205080204" pitchFamily="49" charset="-128"/>
                <a:ea typeface="ＭＳ ゴシック" panose="020B0609070205080204" pitchFamily="49" charset="-128"/>
              </a:rPr>
              <a:t>(</a:t>
            </a:r>
            <a:r>
              <a:rPr lang="ja-JP" altLang="en-US" sz="4000" b="1" dirty="0" smtClean="0">
                <a:solidFill>
                  <a:schemeClr val="accent1">
                    <a:lumMod val="50000"/>
                  </a:schemeClr>
                </a:solidFill>
                <a:latin typeface="ＭＳ ゴシック" panose="020B0609070205080204" pitchFamily="49" charset="-128"/>
                <a:ea typeface="ＭＳ ゴシック" panose="020B0609070205080204" pitchFamily="49" charset="-128"/>
              </a:rPr>
              <a:t>停電時使用不可）</a:t>
            </a:r>
            <a:endParaRPr lang="en-US" altLang="ja-JP" sz="4000" b="1" dirty="0" smtClean="0">
              <a:solidFill>
                <a:schemeClr val="accent1">
                  <a:lumMod val="50000"/>
                </a:schemeClr>
              </a:solidFill>
              <a:latin typeface="ＭＳ ゴシック" panose="020B0609070205080204" pitchFamily="49" charset="-128"/>
              <a:ea typeface="ＭＳ ゴシック" panose="020B0609070205080204" pitchFamily="49" charset="-128"/>
            </a:endParaRPr>
          </a:p>
          <a:p>
            <a:r>
              <a:rPr lang="en-US" altLang="ja-JP" sz="4000" b="1" dirty="0">
                <a:solidFill>
                  <a:schemeClr val="accent1">
                    <a:lumMod val="50000"/>
                  </a:schemeClr>
                </a:solidFill>
                <a:latin typeface="ＭＳ ゴシック" panose="020B0609070205080204" pitchFamily="49" charset="-128"/>
                <a:ea typeface="ＭＳ ゴシック" panose="020B0609070205080204" pitchFamily="49" charset="-128"/>
              </a:rPr>
              <a:t> </a:t>
            </a:r>
            <a:r>
              <a:rPr lang="en-US" altLang="ja-JP" sz="4000" b="1" dirty="0" smtClean="0">
                <a:solidFill>
                  <a:schemeClr val="accent1">
                    <a:lumMod val="50000"/>
                  </a:schemeClr>
                </a:solidFill>
                <a:latin typeface="ＭＳ ゴシック" panose="020B0609070205080204" pitchFamily="49" charset="-128"/>
                <a:ea typeface="ＭＳ ゴシック" panose="020B0609070205080204" pitchFamily="49" charset="-128"/>
              </a:rPr>
              <a:t>  (054-249-3153)</a:t>
            </a:r>
            <a:r>
              <a:rPr lang="en-US" altLang="ja-JP" sz="4000" b="1" dirty="0">
                <a:solidFill>
                  <a:schemeClr val="accent1">
                    <a:lumMod val="50000"/>
                  </a:schemeClr>
                </a:solidFill>
                <a:latin typeface="ＭＳ ゴシック" panose="020B0609070205080204" pitchFamily="49" charset="-128"/>
                <a:ea typeface="ＭＳ ゴシック" panose="020B0609070205080204" pitchFamily="49" charset="-128"/>
              </a:rPr>
              <a:t/>
            </a:r>
            <a:br>
              <a:rPr lang="en-US" altLang="ja-JP" sz="4000" b="1" dirty="0">
                <a:solidFill>
                  <a:schemeClr val="accent1">
                    <a:lumMod val="50000"/>
                  </a:schemeClr>
                </a:solidFill>
                <a:latin typeface="ＭＳ ゴシック" panose="020B0609070205080204" pitchFamily="49" charset="-128"/>
                <a:ea typeface="ＭＳ ゴシック" panose="020B0609070205080204" pitchFamily="49" charset="-128"/>
              </a:rPr>
            </a:br>
            <a:r>
              <a:rPr lang="ja-JP" altLang="en-US" sz="4000" b="1" dirty="0" smtClean="0">
                <a:latin typeface="ＭＳ ゴシック" panose="020B0609070205080204" pitchFamily="49" charset="-128"/>
                <a:ea typeface="ＭＳ ゴシック" panose="020B0609070205080204" pitchFamily="49" charset="-128"/>
              </a:rPr>
              <a:t>・</a:t>
            </a:r>
            <a:r>
              <a:rPr lang="ja-JP" altLang="en-US" sz="4000" b="1" dirty="0" smtClean="0">
                <a:solidFill>
                  <a:srgbClr val="FF0000"/>
                </a:solidFill>
                <a:latin typeface="ＭＳ ゴシック" panose="020B0609070205080204" pitchFamily="49" charset="-128"/>
                <a:ea typeface="ＭＳ ゴシック" panose="020B0609070205080204" pitchFamily="49" charset="-128"/>
              </a:rPr>
              <a:t>使送</a:t>
            </a:r>
            <a:endParaRPr lang="en-US" altLang="ja-JP" sz="4000" b="1"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419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6880</TotalTime>
  <Words>2209</Words>
  <Application>Microsoft Office PowerPoint</Application>
  <PresentationFormat>画面に合わせる (4:3)</PresentationFormat>
  <Paragraphs>259</Paragraphs>
  <Slides>13</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HG丸ｺﾞｼｯｸM-PRO</vt:lpstr>
      <vt:lpstr>ＭＳ ゴシック</vt:lpstr>
      <vt:lpstr>新細明體</vt:lpstr>
      <vt:lpstr>游ゴシック</vt:lpstr>
      <vt:lpstr>游ゴシック Light</vt:lpstr>
      <vt:lpstr>Arial</vt:lpstr>
      <vt:lpstr>Calibri</vt:lpstr>
      <vt:lpstr>Calibri Light</vt:lpstr>
      <vt:lpstr>Office テーマ</vt:lpstr>
      <vt:lpstr>令和２年度 防災訓練説明会</vt:lpstr>
      <vt:lpstr>発災時の医療救護体制</vt:lpstr>
      <vt:lpstr>避難所と救護所</vt:lpstr>
      <vt:lpstr>静岡市の救護所</vt:lpstr>
      <vt:lpstr>救護所の運営・役割について</vt:lpstr>
      <vt:lpstr>救護所の医薬品保管状況の例</vt:lpstr>
      <vt:lpstr>「備蓄医薬品が足りなくなった時」　　　　　　の調達手段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766</cp:revision>
  <cp:lastPrinted>2020-09-23T20:08:03Z</cp:lastPrinted>
  <dcterms:created xsi:type="dcterms:W3CDTF">2019-02-14T09:57:39Z</dcterms:created>
  <dcterms:modified xsi:type="dcterms:W3CDTF">2021-02-05T05:34:43Z</dcterms:modified>
</cp:coreProperties>
</file>