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7"/>
  </p:notesMasterIdLst>
  <p:handoutMasterIdLst>
    <p:handoutMasterId r:id="rId8"/>
  </p:handoutMasterIdLst>
  <p:sldIdLst>
    <p:sldId id="446" r:id="rId3"/>
    <p:sldId id="449" r:id="rId4"/>
    <p:sldId id="452" r:id="rId5"/>
    <p:sldId id="457" r:id="rId6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佐藤 大樹（地方創生推進事務局）" initials="佐藤" lastIdx="1" clrIdx="0">
    <p:extLst>
      <p:ext uri="{19B8F6BF-5375-455C-9EA6-DF929625EA0E}">
        <p15:presenceInfo xmlns:p15="http://schemas.microsoft.com/office/powerpoint/2012/main" userId="S-1-5-21-2022458152-3381638288-3706476089-11104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EBF7"/>
    <a:srgbClr val="FFD9FF"/>
    <a:srgbClr val="FFCCFF"/>
    <a:srgbClr val="FF0066"/>
    <a:srgbClr val="067CA6"/>
    <a:srgbClr val="0C446B"/>
    <a:srgbClr val="BBD6EF"/>
    <a:srgbClr val="0874A4"/>
    <a:srgbClr val="CAD4E0"/>
    <a:srgbClr val="B1B9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85" autoAdjust="0"/>
    <p:restoredTop sz="94333" autoAdjust="0"/>
  </p:normalViewPr>
  <p:slideViewPr>
    <p:cSldViewPr snapToGrid="0">
      <p:cViewPr varScale="1">
        <p:scale>
          <a:sx n="67" d="100"/>
          <a:sy n="67" d="100"/>
        </p:scale>
        <p:origin x="134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031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59E2A95C-D9AC-FB8B-201A-FB3D1E67FD3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en-US" altLang="ja-JP"/>
              <a:t>R6</a:t>
            </a:r>
            <a:r>
              <a:rPr kumimoji="1" lang="ja-JP" altLang="en-US"/>
              <a:t>以降</a:t>
            </a:r>
            <a:r>
              <a:rPr kumimoji="1" lang="en-US" altLang="ja-JP"/>
              <a:t>(</a:t>
            </a:r>
            <a:r>
              <a:rPr kumimoji="1" lang="ja-JP" altLang="en-US"/>
              <a:t>案</a:t>
            </a:r>
            <a:r>
              <a:rPr kumimoji="1" lang="en-US" altLang="ja-JP"/>
              <a:t>)</a:t>
            </a:r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8AAC52-34D6-D7A8-F6A2-6ED106E7DE0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310231-53D1-4686-82BC-E96118CC44E1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4C9F4B-B9CC-2B79-E12D-E478BEAF6FF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97C11B7-A274-133F-1B34-F854155623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ACB975-4610-4A62-92C8-B76B14E0DA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6673662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9787" cy="498693"/>
          </a:xfrm>
          <a:prstGeom prst="rect">
            <a:avLst/>
          </a:prstGeom>
        </p:spPr>
        <p:txBody>
          <a:bodyPr vert="horz" lIns="92222" tIns="46112" rIns="92222" bIns="46112" rtlCol="0"/>
          <a:lstStyle>
            <a:lvl1pPr algn="l">
              <a:defRPr sz="1200"/>
            </a:lvl1pPr>
          </a:lstStyle>
          <a:p>
            <a:r>
              <a:rPr kumimoji="1" lang="en-US" altLang="ja-JP"/>
              <a:t>R6</a:t>
            </a:r>
            <a:r>
              <a:rPr kumimoji="1" lang="ja-JP" altLang="en-US"/>
              <a:t>以降</a:t>
            </a:r>
            <a:r>
              <a:rPr kumimoji="1" lang="en-US" altLang="ja-JP"/>
              <a:t>(</a:t>
            </a:r>
            <a:r>
              <a:rPr kumimoji="1" lang="ja-JP" altLang="en-US"/>
              <a:t>案</a:t>
            </a:r>
            <a:r>
              <a:rPr kumimoji="1" lang="en-US" altLang="ja-JP"/>
              <a:t>)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0" y="1"/>
            <a:ext cx="2949787" cy="498693"/>
          </a:xfrm>
          <a:prstGeom prst="rect">
            <a:avLst/>
          </a:prstGeom>
        </p:spPr>
        <p:txBody>
          <a:bodyPr vert="horz" lIns="92222" tIns="46112" rIns="92222" bIns="46112" rtlCol="0"/>
          <a:lstStyle>
            <a:lvl1pPr algn="r">
              <a:defRPr sz="1200"/>
            </a:lvl1pPr>
          </a:lstStyle>
          <a:p>
            <a:fld id="{29969AC3-423A-406C-9CDA-5104FC2843F5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2" tIns="46112" rIns="92222" bIns="461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9"/>
            <a:ext cx="5445760" cy="3913615"/>
          </a:xfrm>
          <a:prstGeom prst="rect">
            <a:avLst/>
          </a:prstGeom>
        </p:spPr>
        <p:txBody>
          <a:bodyPr vert="horz" lIns="92222" tIns="46112" rIns="92222" bIns="4611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647"/>
            <a:ext cx="2949787" cy="498692"/>
          </a:xfrm>
          <a:prstGeom prst="rect">
            <a:avLst/>
          </a:prstGeom>
        </p:spPr>
        <p:txBody>
          <a:bodyPr vert="horz" lIns="92222" tIns="46112" rIns="92222" bIns="461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0" y="9440647"/>
            <a:ext cx="2949787" cy="498692"/>
          </a:xfrm>
          <a:prstGeom prst="rect">
            <a:avLst/>
          </a:prstGeom>
        </p:spPr>
        <p:txBody>
          <a:bodyPr vert="horz" lIns="92222" tIns="46112" rIns="92222" bIns="46112" rtlCol="0" anchor="b"/>
          <a:lstStyle>
            <a:lvl1pPr algn="r">
              <a:defRPr sz="1200"/>
            </a:lvl1pPr>
          </a:lstStyle>
          <a:p>
            <a:fld id="{BDF813AA-3448-4CD9-B63A-6145591639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1134361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553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215"/>
            </a:lvl1pPr>
            <a:lvl2pPr marL="422041" indent="0" algn="ctr">
              <a:buNone/>
              <a:defRPr sz="1846"/>
            </a:lvl2pPr>
            <a:lvl3pPr marL="844083" indent="0" algn="ctr">
              <a:buNone/>
              <a:defRPr sz="1662"/>
            </a:lvl3pPr>
            <a:lvl4pPr marL="1266124" indent="0" algn="ctr">
              <a:buNone/>
              <a:defRPr sz="1477"/>
            </a:lvl4pPr>
            <a:lvl5pPr marL="1688165" indent="0" algn="ctr">
              <a:buNone/>
              <a:defRPr sz="1477"/>
            </a:lvl5pPr>
            <a:lvl6pPr marL="2110207" indent="0" algn="ctr">
              <a:buNone/>
              <a:defRPr sz="1477"/>
            </a:lvl6pPr>
            <a:lvl7pPr marL="2532248" indent="0" algn="ctr">
              <a:buNone/>
              <a:defRPr sz="1477"/>
            </a:lvl7pPr>
            <a:lvl8pPr marL="2954289" indent="0" algn="ctr">
              <a:buNone/>
              <a:defRPr sz="1477"/>
            </a:lvl8pPr>
            <a:lvl9pPr marL="3376331" indent="0" algn="ctr">
              <a:buNone/>
              <a:defRPr sz="1477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2FED2-75F1-4B07-BABC-32A2F204D6FB}" type="datetime1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7CAF-B6C2-4A64-B9DC-DE8DF5629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2470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21A8-C3F5-446F-8AB0-2A48CD9C3EDA}" type="datetime1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7CAF-B6C2-4A64-B9DC-DE8DF5629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698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231A5-0705-431F-919A-D271AE08E86A}" type="datetime1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7CAF-B6C2-4A64-B9DC-DE8DF5629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671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14C20-6D16-4509-9720-635B69D3585C}" type="datetime1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5B83-6C12-43ED-B01F-274791C6E8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7947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F9416-0553-458C-AFBB-B27985612295}" type="datetime1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5B83-6C12-43ED-B01F-274791C6E8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75436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39E96-E5B8-4413-817A-FFD062CC21B5}" type="datetime1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5B83-6C12-43ED-B01F-274791C6E8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97072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21F1D-9E7C-43AC-BF64-88C7AB06C0E6}" type="datetime1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5B83-6C12-43ED-B01F-274791C6E8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48640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116EF-69F7-4BD7-9EE7-CC55D0BD36CF}" type="datetime1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5B83-6C12-43ED-B01F-274791C6E8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56552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02CA7-FEB0-4F9B-8707-803AF26DEAB4}" type="datetime1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5B83-6C12-43ED-B01F-274791C6E8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26034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83A80-1A1E-469F-A483-FE1F67DEB929}" type="datetime1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5B83-6C12-43ED-B01F-274791C6E8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95002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EE9B3-0347-4887-821F-3C56F59C7C9E}" type="datetime1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5B83-6C12-43ED-B01F-274791C6E8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8578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2DD03-A472-4DF2-B1E3-9A31E77F41CB}" type="datetime1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7CAF-B6C2-4A64-B9DC-DE8DF5629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93408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A227B-AB40-433B-B859-4C60BC8187EE}" type="datetime1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5B83-6C12-43ED-B01F-274791C6E8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71282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56EAF-BD16-4D5B-8B70-44A65AAE2768}" type="datetime1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5B83-6C12-43ED-B01F-274791C6E8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754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32D85-337E-4BFB-936E-E327CE536C2D}" type="datetime1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5B83-6C12-43ED-B01F-274791C6E8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8274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09741"/>
            <a:ext cx="7886700" cy="2852737"/>
          </a:xfrm>
        </p:spPr>
        <p:txBody>
          <a:bodyPr anchor="b"/>
          <a:lstStyle>
            <a:lvl1pPr>
              <a:defRPr sz="553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89466"/>
            <a:ext cx="7886700" cy="1500187"/>
          </a:xfrm>
        </p:spPr>
        <p:txBody>
          <a:bodyPr/>
          <a:lstStyle>
            <a:lvl1pPr marL="0" indent="0">
              <a:buNone/>
              <a:defRPr sz="2215">
                <a:solidFill>
                  <a:schemeClr val="tx1"/>
                </a:solidFill>
              </a:defRPr>
            </a:lvl1pPr>
            <a:lvl2pPr marL="422041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65F4B-3CFA-4904-971D-9894686E1B66}" type="datetime1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7CAF-B6C2-4A64-B9DC-DE8DF5629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4077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5DFDF-15E6-46F5-882B-10087E0477B4}" type="datetime1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7CAF-B6C2-4A64-B9DC-DE8DF5629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4453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8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C0516-21F3-44A8-9106-0E2BDC5B2361}" type="datetime1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7CAF-B6C2-4A64-B9DC-DE8DF5629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1184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832BB-8CF5-4F79-9CF4-C94FDF6A76E4}" type="datetime1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7CAF-B6C2-4A64-B9DC-DE8DF5629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7400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6DAEE-5A13-450D-95EB-3A190D82FEEB}" type="datetime1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7CAF-B6C2-4A64-B9DC-DE8DF5629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0259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29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477"/>
            </a:lvl1pPr>
            <a:lvl2pPr marL="422041" indent="0">
              <a:buNone/>
              <a:defRPr sz="1292"/>
            </a:lvl2pPr>
            <a:lvl3pPr marL="844083" indent="0">
              <a:buNone/>
              <a:defRPr sz="1108"/>
            </a:lvl3pPr>
            <a:lvl4pPr marL="1266124" indent="0">
              <a:buNone/>
              <a:defRPr sz="923"/>
            </a:lvl4pPr>
            <a:lvl5pPr marL="1688165" indent="0">
              <a:buNone/>
              <a:defRPr sz="923"/>
            </a:lvl5pPr>
            <a:lvl6pPr marL="2110207" indent="0">
              <a:buNone/>
              <a:defRPr sz="923"/>
            </a:lvl6pPr>
            <a:lvl7pPr marL="2532248" indent="0">
              <a:buNone/>
              <a:defRPr sz="923"/>
            </a:lvl7pPr>
            <a:lvl8pPr marL="2954289" indent="0">
              <a:buNone/>
              <a:defRPr sz="923"/>
            </a:lvl8pPr>
            <a:lvl9pPr marL="3376331" indent="0">
              <a:buNone/>
              <a:defRPr sz="92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66C95-3DE4-4B1B-A0A3-6D5AD585B0B1}" type="datetime1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7CAF-B6C2-4A64-B9DC-DE8DF5629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0315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29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477"/>
            </a:lvl1pPr>
            <a:lvl2pPr marL="422041" indent="0">
              <a:buNone/>
              <a:defRPr sz="1292"/>
            </a:lvl2pPr>
            <a:lvl3pPr marL="844083" indent="0">
              <a:buNone/>
              <a:defRPr sz="1108"/>
            </a:lvl3pPr>
            <a:lvl4pPr marL="1266124" indent="0">
              <a:buNone/>
              <a:defRPr sz="923"/>
            </a:lvl4pPr>
            <a:lvl5pPr marL="1688165" indent="0">
              <a:buNone/>
              <a:defRPr sz="923"/>
            </a:lvl5pPr>
            <a:lvl6pPr marL="2110207" indent="0">
              <a:buNone/>
              <a:defRPr sz="923"/>
            </a:lvl6pPr>
            <a:lvl7pPr marL="2532248" indent="0">
              <a:buNone/>
              <a:defRPr sz="923"/>
            </a:lvl7pPr>
            <a:lvl8pPr marL="2954289" indent="0">
              <a:buNone/>
              <a:defRPr sz="923"/>
            </a:lvl8pPr>
            <a:lvl9pPr marL="3376331" indent="0">
              <a:buNone/>
              <a:defRPr sz="92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E02A0-7E54-4F0B-859F-ED0670116513}" type="datetime1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7CAF-B6C2-4A64-B9DC-DE8DF5629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9619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FD4DC-68F5-4546-BBB1-DD01398CBCBC}" type="datetime1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F7CAF-B6C2-4A64-B9DC-DE8DF5629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9060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844083" rtl="0" eaLnBrk="1" latinLnBrk="0" hangingPunct="1">
        <a:lnSpc>
          <a:spcPct val="90000"/>
        </a:lnSpc>
        <a:spcBef>
          <a:spcPct val="0"/>
        </a:spcBef>
        <a:buNone/>
        <a:defRPr kumimoji="1" sz="4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1021" indent="-211021" algn="l" defTabSz="844083" rtl="0" eaLnBrk="1" latinLnBrk="0" hangingPunct="1">
        <a:lnSpc>
          <a:spcPct val="90000"/>
        </a:lnSpc>
        <a:spcBef>
          <a:spcPts val="923"/>
        </a:spcBef>
        <a:buFont typeface="Arial" panose="020B0604020202020204" pitchFamily="34" charset="0"/>
        <a:buChar char="•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1pPr>
      <a:lvl2pPr marL="633062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6EC74-B5FB-45A0-9966-E68CF34C8725}" type="datetime1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C5B83-6C12-43ED-B01F-274791C6E8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666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72570" y="598855"/>
            <a:ext cx="8987459" cy="613513"/>
          </a:xfrm>
          <a:prstGeom prst="rect">
            <a:avLst/>
          </a:prstGeom>
          <a:solidFill>
            <a:srgbClr val="0C446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u="sng" dirty="0">
                <a:solidFill>
                  <a:schemeClr val="bg1"/>
                </a:solidFill>
              </a:rPr>
              <a:t>事業所・団体名</a:t>
            </a:r>
            <a:r>
              <a:rPr kumimoji="1" lang="ja-JP" altLang="en-US" b="1" dirty="0">
                <a:solidFill>
                  <a:schemeClr val="bg1"/>
                </a:solidFill>
              </a:rPr>
              <a:t> </a:t>
            </a:r>
            <a:r>
              <a:rPr kumimoji="1" lang="en-US" altLang="ja-JP" b="1" dirty="0">
                <a:solidFill>
                  <a:schemeClr val="bg1"/>
                </a:solidFill>
              </a:rPr>
              <a:t>× </a:t>
            </a:r>
            <a:r>
              <a:rPr kumimoji="1" lang="ja-JP" altLang="en-US" b="1" u="sng" dirty="0">
                <a:solidFill>
                  <a:schemeClr val="bg1"/>
                </a:solidFill>
              </a:rPr>
              <a:t>事業所・団体名</a:t>
            </a:r>
            <a:r>
              <a:rPr kumimoji="1" lang="ja-JP" altLang="en-US" b="1" dirty="0">
                <a:solidFill>
                  <a:schemeClr val="bg1"/>
                </a:solidFill>
              </a:rPr>
              <a:t> </a:t>
            </a:r>
            <a:r>
              <a:rPr kumimoji="1" lang="en-US" altLang="ja-JP" b="1" dirty="0">
                <a:solidFill>
                  <a:schemeClr val="bg1"/>
                </a:solidFill>
              </a:rPr>
              <a:t>× </a:t>
            </a:r>
            <a:r>
              <a:rPr kumimoji="1" lang="ja-JP" altLang="en-US" b="1" u="sng" dirty="0">
                <a:solidFill>
                  <a:schemeClr val="bg1"/>
                </a:solidFill>
              </a:rPr>
              <a:t>事業所・団体名</a:t>
            </a:r>
            <a:r>
              <a:rPr kumimoji="1" lang="ja-JP" altLang="en-US" b="1" dirty="0">
                <a:solidFill>
                  <a:schemeClr val="bg1"/>
                </a:solidFill>
              </a:rPr>
              <a:t> </a:t>
            </a:r>
            <a:r>
              <a:rPr kumimoji="1" lang="en-US" altLang="ja-JP" b="1" dirty="0">
                <a:solidFill>
                  <a:schemeClr val="bg1"/>
                </a:solidFill>
              </a:rPr>
              <a:t>× </a:t>
            </a:r>
            <a:r>
              <a:rPr kumimoji="1" lang="ja-JP" altLang="en-US" b="1" u="sng" dirty="0">
                <a:solidFill>
                  <a:schemeClr val="bg1"/>
                </a:solidFill>
              </a:rPr>
              <a:t>事業所・団体名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B626A8F7-7E57-4A47-A52D-63FDFE7F2401}"/>
              </a:ext>
            </a:extLst>
          </p:cNvPr>
          <p:cNvSpPr/>
          <p:nvPr/>
        </p:nvSpPr>
        <p:spPr>
          <a:xfrm>
            <a:off x="-3264380" y="2319558"/>
            <a:ext cx="3082955" cy="60941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kumimoji="1"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</a:t>
            </a: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該当するＳＤＧｓ目標」　には、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該当するアイコンを</a:t>
            </a:r>
            <a:r>
              <a:rPr kumimoji="1" lang="ja-JP" altLang="en-US" sz="1200" b="1" u="sng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１つ</a:t>
            </a: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貼り付けてください。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aphicFrame>
        <p:nvGraphicFramePr>
          <p:cNvPr id="40" name="表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2229750"/>
              </p:ext>
            </p:extLst>
          </p:nvPr>
        </p:nvGraphicFramePr>
        <p:xfrm>
          <a:off x="72571" y="2337768"/>
          <a:ext cx="4484189" cy="2443782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803729">
                  <a:extLst>
                    <a:ext uri="{9D8B030D-6E8A-4147-A177-3AD203B41FA5}">
                      <a16:colId xmlns:a16="http://schemas.microsoft.com/office/drawing/2014/main" val="3550993727"/>
                    </a:ext>
                  </a:extLst>
                </a:gridCol>
                <a:gridCol w="3680460">
                  <a:extLst>
                    <a:ext uri="{9D8B030D-6E8A-4147-A177-3AD203B41FA5}">
                      <a16:colId xmlns:a16="http://schemas.microsoft.com/office/drawing/2014/main" val="3183412318"/>
                    </a:ext>
                  </a:extLst>
                </a:gridCol>
              </a:tblGrid>
              <a:tr h="344577"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400" b="1" kern="12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２</a:t>
                      </a:r>
                      <a:r>
                        <a:rPr kumimoji="1" lang="en-US" altLang="ja-JP" sz="1400" b="1" kern="12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</a:t>
                      </a:r>
                      <a:r>
                        <a:rPr kumimoji="1" lang="ja-JP" altLang="en-US" sz="1400" b="1" kern="12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該当する</a:t>
                      </a:r>
                      <a:r>
                        <a:rPr kumimoji="1" lang="en-US" altLang="ja-JP" sz="1400" b="1" kern="12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SDGs</a:t>
                      </a:r>
                      <a:r>
                        <a:rPr kumimoji="1" lang="ja-JP" altLang="en-US" sz="1400" b="1" kern="12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目標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1" kern="12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7731859"/>
                  </a:ext>
                </a:extLst>
              </a:tr>
              <a:tr h="1139521">
                <a:tc>
                  <a:txBody>
                    <a:bodyPr/>
                    <a:lstStyle/>
                    <a:p>
                      <a:endParaRPr kumimoji="1" lang="en-US" altLang="ja-JP" sz="16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400" u="sng" kern="12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関係する主要なゴール</a:t>
                      </a:r>
                      <a:r>
                        <a:rPr kumimoji="1" lang="ja-JP" altLang="en-US" sz="1400" kern="12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を左から選んでください。</a:t>
                      </a:r>
                      <a:endParaRPr kumimoji="1" lang="en-US" altLang="ja-JP" sz="1400" kern="120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kern="12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また、取組の中でどのような部分が</a:t>
                      </a:r>
                      <a:r>
                        <a:rPr kumimoji="1" lang="en-US" altLang="ja-JP" sz="1400" kern="12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SDGs</a:t>
                      </a:r>
                      <a:r>
                        <a:rPr kumimoji="1" lang="ja-JP" altLang="en-US" sz="1400" kern="12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目標に</a:t>
                      </a:r>
                      <a:endParaRPr kumimoji="1" lang="en-US" altLang="ja-JP" sz="1400" kern="120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kern="12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つながっているのか、具体的にご記入ください。</a:t>
                      </a:r>
                      <a:endParaRPr kumimoji="1" lang="en-US" altLang="ja-JP" sz="1400" kern="120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331919"/>
                  </a:ext>
                </a:extLst>
              </a:tr>
              <a:tr h="346265">
                <a:tc gridSpan="2">
                  <a:txBody>
                    <a:bodyPr/>
                    <a:lstStyle/>
                    <a:p>
                      <a:r>
                        <a:rPr kumimoji="1" lang="ja-JP" altLang="en-US" sz="1400" b="1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その他関連する</a:t>
                      </a:r>
                      <a:r>
                        <a:rPr kumimoji="1" lang="en-US" altLang="ja-JP" sz="1400" b="1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SDGs</a:t>
                      </a:r>
                      <a:r>
                        <a:rPr kumimoji="1" lang="ja-JP" altLang="en-US" sz="1400" b="1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目標</a:t>
                      </a:r>
                      <a:endParaRPr kumimoji="1" lang="en-US" altLang="ja-JP" sz="24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kern="120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1031101"/>
                  </a:ext>
                </a:extLst>
              </a:tr>
              <a:tr h="613419">
                <a:tc gridSpan="2">
                  <a:txBody>
                    <a:bodyPr/>
                    <a:lstStyle/>
                    <a:p>
                      <a:r>
                        <a:rPr kumimoji="1" lang="ja-JP" altLang="en-US" sz="1200" b="0" i="0" kern="12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上記以外に当てはまる</a:t>
                      </a:r>
                      <a:r>
                        <a:rPr kumimoji="1" lang="en-US" altLang="ja-JP" sz="1200" b="0" i="0" kern="12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SDGs</a:t>
                      </a:r>
                      <a:r>
                        <a:rPr kumimoji="1" lang="ja-JP" altLang="en-US" sz="1200" b="0" i="0" kern="12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目標のアイコンを貼り付けてください</a:t>
                      </a:r>
                      <a:endParaRPr kumimoji="1" lang="en-US" altLang="ja-JP" sz="12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4052298"/>
                  </a:ext>
                </a:extLst>
              </a:tr>
            </a:tbl>
          </a:graphicData>
        </a:graphic>
      </p:graphicFrame>
      <p:pic>
        <p:nvPicPr>
          <p:cNvPr id="101" name="図 100">
            <a:extLst>
              <a:ext uri="{FF2B5EF4-FFF2-40B4-BE49-F238E27FC236}">
                <a16:creationId xmlns:a16="http://schemas.microsoft.com/office/drawing/2014/main" id="{10F190B6-0A22-4FAB-9439-C8B9CD5D3446}"/>
              </a:ext>
            </a:extLst>
          </p:cNvPr>
          <p:cNvPicPr preferRelativeResize="0"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-3080613" y="3012045"/>
            <a:ext cx="540000" cy="540000"/>
          </a:xfrm>
          <a:prstGeom prst="rect">
            <a:avLst/>
          </a:prstGeom>
        </p:spPr>
      </p:pic>
      <p:pic>
        <p:nvPicPr>
          <p:cNvPr id="102" name="図 101">
            <a:extLst>
              <a:ext uri="{FF2B5EF4-FFF2-40B4-BE49-F238E27FC236}">
                <a16:creationId xmlns:a16="http://schemas.microsoft.com/office/drawing/2014/main" id="{C3B91F6D-DB4F-40B3-A2EC-BF7BE0398D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466966" y="3012248"/>
            <a:ext cx="540000" cy="540000"/>
          </a:xfrm>
          <a:prstGeom prst="rect">
            <a:avLst/>
          </a:prstGeom>
        </p:spPr>
      </p:pic>
      <p:pic>
        <p:nvPicPr>
          <p:cNvPr id="103" name="図 102">
            <a:extLst>
              <a:ext uri="{FF2B5EF4-FFF2-40B4-BE49-F238E27FC236}">
                <a16:creationId xmlns:a16="http://schemas.microsoft.com/office/drawing/2014/main" id="{8BB83ED3-4675-4C73-91F6-AFD7522372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837811" y="3012045"/>
            <a:ext cx="540000" cy="540000"/>
          </a:xfrm>
          <a:prstGeom prst="rect">
            <a:avLst/>
          </a:prstGeom>
        </p:spPr>
      </p:pic>
      <p:pic>
        <p:nvPicPr>
          <p:cNvPr id="104" name="図 103">
            <a:extLst>
              <a:ext uri="{FF2B5EF4-FFF2-40B4-BE49-F238E27FC236}">
                <a16:creationId xmlns:a16="http://schemas.microsoft.com/office/drawing/2014/main" id="{5EBE6473-8300-4268-AB85-32686BF620A2}"/>
              </a:ext>
            </a:extLst>
          </p:cNvPr>
          <p:cNvPicPr preferRelativeResize="0"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-1224164" y="3012248"/>
            <a:ext cx="540000" cy="540000"/>
          </a:xfrm>
          <a:prstGeom prst="rect">
            <a:avLst/>
          </a:prstGeom>
        </p:spPr>
      </p:pic>
      <p:pic>
        <p:nvPicPr>
          <p:cNvPr id="105" name="図 104">
            <a:extLst>
              <a:ext uri="{FF2B5EF4-FFF2-40B4-BE49-F238E27FC236}">
                <a16:creationId xmlns:a16="http://schemas.microsoft.com/office/drawing/2014/main" id="{83D3CA6E-4CE5-47FE-AF00-81E1C4F8D187}"/>
              </a:ext>
            </a:extLst>
          </p:cNvPr>
          <p:cNvPicPr preferRelativeResize="0"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-3080613" y="3635113"/>
            <a:ext cx="540000" cy="540000"/>
          </a:xfrm>
          <a:prstGeom prst="rect">
            <a:avLst/>
          </a:prstGeom>
        </p:spPr>
      </p:pic>
      <p:pic>
        <p:nvPicPr>
          <p:cNvPr id="106" name="図 105">
            <a:extLst>
              <a:ext uri="{FF2B5EF4-FFF2-40B4-BE49-F238E27FC236}">
                <a16:creationId xmlns:a16="http://schemas.microsoft.com/office/drawing/2014/main" id="{64F4E66B-C986-4F3A-A109-0353340ADE81}"/>
              </a:ext>
            </a:extLst>
          </p:cNvPr>
          <p:cNvPicPr preferRelativeResize="0"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-2464951" y="3632080"/>
            <a:ext cx="540000" cy="540000"/>
          </a:xfrm>
          <a:prstGeom prst="rect">
            <a:avLst/>
          </a:prstGeom>
        </p:spPr>
      </p:pic>
      <p:pic>
        <p:nvPicPr>
          <p:cNvPr id="107" name="図 106">
            <a:extLst>
              <a:ext uri="{FF2B5EF4-FFF2-40B4-BE49-F238E27FC236}">
                <a16:creationId xmlns:a16="http://schemas.microsoft.com/office/drawing/2014/main" id="{301D1DF8-D92B-4F75-A319-BE1F7B73F2E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-2459212" y="4251912"/>
            <a:ext cx="540000" cy="540000"/>
          </a:xfrm>
          <a:prstGeom prst="rect">
            <a:avLst/>
          </a:prstGeom>
        </p:spPr>
      </p:pic>
      <p:pic>
        <p:nvPicPr>
          <p:cNvPr id="108" name="図 107">
            <a:extLst>
              <a:ext uri="{FF2B5EF4-FFF2-40B4-BE49-F238E27FC236}">
                <a16:creationId xmlns:a16="http://schemas.microsoft.com/office/drawing/2014/main" id="{35C6031D-1D1D-4641-ACA3-3F8DF225651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-1224164" y="4251912"/>
            <a:ext cx="540000" cy="540000"/>
          </a:xfrm>
          <a:prstGeom prst="rect">
            <a:avLst/>
          </a:prstGeom>
        </p:spPr>
      </p:pic>
      <p:pic>
        <p:nvPicPr>
          <p:cNvPr id="109" name="図 108">
            <a:extLst>
              <a:ext uri="{FF2B5EF4-FFF2-40B4-BE49-F238E27FC236}">
                <a16:creationId xmlns:a16="http://schemas.microsoft.com/office/drawing/2014/main" id="{17F0645B-29D2-4C7F-8BD3-C6F123AE372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-2459212" y="4851561"/>
            <a:ext cx="540000" cy="540000"/>
          </a:xfrm>
          <a:prstGeom prst="rect">
            <a:avLst/>
          </a:prstGeom>
        </p:spPr>
      </p:pic>
      <p:pic>
        <p:nvPicPr>
          <p:cNvPr id="110" name="図 109">
            <a:extLst>
              <a:ext uri="{FF2B5EF4-FFF2-40B4-BE49-F238E27FC236}">
                <a16:creationId xmlns:a16="http://schemas.microsoft.com/office/drawing/2014/main" id="{0CB1DADA-260C-40E2-B6C9-23F6026000D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1224164" y="4875183"/>
            <a:ext cx="540000" cy="540000"/>
          </a:xfrm>
          <a:prstGeom prst="rect">
            <a:avLst/>
          </a:prstGeom>
        </p:spPr>
      </p:pic>
      <p:pic>
        <p:nvPicPr>
          <p:cNvPr id="111" name="図 110">
            <a:extLst>
              <a:ext uri="{FF2B5EF4-FFF2-40B4-BE49-F238E27FC236}">
                <a16:creationId xmlns:a16="http://schemas.microsoft.com/office/drawing/2014/main" id="{9323BD0F-1197-41E3-979A-07C385B18BCA}"/>
              </a:ext>
            </a:extLst>
          </p:cNvPr>
          <p:cNvPicPr preferRelativeResize="0">
            <a:picLocks/>
          </p:cNvPicPr>
          <p:nvPr/>
        </p:nvPicPr>
        <p:blipFill>
          <a:blip r:embed="rId12"/>
          <a:stretch>
            <a:fillRect/>
          </a:stretch>
        </p:blipFill>
        <p:spPr>
          <a:xfrm>
            <a:off x="-3080613" y="5458159"/>
            <a:ext cx="540000" cy="540000"/>
          </a:xfrm>
          <a:prstGeom prst="rect">
            <a:avLst/>
          </a:prstGeom>
        </p:spPr>
      </p:pic>
      <p:pic>
        <p:nvPicPr>
          <p:cNvPr id="112" name="図 111">
            <a:extLst>
              <a:ext uri="{FF2B5EF4-FFF2-40B4-BE49-F238E27FC236}">
                <a16:creationId xmlns:a16="http://schemas.microsoft.com/office/drawing/2014/main" id="{550AFFDF-09F9-44F5-98F9-CC6B892EC66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-1833780" y="3635113"/>
            <a:ext cx="540000" cy="540000"/>
          </a:xfrm>
          <a:prstGeom prst="rect">
            <a:avLst/>
          </a:prstGeom>
        </p:spPr>
      </p:pic>
      <p:pic>
        <p:nvPicPr>
          <p:cNvPr id="113" name="図 112">
            <a:extLst>
              <a:ext uri="{FF2B5EF4-FFF2-40B4-BE49-F238E27FC236}">
                <a16:creationId xmlns:a16="http://schemas.microsoft.com/office/drawing/2014/main" id="{88C14638-9372-4506-98EA-C92770433685}"/>
              </a:ext>
            </a:extLst>
          </p:cNvPr>
          <p:cNvPicPr preferRelativeResize="0">
            <a:picLocks/>
          </p:cNvPicPr>
          <p:nvPr/>
        </p:nvPicPr>
        <p:blipFill>
          <a:blip r:embed="rId14"/>
          <a:stretch>
            <a:fillRect/>
          </a:stretch>
        </p:blipFill>
        <p:spPr>
          <a:xfrm>
            <a:off x="-1224164" y="3635113"/>
            <a:ext cx="540000" cy="540000"/>
          </a:xfrm>
          <a:prstGeom prst="rect">
            <a:avLst/>
          </a:prstGeom>
        </p:spPr>
      </p:pic>
      <p:pic>
        <p:nvPicPr>
          <p:cNvPr id="114" name="図 113">
            <a:extLst>
              <a:ext uri="{FF2B5EF4-FFF2-40B4-BE49-F238E27FC236}">
                <a16:creationId xmlns:a16="http://schemas.microsoft.com/office/drawing/2014/main" id="{A88DD228-48F8-48BA-8BA6-355A2E405B28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-3080613" y="4244557"/>
            <a:ext cx="540000" cy="540000"/>
          </a:xfrm>
          <a:prstGeom prst="rect">
            <a:avLst/>
          </a:prstGeom>
        </p:spPr>
      </p:pic>
      <p:pic>
        <p:nvPicPr>
          <p:cNvPr id="115" name="図 114">
            <a:extLst>
              <a:ext uri="{FF2B5EF4-FFF2-40B4-BE49-F238E27FC236}">
                <a16:creationId xmlns:a16="http://schemas.microsoft.com/office/drawing/2014/main" id="{278C9180-2E15-4CD3-9F84-F469DF68D6F8}"/>
              </a:ext>
            </a:extLst>
          </p:cNvPr>
          <p:cNvPicPr preferRelativeResize="0">
            <a:picLocks/>
          </p:cNvPicPr>
          <p:nvPr/>
        </p:nvPicPr>
        <p:blipFill>
          <a:blip r:embed="rId16"/>
          <a:stretch>
            <a:fillRect/>
          </a:stretch>
        </p:blipFill>
        <p:spPr>
          <a:xfrm>
            <a:off x="-1837811" y="4244557"/>
            <a:ext cx="540000" cy="540000"/>
          </a:xfrm>
          <a:prstGeom prst="rect">
            <a:avLst/>
          </a:prstGeom>
        </p:spPr>
      </p:pic>
      <p:pic>
        <p:nvPicPr>
          <p:cNvPr id="116" name="図 115">
            <a:extLst>
              <a:ext uri="{FF2B5EF4-FFF2-40B4-BE49-F238E27FC236}">
                <a16:creationId xmlns:a16="http://schemas.microsoft.com/office/drawing/2014/main" id="{A0DAFFEF-283F-418F-979B-47AFB2A3760B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-3080613" y="4851358"/>
            <a:ext cx="540000" cy="540000"/>
          </a:xfrm>
          <a:prstGeom prst="rect">
            <a:avLst/>
          </a:prstGeom>
        </p:spPr>
      </p:pic>
      <p:pic>
        <p:nvPicPr>
          <p:cNvPr id="117" name="図 116">
            <a:extLst>
              <a:ext uri="{FF2B5EF4-FFF2-40B4-BE49-F238E27FC236}">
                <a16:creationId xmlns:a16="http://schemas.microsoft.com/office/drawing/2014/main" id="{7DEE25E4-A963-476A-87BF-875C573CA0C2}"/>
              </a:ext>
            </a:extLst>
          </p:cNvPr>
          <p:cNvPicPr preferRelativeResize="0">
            <a:picLocks/>
          </p:cNvPicPr>
          <p:nvPr/>
        </p:nvPicPr>
        <p:blipFill>
          <a:blip r:embed="rId18"/>
          <a:stretch>
            <a:fillRect/>
          </a:stretch>
        </p:blipFill>
        <p:spPr>
          <a:xfrm>
            <a:off x="-1837811" y="4859093"/>
            <a:ext cx="540000" cy="540000"/>
          </a:xfrm>
          <a:prstGeom prst="rect">
            <a:avLst/>
          </a:prstGeom>
        </p:spPr>
      </p:pic>
      <p:graphicFrame>
        <p:nvGraphicFramePr>
          <p:cNvPr id="30" name="表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603692"/>
              </p:ext>
            </p:extLst>
          </p:nvPr>
        </p:nvGraphicFramePr>
        <p:xfrm>
          <a:off x="4613985" y="2337767"/>
          <a:ext cx="4446045" cy="443074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446045">
                  <a:extLst>
                    <a:ext uri="{9D8B030D-6E8A-4147-A177-3AD203B41FA5}">
                      <a16:colId xmlns:a16="http://schemas.microsoft.com/office/drawing/2014/main" val="3550993727"/>
                    </a:ext>
                  </a:extLst>
                </a:gridCol>
              </a:tblGrid>
              <a:tr h="6468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４</a:t>
                      </a:r>
                      <a:r>
                        <a:rPr kumimoji="1" lang="en-US" altLang="ja-JP" sz="1400" b="1" kern="12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</a:t>
                      </a:r>
                      <a:r>
                        <a:rPr kumimoji="1" lang="ja-JP" altLang="en-US" sz="1400" b="1" kern="12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取組イメージ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7731859"/>
                  </a:ext>
                </a:extLst>
              </a:tr>
              <a:tr h="378387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400" kern="12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取組内容について、閲覧者の理解を助けるための図表（取組イメージ図や体制図、写真等）を挿入してください。</a:t>
                      </a:r>
                      <a:endParaRPr kumimoji="1" lang="en-US" altLang="ja-JP" sz="1400" kern="120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kumimoji="1" lang="en-US" altLang="ja-JP" sz="1400" kern="120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331919"/>
                  </a:ext>
                </a:extLst>
              </a:tr>
            </a:tbl>
          </a:graphicData>
        </a:graphic>
      </p:graphicFrame>
      <p:sp>
        <p:nvSpPr>
          <p:cNvPr id="33" name="タイトル 1"/>
          <p:cNvSpPr txBox="1">
            <a:spLocks/>
          </p:cNvSpPr>
          <p:nvPr/>
        </p:nvSpPr>
        <p:spPr>
          <a:xfrm>
            <a:off x="0" y="97957"/>
            <a:ext cx="9138301" cy="438383"/>
          </a:xfrm>
          <a:prstGeom prst="rect">
            <a:avLst/>
          </a:prstGeom>
          <a:noFill/>
        </p:spPr>
        <p:txBody>
          <a:bodyPr anchor="ctr" anchorCtr="0">
            <a:normAutofit/>
          </a:bodyPr>
          <a:lstStyle>
            <a:defPPr>
              <a:defRPr lang="ja-JP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2800">
                <a:solidFill>
                  <a:schemeClr val="bg1"/>
                </a:solidFill>
                <a:ea typeface="+mj-ea"/>
                <a:cs typeface="+mj-cs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lvl="0">
              <a:defRPr/>
            </a:pPr>
            <a:r>
              <a:rPr lang="ja-JP" altLang="en-US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タイトル</a:t>
            </a:r>
            <a:r>
              <a:rPr kumimoji="0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67CA6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0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067CA6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4" name="直線コネクタ 33"/>
          <p:cNvCxnSpPr/>
          <p:nvPr/>
        </p:nvCxnSpPr>
        <p:spPr>
          <a:xfrm>
            <a:off x="0" y="522485"/>
            <a:ext cx="9144000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6" name="表 35">
            <a:extLst>
              <a:ext uri="{FF2B5EF4-FFF2-40B4-BE49-F238E27FC236}">
                <a16:creationId xmlns:a16="http://schemas.microsoft.com/office/drawing/2014/main" id="{6D45ED25-37B3-4408-BB3C-DD3753D27D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4657399"/>
              </p:ext>
            </p:extLst>
          </p:nvPr>
        </p:nvGraphicFramePr>
        <p:xfrm>
          <a:off x="72571" y="1285388"/>
          <a:ext cx="8987460" cy="97935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146629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  <a:gridCol w="7840831">
                  <a:extLst>
                    <a:ext uri="{9D8B030D-6E8A-4147-A177-3AD203B41FA5}">
                      <a16:colId xmlns:a16="http://schemas.microsoft.com/office/drawing/2014/main" val="1195807557"/>
                    </a:ext>
                  </a:extLst>
                </a:gridCol>
              </a:tblGrid>
              <a:tr h="97935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400" b="1" kern="12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１</a:t>
                      </a:r>
                      <a:r>
                        <a:rPr kumimoji="1" lang="en-US" altLang="ja-JP" sz="1400" b="1" kern="12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</a:t>
                      </a:r>
                      <a:r>
                        <a:rPr kumimoji="1" lang="ja-JP" altLang="en-US" sz="1400" b="1" kern="12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取組概要</a:t>
                      </a:r>
                      <a:endParaRPr kumimoji="1" lang="en-US" altLang="ja-JP" sz="1400" b="1" kern="12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/>
                        <a:defRPr/>
                      </a:pPr>
                      <a:r>
                        <a:rPr kumimoji="1" lang="ja-JP" altLang="en-US" sz="1400" b="0" i="0" kern="12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どのような取組を行っているか概要を簡潔に記入してください。</a:t>
                      </a:r>
                      <a:endParaRPr kumimoji="1" lang="en-US" altLang="ja-JP" sz="1400" b="0" i="0" kern="120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265339"/>
                  </a:ext>
                </a:extLst>
              </a:tr>
            </a:tbl>
          </a:graphicData>
        </a:graphic>
      </p:graphicFrame>
      <p:sp>
        <p:nvSpPr>
          <p:cNvPr id="5" name="線吹き出し 1 (枠付き) 4"/>
          <p:cNvSpPr/>
          <p:nvPr/>
        </p:nvSpPr>
        <p:spPr>
          <a:xfrm>
            <a:off x="9601199" y="48382"/>
            <a:ext cx="3014664" cy="682928"/>
          </a:xfrm>
          <a:prstGeom prst="borderCallout1">
            <a:avLst>
              <a:gd name="adj1" fmla="val 53072"/>
              <a:gd name="adj2" fmla="val 430"/>
              <a:gd name="adj3" fmla="val 33760"/>
              <a:gd name="adj4" fmla="val -15137"/>
            </a:avLst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取組のタイトルを入力してください。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4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「タイトル」は削除してご提出</a:t>
            </a:r>
            <a:r>
              <a:rPr kumimoji="1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</a:p>
        </p:txBody>
      </p:sp>
      <p:sp>
        <p:nvSpPr>
          <p:cNvPr id="38" name="線吹き出し 1 (枠付き) 37"/>
          <p:cNvSpPr/>
          <p:nvPr/>
        </p:nvSpPr>
        <p:spPr>
          <a:xfrm>
            <a:off x="9601199" y="848380"/>
            <a:ext cx="3014663" cy="2946868"/>
          </a:xfrm>
          <a:prstGeom prst="borderCallout1">
            <a:avLst>
              <a:gd name="adj1" fmla="val 11022"/>
              <a:gd name="adj2" fmla="val 909"/>
              <a:gd name="adj3" fmla="val 7325"/>
              <a:gd name="adj4" fmla="val -14659"/>
            </a:avLst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取組に関わるすべての事業所・団体を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記載する必要はございません。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応募に賛同し、協力を得られた事業所・団体名を連盟で記載してください。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複数の事業所・団体を記載の場合、文字数や文字サイズを考慮し、同業種や同形態の事業所・団体を「○○業」「□□団体」という形で表記をお願いさせていただく場合があります。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例）株式会社○○ </a:t>
            </a:r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× 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△△団体 </a:t>
            </a:r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× 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□□学校</a:t>
            </a:r>
          </a:p>
          <a:p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-3264380" y="0"/>
            <a:ext cx="3085088" cy="2086622"/>
            <a:chOff x="-3264380" y="157965"/>
            <a:chExt cx="3085088" cy="2086622"/>
          </a:xfrm>
        </p:grpSpPr>
        <p:sp>
          <p:nvSpPr>
            <p:cNvPr id="63" name="テキスト ボックス 62">
              <a:extLst>
                <a:ext uri="{FF2B5EF4-FFF2-40B4-BE49-F238E27FC236}">
                  <a16:creationId xmlns:a16="http://schemas.microsoft.com/office/drawing/2014/main" id="{0F41CECA-3D85-4DB2-94FB-FB5822186523}"/>
                </a:ext>
              </a:extLst>
            </p:cNvPr>
            <p:cNvSpPr txBox="1"/>
            <p:nvPr/>
          </p:nvSpPr>
          <p:spPr>
            <a:xfrm>
              <a:off x="-3264380" y="891756"/>
              <a:ext cx="3085088" cy="2769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ご提出の際は</a:t>
              </a:r>
              <a:r>
                <a:rPr kumimoji="1" lang="ja-JP" altLang="en-US" sz="1200" i="0" u="sng" strike="noStrike" kern="1200" cap="none" spc="0" normalizeH="0" baseline="0" noProof="0" dirty="0">
                  <a:ln>
                    <a:noFill/>
                  </a:ln>
                  <a:solidFill>
                    <a:srgbClr val="067CA6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青文字</a:t>
              </a:r>
              <a:r>
                <a:rPr kumimoji="1" lang="ja-JP" altLang="en-US" sz="1200" b="1" i="0" u="sng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は削除してご提出</a:t>
              </a:r>
              <a:r>
                <a:rPr kumimoji="1" lang="ja-JP" altLang="en-US" sz="12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ください。</a:t>
              </a:r>
              <a:endPara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31" name="正方形/長方形 30">
              <a:extLst>
                <a:ext uri="{FF2B5EF4-FFF2-40B4-BE49-F238E27FC236}">
                  <a16:creationId xmlns:a16="http://schemas.microsoft.com/office/drawing/2014/main" id="{B626A8F7-7E57-4A47-A52D-63FDFE7F2401}"/>
                </a:ext>
              </a:extLst>
            </p:cNvPr>
            <p:cNvSpPr/>
            <p:nvPr/>
          </p:nvSpPr>
          <p:spPr>
            <a:xfrm>
              <a:off x="-3264380" y="1240078"/>
              <a:ext cx="3082954" cy="37652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記入は全て「</a:t>
              </a:r>
              <a:r>
                <a:rPr kumimoji="1" lang="ja-JP" altLang="en-US" sz="1400" b="1" u="sng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です・ます調</a:t>
              </a:r>
              <a:r>
                <a:rPr kumimoji="1" lang="ja-JP" altLang="en-US" sz="14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」</a:t>
              </a:r>
              <a:r>
                <a:rPr kumimoji="1" lang="ja-JP" altLang="en-US" sz="12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でお願いします。</a:t>
              </a:r>
              <a:endPara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B626A8F7-7E57-4A47-A52D-63FDFE7F2401}"/>
                </a:ext>
              </a:extLst>
            </p:cNvPr>
            <p:cNvSpPr/>
            <p:nvPr/>
          </p:nvSpPr>
          <p:spPr>
            <a:xfrm>
              <a:off x="-3264380" y="1687760"/>
              <a:ext cx="3082954" cy="556827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1" u="sng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記載内容は枠内に収めてください</a:t>
              </a:r>
              <a:r>
                <a:rPr kumimoji="1" lang="ja-JP" altLang="en-US" sz="12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。</a:t>
              </a:r>
              <a:r>
                <a:rPr kumimoji="1" lang="en-US" altLang="ja-JP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(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フォント「</a:t>
              </a:r>
              <a:r>
                <a:rPr kumimoji="1" lang="en-US" altLang="ja-JP" sz="1200" dirty="0" err="1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Meiryo</a:t>
              </a:r>
              <a:r>
                <a:rPr kumimoji="1" lang="en-US" altLang="ja-JP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 UI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」</a:t>
              </a:r>
              <a:r>
                <a:rPr kumimoji="1" lang="en-US" altLang="ja-JP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)</a:t>
              </a:r>
              <a:endPara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0F41CECA-3D85-4DB2-94FB-FB5822186523}"/>
                </a:ext>
              </a:extLst>
            </p:cNvPr>
            <p:cNvSpPr txBox="1"/>
            <p:nvPr/>
          </p:nvSpPr>
          <p:spPr>
            <a:xfrm>
              <a:off x="-3264380" y="157965"/>
              <a:ext cx="3085088" cy="64633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noProof="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本応募シートは、事例集に掲載を行う場合があります。写真や図等を貼付される際には、肖像権、著作権侵害に該当しないようご注意ください。</a:t>
              </a:r>
              <a:endPara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</p:grp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B626A8F7-7E57-4A47-A52D-63FDFE7F2401}"/>
              </a:ext>
            </a:extLst>
          </p:cNvPr>
          <p:cNvSpPr/>
          <p:nvPr/>
        </p:nvSpPr>
        <p:spPr>
          <a:xfrm>
            <a:off x="9601199" y="5686775"/>
            <a:ext cx="3082955" cy="1050075"/>
          </a:xfrm>
          <a:prstGeom prst="rect">
            <a:avLst/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枠のサイズを変更したり、枠の行を削除したり、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様式の変更は行わないでください。</a:t>
            </a:r>
          </a:p>
        </p:txBody>
      </p:sp>
      <p:graphicFrame>
        <p:nvGraphicFramePr>
          <p:cNvPr id="41" name="表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3388608"/>
              </p:ext>
            </p:extLst>
          </p:nvPr>
        </p:nvGraphicFramePr>
        <p:xfrm>
          <a:off x="72570" y="4856520"/>
          <a:ext cx="4484189" cy="1911987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484189">
                  <a:extLst>
                    <a:ext uri="{9D8B030D-6E8A-4147-A177-3AD203B41FA5}">
                      <a16:colId xmlns:a16="http://schemas.microsoft.com/office/drawing/2014/main" val="3550993727"/>
                    </a:ext>
                  </a:extLst>
                </a:gridCol>
              </a:tblGrid>
              <a:tr h="30402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400" b="1" kern="12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３</a:t>
                      </a:r>
                      <a:r>
                        <a:rPr kumimoji="1" lang="en-US" altLang="ja-JP" sz="1400" b="1" kern="12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</a:t>
                      </a:r>
                      <a:r>
                        <a:rPr kumimoji="1" lang="ja-JP" altLang="en-US" sz="1400" b="1" kern="12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目標に対する達成状況、実績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7731859"/>
                  </a:ext>
                </a:extLst>
              </a:tr>
              <a:tr h="16079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u="sng" kern="12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具体的な数値を含めてご記入ください。</a:t>
                      </a:r>
                      <a:endParaRPr kumimoji="1" lang="en-US" altLang="ja-JP" sz="1400" u="none" kern="120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u="none" kern="12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  <a:r>
                        <a:rPr kumimoji="1" lang="en-US" altLang="ja-JP" sz="1400" u="none" kern="12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(</a:t>
                      </a:r>
                      <a:r>
                        <a:rPr kumimoji="1" lang="ja-JP" altLang="en-US" sz="1400" u="none" kern="12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年間〇〇</a:t>
                      </a:r>
                      <a:r>
                        <a:rPr kumimoji="1" lang="en-US" altLang="ja-JP" sz="1400" u="none" kern="12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kg</a:t>
                      </a:r>
                      <a:r>
                        <a:rPr kumimoji="1" lang="ja-JP" altLang="en-US" sz="1400" u="none" kern="12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の削減に貢献している</a:t>
                      </a:r>
                      <a:r>
                        <a:rPr kumimoji="1" lang="en-US" altLang="ja-JP" sz="1400" u="none" kern="12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)</a:t>
                      </a:r>
                    </a:p>
                    <a:p>
                      <a:endParaRPr kumimoji="1" lang="en-US" altLang="ja-JP" sz="16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3319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1315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表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9050880"/>
              </p:ext>
            </p:extLst>
          </p:nvPr>
        </p:nvGraphicFramePr>
        <p:xfrm>
          <a:off x="52378" y="95245"/>
          <a:ext cx="4525971" cy="66600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525971">
                  <a:extLst>
                    <a:ext uri="{9D8B030D-6E8A-4147-A177-3AD203B41FA5}">
                      <a16:colId xmlns:a16="http://schemas.microsoft.com/office/drawing/2014/main" val="3550993727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altLang="ja-JP" sz="1400" b="1" kern="12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5.</a:t>
                      </a:r>
                      <a:r>
                        <a:rPr kumimoji="1" lang="ja-JP" altLang="en-US" sz="1400" b="1" kern="12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取組が開始されたきっかけと展開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7731859"/>
                  </a:ext>
                </a:extLst>
              </a:tr>
              <a:tr h="306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kern="12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取組が開始されたきっかけや困難な状況を克服したエピソード</a:t>
                      </a:r>
                      <a:endParaRPr kumimoji="1" lang="en-US" altLang="ja-JP" sz="1400" kern="120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kern="12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などをできるだけ詳しく記入してください。</a:t>
                      </a:r>
                      <a:endParaRPr kumimoji="1" lang="en-US" altLang="ja-JP" sz="1400" kern="120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331919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kern="12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6.</a:t>
                      </a:r>
                      <a:r>
                        <a:rPr kumimoji="1" lang="ja-JP" altLang="en-US" sz="1400" b="1" kern="12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応募した取組の今後の計画・展開</a:t>
                      </a:r>
                      <a:endParaRPr kumimoji="1" lang="en-US" altLang="ja-JP" sz="1400" b="1" kern="12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06178"/>
                  </a:ext>
                </a:extLst>
              </a:tr>
              <a:tr h="2952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kern="12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応募した取組を今後どのように計画・展開していきたいか記入してください。</a:t>
                      </a:r>
                      <a:endParaRPr kumimoji="1" lang="en-US" altLang="ja-JP" sz="1400" kern="120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279724"/>
                  </a:ext>
                </a:extLst>
              </a:tr>
            </a:tbl>
          </a:graphicData>
        </a:graphic>
      </p:graphicFrame>
      <p:graphicFrame>
        <p:nvGraphicFramePr>
          <p:cNvPr id="30" name="表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6970467"/>
              </p:ext>
            </p:extLst>
          </p:nvPr>
        </p:nvGraphicFramePr>
        <p:xfrm>
          <a:off x="4669765" y="95246"/>
          <a:ext cx="4388510" cy="66600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388510">
                  <a:extLst>
                    <a:ext uri="{9D8B030D-6E8A-4147-A177-3AD203B41FA5}">
                      <a16:colId xmlns:a16="http://schemas.microsoft.com/office/drawing/2014/main" val="3550993727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kern="12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7.</a:t>
                      </a:r>
                      <a:r>
                        <a:rPr kumimoji="1" lang="ja-JP" altLang="en-US" sz="1400" b="1" kern="12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汎用性</a:t>
                      </a:r>
                      <a:r>
                        <a:rPr kumimoji="1" lang="en-US" altLang="ja-JP" sz="1200" b="1" kern="12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(</a:t>
                      </a:r>
                      <a:r>
                        <a:rPr kumimoji="1" lang="ja-JP" altLang="en-US" sz="1200" b="1" kern="12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他の事業所・団体が参加・真似しやすい</a:t>
                      </a:r>
                      <a:r>
                        <a:rPr kumimoji="1" lang="en-US" altLang="ja-JP" sz="1200" b="1" kern="12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)</a:t>
                      </a:r>
                      <a:r>
                        <a:rPr kumimoji="1" lang="ja-JP" altLang="en-US" sz="1400" b="1" kern="12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ポイント</a:t>
                      </a:r>
                      <a:endParaRPr kumimoji="1" lang="en-US" altLang="ja-JP" sz="1400" b="1" kern="12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7731859"/>
                  </a:ext>
                </a:extLst>
              </a:tr>
              <a:tr h="6336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kern="12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他の事業所・団体が参加したり、真似しやすいポイントをできるだけ詳しく記入してください。</a:t>
                      </a:r>
                      <a:endParaRPr kumimoji="1" lang="en-US" altLang="ja-JP" sz="1400" kern="120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kumimoji="1" lang="ja-JP" altLang="en-US" sz="1400" kern="12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図やイラストを添付してもけっこうです。</a:t>
                      </a:r>
                      <a:endParaRPr kumimoji="1" lang="en-US" altLang="ja-JP" sz="1400" kern="120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331919"/>
                  </a:ext>
                </a:extLst>
              </a:tr>
            </a:tbl>
          </a:graphicData>
        </a:graphic>
      </p:graphicFrame>
      <p:grpSp>
        <p:nvGrpSpPr>
          <p:cNvPr id="3" name="グループ化 2"/>
          <p:cNvGrpSpPr/>
          <p:nvPr/>
        </p:nvGrpSpPr>
        <p:grpSpPr>
          <a:xfrm>
            <a:off x="-3264380" y="157965"/>
            <a:ext cx="3085088" cy="2086622"/>
            <a:chOff x="-3264380" y="157965"/>
            <a:chExt cx="3085088" cy="2086622"/>
          </a:xfrm>
        </p:grpSpPr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0F41CECA-3D85-4DB2-94FB-FB5822186523}"/>
                </a:ext>
              </a:extLst>
            </p:cNvPr>
            <p:cNvSpPr txBox="1"/>
            <p:nvPr/>
          </p:nvSpPr>
          <p:spPr>
            <a:xfrm>
              <a:off x="-3264380" y="891756"/>
              <a:ext cx="3085088" cy="2769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ご提出の際は</a:t>
              </a:r>
              <a:r>
                <a:rPr kumimoji="1" lang="ja-JP" altLang="en-US" sz="1200" b="1" i="0" u="sng" strike="noStrike" kern="1200" cap="none" spc="0" normalizeH="0" baseline="0" noProof="0" dirty="0">
                  <a:ln>
                    <a:noFill/>
                  </a:ln>
                  <a:solidFill>
                    <a:srgbClr val="067CA6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青文字</a:t>
              </a:r>
              <a:r>
                <a:rPr kumimoji="1" lang="ja-JP" altLang="en-US" sz="1200" b="1" i="0" u="sng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は削除してご提出</a:t>
              </a:r>
              <a:r>
                <a:rPr kumimoji="1" lang="ja-JP" altLang="en-US" sz="12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ください。</a:t>
              </a:r>
              <a:endPara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B626A8F7-7E57-4A47-A52D-63FDFE7F2401}"/>
                </a:ext>
              </a:extLst>
            </p:cNvPr>
            <p:cNvSpPr/>
            <p:nvPr/>
          </p:nvSpPr>
          <p:spPr>
            <a:xfrm>
              <a:off x="-3264380" y="1240078"/>
              <a:ext cx="3082954" cy="37652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記入は全て「</a:t>
              </a:r>
              <a:r>
                <a:rPr kumimoji="1" lang="ja-JP" altLang="en-US" sz="1400" b="1" u="sng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です・ます調</a:t>
              </a:r>
              <a:r>
                <a:rPr kumimoji="1" lang="ja-JP" altLang="en-US" sz="14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」</a:t>
              </a:r>
              <a:r>
                <a:rPr kumimoji="1" lang="ja-JP" altLang="en-US" sz="12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でお願いします。</a:t>
              </a:r>
              <a:endPara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B626A8F7-7E57-4A47-A52D-63FDFE7F2401}"/>
                </a:ext>
              </a:extLst>
            </p:cNvPr>
            <p:cNvSpPr/>
            <p:nvPr/>
          </p:nvSpPr>
          <p:spPr>
            <a:xfrm>
              <a:off x="-3264380" y="1687760"/>
              <a:ext cx="3082954" cy="556827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1" u="sng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記載内容は枠内に収めてください</a:t>
              </a:r>
              <a:r>
                <a:rPr kumimoji="1" lang="ja-JP" altLang="en-US" sz="12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。</a:t>
              </a:r>
              <a:r>
                <a:rPr kumimoji="1" lang="en-US" altLang="ja-JP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(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フォント「</a:t>
              </a:r>
              <a:r>
                <a:rPr kumimoji="1" lang="en-US" altLang="ja-JP" sz="1200" dirty="0" err="1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Meiryo</a:t>
              </a:r>
              <a:r>
                <a:rPr kumimoji="1" lang="en-US" altLang="ja-JP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 UI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」</a:t>
              </a:r>
              <a:r>
                <a:rPr kumimoji="1" lang="en-US" altLang="ja-JP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)</a:t>
              </a:r>
              <a:endPara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0F41CECA-3D85-4DB2-94FB-FB5822186523}"/>
                </a:ext>
              </a:extLst>
            </p:cNvPr>
            <p:cNvSpPr txBox="1"/>
            <p:nvPr/>
          </p:nvSpPr>
          <p:spPr>
            <a:xfrm>
              <a:off x="-3264380" y="157965"/>
              <a:ext cx="3085088" cy="64633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noProof="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本応募シートは、事例集に掲載を行う場合があります。写真や図等を貼付される際には、肖像権、著作権侵害に該当しないようご注意ください。</a:t>
              </a:r>
              <a:endPara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64972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タイトル 1"/>
          <p:cNvSpPr txBox="1">
            <a:spLocks/>
          </p:cNvSpPr>
          <p:nvPr/>
        </p:nvSpPr>
        <p:spPr>
          <a:xfrm>
            <a:off x="83970" y="52183"/>
            <a:ext cx="9060030" cy="438383"/>
          </a:xfrm>
          <a:prstGeom prst="rect">
            <a:avLst/>
          </a:prstGeom>
          <a:noFill/>
        </p:spPr>
        <p:txBody>
          <a:bodyPr anchor="ctr" anchorCtr="0">
            <a:normAutofit/>
          </a:bodyPr>
          <a:lstStyle>
            <a:defPPr>
              <a:defRPr lang="ja-JP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2800">
                <a:solidFill>
                  <a:schemeClr val="bg1"/>
                </a:solidFill>
                <a:ea typeface="+mj-ea"/>
                <a:cs typeface="+mj-cs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lvl="0">
              <a:defRPr/>
            </a:pPr>
            <a:r>
              <a:rPr lang="ja-JP" altLang="en-US" sz="2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構成事業所・団体　一覧</a:t>
            </a:r>
            <a:r>
              <a:rPr lang="en-US" altLang="ja-JP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◎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問い合わせ代表</a:t>
            </a:r>
            <a:r>
              <a:rPr lang="en-US" altLang="ja-JP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4" name="直線コネクタ 33"/>
          <p:cNvCxnSpPr/>
          <p:nvPr/>
        </p:nvCxnSpPr>
        <p:spPr>
          <a:xfrm>
            <a:off x="0" y="442708"/>
            <a:ext cx="9144000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41A0A2F0-1E7B-47DD-8344-2FFFF4F483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1949702"/>
              </p:ext>
            </p:extLst>
          </p:nvPr>
        </p:nvGraphicFramePr>
        <p:xfrm>
          <a:off x="50800" y="589717"/>
          <a:ext cx="9029700" cy="77770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08100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  <a:gridCol w="2655497">
                  <a:extLst>
                    <a:ext uri="{9D8B030D-6E8A-4147-A177-3AD203B41FA5}">
                      <a16:colId xmlns:a16="http://schemas.microsoft.com/office/drawing/2014/main" val="1195807557"/>
                    </a:ext>
                  </a:extLst>
                </a:gridCol>
                <a:gridCol w="837003">
                  <a:extLst>
                    <a:ext uri="{9D8B030D-6E8A-4147-A177-3AD203B41FA5}">
                      <a16:colId xmlns:a16="http://schemas.microsoft.com/office/drawing/2014/main" val="2513165794"/>
                    </a:ext>
                  </a:extLst>
                </a:gridCol>
                <a:gridCol w="1723136">
                  <a:extLst>
                    <a:ext uri="{9D8B030D-6E8A-4147-A177-3AD203B41FA5}">
                      <a16:colId xmlns:a16="http://schemas.microsoft.com/office/drawing/2014/main" val="3492310274"/>
                    </a:ext>
                  </a:extLst>
                </a:gridCol>
                <a:gridCol w="667512">
                  <a:extLst>
                    <a:ext uri="{9D8B030D-6E8A-4147-A177-3AD203B41FA5}">
                      <a16:colId xmlns:a16="http://schemas.microsoft.com/office/drawing/2014/main" val="1018413806"/>
                    </a:ext>
                  </a:extLst>
                </a:gridCol>
                <a:gridCol w="1838452">
                  <a:extLst>
                    <a:ext uri="{9D8B030D-6E8A-4147-A177-3AD203B41FA5}">
                      <a16:colId xmlns:a16="http://schemas.microsoft.com/office/drawing/2014/main" val="1940940461"/>
                    </a:ext>
                  </a:extLst>
                </a:gridCol>
              </a:tblGrid>
              <a:tr h="3890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事業所・団体名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◎</a:t>
                      </a:r>
                      <a:r>
                        <a:rPr kumimoji="1" lang="ja-JP" altLang="en-US" sz="1200" b="0" kern="12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支社・営業所名まで記入してください</a:t>
                      </a: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所在地</a:t>
                      </a:r>
                      <a:endParaRPr kumimoji="1" lang="en-US" altLang="ja-JP" sz="12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972983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連携における役割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業種</a:t>
                      </a:r>
                      <a:endParaRPr kumimoji="1" lang="en-US" altLang="ja-JP" sz="12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2114953"/>
                  </a:ext>
                </a:extLst>
              </a:tr>
            </a:tbl>
          </a:graphicData>
        </a:graphic>
      </p:graphicFrame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7AC5BFA-E79C-4AF5-B10A-D4980D9CD21A}"/>
              </a:ext>
            </a:extLst>
          </p:cNvPr>
          <p:cNvSpPr/>
          <p:nvPr/>
        </p:nvSpPr>
        <p:spPr>
          <a:xfrm>
            <a:off x="-2703514" y="1342247"/>
            <a:ext cx="2574926" cy="104298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事業所・団体名、所在地、連携における役割につきましては、事例集に掲載される可能性がありますので、予めご了承ください。</a:t>
            </a:r>
            <a:endParaRPr kumimoji="1" lang="en-US" altLang="ja-JP" sz="1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47AC5BFA-E79C-4AF5-B10A-D4980D9CD21A}"/>
              </a:ext>
            </a:extLst>
          </p:cNvPr>
          <p:cNvSpPr/>
          <p:nvPr/>
        </p:nvSpPr>
        <p:spPr>
          <a:xfrm>
            <a:off x="-2703514" y="589717"/>
            <a:ext cx="2574926" cy="51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問い合わせ代表の事業所若しくは団体名の先頭に</a:t>
            </a:r>
            <a:r>
              <a:rPr kumimoji="1"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◎</a:t>
            </a: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を付けてください。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6" name="表 25">
            <a:extLst>
              <a:ext uri="{FF2B5EF4-FFF2-40B4-BE49-F238E27FC236}">
                <a16:creationId xmlns:a16="http://schemas.microsoft.com/office/drawing/2014/main" id="{F1E093EF-FEC0-177E-D289-B2359A2503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051877"/>
              </p:ext>
            </p:extLst>
          </p:nvPr>
        </p:nvGraphicFramePr>
        <p:xfrm>
          <a:off x="50800" y="1600543"/>
          <a:ext cx="9029700" cy="77770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08100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  <a:gridCol w="2655497">
                  <a:extLst>
                    <a:ext uri="{9D8B030D-6E8A-4147-A177-3AD203B41FA5}">
                      <a16:colId xmlns:a16="http://schemas.microsoft.com/office/drawing/2014/main" val="1195807557"/>
                    </a:ext>
                  </a:extLst>
                </a:gridCol>
                <a:gridCol w="837003">
                  <a:extLst>
                    <a:ext uri="{9D8B030D-6E8A-4147-A177-3AD203B41FA5}">
                      <a16:colId xmlns:a16="http://schemas.microsoft.com/office/drawing/2014/main" val="2513165794"/>
                    </a:ext>
                  </a:extLst>
                </a:gridCol>
                <a:gridCol w="1723136">
                  <a:extLst>
                    <a:ext uri="{9D8B030D-6E8A-4147-A177-3AD203B41FA5}">
                      <a16:colId xmlns:a16="http://schemas.microsoft.com/office/drawing/2014/main" val="3492310274"/>
                    </a:ext>
                  </a:extLst>
                </a:gridCol>
                <a:gridCol w="667512">
                  <a:extLst>
                    <a:ext uri="{9D8B030D-6E8A-4147-A177-3AD203B41FA5}">
                      <a16:colId xmlns:a16="http://schemas.microsoft.com/office/drawing/2014/main" val="1018413806"/>
                    </a:ext>
                  </a:extLst>
                </a:gridCol>
                <a:gridCol w="1838452">
                  <a:extLst>
                    <a:ext uri="{9D8B030D-6E8A-4147-A177-3AD203B41FA5}">
                      <a16:colId xmlns:a16="http://schemas.microsoft.com/office/drawing/2014/main" val="1940940461"/>
                    </a:ext>
                  </a:extLst>
                </a:gridCol>
              </a:tblGrid>
              <a:tr h="3890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事業所・団体名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kern="12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支社・営業所名まで記入してください</a:t>
                      </a: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所在地</a:t>
                      </a:r>
                      <a:endParaRPr kumimoji="1" lang="en-US" altLang="ja-JP" sz="12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972983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連携における役割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業種</a:t>
                      </a:r>
                      <a:endParaRPr kumimoji="1" lang="en-US" altLang="ja-JP" sz="12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2114953"/>
                  </a:ext>
                </a:extLst>
              </a:tr>
            </a:tbl>
          </a:graphicData>
        </a:graphic>
      </p:graphicFrame>
      <p:graphicFrame>
        <p:nvGraphicFramePr>
          <p:cNvPr id="27" name="表 26">
            <a:extLst>
              <a:ext uri="{FF2B5EF4-FFF2-40B4-BE49-F238E27FC236}">
                <a16:creationId xmlns:a16="http://schemas.microsoft.com/office/drawing/2014/main" id="{00F65BD9-3FEB-B320-3EF8-03C456DE1B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5716553"/>
              </p:ext>
            </p:extLst>
          </p:nvPr>
        </p:nvGraphicFramePr>
        <p:xfrm>
          <a:off x="50800" y="2614529"/>
          <a:ext cx="9029700" cy="77770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08100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  <a:gridCol w="2655497">
                  <a:extLst>
                    <a:ext uri="{9D8B030D-6E8A-4147-A177-3AD203B41FA5}">
                      <a16:colId xmlns:a16="http://schemas.microsoft.com/office/drawing/2014/main" val="1195807557"/>
                    </a:ext>
                  </a:extLst>
                </a:gridCol>
                <a:gridCol w="837003">
                  <a:extLst>
                    <a:ext uri="{9D8B030D-6E8A-4147-A177-3AD203B41FA5}">
                      <a16:colId xmlns:a16="http://schemas.microsoft.com/office/drawing/2014/main" val="2513165794"/>
                    </a:ext>
                  </a:extLst>
                </a:gridCol>
                <a:gridCol w="1723136">
                  <a:extLst>
                    <a:ext uri="{9D8B030D-6E8A-4147-A177-3AD203B41FA5}">
                      <a16:colId xmlns:a16="http://schemas.microsoft.com/office/drawing/2014/main" val="3492310274"/>
                    </a:ext>
                  </a:extLst>
                </a:gridCol>
                <a:gridCol w="667512">
                  <a:extLst>
                    <a:ext uri="{9D8B030D-6E8A-4147-A177-3AD203B41FA5}">
                      <a16:colId xmlns:a16="http://schemas.microsoft.com/office/drawing/2014/main" val="1018413806"/>
                    </a:ext>
                  </a:extLst>
                </a:gridCol>
                <a:gridCol w="1838452">
                  <a:extLst>
                    <a:ext uri="{9D8B030D-6E8A-4147-A177-3AD203B41FA5}">
                      <a16:colId xmlns:a16="http://schemas.microsoft.com/office/drawing/2014/main" val="1940940461"/>
                    </a:ext>
                  </a:extLst>
                </a:gridCol>
              </a:tblGrid>
              <a:tr h="3890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事業所・団体名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kern="12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支社・営業所名まで記入してください</a:t>
                      </a: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所在地</a:t>
                      </a:r>
                      <a:endParaRPr kumimoji="1" lang="en-US" altLang="ja-JP" sz="12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972983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連携における役割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業種</a:t>
                      </a:r>
                      <a:endParaRPr kumimoji="1" lang="en-US" altLang="ja-JP" sz="12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2114953"/>
                  </a:ext>
                </a:extLst>
              </a:tr>
            </a:tbl>
          </a:graphicData>
        </a:graphic>
      </p:graphicFrame>
      <p:graphicFrame>
        <p:nvGraphicFramePr>
          <p:cNvPr id="28" name="表 27">
            <a:extLst>
              <a:ext uri="{FF2B5EF4-FFF2-40B4-BE49-F238E27FC236}">
                <a16:creationId xmlns:a16="http://schemas.microsoft.com/office/drawing/2014/main" id="{F82DA332-9A31-F9BE-31D4-2AB1DFDF14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2058242"/>
              </p:ext>
            </p:extLst>
          </p:nvPr>
        </p:nvGraphicFramePr>
        <p:xfrm>
          <a:off x="57150" y="3619509"/>
          <a:ext cx="9029700" cy="77770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08100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  <a:gridCol w="2655497">
                  <a:extLst>
                    <a:ext uri="{9D8B030D-6E8A-4147-A177-3AD203B41FA5}">
                      <a16:colId xmlns:a16="http://schemas.microsoft.com/office/drawing/2014/main" val="1195807557"/>
                    </a:ext>
                  </a:extLst>
                </a:gridCol>
                <a:gridCol w="837003">
                  <a:extLst>
                    <a:ext uri="{9D8B030D-6E8A-4147-A177-3AD203B41FA5}">
                      <a16:colId xmlns:a16="http://schemas.microsoft.com/office/drawing/2014/main" val="2513165794"/>
                    </a:ext>
                  </a:extLst>
                </a:gridCol>
                <a:gridCol w="1723136">
                  <a:extLst>
                    <a:ext uri="{9D8B030D-6E8A-4147-A177-3AD203B41FA5}">
                      <a16:colId xmlns:a16="http://schemas.microsoft.com/office/drawing/2014/main" val="3492310274"/>
                    </a:ext>
                  </a:extLst>
                </a:gridCol>
                <a:gridCol w="667512">
                  <a:extLst>
                    <a:ext uri="{9D8B030D-6E8A-4147-A177-3AD203B41FA5}">
                      <a16:colId xmlns:a16="http://schemas.microsoft.com/office/drawing/2014/main" val="1018413806"/>
                    </a:ext>
                  </a:extLst>
                </a:gridCol>
                <a:gridCol w="1838452">
                  <a:extLst>
                    <a:ext uri="{9D8B030D-6E8A-4147-A177-3AD203B41FA5}">
                      <a16:colId xmlns:a16="http://schemas.microsoft.com/office/drawing/2014/main" val="1940940461"/>
                    </a:ext>
                  </a:extLst>
                </a:gridCol>
              </a:tblGrid>
              <a:tr h="3890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事業所・団体名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kern="12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支社・営業所名まで記入してください</a:t>
                      </a: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所在地</a:t>
                      </a:r>
                      <a:endParaRPr kumimoji="1" lang="en-US" altLang="ja-JP" sz="12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972983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連携における役割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業種</a:t>
                      </a:r>
                      <a:endParaRPr kumimoji="1" lang="en-US" altLang="ja-JP" sz="12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2114953"/>
                  </a:ext>
                </a:extLst>
              </a:tr>
            </a:tbl>
          </a:graphicData>
        </a:graphic>
      </p:graphicFrame>
      <p:graphicFrame>
        <p:nvGraphicFramePr>
          <p:cNvPr id="29" name="表 28">
            <a:extLst>
              <a:ext uri="{FF2B5EF4-FFF2-40B4-BE49-F238E27FC236}">
                <a16:creationId xmlns:a16="http://schemas.microsoft.com/office/drawing/2014/main" id="{A30A6017-6B18-99F0-2E98-773B62FEFB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9274116"/>
              </p:ext>
            </p:extLst>
          </p:nvPr>
        </p:nvGraphicFramePr>
        <p:xfrm>
          <a:off x="50800" y="4633495"/>
          <a:ext cx="9029700" cy="77770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08100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  <a:gridCol w="2655497">
                  <a:extLst>
                    <a:ext uri="{9D8B030D-6E8A-4147-A177-3AD203B41FA5}">
                      <a16:colId xmlns:a16="http://schemas.microsoft.com/office/drawing/2014/main" val="1195807557"/>
                    </a:ext>
                  </a:extLst>
                </a:gridCol>
                <a:gridCol w="837003">
                  <a:extLst>
                    <a:ext uri="{9D8B030D-6E8A-4147-A177-3AD203B41FA5}">
                      <a16:colId xmlns:a16="http://schemas.microsoft.com/office/drawing/2014/main" val="2513165794"/>
                    </a:ext>
                  </a:extLst>
                </a:gridCol>
                <a:gridCol w="1723136">
                  <a:extLst>
                    <a:ext uri="{9D8B030D-6E8A-4147-A177-3AD203B41FA5}">
                      <a16:colId xmlns:a16="http://schemas.microsoft.com/office/drawing/2014/main" val="3492310274"/>
                    </a:ext>
                  </a:extLst>
                </a:gridCol>
                <a:gridCol w="667512">
                  <a:extLst>
                    <a:ext uri="{9D8B030D-6E8A-4147-A177-3AD203B41FA5}">
                      <a16:colId xmlns:a16="http://schemas.microsoft.com/office/drawing/2014/main" val="1018413806"/>
                    </a:ext>
                  </a:extLst>
                </a:gridCol>
                <a:gridCol w="1838452">
                  <a:extLst>
                    <a:ext uri="{9D8B030D-6E8A-4147-A177-3AD203B41FA5}">
                      <a16:colId xmlns:a16="http://schemas.microsoft.com/office/drawing/2014/main" val="1940940461"/>
                    </a:ext>
                  </a:extLst>
                </a:gridCol>
              </a:tblGrid>
              <a:tr h="3890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事業所・団体名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kern="12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支社・営業所名まで記入してください</a:t>
                      </a: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所在地</a:t>
                      </a:r>
                      <a:endParaRPr kumimoji="1" lang="en-US" altLang="ja-JP" sz="12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972983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連携における役割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業種</a:t>
                      </a:r>
                      <a:endParaRPr kumimoji="1" lang="en-US" altLang="ja-JP" sz="12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2114953"/>
                  </a:ext>
                </a:extLst>
              </a:tr>
            </a:tbl>
          </a:graphicData>
        </a:graphic>
      </p:graphicFrame>
      <p:graphicFrame>
        <p:nvGraphicFramePr>
          <p:cNvPr id="30" name="表 29">
            <a:extLst>
              <a:ext uri="{FF2B5EF4-FFF2-40B4-BE49-F238E27FC236}">
                <a16:creationId xmlns:a16="http://schemas.microsoft.com/office/drawing/2014/main" id="{6D155BD9-7885-DA96-2E81-BE7B153CBB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3053964"/>
              </p:ext>
            </p:extLst>
          </p:nvPr>
        </p:nvGraphicFramePr>
        <p:xfrm>
          <a:off x="57150" y="5647481"/>
          <a:ext cx="9029700" cy="77770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08100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  <a:gridCol w="2655497">
                  <a:extLst>
                    <a:ext uri="{9D8B030D-6E8A-4147-A177-3AD203B41FA5}">
                      <a16:colId xmlns:a16="http://schemas.microsoft.com/office/drawing/2014/main" val="1195807557"/>
                    </a:ext>
                  </a:extLst>
                </a:gridCol>
                <a:gridCol w="837003">
                  <a:extLst>
                    <a:ext uri="{9D8B030D-6E8A-4147-A177-3AD203B41FA5}">
                      <a16:colId xmlns:a16="http://schemas.microsoft.com/office/drawing/2014/main" val="2513165794"/>
                    </a:ext>
                  </a:extLst>
                </a:gridCol>
                <a:gridCol w="1723136">
                  <a:extLst>
                    <a:ext uri="{9D8B030D-6E8A-4147-A177-3AD203B41FA5}">
                      <a16:colId xmlns:a16="http://schemas.microsoft.com/office/drawing/2014/main" val="3492310274"/>
                    </a:ext>
                  </a:extLst>
                </a:gridCol>
                <a:gridCol w="667512">
                  <a:extLst>
                    <a:ext uri="{9D8B030D-6E8A-4147-A177-3AD203B41FA5}">
                      <a16:colId xmlns:a16="http://schemas.microsoft.com/office/drawing/2014/main" val="1018413806"/>
                    </a:ext>
                  </a:extLst>
                </a:gridCol>
                <a:gridCol w="1838452">
                  <a:extLst>
                    <a:ext uri="{9D8B030D-6E8A-4147-A177-3AD203B41FA5}">
                      <a16:colId xmlns:a16="http://schemas.microsoft.com/office/drawing/2014/main" val="1940940461"/>
                    </a:ext>
                  </a:extLst>
                </a:gridCol>
              </a:tblGrid>
              <a:tr h="3890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事業所・団体名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kern="12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支社・営業所名まで記入してください</a:t>
                      </a: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所在地</a:t>
                      </a:r>
                      <a:endParaRPr kumimoji="1" lang="en-US" altLang="ja-JP" sz="12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972983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連携における役割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業種</a:t>
                      </a:r>
                      <a:endParaRPr kumimoji="1" lang="en-US" altLang="ja-JP" sz="12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2114953"/>
                  </a:ext>
                </a:extLst>
              </a:tr>
            </a:tbl>
          </a:graphicData>
        </a:graphic>
      </p:graphicFrame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5FD255E1-5EFF-59ED-F385-0DEB8383CF8C}"/>
              </a:ext>
            </a:extLst>
          </p:cNvPr>
          <p:cNvSpPr/>
          <p:nvPr/>
        </p:nvSpPr>
        <p:spPr>
          <a:xfrm>
            <a:off x="9449371" y="487037"/>
            <a:ext cx="2574926" cy="5414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業種は下記「業種一覧」より</a:t>
            </a: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選択し、</a:t>
            </a: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入力してください。</a:t>
            </a:r>
            <a:endParaRPr kumimoji="1" lang="en-US" altLang="ja-JP" sz="1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4CD0B912-CBAF-ECFA-6D40-D8349FB5C3C3}"/>
              </a:ext>
            </a:extLst>
          </p:cNvPr>
          <p:cNvGrpSpPr/>
          <p:nvPr/>
        </p:nvGrpSpPr>
        <p:grpSpPr>
          <a:xfrm>
            <a:off x="9449371" y="1046913"/>
            <a:ext cx="2030223" cy="5820264"/>
            <a:chOff x="9266236" y="1036491"/>
            <a:chExt cx="2030223" cy="5820264"/>
          </a:xfrm>
        </p:grpSpPr>
        <p:grpSp>
          <p:nvGrpSpPr>
            <p:cNvPr id="31" name="グループ化 30">
              <a:extLst>
                <a:ext uri="{FF2B5EF4-FFF2-40B4-BE49-F238E27FC236}">
                  <a16:creationId xmlns:a16="http://schemas.microsoft.com/office/drawing/2014/main" id="{101BC27C-EF7C-E352-1B18-A8816C8443F6}"/>
                </a:ext>
              </a:extLst>
            </p:cNvPr>
            <p:cNvGrpSpPr/>
            <p:nvPr/>
          </p:nvGrpSpPr>
          <p:grpSpPr>
            <a:xfrm>
              <a:off x="9275635" y="1036491"/>
              <a:ext cx="2020824" cy="5820264"/>
              <a:chOff x="9546336" y="1037736"/>
              <a:chExt cx="2020824" cy="5820264"/>
            </a:xfrm>
          </p:grpSpPr>
          <p:sp>
            <p:nvSpPr>
              <p:cNvPr id="2" name="正方形/長方形 1">
                <a:extLst>
                  <a:ext uri="{FF2B5EF4-FFF2-40B4-BE49-F238E27FC236}">
                    <a16:creationId xmlns:a16="http://schemas.microsoft.com/office/drawing/2014/main" id="{B7E5308B-13F2-ED0C-A15E-3C570B17AF48}"/>
                  </a:ext>
                </a:extLst>
              </p:cNvPr>
              <p:cNvSpPr/>
              <p:nvPr/>
            </p:nvSpPr>
            <p:spPr>
              <a:xfrm>
                <a:off x="9546336" y="1320595"/>
                <a:ext cx="1325880" cy="51788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2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１．</a:t>
                </a:r>
                <a:r>
                  <a:rPr lang="ja-JP" altLang="en-US" sz="1200" dirty="0">
                    <a:solidFill>
                      <a:schemeClr val="tx1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農業　</a:t>
                </a:r>
                <a:endParaRPr kumimoji="1"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" name="正方形/長方形 2">
                <a:extLst>
                  <a:ext uri="{FF2B5EF4-FFF2-40B4-BE49-F238E27FC236}">
                    <a16:creationId xmlns:a16="http://schemas.microsoft.com/office/drawing/2014/main" id="{24A489FA-0B54-D698-EB33-2D1C5B475D57}"/>
                  </a:ext>
                </a:extLst>
              </p:cNvPr>
              <p:cNvSpPr/>
              <p:nvPr/>
            </p:nvSpPr>
            <p:spPr>
              <a:xfrm>
                <a:off x="9546336" y="1679569"/>
                <a:ext cx="1325880" cy="51788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2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２．林業</a:t>
                </a:r>
              </a:p>
            </p:txBody>
          </p:sp>
          <p:sp>
            <p:nvSpPr>
              <p:cNvPr id="4" name="正方形/長方形 3">
                <a:extLst>
                  <a:ext uri="{FF2B5EF4-FFF2-40B4-BE49-F238E27FC236}">
                    <a16:creationId xmlns:a16="http://schemas.microsoft.com/office/drawing/2014/main" id="{7AD5EFB6-0BF8-EA1E-2283-9A685C5EDD09}"/>
                  </a:ext>
                </a:extLst>
              </p:cNvPr>
              <p:cNvSpPr/>
              <p:nvPr/>
            </p:nvSpPr>
            <p:spPr>
              <a:xfrm>
                <a:off x="9546336" y="2038543"/>
                <a:ext cx="1325880" cy="51788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2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３．漁業</a:t>
                </a:r>
              </a:p>
            </p:txBody>
          </p:sp>
          <p:sp>
            <p:nvSpPr>
              <p:cNvPr id="5" name="正方形/長方形 4">
                <a:extLst>
                  <a:ext uri="{FF2B5EF4-FFF2-40B4-BE49-F238E27FC236}">
                    <a16:creationId xmlns:a16="http://schemas.microsoft.com/office/drawing/2014/main" id="{111E1331-2596-C748-077F-1A99D742DACB}"/>
                  </a:ext>
                </a:extLst>
              </p:cNvPr>
              <p:cNvSpPr/>
              <p:nvPr/>
            </p:nvSpPr>
            <p:spPr>
              <a:xfrm>
                <a:off x="9546336" y="2397517"/>
                <a:ext cx="1325880" cy="51788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2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４．鉱業</a:t>
                </a:r>
              </a:p>
            </p:txBody>
          </p:sp>
          <p:sp>
            <p:nvSpPr>
              <p:cNvPr id="6" name="正方形/長方形 5">
                <a:extLst>
                  <a:ext uri="{FF2B5EF4-FFF2-40B4-BE49-F238E27FC236}">
                    <a16:creationId xmlns:a16="http://schemas.microsoft.com/office/drawing/2014/main" id="{845A7F82-E4BA-951D-8D80-61C984019EB7}"/>
                  </a:ext>
                </a:extLst>
              </p:cNvPr>
              <p:cNvSpPr/>
              <p:nvPr/>
            </p:nvSpPr>
            <p:spPr>
              <a:xfrm>
                <a:off x="9546336" y="2760823"/>
                <a:ext cx="1325880" cy="51788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2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５．建設業</a:t>
                </a:r>
              </a:p>
            </p:txBody>
          </p:sp>
          <p:sp>
            <p:nvSpPr>
              <p:cNvPr id="7" name="正方形/長方形 6">
                <a:extLst>
                  <a:ext uri="{FF2B5EF4-FFF2-40B4-BE49-F238E27FC236}">
                    <a16:creationId xmlns:a16="http://schemas.microsoft.com/office/drawing/2014/main" id="{59650E81-C321-9371-A8D6-AF48DF29ECF2}"/>
                  </a:ext>
                </a:extLst>
              </p:cNvPr>
              <p:cNvSpPr/>
              <p:nvPr/>
            </p:nvSpPr>
            <p:spPr>
              <a:xfrm>
                <a:off x="9546336" y="3470107"/>
                <a:ext cx="1325880" cy="51788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2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７．電気・ガス</a:t>
                </a:r>
              </a:p>
            </p:txBody>
          </p:sp>
          <p:sp>
            <p:nvSpPr>
              <p:cNvPr id="8" name="正方形/長方形 7">
                <a:extLst>
                  <a:ext uri="{FF2B5EF4-FFF2-40B4-BE49-F238E27FC236}">
                    <a16:creationId xmlns:a16="http://schemas.microsoft.com/office/drawing/2014/main" id="{F7BA4A5A-C371-3F19-0DB9-16CDFADE78B8}"/>
                  </a:ext>
                </a:extLst>
              </p:cNvPr>
              <p:cNvSpPr/>
              <p:nvPr/>
            </p:nvSpPr>
            <p:spPr>
              <a:xfrm>
                <a:off x="9546336" y="3833413"/>
                <a:ext cx="1325880" cy="51788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2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８．運輸・通信業</a:t>
                </a:r>
              </a:p>
            </p:txBody>
          </p:sp>
          <p:sp>
            <p:nvSpPr>
              <p:cNvPr id="16" name="正方形/長方形 15">
                <a:extLst>
                  <a:ext uri="{FF2B5EF4-FFF2-40B4-BE49-F238E27FC236}">
                    <a16:creationId xmlns:a16="http://schemas.microsoft.com/office/drawing/2014/main" id="{0DDDD281-4540-CC33-BE4D-F9645B0D4625}"/>
                  </a:ext>
                </a:extLst>
              </p:cNvPr>
              <p:cNvSpPr/>
              <p:nvPr/>
            </p:nvSpPr>
            <p:spPr>
              <a:xfrm>
                <a:off x="9546336" y="4196719"/>
                <a:ext cx="2020824" cy="51788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2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９．卸売・小売・飲食業</a:t>
                </a:r>
              </a:p>
            </p:txBody>
          </p:sp>
          <p:sp>
            <p:nvSpPr>
              <p:cNvPr id="17" name="正方形/長方形 16">
                <a:extLst>
                  <a:ext uri="{FF2B5EF4-FFF2-40B4-BE49-F238E27FC236}">
                    <a16:creationId xmlns:a16="http://schemas.microsoft.com/office/drawing/2014/main" id="{73636F33-3A16-2665-9451-08911FCD06D3}"/>
                  </a:ext>
                </a:extLst>
              </p:cNvPr>
              <p:cNvSpPr/>
              <p:nvPr/>
            </p:nvSpPr>
            <p:spPr>
              <a:xfrm>
                <a:off x="9546336" y="4551361"/>
                <a:ext cx="2020824" cy="51788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en-US" altLang="ja-JP" sz="12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10</a:t>
                </a:r>
                <a:r>
                  <a:rPr kumimoji="1" lang="ja-JP" altLang="en-US" sz="12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．金融・保険業</a:t>
                </a:r>
              </a:p>
            </p:txBody>
          </p:sp>
          <p:sp>
            <p:nvSpPr>
              <p:cNvPr id="20" name="正方形/長方形 19">
                <a:extLst>
                  <a:ext uri="{FF2B5EF4-FFF2-40B4-BE49-F238E27FC236}">
                    <a16:creationId xmlns:a16="http://schemas.microsoft.com/office/drawing/2014/main" id="{A1E08C79-3916-92A9-FCFC-E2AE0B5AD157}"/>
                  </a:ext>
                </a:extLst>
              </p:cNvPr>
              <p:cNvSpPr/>
              <p:nvPr/>
            </p:nvSpPr>
            <p:spPr>
              <a:xfrm>
                <a:off x="9546336" y="4914667"/>
                <a:ext cx="2020824" cy="51788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en-US" altLang="ja-JP" sz="12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11</a:t>
                </a:r>
                <a:r>
                  <a:rPr kumimoji="1" lang="ja-JP" altLang="en-US" sz="12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．不動産業</a:t>
                </a:r>
              </a:p>
            </p:txBody>
          </p:sp>
          <p:sp>
            <p:nvSpPr>
              <p:cNvPr id="21" name="正方形/長方形 20">
                <a:extLst>
                  <a:ext uri="{FF2B5EF4-FFF2-40B4-BE49-F238E27FC236}">
                    <a16:creationId xmlns:a16="http://schemas.microsoft.com/office/drawing/2014/main" id="{1A6778B1-5481-2AC4-BFE4-B6ABF8CE3AD4}"/>
                  </a:ext>
                </a:extLst>
              </p:cNvPr>
              <p:cNvSpPr/>
              <p:nvPr/>
            </p:nvSpPr>
            <p:spPr>
              <a:xfrm>
                <a:off x="9546336" y="5269309"/>
                <a:ext cx="2020824" cy="51788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en-US" altLang="ja-JP" sz="12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12</a:t>
                </a:r>
                <a:r>
                  <a:rPr kumimoji="1" lang="ja-JP" altLang="en-US" sz="12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．サービス業</a:t>
                </a:r>
              </a:p>
            </p:txBody>
          </p:sp>
          <p:sp>
            <p:nvSpPr>
              <p:cNvPr id="22" name="正方形/長方形 21">
                <a:extLst>
                  <a:ext uri="{FF2B5EF4-FFF2-40B4-BE49-F238E27FC236}">
                    <a16:creationId xmlns:a16="http://schemas.microsoft.com/office/drawing/2014/main" id="{60F30ED4-5746-1280-08A5-B3DF9A831AFA}"/>
                  </a:ext>
                </a:extLst>
              </p:cNvPr>
              <p:cNvSpPr/>
              <p:nvPr/>
            </p:nvSpPr>
            <p:spPr>
              <a:xfrm>
                <a:off x="9546336" y="5628283"/>
                <a:ext cx="2020824" cy="51788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en-US" altLang="ja-JP" sz="12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13</a:t>
                </a:r>
                <a:r>
                  <a:rPr kumimoji="1" lang="ja-JP" altLang="en-US" sz="12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．行政機関</a:t>
                </a:r>
              </a:p>
            </p:txBody>
          </p:sp>
          <p:sp>
            <p:nvSpPr>
              <p:cNvPr id="23" name="正方形/長方形 22">
                <a:extLst>
                  <a:ext uri="{FF2B5EF4-FFF2-40B4-BE49-F238E27FC236}">
                    <a16:creationId xmlns:a16="http://schemas.microsoft.com/office/drawing/2014/main" id="{3997C43C-B061-3498-425A-55D6324E18C5}"/>
                  </a:ext>
                </a:extLst>
              </p:cNvPr>
              <p:cNvSpPr/>
              <p:nvPr/>
            </p:nvSpPr>
            <p:spPr>
              <a:xfrm>
                <a:off x="9720072" y="1037736"/>
                <a:ext cx="1152144" cy="51788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en-US" altLang="ja-JP" sz="12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【</a:t>
                </a:r>
                <a:r>
                  <a:rPr kumimoji="1" lang="ja-JP" altLang="en-US" sz="12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業種一覧</a:t>
                </a:r>
                <a:r>
                  <a:rPr kumimoji="1" lang="en-US" altLang="ja-JP" sz="12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】</a:t>
                </a:r>
                <a:endParaRPr kumimoji="1"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24" name="正方形/長方形 23">
                <a:extLst>
                  <a:ext uri="{FF2B5EF4-FFF2-40B4-BE49-F238E27FC236}">
                    <a16:creationId xmlns:a16="http://schemas.microsoft.com/office/drawing/2014/main" id="{DC3A3428-7783-7D14-CA3A-E30B7F6858BB}"/>
                  </a:ext>
                </a:extLst>
              </p:cNvPr>
              <p:cNvSpPr/>
              <p:nvPr/>
            </p:nvSpPr>
            <p:spPr>
              <a:xfrm>
                <a:off x="9546336" y="5981140"/>
                <a:ext cx="2020824" cy="51788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en-US" altLang="ja-JP" sz="12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14</a:t>
                </a:r>
                <a:r>
                  <a:rPr kumimoji="1" lang="ja-JP" altLang="en-US" sz="12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．団体</a:t>
                </a:r>
              </a:p>
            </p:txBody>
          </p:sp>
          <p:sp>
            <p:nvSpPr>
              <p:cNvPr id="25" name="正方形/長方形 24">
                <a:extLst>
                  <a:ext uri="{FF2B5EF4-FFF2-40B4-BE49-F238E27FC236}">
                    <a16:creationId xmlns:a16="http://schemas.microsoft.com/office/drawing/2014/main" id="{9EAC3E06-437E-DE11-5255-817AF179CB04}"/>
                  </a:ext>
                </a:extLst>
              </p:cNvPr>
              <p:cNvSpPr/>
              <p:nvPr/>
            </p:nvSpPr>
            <p:spPr>
              <a:xfrm>
                <a:off x="9546336" y="6340114"/>
                <a:ext cx="2020824" cy="51788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en-US" altLang="ja-JP" sz="12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15</a:t>
                </a:r>
                <a:r>
                  <a:rPr kumimoji="1" lang="ja-JP" altLang="en-US" sz="12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．教育機関</a:t>
                </a:r>
              </a:p>
            </p:txBody>
          </p:sp>
        </p:grp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8DF4CAD2-699F-9EE3-5047-94054D7B8232}"/>
                </a:ext>
              </a:extLst>
            </p:cNvPr>
            <p:cNvSpPr/>
            <p:nvPr/>
          </p:nvSpPr>
          <p:spPr>
            <a:xfrm>
              <a:off x="9266236" y="3108484"/>
              <a:ext cx="1534478" cy="51788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６．製造業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63784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10E534-03BC-C2BC-4597-F10E62A2FC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タイトル 1">
            <a:extLst>
              <a:ext uri="{FF2B5EF4-FFF2-40B4-BE49-F238E27FC236}">
                <a16:creationId xmlns:a16="http://schemas.microsoft.com/office/drawing/2014/main" id="{20C279EB-D02D-E547-6134-0F1CEBF7833A}"/>
              </a:ext>
            </a:extLst>
          </p:cNvPr>
          <p:cNvSpPr txBox="1">
            <a:spLocks/>
          </p:cNvSpPr>
          <p:nvPr/>
        </p:nvSpPr>
        <p:spPr>
          <a:xfrm>
            <a:off x="83970" y="52183"/>
            <a:ext cx="9060030" cy="438383"/>
          </a:xfrm>
          <a:prstGeom prst="rect">
            <a:avLst/>
          </a:prstGeom>
          <a:noFill/>
        </p:spPr>
        <p:txBody>
          <a:bodyPr anchor="ctr" anchorCtr="0">
            <a:normAutofit/>
          </a:bodyPr>
          <a:lstStyle>
            <a:defPPr>
              <a:defRPr lang="ja-JP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2800">
                <a:solidFill>
                  <a:schemeClr val="bg1"/>
                </a:solidFill>
                <a:ea typeface="+mj-ea"/>
                <a:cs typeface="+mj-cs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lvl="0">
              <a:defRPr/>
            </a:pPr>
            <a:r>
              <a:rPr lang="ja-JP" altLang="en-US" sz="2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構成事業所・団体　一覧</a:t>
            </a:r>
            <a:r>
              <a:rPr lang="en-US" altLang="ja-JP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◎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問い合わせ代表</a:t>
            </a:r>
            <a:r>
              <a:rPr lang="en-US" altLang="ja-JP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FEA84FF7-507D-8727-24FB-49A376CEEE10}"/>
              </a:ext>
            </a:extLst>
          </p:cNvPr>
          <p:cNvCxnSpPr/>
          <p:nvPr/>
        </p:nvCxnSpPr>
        <p:spPr>
          <a:xfrm>
            <a:off x="0" y="442708"/>
            <a:ext cx="9144000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94D9DA64-C622-B82F-290C-7717F6F238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0317835"/>
              </p:ext>
            </p:extLst>
          </p:nvPr>
        </p:nvGraphicFramePr>
        <p:xfrm>
          <a:off x="50800" y="589717"/>
          <a:ext cx="9029700" cy="77770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08100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  <a:gridCol w="2655497">
                  <a:extLst>
                    <a:ext uri="{9D8B030D-6E8A-4147-A177-3AD203B41FA5}">
                      <a16:colId xmlns:a16="http://schemas.microsoft.com/office/drawing/2014/main" val="1195807557"/>
                    </a:ext>
                  </a:extLst>
                </a:gridCol>
                <a:gridCol w="837003">
                  <a:extLst>
                    <a:ext uri="{9D8B030D-6E8A-4147-A177-3AD203B41FA5}">
                      <a16:colId xmlns:a16="http://schemas.microsoft.com/office/drawing/2014/main" val="2513165794"/>
                    </a:ext>
                  </a:extLst>
                </a:gridCol>
                <a:gridCol w="1723136">
                  <a:extLst>
                    <a:ext uri="{9D8B030D-6E8A-4147-A177-3AD203B41FA5}">
                      <a16:colId xmlns:a16="http://schemas.microsoft.com/office/drawing/2014/main" val="3492310274"/>
                    </a:ext>
                  </a:extLst>
                </a:gridCol>
                <a:gridCol w="667512">
                  <a:extLst>
                    <a:ext uri="{9D8B030D-6E8A-4147-A177-3AD203B41FA5}">
                      <a16:colId xmlns:a16="http://schemas.microsoft.com/office/drawing/2014/main" val="1018413806"/>
                    </a:ext>
                  </a:extLst>
                </a:gridCol>
                <a:gridCol w="1838452">
                  <a:extLst>
                    <a:ext uri="{9D8B030D-6E8A-4147-A177-3AD203B41FA5}">
                      <a16:colId xmlns:a16="http://schemas.microsoft.com/office/drawing/2014/main" val="1940940461"/>
                    </a:ext>
                  </a:extLst>
                </a:gridCol>
              </a:tblGrid>
              <a:tr h="3890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事業所・団体名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kern="12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支社・営業所名まで記入してください</a:t>
                      </a: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所在地</a:t>
                      </a:r>
                      <a:endParaRPr kumimoji="1" lang="en-US" altLang="ja-JP" sz="12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972983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連携における役割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業種</a:t>
                      </a:r>
                      <a:endParaRPr kumimoji="1" lang="en-US" altLang="ja-JP" sz="12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2114953"/>
                  </a:ext>
                </a:extLst>
              </a:tr>
            </a:tbl>
          </a:graphicData>
        </a:graphic>
      </p:graphicFrame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2F7D256-AD6C-6155-E642-125ECB5D7FB0}"/>
              </a:ext>
            </a:extLst>
          </p:cNvPr>
          <p:cNvSpPr/>
          <p:nvPr/>
        </p:nvSpPr>
        <p:spPr>
          <a:xfrm>
            <a:off x="-2703514" y="1342247"/>
            <a:ext cx="2574926" cy="104298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事業所・団体名、所在地、連携における役割につきましては、事例集に掲載される可能性がありますので、予めご了承ください。</a:t>
            </a:r>
            <a:endParaRPr kumimoji="1" lang="en-US" altLang="ja-JP" sz="1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629C47D-8021-4832-4D75-D8A76A5923F0}"/>
              </a:ext>
            </a:extLst>
          </p:cNvPr>
          <p:cNvSpPr/>
          <p:nvPr/>
        </p:nvSpPr>
        <p:spPr>
          <a:xfrm>
            <a:off x="-2703514" y="589717"/>
            <a:ext cx="2574926" cy="51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問い合わせ代表の事業所若しくは団体名の先頭に</a:t>
            </a:r>
            <a:r>
              <a:rPr kumimoji="1"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◎</a:t>
            </a: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を付けてください。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6" name="表 25">
            <a:extLst>
              <a:ext uri="{FF2B5EF4-FFF2-40B4-BE49-F238E27FC236}">
                <a16:creationId xmlns:a16="http://schemas.microsoft.com/office/drawing/2014/main" id="{58FE7441-0D05-4766-A1E6-8DDE9ABB93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7369010"/>
              </p:ext>
            </p:extLst>
          </p:nvPr>
        </p:nvGraphicFramePr>
        <p:xfrm>
          <a:off x="50800" y="1600543"/>
          <a:ext cx="9029700" cy="77770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08100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  <a:gridCol w="2655497">
                  <a:extLst>
                    <a:ext uri="{9D8B030D-6E8A-4147-A177-3AD203B41FA5}">
                      <a16:colId xmlns:a16="http://schemas.microsoft.com/office/drawing/2014/main" val="1195807557"/>
                    </a:ext>
                  </a:extLst>
                </a:gridCol>
                <a:gridCol w="837003">
                  <a:extLst>
                    <a:ext uri="{9D8B030D-6E8A-4147-A177-3AD203B41FA5}">
                      <a16:colId xmlns:a16="http://schemas.microsoft.com/office/drawing/2014/main" val="2513165794"/>
                    </a:ext>
                  </a:extLst>
                </a:gridCol>
                <a:gridCol w="1723136">
                  <a:extLst>
                    <a:ext uri="{9D8B030D-6E8A-4147-A177-3AD203B41FA5}">
                      <a16:colId xmlns:a16="http://schemas.microsoft.com/office/drawing/2014/main" val="3492310274"/>
                    </a:ext>
                  </a:extLst>
                </a:gridCol>
                <a:gridCol w="667512">
                  <a:extLst>
                    <a:ext uri="{9D8B030D-6E8A-4147-A177-3AD203B41FA5}">
                      <a16:colId xmlns:a16="http://schemas.microsoft.com/office/drawing/2014/main" val="1018413806"/>
                    </a:ext>
                  </a:extLst>
                </a:gridCol>
                <a:gridCol w="1838452">
                  <a:extLst>
                    <a:ext uri="{9D8B030D-6E8A-4147-A177-3AD203B41FA5}">
                      <a16:colId xmlns:a16="http://schemas.microsoft.com/office/drawing/2014/main" val="1940940461"/>
                    </a:ext>
                  </a:extLst>
                </a:gridCol>
              </a:tblGrid>
              <a:tr h="3890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事業所・団体名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kern="12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支社・営業所名まで記入してください</a:t>
                      </a: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所在地</a:t>
                      </a:r>
                      <a:endParaRPr kumimoji="1" lang="en-US" altLang="ja-JP" sz="12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972983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連携における役割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業種</a:t>
                      </a:r>
                      <a:endParaRPr kumimoji="1" lang="en-US" altLang="ja-JP" sz="12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2114953"/>
                  </a:ext>
                </a:extLst>
              </a:tr>
            </a:tbl>
          </a:graphicData>
        </a:graphic>
      </p:graphicFrame>
      <p:graphicFrame>
        <p:nvGraphicFramePr>
          <p:cNvPr id="27" name="表 26">
            <a:extLst>
              <a:ext uri="{FF2B5EF4-FFF2-40B4-BE49-F238E27FC236}">
                <a16:creationId xmlns:a16="http://schemas.microsoft.com/office/drawing/2014/main" id="{1D194481-0841-73D2-B111-A5303155C5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170189"/>
              </p:ext>
            </p:extLst>
          </p:nvPr>
        </p:nvGraphicFramePr>
        <p:xfrm>
          <a:off x="50800" y="2614529"/>
          <a:ext cx="9029700" cy="77770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08100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  <a:gridCol w="2655497">
                  <a:extLst>
                    <a:ext uri="{9D8B030D-6E8A-4147-A177-3AD203B41FA5}">
                      <a16:colId xmlns:a16="http://schemas.microsoft.com/office/drawing/2014/main" val="1195807557"/>
                    </a:ext>
                  </a:extLst>
                </a:gridCol>
                <a:gridCol w="837003">
                  <a:extLst>
                    <a:ext uri="{9D8B030D-6E8A-4147-A177-3AD203B41FA5}">
                      <a16:colId xmlns:a16="http://schemas.microsoft.com/office/drawing/2014/main" val="2513165794"/>
                    </a:ext>
                  </a:extLst>
                </a:gridCol>
                <a:gridCol w="1723136">
                  <a:extLst>
                    <a:ext uri="{9D8B030D-6E8A-4147-A177-3AD203B41FA5}">
                      <a16:colId xmlns:a16="http://schemas.microsoft.com/office/drawing/2014/main" val="3492310274"/>
                    </a:ext>
                  </a:extLst>
                </a:gridCol>
                <a:gridCol w="667512">
                  <a:extLst>
                    <a:ext uri="{9D8B030D-6E8A-4147-A177-3AD203B41FA5}">
                      <a16:colId xmlns:a16="http://schemas.microsoft.com/office/drawing/2014/main" val="1018413806"/>
                    </a:ext>
                  </a:extLst>
                </a:gridCol>
                <a:gridCol w="1838452">
                  <a:extLst>
                    <a:ext uri="{9D8B030D-6E8A-4147-A177-3AD203B41FA5}">
                      <a16:colId xmlns:a16="http://schemas.microsoft.com/office/drawing/2014/main" val="1940940461"/>
                    </a:ext>
                  </a:extLst>
                </a:gridCol>
              </a:tblGrid>
              <a:tr h="3890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事業所・団体名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kern="12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支社・営業所名まで記入してください</a:t>
                      </a: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所在地</a:t>
                      </a:r>
                      <a:endParaRPr kumimoji="1" lang="en-US" altLang="ja-JP" sz="12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972983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連携における役割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業種</a:t>
                      </a:r>
                      <a:endParaRPr kumimoji="1" lang="en-US" altLang="ja-JP" sz="12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2114953"/>
                  </a:ext>
                </a:extLst>
              </a:tr>
            </a:tbl>
          </a:graphicData>
        </a:graphic>
      </p:graphicFrame>
      <p:graphicFrame>
        <p:nvGraphicFramePr>
          <p:cNvPr id="28" name="表 27">
            <a:extLst>
              <a:ext uri="{FF2B5EF4-FFF2-40B4-BE49-F238E27FC236}">
                <a16:creationId xmlns:a16="http://schemas.microsoft.com/office/drawing/2014/main" id="{9A5A988C-CE0F-47BE-5B11-E30FF35493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633574"/>
              </p:ext>
            </p:extLst>
          </p:nvPr>
        </p:nvGraphicFramePr>
        <p:xfrm>
          <a:off x="57150" y="3619509"/>
          <a:ext cx="9029700" cy="77770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08100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  <a:gridCol w="2655497">
                  <a:extLst>
                    <a:ext uri="{9D8B030D-6E8A-4147-A177-3AD203B41FA5}">
                      <a16:colId xmlns:a16="http://schemas.microsoft.com/office/drawing/2014/main" val="1195807557"/>
                    </a:ext>
                  </a:extLst>
                </a:gridCol>
                <a:gridCol w="837003">
                  <a:extLst>
                    <a:ext uri="{9D8B030D-6E8A-4147-A177-3AD203B41FA5}">
                      <a16:colId xmlns:a16="http://schemas.microsoft.com/office/drawing/2014/main" val="2513165794"/>
                    </a:ext>
                  </a:extLst>
                </a:gridCol>
                <a:gridCol w="1723136">
                  <a:extLst>
                    <a:ext uri="{9D8B030D-6E8A-4147-A177-3AD203B41FA5}">
                      <a16:colId xmlns:a16="http://schemas.microsoft.com/office/drawing/2014/main" val="3492310274"/>
                    </a:ext>
                  </a:extLst>
                </a:gridCol>
                <a:gridCol w="667512">
                  <a:extLst>
                    <a:ext uri="{9D8B030D-6E8A-4147-A177-3AD203B41FA5}">
                      <a16:colId xmlns:a16="http://schemas.microsoft.com/office/drawing/2014/main" val="1018413806"/>
                    </a:ext>
                  </a:extLst>
                </a:gridCol>
                <a:gridCol w="1838452">
                  <a:extLst>
                    <a:ext uri="{9D8B030D-6E8A-4147-A177-3AD203B41FA5}">
                      <a16:colId xmlns:a16="http://schemas.microsoft.com/office/drawing/2014/main" val="1940940461"/>
                    </a:ext>
                  </a:extLst>
                </a:gridCol>
              </a:tblGrid>
              <a:tr h="3890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事業所・団体名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kern="12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支社・営業所名まで記入してください</a:t>
                      </a: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所在地</a:t>
                      </a:r>
                      <a:endParaRPr kumimoji="1" lang="en-US" altLang="ja-JP" sz="12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972983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連携における役割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業種</a:t>
                      </a:r>
                      <a:endParaRPr kumimoji="1" lang="en-US" altLang="ja-JP" sz="12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2114953"/>
                  </a:ext>
                </a:extLst>
              </a:tr>
            </a:tbl>
          </a:graphicData>
        </a:graphic>
      </p:graphicFrame>
      <p:graphicFrame>
        <p:nvGraphicFramePr>
          <p:cNvPr id="29" name="表 28">
            <a:extLst>
              <a:ext uri="{FF2B5EF4-FFF2-40B4-BE49-F238E27FC236}">
                <a16:creationId xmlns:a16="http://schemas.microsoft.com/office/drawing/2014/main" id="{892E827C-C78A-05F0-8229-75D2BDDF31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469715"/>
              </p:ext>
            </p:extLst>
          </p:nvPr>
        </p:nvGraphicFramePr>
        <p:xfrm>
          <a:off x="50800" y="4633495"/>
          <a:ext cx="9029700" cy="77770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08100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  <a:gridCol w="2655497">
                  <a:extLst>
                    <a:ext uri="{9D8B030D-6E8A-4147-A177-3AD203B41FA5}">
                      <a16:colId xmlns:a16="http://schemas.microsoft.com/office/drawing/2014/main" val="1195807557"/>
                    </a:ext>
                  </a:extLst>
                </a:gridCol>
                <a:gridCol w="837003">
                  <a:extLst>
                    <a:ext uri="{9D8B030D-6E8A-4147-A177-3AD203B41FA5}">
                      <a16:colId xmlns:a16="http://schemas.microsoft.com/office/drawing/2014/main" val="2513165794"/>
                    </a:ext>
                  </a:extLst>
                </a:gridCol>
                <a:gridCol w="1723136">
                  <a:extLst>
                    <a:ext uri="{9D8B030D-6E8A-4147-A177-3AD203B41FA5}">
                      <a16:colId xmlns:a16="http://schemas.microsoft.com/office/drawing/2014/main" val="3492310274"/>
                    </a:ext>
                  </a:extLst>
                </a:gridCol>
                <a:gridCol w="667512">
                  <a:extLst>
                    <a:ext uri="{9D8B030D-6E8A-4147-A177-3AD203B41FA5}">
                      <a16:colId xmlns:a16="http://schemas.microsoft.com/office/drawing/2014/main" val="1018413806"/>
                    </a:ext>
                  </a:extLst>
                </a:gridCol>
                <a:gridCol w="1838452">
                  <a:extLst>
                    <a:ext uri="{9D8B030D-6E8A-4147-A177-3AD203B41FA5}">
                      <a16:colId xmlns:a16="http://schemas.microsoft.com/office/drawing/2014/main" val="1940940461"/>
                    </a:ext>
                  </a:extLst>
                </a:gridCol>
              </a:tblGrid>
              <a:tr h="3890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事業所・団体名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kern="12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支社・営業所名まで記入してください</a:t>
                      </a: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所在地</a:t>
                      </a:r>
                      <a:endParaRPr kumimoji="1" lang="en-US" altLang="ja-JP" sz="12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972983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連携における役割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業種</a:t>
                      </a:r>
                      <a:endParaRPr kumimoji="1" lang="en-US" altLang="ja-JP" sz="12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2114953"/>
                  </a:ext>
                </a:extLst>
              </a:tr>
            </a:tbl>
          </a:graphicData>
        </a:graphic>
      </p:graphicFrame>
      <p:graphicFrame>
        <p:nvGraphicFramePr>
          <p:cNvPr id="30" name="表 29">
            <a:extLst>
              <a:ext uri="{FF2B5EF4-FFF2-40B4-BE49-F238E27FC236}">
                <a16:creationId xmlns:a16="http://schemas.microsoft.com/office/drawing/2014/main" id="{BB27AFBD-9A30-6D5B-4007-0DDF0983E2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559856"/>
              </p:ext>
            </p:extLst>
          </p:nvPr>
        </p:nvGraphicFramePr>
        <p:xfrm>
          <a:off x="57150" y="5647481"/>
          <a:ext cx="9029700" cy="77770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08100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  <a:gridCol w="2655497">
                  <a:extLst>
                    <a:ext uri="{9D8B030D-6E8A-4147-A177-3AD203B41FA5}">
                      <a16:colId xmlns:a16="http://schemas.microsoft.com/office/drawing/2014/main" val="1195807557"/>
                    </a:ext>
                  </a:extLst>
                </a:gridCol>
                <a:gridCol w="837003">
                  <a:extLst>
                    <a:ext uri="{9D8B030D-6E8A-4147-A177-3AD203B41FA5}">
                      <a16:colId xmlns:a16="http://schemas.microsoft.com/office/drawing/2014/main" val="2513165794"/>
                    </a:ext>
                  </a:extLst>
                </a:gridCol>
                <a:gridCol w="1723136">
                  <a:extLst>
                    <a:ext uri="{9D8B030D-6E8A-4147-A177-3AD203B41FA5}">
                      <a16:colId xmlns:a16="http://schemas.microsoft.com/office/drawing/2014/main" val="3492310274"/>
                    </a:ext>
                  </a:extLst>
                </a:gridCol>
                <a:gridCol w="667512">
                  <a:extLst>
                    <a:ext uri="{9D8B030D-6E8A-4147-A177-3AD203B41FA5}">
                      <a16:colId xmlns:a16="http://schemas.microsoft.com/office/drawing/2014/main" val="1018413806"/>
                    </a:ext>
                  </a:extLst>
                </a:gridCol>
                <a:gridCol w="1838452">
                  <a:extLst>
                    <a:ext uri="{9D8B030D-6E8A-4147-A177-3AD203B41FA5}">
                      <a16:colId xmlns:a16="http://schemas.microsoft.com/office/drawing/2014/main" val="1940940461"/>
                    </a:ext>
                  </a:extLst>
                </a:gridCol>
              </a:tblGrid>
              <a:tr h="3890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事業所・団体名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kern="12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支社・営業所名まで記入してください</a:t>
                      </a: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所在地</a:t>
                      </a:r>
                      <a:endParaRPr kumimoji="1" lang="en-US" altLang="ja-JP" sz="12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972983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連携における役割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業種</a:t>
                      </a:r>
                      <a:endParaRPr kumimoji="1" lang="en-US" altLang="ja-JP" sz="12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2114953"/>
                  </a:ext>
                </a:extLst>
              </a:tr>
            </a:tbl>
          </a:graphicData>
        </a:graphic>
      </p:graphicFrame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12119C37-12CC-B05A-378E-5A573A264EA5}"/>
              </a:ext>
            </a:extLst>
          </p:cNvPr>
          <p:cNvSpPr/>
          <p:nvPr/>
        </p:nvSpPr>
        <p:spPr>
          <a:xfrm>
            <a:off x="9449371" y="487037"/>
            <a:ext cx="2574926" cy="5414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業種は下記「業種一覧」より</a:t>
            </a: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選択し、</a:t>
            </a: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入力してください。</a:t>
            </a:r>
            <a:endParaRPr kumimoji="1" lang="en-US" altLang="ja-JP" sz="1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8A2D3E7F-2AAF-C0D7-59EF-DCD6141E4455}"/>
              </a:ext>
            </a:extLst>
          </p:cNvPr>
          <p:cNvGrpSpPr/>
          <p:nvPr/>
        </p:nvGrpSpPr>
        <p:grpSpPr>
          <a:xfrm>
            <a:off x="9449371" y="1046913"/>
            <a:ext cx="2030223" cy="5820264"/>
            <a:chOff x="9266236" y="1036491"/>
            <a:chExt cx="2030223" cy="5820264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0F458B67-0346-8AD0-25BB-C8E181042AEA}"/>
                </a:ext>
              </a:extLst>
            </p:cNvPr>
            <p:cNvGrpSpPr/>
            <p:nvPr/>
          </p:nvGrpSpPr>
          <p:grpSpPr>
            <a:xfrm>
              <a:off x="9275635" y="1036491"/>
              <a:ext cx="2020824" cy="5820264"/>
              <a:chOff x="9546336" y="1037736"/>
              <a:chExt cx="2020824" cy="5820264"/>
            </a:xfrm>
          </p:grpSpPr>
          <p:sp>
            <p:nvSpPr>
              <p:cNvPr id="5" name="正方形/長方形 4">
                <a:extLst>
                  <a:ext uri="{FF2B5EF4-FFF2-40B4-BE49-F238E27FC236}">
                    <a16:creationId xmlns:a16="http://schemas.microsoft.com/office/drawing/2014/main" id="{353F7BFE-CD38-9691-0DF5-1712ABC5AAD1}"/>
                  </a:ext>
                </a:extLst>
              </p:cNvPr>
              <p:cNvSpPr/>
              <p:nvPr/>
            </p:nvSpPr>
            <p:spPr>
              <a:xfrm>
                <a:off x="9546336" y="1320595"/>
                <a:ext cx="1325880" cy="51788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2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１．</a:t>
                </a:r>
                <a:r>
                  <a:rPr lang="ja-JP" altLang="en-US" sz="1200" dirty="0">
                    <a:solidFill>
                      <a:schemeClr val="tx1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農業　</a:t>
                </a:r>
                <a:endParaRPr kumimoji="1"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6" name="正方形/長方形 5">
                <a:extLst>
                  <a:ext uri="{FF2B5EF4-FFF2-40B4-BE49-F238E27FC236}">
                    <a16:creationId xmlns:a16="http://schemas.microsoft.com/office/drawing/2014/main" id="{FA6694BC-C03A-7948-4C42-4743380F8A1E}"/>
                  </a:ext>
                </a:extLst>
              </p:cNvPr>
              <p:cNvSpPr/>
              <p:nvPr/>
            </p:nvSpPr>
            <p:spPr>
              <a:xfrm>
                <a:off x="9546336" y="1679569"/>
                <a:ext cx="1325880" cy="51788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2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２．林業</a:t>
                </a:r>
              </a:p>
            </p:txBody>
          </p:sp>
          <p:sp>
            <p:nvSpPr>
              <p:cNvPr id="7" name="正方形/長方形 6">
                <a:extLst>
                  <a:ext uri="{FF2B5EF4-FFF2-40B4-BE49-F238E27FC236}">
                    <a16:creationId xmlns:a16="http://schemas.microsoft.com/office/drawing/2014/main" id="{A1913546-C36B-9129-903B-FD7E06F7AFF2}"/>
                  </a:ext>
                </a:extLst>
              </p:cNvPr>
              <p:cNvSpPr/>
              <p:nvPr/>
            </p:nvSpPr>
            <p:spPr>
              <a:xfrm>
                <a:off x="9546336" y="2038543"/>
                <a:ext cx="1325880" cy="51788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2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３．漁業</a:t>
                </a:r>
              </a:p>
            </p:txBody>
          </p:sp>
          <p:sp>
            <p:nvSpPr>
              <p:cNvPr id="8" name="正方形/長方形 7">
                <a:extLst>
                  <a:ext uri="{FF2B5EF4-FFF2-40B4-BE49-F238E27FC236}">
                    <a16:creationId xmlns:a16="http://schemas.microsoft.com/office/drawing/2014/main" id="{B82E3A60-3FA0-4E02-9A0F-13CA65310243}"/>
                  </a:ext>
                </a:extLst>
              </p:cNvPr>
              <p:cNvSpPr/>
              <p:nvPr/>
            </p:nvSpPr>
            <p:spPr>
              <a:xfrm>
                <a:off x="9546336" y="2397517"/>
                <a:ext cx="1325880" cy="51788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2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４．鉱業</a:t>
                </a:r>
              </a:p>
            </p:txBody>
          </p:sp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D8FFC8FD-C38D-85C5-C107-E8E6CA1520AD}"/>
                  </a:ext>
                </a:extLst>
              </p:cNvPr>
              <p:cNvSpPr/>
              <p:nvPr/>
            </p:nvSpPr>
            <p:spPr>
              <a:xfrm>
                <a:off x="9546336" y="2760823"/>
                <a:ext cx="1325880" cy="51788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2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５．建設業</a:t>
                </a:r>
              </a:p>
            </p:txBody>
          </p:sp>
          <p:sp>
            <p:nvSpPr>
              <p:cNvPr id="13" name="正方形/長方形 12">
                <a:extLst>
                  <a:ext uri="{FF2B5EF4-FFF2-40B4-BE49-F238E27FC236}">
                    <a16:creationId xmlns:a16="http://schemas.microsoft.com/office/drawing/2014/main" id="{475D753B-E0A3-6A96-546A-024402D7FE56}"/>
                  </a:ext>
                </a:extLst>
              </p:cNvPr>
              <p:cNvSpPr/>
              <p:nvPr/>
            </p:nvSpPr>
            <p:spPr>
              <a:xfrm>
                <a:off x="9546336" y="3470107"/>
                <a:ext cx="1325880" cy="51788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2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７．電気・ガス</a:t>
                </a:r>
              </a:p>
            </p:txBody>
          </p:sp>
          <p:sp>
            <p:nvSpPr>
              <p:cNvPr id="14" name="正方形/長方形 13">
                <a:extLst>
                  <a:ext uri="{FF2B5EF4-FFF2-40B4-BE49-F238E27FC236}">
                    <a16:creationId xmlns:a16="http://schemas.microsoft.com/office/drawing/2014/main" id="{BD95DC02-4913-5E2D-A0B2-03A3D0E92319}"/>
                  </a:ext>
                </a:extLst>
              </p:cNvPr>
              <p:cNvSpPr/>
              <p:nvPr/>
            </p:nvSpPr>
            <p:spPr>
              <a:xfrm>
                <a:off x="9546336" y="3833413"/>
                <a:ext cx="1325880" cy="51788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2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８．運輸・通信業</a:t>
                </a:r>
              </a:p>
            </p:txBody>
          </p:sp>
          <p:sp>
            <p:nvSpPr>
              <p:cNvPr id="15" name="正方形/長方形 14">
                <a:extLst>
                  <a:ext uri="{FF2B5EF4-FFF2-40B4-BE49-F238E27FC236}">
                    <a16:creationId xmlns:a16="http://schemas.microsoft.com/office/drawing/2014/main" id="{8A9E4D86-0682-9CE3-49F8-9A86CAB971E3}"/>
                  </a:ext>
                </a:extLst>
              </p:cNvPr>
              <p:cNvSpPr/>
              <p:nvPr/>
            </p:nvSpPr>
            <p:spPr>
              <a:xfrm>
                <a:off x="9546336" y="4196719"/>
                <a:ext cx="2020824" cy="51788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2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９．卸売・小売・飲食業</a:t>
                </a:r>
              </a:p>
            </p:txBody>
          </p:sp>
          <p:sp>
            <p:nvSpPr>
              <p:cNvPr id="16" name="正方形/長方形 15">
                <a:extLst>
                  <a:ext uri="{FF2B5EF4-FFF2-40B4-BE49-F238E27FC236}">
                    <a16:creationId xmlns:a16="http://schemas.microsoft.com/office/drawing/2014/main" id="{A6CDC325-0B2B-B3F4-7E8A-7FE7805E2433}"/>
                  </a:ext>
                </a:extLst>
              </p:cNvPr>
              <p:cNvSpPr/>
              <p:nvPr/>
            </p:nvSpPr>
            <p:spPr>
              <a:xfrm>
                <a:off x="9546336" y="4551361"/>
                <a:ext cx="2020824" cy="51788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en-US" altLang="ja-JP" sz="12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10</a:t>
                </a:r>
                <a:r>
                  <a:rPr kumimoji="1" lang="ja-JP" altLang="en-US" sz="12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．金融・保険業</a:t>
                </a:r>
              </a:p>
            </p:txBody>
          </p:sp>
          <p:sp>
            <p:nvSpPr>
              <p:cNvPr id="17" name="正方形/長方形 16">
                <a:extLst>
                  <a:ext uri="{FF2B5EF4-FFF2-40B4-BE49-F238E27FC236}">
                    <a16:creationId xmlns:a16="http://schemas.microsoft.com/office/drawing/2014/main" id="{339453FE-4D16-37D3-ACEF-AC86A6750C6A}"/>
                  </a:ext>
                </a:extLst>
              </p:cNvPr>
              <p:cNvSpPr/>
              <p:nvPr/>
            </p:nvSpPr>
            <p:spPr>
              <a:xfrm>
                <a:off x="9546336" y="4914667"/>
                <a:ext cx="2020824" cy="51788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en-US" altLang="ja-JP" sz="12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11</a:t>
                </a:r>
                <a:r>
                  <a:rPr kumimoji="1" lang="ja-JP" altLang="en-US" sz="12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．不動産業</a:t>
                </a:r>
              </a:p>
            </p:txBody>
          </p:sp>
          <p:sp>
            <p:nvSpPr>
              <p:cNvPr id="18" name="正方形/長方形 17">
                <a:extLst>
                  <a:ext uri="{FF2B5EF4-FFF2-40B4-BE49-F238E27FC236}">
                    <a16:creationId xmlns:a16="http://schemas.microsoft.com/office/drawing/2014/main" id="{3BD3A676-3FA5-18C4-137F-E157DC4F8EFD}"/>
                  </a:ext>
                </a:extLst>
              </p:cNvPr>
              <p:cNvSpPr/>
              <p:nvPr/>
            </p:nvSpPr>
            <p:spPr>
              <a:xfrm>
                <a:off x="9546336" y="5269309"/>
                <a:ext cx="2020824" cy="51788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en-US" altLang="ja-JP" sz="12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12</a:t>
                </a:r>
                <a:r>
                  <a:rPr kumimoji="1" lang="ja-JP" altLang="en-US" sz="12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．サービス業</a:t>
                </a:r>
              </a:p>
            </p:txBody>
          </p:sp>
          <p:sp>
            <p:nvSpPr>
              <p:cNvPr id="19" name="正方形/長方形 18">
                <a:extLst>
                  <a:ext uri="{FF2B5EF4-FFF2-40B4-BE49-F238E27FC236}">
                    <a16:creationId xmlns:a16="http://schemas.microsoft.com/office/drawing/2014/main" id="{8CF51DA5-7FA4-E5FA-E733-D217794DB896}"/>
                  </a:ext>
                </a:extLst>
              </p:cNvPr>
              <p:cNvSpPr/>
              <p:nvPr/>
            </p:nvSpPr>
            <p:spPr>
              <a:xfrm>
                <a:off x="9546336" y="5628283"/>
                <a:ext cx="2020824" cy="51788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en-US" altLang="ja-JP" sz="12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13</a:t>
                </a:r>
                <a:r>
                  <a:rPr kumimoji="1" lang="ja-JP" altLang="en-US" sz="12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．行政機関</a:t>
                </a:r>
              </a:p>
            </p:txBody>
          </p:sp>
          <p:sp>
            <p:nvSpPr>
              <p:cNvPr id="20" name="正方形/長方形 19">
                <a:extLst>
                  <a:ext uri="{FF2B5EF4-FFF2-40B4-BE49-F238E27FC236}">
                    <a16:creationId xmlns:a16="http://schemas.microsoft.com/office/drawing/2014/main" id="{A06C4476-D2EC-9B8C-4128-8B80D1AB773B}"/>
                  </a:ext>
                </a:extLst>
              </p:cNvPr>
              <p:cNvSpPr/>
              <p:nvPr/>
            </p:nvSpPr>
            <p:spPr>
              <a:xfrm>
                <a:off x="9720072" y="1037736"/>
                <a:ext cx="1152144" cy="51788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en-US" altLang="ja-JP" sz="12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【</a:t>
                </a:r>
                <a:r>
                  <a:rPr kumimoji="1" lang="ja-JP" altLang="en-US" sz="12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業種一覧</a:t>
                </a:r>
                <a:r>
                  <a:rPr kumimoji="1" lang="en-US" altLang="ja-JP" sz="12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】</a:t>
                </a:r>
                <a:endParaRPr kumimoji="1"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21" name="正方形/長方形 20">
                <a:extLst>
                  <a:ext uri="{FF2B5EF4-FFF2-40B4-BE49-F238E27FC236}">
                    <a16:creationId xmlns:a16="http://schemas.microsoft.com/office/drawing/2014/main" id="{CE899C34-AE9B-6EFC-7125-ECE3EC5EF06A}"/>
                  </a:ext>
                </a:extLst>
              </p:cNvPr>
              <p:cNvSpPr/>
              <p:nvPr/>
            </p:nvSpPr>
            <p:spPr>
              <a:xfrm>
                <a:off x="9546336" y="5981140"/>
                <a:ext cx="2020824" cy="51788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en-US" altLang="ja-JP" sz="12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14</a:t>
                </a:r>
                <a:r>
                  <a:rPr kumimoji="1" lang="ja-JP" altLang="en-US" sz="12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．団体</a:t>
                </a:r>
              </a:p>
            </p:txBody>
          </p:sp>
          <p:sp>
            <p:nvSpPr>
              <p:cNvPr id="22" name="正方形/長方形 21">
                <a:extLst>
                  <a:ext uri="{FF2B5EF4-FFF2-40B4-BE49-F238E27FC236}">
                    <a16:creationId xmlns:a16="http://schemas.microsoft.com/office/drawing/2014/main" id="{39860353-B160-E1C6-4AE9-CCAABDE60136}"/>
                  </a:ext>
                </a:extLst>
              </p:cNvPr>
              <p:cNvSpPr/>
              <p:nvPr/>
            </p:nvSpPr>
            <p:spPr>
              <a:xfrm>
                <a:off x="9546336" y="6340114"/>
                <a:ext cx="2020824" cy="51788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en-US" altLang="ja-JP" sz="12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15</a:t>
                </a:r>
                <a:r>
                  <a:rPr kumimoji="1" lang="ja-JP" altLang="en-US" sz="12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．教育機関</a:t>
                </a:r>
              </a:p>
            </p:txBody>
          </p:sp>
        </p:grpSp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86BB7D3E-4372-119C-3A9D-03AFC123FC34}"/>
                </a:ext>
              </a:extLst>
            </p:cNvPr>
            <p:cNvSpPr/>
            <p:nvPr/>
          </p:nvSpPr>
          <p:spPr>
            <a:xfrm>
              <a:off x="9266236" y="3108484"/>
              <a:ext cx="1534478" cy="51788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６．製造業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3399130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MRI_color">
      <a:dk1>
        <a:srgbClr val="000000"/>
      </a:dk1>
      <a:lt1>
        <a:srgbClr val="FFFFFF"/>
      </a:lt1>
      <a:dk2>
        <a:srgbClr val="3E5E84"/>
      </a:dk2>
      <a:lt2>
        <a:srgbClr val="E9EDF3"/>
      </a:lt2>
      <a:accent1>
        <a:srgbClr val="96A8C0"/>
      </a:accent1>
      <a:accent2>
        <a:srgbClr val="8AB6C1"/>
      </a:accent2>
      <a:accent3>
        <a:srgbClr val="89B8AA"/>
      </a:accent3>
      <a:accent4>
        <a:srgbClr val="A89FBC"/>
      </a:accent4>
      <a:accent5>
        <a:srgbClr val="C89E28"/>
      </a:accent5>
      <a:accent6>
        <a:srgbClr val="A92C1D"/>
      </a:accent6>
      <a:hlink>
        <a:srgbClr val="3E5E84"/>
      </a:hlink>
      <a:folHlink>
        <a:srgbClr val="D2E8BD"/>
      </a:folHlink>
    </a:clrScheme>
    <a:fontScheme name="MRI_fo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fault Theme" id="{6491747A-C01C-401F-8A7B-16C736434FAA}" vid="{960E631B-0A63-4D8A-95DF-3A258DBC1AC0}"/>
    </a:ext>
  </a:extLst>
</a:theme>
</file>

<file path=ppt/theme/theme2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6587</TotalTime>
  <Words>1013</Words>
  <Application>Microsoft Office PowerPoint</Application>
  <PresentationFormat>画面に合わせる (4:3)</PresentationFormat>
  <Paragraphs>144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Meiryo UI</vt:lpstr>
      <vt:lpstr>游ゴシック</vt:lpstr>
      <vt:lpstr>Arial</vt:lpstr>
      <vt:lpstr>Calibri</vt:lpstr>
      <vt:lpstr>Calibri Light</vt:lpstr>
      <vt:lpstr>Default Theme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Yamazaki Hiromu</dc:creator>
  <cp:lastModifiedBy>作成者</cp:lastModifiedBy>
  <cp:revision>493</cp:revision>
  <cp:lastPrinted>2024-02-20T08:11:41Z</cp:lastPrinted>
  <dcterms:created xsi:type="dcterms:W3CDTF">2019-06-05T08:09:35Z</dcterms:created>
  <dcterms:modified xsi:type="dcterms:W3CDTF">2024-05-08T00:14:36Z</dcterms:modified>
</cp:coreProperties>
</file>