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446" r:id="rId3"/>
    <p:sldId id="449" r:id="rId4"/>
    <p:sldId id="452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大樹（地方創生推進事務局）" initials="佐藤" lastIdx="1" clrIdx="0">
    <p:extLst>
      <p:ext uri="{19B8F6BF-5375-455C-9EA6-DF929625EA0E}">
        <p15:presenceInfo xmlns:p15="http://schemas.microsoft.com/office/powerpoint/2012/main" userId="S-1-5-21-2022458152-3381638288-3706476089-111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4E0"/>
    <a:srgbClr val="DEEBF7"/>
    <a:srgbClr val="FFD9FF"/>
    <a:srgbClr val="FFCCFF"/>
    <a:srgbClr val="FF0066"/>
    <a:srgbClr val="067CA6"/>
    <a:srgbClr val="0C446B"/>
    <a:srgbClr val="BBD6EF"/>
    <a:srgbClr val="0874A4"/>
    <a:srgbClr val="B1B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5" autoAdjust="0"/>
    <p:restoredTop sz="94333" autoAdjust="0"/>
  </p:normalViewPr>
  <p:slideViewPr>
    <p:cSldViewPr snapToGrid="0">
      <p:cViewPr varScale="1">
        <p:scale>
          <a:sx n="55" d="100"/>
          <a:sy n="55" d="100"/>
        </p:scale>
        <p:origin x="52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9E2A95C-D9AC-FB8B-201A-FB3D1E67FD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/>
              <a:t>R6</a:t>
            </a:r>
            <a:r>
              <a:rPr kumimoji="1" lang="ja-JP" altLang="en-US"/>
              <a:t>以降</a:t>
            </a:r>
            <a:r>
              <a:rPr kumimoji="1" lang="en-US" altLang="ja-JP"/>
              <a:t>(</a:t>
            </a:r>
            <a:r>
              <a:rPr kumimoji="1" lang="ja-JP" altLang="en-US"/>
              <a:t>案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8AAC52-34D6-D7A8-F6A2-6ED106E7DE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10231-53D1-4686-82BC-E96118CC44E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4C9F4B-B9CC-2B79-E12D-E478BEAF6F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7C11B7-A274-133F-1B34-F854155623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CB975-4610-4A62-92C8-B76B14E0D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6736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r>
              <a:rPr kumimoji="1" lang="en-US" altLang="ja-JP"/>
              <a:t>R6</a:t>
            </a:r>
            <a:r>
              <a:rPr kumimoji="1" lang="ja-JP" altLang="en-US"/>
              <a:t>以降</a:t>
            </a:r>
            <a:r>
              <a:rPr kumimoji="1" lang="en-US" altLang="ja-JP"/>
              <a:t>(</a:t>
            </a:r>
            <a:r>
              <a:rPr kumimoji="1" lang="ja-JP" altLang="en-US"/>
              <a:t>案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9969AC3-423A-406C-9CDA-5104FC2843F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BDF813AA-3448-4CD9-B63A-614559163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343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2FED2-75F1-4B07-BABC-32A2F204D6FB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1A8-C3F5-446F-8AB0-2A48CD9C3EDA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A5-0705-431F-919A-D271AE08E86A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4C20-6D16-4509-9720-635B69D3585C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9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9416-0553-458C-AFBB-B27985612295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9E96-E5B8-4413-817A-FFD062CC21B5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1F1D-9E7C-43AC-BF64-88C7AB06C0E6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6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16EF-69F7-4BD7-9EE7-CC55D0BD36CF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2CA7-FEB0-4F9B-8707-803AF26DEAB4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03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3A80-1A1E-469F-A483-FE1F67DEB929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50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9B3-0347-4887-821F-3C56F59C7C9E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DD03-A472-4DF2-B1E3-9A31E77F41CB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227B-AB40-433B-B859-4C60BC8187EE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28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6EAF-BD16-4D5B-8B70-44A65AAE2768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D85-337E-4BFB-936E-E327CE536C2D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5F4B-3CFA-4904-971D-9894686E1B66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07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DFDF-15E6-46F5-882B-10087E0477B4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5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0516-21F3-44A8-9106-0E2BDC5B2361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2BB-8CF5-4F79-9CF4-C94FDF6A76E4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4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DAEE-5A13-450D-95EB-3A190D82FEEB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C95-3DE4-4B1B-A0A3-6D5AD585B0B1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02A0-7E54-4F0B-859F-ED0670116513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FD4DC-68F5-4546-BBB1-DD01398CBCBC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6EC74-B5FB-45A0-9966-E68CF34C8725}" type="datetime1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hyperlink" Target="https://www.mofa.go.jp/mofaj/gaiko/oda/sdgs/statistics/index.html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2570" y="598855"/>
            <a:ext cx="8987459" cy="613513"/>
          </a:xfrm>
          <a:prstGeom prst="rect">
            <a:avLst/>
          </a:prstGeom>
          <a:solidFill>
            <a:srgbClr val="0C44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事業所・団体名</a:t>
            </a: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4097"/>
              </p:ext>
            </p:extLst>
          </p:nvPr>
        </p:nvGraphicFramePr>
        <p:xfrm>
          <a:off x="69981" y="2824365"/>
          <a:ext cx="4588269" cy="378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68269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3183412318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２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該当する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目標・ターゲット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1080000">
                <a:tc gridSpan="2">
                  <a:txBody>
                    <a:bodyPr/>
                    <a:lstStyle/>
                    <a:p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ターゲット：</a:t>
                      </a: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】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75390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その他関連する</a:t>
                      </a:r>
                      <a:r>
                        <a:rPr kumimoji="1" lang="en-US" altLang="ja-JP" sz="14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目標</a:t>
                      </a:r>
                      <a:endParaRPr kumimoji="1" lang="en-US" altLang="ja-JP" sz="24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31101"/>
                  </a:ext>
                </a:extLst>
              </a:tr>
              <a:tr h="900000">
                <a:tc gridSpan="2"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52298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A776411-6A1B-5AA2-95C1-A933EAF9045F}"/>
              </a:ext>
            </a:extLst>
          </p:cNvPr>
          <p:cNvGrpSpPr/>
          <p:nvPr/>
        </p:nvGrpSpPr>
        <p:grpSpPr>
          <a:xfrm>
            <a:off x="-3013938" y="3083525"/>
            <a:ext cx="2396449" cy="2986114"/>
            <a:chOff x="-3080613" y="3012045"/>
            <a:chExt cx="2396449" cy="2986114"/>
          </a:xfrm>
        </p:grpSpPr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10F190B6-0A22-4FAB-9439-C8B9CD5D3446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3080613" y="3012045"/>
              <a:ext cx="540000" cy="540000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C3B91F6D-DB4F-40B3-A2EC-BF7BE0398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466966" y="3012248"/>
              <a:ext cx="540000" cy="540000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8BB83ED3-4675-4C73-91F6-AFD752237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837811" y="3012045"/>
              <a:ext cx="540000" cy="540000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5EBE6473-8300-4268-AB85-32686BF620A2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1224164" y="3012248"/>
              <a:ext cx="540000" cy="540000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83D3CA6E-4CE5-47FE-AF00-81E1C4F8D187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3080613" y="3635113"/>
              <a:ext cx="540000" cy="540000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64F4E66B-C986-4F3A-A109-0353340ADE81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2464951" y="3632080"/>
              <a:ext cx="540000" cy="540000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301D1DF8-D92B-4F75-A319-BE1F7B73F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2459212" y="4251912"/>
              <a:ext cx="540000" cy="540000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35C6031D-1D1D-4641-ACA3-3F8DF2256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1224164" y="4251912"/>
              <a:ext cx="540000" cy="540000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17F0645B-29D2-4C7F-8BD3-C6F123AE3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2459212" y="4851561"/>
              <a:ext cx="540000" cy="540000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0CB1DADA-260C-40E2-B6C9-23F602600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-1224164" y="4875183"/>
              <a:ext cx="540000" cy="540000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9323BD0F-1197-41E3-979A-07C385B18BCA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-3080613" y="5458159"/>
              <a:ext cx="540000" cy="540000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550AFFDF-09F9-44F5-98F9-CC6B892EC6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-1833780" y="3635113"/>
              <a:ext cx="540000" cy="540000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88C14638-9372-4506-98EA-C92770433685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-1224164" y="3635113"/>
              <a:ext cx="540000" cy="540000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A88DD228-48F8-48BA-8BA6-355A2E405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-3080613" y="4244557"/>
              <a:ext cx="540000" cy="540000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78C9180-2E15-4CD3-9F84-F469DF68D6F8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-1837811" y="4244557"/>
              <a:ext cx="540000" cy="540000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A0DAFFEF-283F-418F-979B-47AFB2A37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-3080613" y="4851358"/>
              <a:ext cx="540000" cy="540000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7DEE25E4-A963-476A-87BF-875C573CA0C2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-1837811" y="4859093"/>
              <a:ext cx="540000" cy="540000"/>
            </a:xfrm>
            <a:prstGeom prst="rect">
              <a:avLst/>
            </a:prstGeom>
          </p:spPr>
        </p:pic>
      </p:grpSp>
      <p:sp>
        <p:nvSpPr>
          <p:cNvPr id="33" name="タイトル 1"/>
          <p:cNvSpPr txBox="1">
            <a:spLocks/>
          </p:cNvSpPr>
          <p:nvPr/>
        </p:nvSpPr>
        <p:spPr>
          <a:xfrm>
            <a:off x="0" y="97957"/>
            <a:ext cx="9138301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タイトル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67CA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67CA6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522485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6D45ED25-37B3-4408-BB3C-DD3753D2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17986"/>
              </p:ext>
            </p:extLst>
          </p:nvPr>
        </p:nvGraphicFramePr>
        <p:xfrm>
          <a:off x="72570" y="1287338"/>
          <a:ext cx="8987460" cy="144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75229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61223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１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取組概要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取組継続年数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年目</a:t>
                      </a:r>
                      <a:endParaRPr kumimoji="1" lang="en-US" altLang="ja-JP" sz="1400" b="0" i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76247"/>
                  </a:ext>
                </a:extLst>
              </a:tr>
            </a:tbl>
          </a:graphicData>
        </a:graphic>
      </p:graphicFrame>
      <p:sp>
        <p:nvSpPr>
          <p:cNvPr id="5" name="線吹き出し 1 (枠付き) 4"/>
          <p:cNvSpPr/>
          <p:nvPr/>
        </p:nvSpPr>
        <p:spPr>
          <a:xfrm>
            <a:off x="9601199" y="48382"/>
            <a:ext cx="3014664" cy="682928"/>
          </a:xfrm>
          <a:prstGeom prst="borderCallout1">
            <a:avLst>
              <a:gd name="adj1" fmla="val 53072"/>
              <a:gd name="adj2" fmla="val 430"/>
              <a:gd name="adj3" fmla="val 33760"/>
              <a:gd name="adj4" fmla="val -1513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取組のタイトルを入力してください。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「タイトル」の文字は削除してご提出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</p:txBody>
      </p:sp>
      <p:sp>
        <p:nvSpPr>
          <p:cNvPr id="38" name="線吹き出し 1 (枠付き) 37"/>
          <p:cNvSpPr/>
          <p:nvPr/>
        </p:nvSpPr>
        <p:spPr>
          <a:xfrm>
            <a:off x="9601199" y="848381"/>
            <a:ext cx="3014663" cy="1780520"/>
          </a:xfrm>
          <a:prstGeom prst="borderCallout1">
            <a:avLst>
              <a:gd name="adj1" fmla="val 11022"/>
              <a:gd name="adj2" fmla="val 909"/>
              <a:gd name="adj3" fmla="val 7325"/>
              <a:gd name="adj4" fmla="val -14659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応募に賛同し、協力を得られた事業所・団体名を連盟で記載してください。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連携先が多数の場合、文字数や文字サイズを考慮し、同業種や同形態の事業所・団体を「○○業」「□□団体」という形で表記をお願いさせていただく場合があります。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例）株式会社○○ 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△△団体 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 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□□学校</a:t>
            </a:r>
          </a:p>
          <a:p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601199" y="5686775"/>
            <a:ext cx="3082955" cy="10500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枠のサイズを変更したり、枠の行を削除したり、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様式の変更は行わないでください。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89984"/>
              </p:ext>
            </p:extLst>
          </p:nvPr>
        </p:nvGraphicFramePr>
        <p:xfrm>
          <a:off x="4740029" y="2824365"/>
          <a:ext cx="4320000" cy="379426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目標に対する達成状況、実績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544262"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45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４．取組が開始されたきっかけ・課題意識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90810"/>
                  </a:ext>
                </a:extLst>
              </a:tr>
              <a:tr h="1544262"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87125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74A6D0-5466-89E0-ED3D-E3680376F0D3}"/>
              </a:ext>
            </a:extLst>
          </p:cNvPr>
          <p:cNvSpPr txBox="1"/>
          <p:nvPr/>
        </p:nvSpPr>
        <p:spPr>
          <a:xfrm>
            <a:off x="69981" y="5719850"/>
            <a:ext cx="41184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上記以外に当てはまる</a:t>
            </a:r>
            <a:r>
              <a:rPr kumimoji="1" lang="en-US" altLang="ja-JP" sz="105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SDGs</a:t>
            </a:r>
            <a:r>
              <a:rPr kumimoji="1" lang="ja-JP" altLang="en-US" sz="105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目標のアイコンを貼り付けてください</a:t>
            </a:r>
            <a:r>
              <a:rPr kumimoji="1"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05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DB2183-FDF5-2087-549C-E24FEBB7D291}"/>
              </a:ext>
            </a:extLst>
          </p:cNvPr>
          <p:cNvSpPr txBox="1"/>
          <p:nvPr/>
        </p:nvSpPr>
        <p:spPr>
          <a:xfrm>
            <a:off x="4766699" y="3221251"/>
            <a:ext cx="25106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具体的な数値を含めてご記入ください。</a:t>
            </a:r>
            <a:endParaRPr kumimoji="1" lang="en-US" altLang="ja-JP" sz="1050" u="sng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en-US" altLang="ja-JP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(</a:t>
            </a:r>
            <a:r>
              <a:rPr kumimoji="1" lang="ja-JP" altLang="en-US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年間〇〇</a:t>
            </a:r>
            <a:r>
              <a:rPr kumimoji="1" lang="en-US" altLang="ja-JP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kg</a:t>
            </a:r>
            <a:r>
              <a:rPr kumimoji="1" lang="ja-JP" altLang="en-US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の削減に貢献している</a:t>
            </a:r>
            <a:r>
              <a:rPr kumimoji="1" lang="en-US" altLang="ja-JP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)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6F5DA62-17DB-547C-169A-27F49CD10BAE}"/>
              </a:ext>
            </a:extLst>
          </p:cNvPr>
          <p:cNvGrpSpPr/>
          <p:nvPr/>
        </p:nvGrpSpPr>
        <p:grpSpPr>
          <a:xfrm>
            <a:off x="-3264380" y="0"/>
            <a:ext cx="3085088" cy="2439993"/>
            <a:chOff x="-3264380" y="0"/>
            <a:chExt cx="3085088" cy="2439993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-3264380" y="0"/>
              <a:ext cx="3085088" cy="1375527"/>
              <a:chOff x="-3264380" y="157965"/>
              <a:chExt cx="3085088" cy="1375527"/>
            </a:xfrm>
          </p:grpSpPr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F41CECA-3D85-4DB2-94FB-FB5822186523}"/>
                  </a:ext>
                </a:extLst>
              </p:cNvPr>
              <p:cNvSpPr txBox="1"/>
              <p:nvPr/>
            </p:nvSpPr>
            <p:spPr>
              <a:xfrm>
                <a:off x="-3264380" y="1071827"/>
                <a:ext cx="3085088" cy="46166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ご提出の際は</a:t>
                </a:r>
                <a:r>
                  <a:rPr kumimoji="1" lang="ja-JP" altLang="en-US" sz="1200" b="1" i="0" u="sng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灰色の文字</a:t>
                </a:r>
                <a:r>
                  <a:rPr kumimoji="1" lang="ja-JP" altLang="en-US" sz="1200" i="0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は削除してご提出</a:t>
                </a:r>
                <a:r>
                  <a:rPr kumimoji="1" lang="ja-JP" altLang="en-US" sz="120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ください。</a:t>
                </a:r>
                <a:endPara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0F41CECA-3D85-4DB2-94FB-FB5822186523}"/>
                  </a:ext>
                </a:extLst>
              </p:cNvPr>
              <p:cNvSpPr txBox="1"/>
              <p:nvPr/>
            </p:nvSpPr>
            <p:spPr>
              <a:xfrm>
                <a:off x="-3264380" y="157965"/>
                <a:ext cx="3085088" cy="83099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noProof="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本応募シートは、事例集に掲載を行う場合があります。写真や図等を貼付される際には、肖像権、著作権侵害に該当しないようご注意ください。</a:t>
                </a:r>
                <a:endPara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36271E1-D9A7-1C6D-D09F-279B55446370}"/>
                </a:ext>
              </a:extLst>
            </p:cNvPr>
            <p:cNvSpPr/>
            <p:nvPr/>
          </p:nvSpPr>
          <p:spPr>
            <a:xfrm>
              <a:off x="-3264380" y="144232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記入は全て「</a:t>
              </a:r>
              <a:r>
                <a:rPr kumimoji="1" lang="ja-JP" altLang="en-US" sz="1200" b="1" u="sng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です・ます調</a:t>
              </a:r>
              <a:r>
                <a:rPr kumimoji="1" lang="ja-JP" altLang="en-US" sz="14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0D721833-368A-DC78-FE74-C15E59689231}"/>
                </a:ext>
              </a:extLst>
            </p:cNvPr>
            <p:cNvSpPr/>
            <p:nvPr/>
          </p:nvSpPr>
          <p:spPr>
            <a:xfrm>
              <a:off x="-3264380" y="1883166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記載内容は枠内に収め、フォントは変えずにご記入ください。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（フォント：</a:t>
              </a:r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BIZ UDP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ゴシック）</a:t>
              </a:r>
              <a:endParaRPr kumimoji="1" lang="ja-JP" altLang="en-US" sz="12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3" name="線吹き出し 1 (枠付き) 37">
            <a:extLst>
              <a:ext uri="{FF2B5EF4-FFF2-40B4-BE49-F238E27FC236}">
                <a16:creationId xmlns:a16="http://schemas.microsoft.com/office/drawing/2014/main" id="{8B780680-5253-E018-5260-B53EBC51C875}"/>
              </a:ext>
            </a:extLst>
          </p:cNvPr>
          <p:cNvSpPr/>
          <p:nvPr/>
        </p:nvSpPr>
        <p:spPr>
          <a:xfrm>
            <a:off x="-3264380" y="2538562"/>
            <a:ext cx="3082954" cy="446394"/>
          </a:xfrm>
          <a:prstGeom prst="borderCallout1">
            <a:avLst>
              <a:gd name="adj1" fmla="val 68634"/>
              <a:gd name="adj2" fmla="val 99663"/>
              <a:gd name="adj3" fmla="val 111880"/>
              <a:gd name="adj4" fmla="val 110250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該当するＳＤＧｓ目標」　には、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該当するアイコンを</a:t>
            </a:r>
            <a:r>
              <a:rPr kumimoji="1" lang="ja-JP" altLang="en-US" sz="1200" b="1" u="sng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１つ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貼り付けてください。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4B171E-E933-74F4-9764-9C61D6015CE6}"/>
              </a:ext>
            </a:extLst>
          </p:cNvPr>
          <p:cNvSpPr txBox="1"/>
          <p:nvPr/>
        </p:nvSpPr>
        <p:spPr>
          <a:xfrm>
            <a:off x="83971" y="4514416"/>
            <a:ext cx="4488029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SDGs</a:t>
            </a:r>
            <a:r>
              <a:rPr kumimoji="1" lang="ja-JP" altLang="en-US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１６９のターゲットには、より具体的な目標が示されています。自身の</a:t>
            </a:r>
            <a:r>
              <a:rPr kumimoji="1"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取組がどのターゲットにあたるかを判断し、その内容を記載ください。</a:t>
            </a:r>
            <a:endParaRPr kumimoji="1" lang="en-US" altLang="ja-JP" sz="105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下記、外務省のページをご参照ください。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u="non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19"/>
              </a:rPr>
              <a:t>https://www.mofa.go.jp/mofaj/gaiko/oda/sdgs/statistics/index.html</a:t>
            </a:r>
            <a:endParaRPr kumimoji="1" lang="en-US" altLang="ja-JP" sz="105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2CE314-2753-AC0B-5CBC-B3CE976E1DC1}"/>
              </a:ext>
            </a:extLst>
          </p:cNvPr>
          <p:cNvSpPr txBox="1"/>
          <p:nvPr/>
        </p:nvSpPr>
        <p:spPr>
          <a:xfrm>
            <a:off x="1210517" y="4278477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該当するターゲットが無い場合は未記入で構いません。</a:t>
            </a:r>
            <a:endParaRPr kumimoji="1" lang="en-US" altLang="ja-JP" sz="105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31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93910"/>
              </p:ext>
            </p:extLst>
          </p:nvPr>
        </p:nvGraphicFramePr>
        <p:xfrm>
          <a:off x="62765" y="63000"/>
          <a:ext cx="9018470" cy="6732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366235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  <a:gridCol w="5652235">
                  <a:extLst>
                    <a:ext uri="{9D8B030D-6E8A-4147-A177-3AD203B41FA5}">
                      <a16:colId xmlns:a16="http://schemas.microsoft.com/office/drawing/2014/main" val="685197567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取組イメージ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306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応募した取組の今後の計画・展開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7.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取組のポイント（挑戦性、新規性等）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29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5B9168-AF4C-9C5C-5017-AD6E46FF15DB}"/>
              </a:ext>
            </a:extLst>
          </p:cNvPr>
          <p:cNvSpPr txBox="1"/>
          <p:nvPr/>
        </p:nvSpPr>
        <p:spPr>
          <a:xfrm>
            <a:off x="62765" y="446505"/>
            <a:ext cx="42835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画像やイメージ図、説明文を用いて自由に取組内容をご記入ください。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659151C-6E20-1E3A-59D7-42269D99987E}"/>
              </a:ext>
            </a:extLst>
          </p:cNvPr>
          <p:cNvGrpSpPr/>
          <p:nvPr/>
        </p:nvGrpSpPr>
        <p:grpSpPr>
          <a:xfrm>
            <a:off x="-3266514" y="157965"/>
            <a:ext cx="3087222" cy="2418953"/>
            <a:chOff x="-3266514" y="157965"/>
            <a:chExt cx="3087222" cy="241895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-3264380" y="157965"/>
              <a:ext cx="3085088" cy="2418953"/>
              <a:chOff x="-3264380" y="157965"/>
              <a:chExt cx="3085088" cy="2418953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B626A8F7-7E57-4A47-A52D-63FDFE7F2401}"/>
                  </a:ext>
                </a:extLst>
              </p:cNvPr>
              <p:cNvSpPr/>
              <p:nvPr/>
            </p:nvSpPr>
            <p:spPr>
              <a:xfrm>
                <a:off x="-3264380" y="1579253"/>
                <a:ext cx="3082954" cy="37652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記入は全て「</a:t>
                </a:r>
                <a:r>
                  <a:rPr kumimoji="1" lang="ja-JP" altLang="en-US" sz="1200" b="1" u="sng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です・ます調</a:t>
                </a:r>
                <a:r>
                  <a:rPr kumimoji="1" lang="ja-JP" altLang="en-US" sz="140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」</a:t>
                </a:r>
                <a:r>
                  <a:rPr kumimoji="1" lang="ja-JP" altLang="en-US" sz="120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でお願いします。</a:t>
                </a:r>
                <a:endPara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B626A8F7-7E57-4A47-A52D-63FDFE7F2401}"/>
                  </a:ext>
                </a:extLst>
              </p:cNvPr>
              <p:cNvSpPr/>
              <p:nvPr/>
            </p:nvSpPr>
            <p:spPr>
              <a:xfrm>
                <a:off x="-3264380" y="2020091"/>
                <a:ext cx="3082954" cy="55682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u="sng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記載内容は枠内に収め、フォントは変えずにご記入ください。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（フォント：</a:t>
                </a:r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BIZ UDP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ゴシック）</a:t>
                </a:r>
                <a:endParaRPr kumimoji="1" lang="ja-JP" altLang="en-US" sz="1200" i="0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0F41CECA-3D85-4DB2-94FB-FB5822186523}"/>
                  </a:ext>
                </a:extLst>
              </p:cNvPr>
              <p:cNvSpPr txBox="1"/>
              <p:nvPr/>
            </p:nvSpPr>
            <p:spPr>
              <a:xfrm>
                <a:off x="-3264380" y="157965"/>
                <a:ext cx="3085088" cy="83099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noProof="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本応募シートは、事例集に掲載を行う</a:t>
                </a:r>
                <a:r>
                  <a:rPr kumimoji="1" lang="ja-JP" altLang="en-US" sz="120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予定です</a:t>
                </a:r>
                <a:r>
                  <a:rPr kumimoji="1" lang="ja-JP" altLang="en-US" sz="1200" noProof="0" dirty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。写真や図等を貼付される際には、肖像権、著作権侵害に該当しないようご注意ください。</a:t>
                </a:r>
                <a:endPara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B284011-E677-9A1C-DAB8-28FB128703DC}"/>
                </a:ext>
              </a:extLst>
            </p:cNvPr>
            <p:cNvSpPr txBox="1"/>
            <p:nvPr/>
          </p:nvSpPr>
          <p:spPr>
            <a:xfrm>
              <a:off x="-3266514" y="1053275"/>
              <a:ext cx="3085088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ご提出の際は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灰色の文字</a:t>
              </a:r>
              <a:r>
                <a:rPr kumimoji="1" lang="ja-JP" altLang="en-US" sz="1200" i="0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は削除してご提出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97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38867"/>
              </p:ext>
            </p:extLst>
          </p:nvPr>
        </p:nvGraphicFramePr>
        <p:xfrm>
          <a:off x="50800" y="589717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事業所・団体名、所在地、連携における役割につきましては、事例集に掲載される可能性がありますので、予めご了承ください。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問い合わせ代表の事業所若しくは団体名の先頭に</a:t>
            </a:r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F1E093EF-FEC0-177E-D289-B2359A250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93385"/>
              </p:ext>
            </p:extLst>
          </p:nvPr>
        </p:nvGraphicFramePr>
        <p:xfrm>
          <a:off x="50800" y="1600543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00F65BD9-3FEB-B320-3EF8-03C456DE1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289078"/>
              </p:ext>
            </p:extLst>
          </p:nvPr>
        </p:nvGraphicFramePr>
        <p:xfrm>
          <a:off x="50800" y="2614529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F82DA332-9A31-F9BE-31D4-2AB1DFDF1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37590"/>
              </p:ext>
            </p:extLst>
          </p:nvPr>
        </p:nvGraphicFramePr>
        <p:xfrm>
          <a:off x="57150" y="3619509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A30A6017-6B18-99F0-2E98-773B62FEF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645356"/>
              </p:ext>
            </p:extLst>
          </p:nvPr>
        </p:nvGraphicFramePr>
        <p:xfrm>
          <a:off x="50800" y="4633495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6D155BD9-7885-DA96-2E81-BE7B153CB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714458"/>
              </p:ext>
            </p:extLst>
          </p:nvPr>
        </p:nvGraphicFramePr>
        <p:xfrm>
          <a:off x="57150" y="5647481"/>
          <a:ext cx="9029700" cy="8392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連携における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FD255E1-5EFF-59ED-F385-0DEB8383CF8C}"/>
              </a:ext>
            </a:extLst>
          </p:cNvPr>
          <p:cNvSpPr/>
          <p:nvPr/>
        </p:nvSpPr>
        <p:spPr>
          <a:xfrm>
            <a:off x="9449371" y="487037"/>
            <a:ext cx="2574926" cy="541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業種は下記「業種一覧」より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選択し、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入力してください。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CD0B912-CBAF-ECFA-6D40-D8349FB5C3C3}"/>
              </a:ext>
            </a:extLst>
          </p:cNvPr>
          <p:cNvGrpSpPr/>
          <p:nvPr/>
        </p:nvGrpSpPr>
        <p:grpSpPr>
          <a:xfrm>
            <a:off x="9449371" y="1046913"/>
            <a:ext cx="2030223" cy="5820264"/>
            <a:chOff x="9266236" y="1036491"/>
            <a:chExt cx="2030223" cy="5820264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101BC27C-EF7C-E352-1B18-A8816C8443F6}"/>
                </a:ext>
              </a:extLst>
            </p:cNvPr>
            <p:cNvGrpSpPr/>
            <p:nvPr/>
          </p:nvGrpSpPr>
          <p:grpSpPr>
            <a:xfrm>
              <a:off x="9275635" y="1036491"/>
              <a:ext cx="2020824" cy="5820264"/>
              <a:chOff x="9546336" y="1037736"/>
              <a:chExt cx="2020824" cy="5820264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B7E5308B-13F2-ED0C-A15E-3C570B17AF48}"/>
                  </a:ext>
                </a:extLst>
              </p:cNvPr>
              <p:cNvSpPr/>
              <p:nvPr/>
            </p:nvSpPr>
            <p:spPr>
              <a:xfrm>
                <a:off x="9546336" y="1320595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１．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農業　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24A489FA-0B54-D698-EB33-2D1C5B475D57}"/>
                  </a:ext>
                </a:extLst>
              </p:cNvPr>
              <p:cNvSpPr/>
              <p:nvPr/>
            </p:nvSpPr>
            <p:spPr>
              <a:xfrm>
                <a:off x="9546336" y="1679569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２．林業</a:t>
                </a:r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7AD5EFB6-0BF8-EA1E-2283-9A685C5EDD09}"/>
                  </a:ext>
                </a:extLst>
              </p:cNvPr>
              <p:cNvSpPr/>
              <p:nvPr/>
            </p:nvSpPr>
            <p:spPr>
              <a:xfrm>
                <a:off x="9546336" y="203854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３．漁業</a:t>
                </a: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111E1331-2596-C748-077F-1A99D742DACB}"/>
                  </a:ext>
                </a:extLst>
              </p:cNvPr>
              <p:cNvSpPr/>
              <p:nvPr/>
            </p:nvSpPr>
            <p:spPr>
              <a:xfrm>
                <a:off x="9546336" y="239751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４．鉱業</a:t>
                </a: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845A7F82-E4BA-951D-8D80-61C984019EB7}"/>
                  </a:ext>
                </a:extLst>
              </p:cNvPr>
              <p:cNvSpPr/>
              <p:nvPr/>
            </p:nvSpPr>
            <p:spPr>
              <a:xfrm>
                <a:off x="9546336" y="276082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５．建設業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59650E81-C321-9371-A8D6-AF48DF29ECF2}"/>
                  </a:ext>
                </a:extLst>
              </p:cNvPr>
              <p:cNvSpPr/>
              <p:nvPr/>
            </p:nvSpPr>
            <p:spPr>
              <a:xfrm>
                <a:off x="9546336" y="347010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７．電気・ガス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7BA4A5A-C371-3F19-0DB9-16CDFADE78B8}"/>
                  </a:ext>
                </a:extLst>
              </p:cNvPr>
              <p:cNvSpPr/>
              <p:nvPr/>
            </p:nvSpPr>
            <p:spPr>
              <a:xfrm>
                <a:off x="9546336" y="383341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８．運輸・通信業</a:t>
                </a: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0DDDD281-4540-CC33-BE4D-F9645B0D4625}"/>
                  </a:ext>
                </a:extLst>
              </p:cNvPr>
              <p:cNvSpPr/>
              <p:nvPr/>
            </p:nvSpPr>
            <p:spPr>
              <a:xfrm>
                <a:off x="9546336" y="419671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９．卸売・小売・飲食業</a:t>
                </a: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73636F33-3A16-2665-9451-08911FCD06D3}"/>
                  </a:ext>
                </a:extLst>
              </p:cNvPr>
              <p:cNvSpPr/>
              <p:nvPr/>
            </p:nvSpPr>
            <p:spPr>
              <a:xfrm>
                <a:off x="9546336" y="4551361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10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．金融・保険業</a:t>
                </a: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1E08C79-3916-92A9-FCFC-E2AE0B5AD157}"/>
                  </a:ext>
                </a:extLst>
              </p:cNvPr>
              <p:cNvSpPr/>
              <p:nvPr/>
            </p:nvSpPr>
            <p:spPr>
              <a:xfrm>
                <a:off x="9546336" y="4914667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．不動産業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1A6778B1-5481-2AC4-BFE4-B6ABF8CE3AD4}"/>
                  </a:ext>
                </a:extLst>
              </p:cNvPr>
              <p:cNvSpPr/>
              <p:nvPr/>
            </p:nvSpPr>
            <p:spPr>
              <a:xfrm>
                <a:off x="9546336" y="526930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12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．サービス業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60F30ED4-5746-1280-08A5-B3DF9A831AFA}"/>
                  </a:ext>
                </a:extLst>
              </p:cNvPr>
              <p:cNvSpPr/>
              <p:nvPr/>
            </p:nvSpPr>
            <p:spPr>
              <a:xfrm>
                <a:off x="9546336" y="5628283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13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．行政機関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3997C43C-B061-3498-425A-55D6324E18C5}"/>
                  </a:ext>
                </a:extLst>
              </p:cNvPr>
              <p:cNvSpPr/>
              <p:nvPr/>
            </p:nvSpPr>
            <p:spPr>
              <a:xfrm>
                <a:off x="9720072" y="1037736"/>
                <a:ext cx="115214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【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業種一覧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】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DC3A3428-7783-7D14-CA3A-E30B7F6858BB}"/>
                  </a:ext>
                </a:extLst>
              </p:cNvPr>
              <p:cNvSpPr/>
              <p:nvPr/>
            </p:nvSpPr>
            <p:spPr>
              <a:xfrm>
                <a:off x="9546336" y="5981140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14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．団体</a:t>
                </a: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9EAC3E06-437E-DE11-5255-817AF179CB04}"/>
                  </a:ext>
                </a:extLst>
              </p:cNvPr>
              <p:cNvSpPr/>
              <p:nvPr/>
            </p:nvSpPr>
            <p:spPr>
              <a:xfrm>
                <a:off x="9546336" y="6340114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．教育機関</a:t>
                </a:r>
              </a:p>
            </p:txBody>
          </p:sp>
        </p:grp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DF4CAD2-699F-9EE3-5047-94054D7B8232}"/>
                </a:ext>
              </a:extLst>
            </p:cNvPr>
            <p:cNvSpPr/>
            <p:nvPr/>
          </p:nvSpPr>
          <p:spPr>
            <a:xfrm>
              <a:off x="9266236" y="3108484"/>
              <a:ext cx="1534478" cy="51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６．製造業</a:t>
              </a: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564D1D-8CAE-B013-68FB-152E3821115A}"/>
              </a:ext>
            </a:extLst>
          </p:cNvPr>
          <p:cNvSpPr txBox="1"/>
          <p:nvPr/>
        </p:nvSpPr>
        <p:spPr>
          <a:xfrm>
            <a:off x="1580669" y="669980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60852C-29DB-65DD-784A-264A6886EB60}"/>
              </a:ext>
            </a:extLst>
          </p:cNvPr>
          <p:cNvSpPr txBox="1"/>
          <p:nvPr/>
        </p:nvSpPr>
        <p:spPr>
          <a:xfrm>
            <a:off x="1580669" y="1680658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08D0D98-DDA6-0AC2-EFB5-CDCC29456ECA}"/>
              </a:ext>
            </a:extLst>
          </p:cNvPr>
          <p:cNvSpPr txBox="1"/>
          <p:nvPr/>
        </p:nvSpPr>
        <p:spPr>
          <a:xfrm>
            <a:off x="1580669" y="2689496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FE74445-9551-8D4B-8AAE-9951EA314D27}"/>
              </a:ext>
            </a:extLst>
          </p:cNvPr>
          <p:cNvSpPr txBox="1"/>
          <p:nvPr/>
        </p:nvSpPr>
        <p:spPr>
          <a:xfrm>
            <a:off x="1580669" y="3715632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AD6588-7ECF-0BBB-6056-369DC92D3C60}"/>
              </a:ext>
            </a:extLst>
          </p:cNvPr>
          <p:cNvSpPr txBox="1"/>
          <p:nvPr/>
        </p:nvSpPr>
        <p:spPr>
          <a:xfrm>
            <a:off x="1580669" y="4692523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C8B9B38-E43A-E4ED-75F3-D0435B478C4D}"/>
              </a:ext>
            </a:extLst>
          </p:cNvPr>
          <p:cNvSpPr txBox="1"/>
          <p:nvPr/>
        </p:nvSpPr>
        <p:spPr>
          <a:xfrm>
            <a:off x="1580669" y="5734317"/>
            <a:ext cx="24256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u="sng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支社・営業署名まで記入してください。</a:t>
            </a:r>
            <a:endParaRPr kumimoji="1" lang="en-US" altLang="ja-JP" sz="1050" u="none" kern="1200" dirty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7841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491747A-C01C-401F-8A7B-16C736434FAA}" vid="{960E631B-0A63-4D8A-95DF-3A258DBC1AC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6737</TotalTime>
  <Words>752</Words>
  <Application>Microsoft Office PowerPoint</Application>
  <PresentationFormat>画面に合わせる (4:3)</PresentationFormat>
  <Paragraphs>98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BIZ UDPゴシック</vt:lpstr>
      <vt:lpstr>游ゴシック</vt:lpstr>
      <vt:lpstr>Arial</vt:lpstr>
      <vt:lpstr>Calibri</vt:lpstr>
      <vt:lpstr>Calibri Light</vt:lpstr>
      <vt:lpstr>Default Theme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Yamazaki Hiromu</dc:creator>
  <cp:lastModifiedBy>渡邊　浩太郎</cp:lastModifiedBy>
  <cp:revision>503</cp:revision>
  <cp:lastPrinted>2024-02-20T08:11:41Z</cp:lastPrinted>
  <dcterms:created xsi:type="dcterms:W3CDTF">2019-06-05T08:09:35Z</dcterms:created>
  <dcterms:modified xsi:type="dcterms:W3CDTF">2025-05-15T02:43:46Z</dcterms:modified>
</cp:coreProperties>
</file>