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
  </p:notesMasterIdLst>
  <p:handoutMasterIdLst>
    <p:handoutMasterId r:id="rId7"/>
  </p:handoutMasterIdLst>
  <p:sldIdLst>
    <p:sldId id="446" r:id="rId3"/>
    <p:sldId id="449" r:id="rId4"/>
    <p:sldId id="453"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大樹（地方創生推進事務局）" initials="佐藤" lastIdx="1" clrIdx="0">
    <p:extLst>
      <p:ext uri="{19B8F6BF-5375-455C-9EA6-DF929625EA0E}">
        <p15:presenceInfo xmlns:p15="http://schemas.microsoft.com/office/powerpoint/2012/main" userId="S-1-5-21-2022458152-3381638288-3706476089-1110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4E0"/>
    <a:srgbClr val="DEEBF7"/>
    <a:srgbClr val="FFD9FF"/>
    <a:srgbClr val="FFCCFF"/>
    <a:srgbClr val="FF0066"/>
    <a:srgbClr val="067CA6"/>
    <a:srgbClr val="0C446B"/>
    <a:srgbClr val="BBD6EF"/>
    <a:srgbClr val="0874A4"/>
    <a:srgbClr val="B1B9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5" autoAdjust="0"/>
    <p:restoredTop sz="94333" autoAdjust="0"/>
  </p:normalViewPr>
  <p:slideViewPr>
    <p:cSldViewPr snapToGrid="0">
      <p:cViewPr varScale="1">
        <p:scale>
          <a:sx n="55" d="100"/>
          <a:sy n="55" d="100"/>
        </p:scale>
        <p:origin x="52" y="208"/>
      </p:cViewPr>
      <p:guideLst>
        <p:guide orient="horz" pos="2160"/>
        <p:guide pos="2880"/>
      </p:guideLst>
    </p:cSldViewPr>
  </p:slideViewPr>
  <p:notesTextViewPr>
    <p:cViewPr>
      <p:scale>
        <a:sx n="1" d="1"/>
        <a:sy n="1" d="1"/>
      </p:scale>
      <p:origin x="0" y="0"/>
    </p:cViewPr>
  </p:notesTextViewPr>
  <p:sorterViewPr>
    <p:cViewPr>
      <p:scale>
        <a:sx n="100" d="100"/>
        <a:sy n="100" d="100"/>
      </p:scale>
      <p:origin x="0" y="-103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9E2A95C-D9AC-FB8B-201A-FB3D1E67FD3B}"/>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en-US" altLang="ja-JP"/>
              <a:t>R6</a:t>
            </a:r>
            <a:r>
              <a:rPr kumimoji="1" lang="ja-JP" altLang="en-US"/>
              <a:t>以降</a:t>
            </a:r>
            <a:r>
              <a:rPr kumimoji="1" lang="en-US" altLang="ja-JP"/>
              <a:t>(</a:t>
            </a:r>
            <a:r>
              <a:rPr kumimoji="1" lang="ja-JP" altLang="en-US"/>
              <a:t>案</a:t>
            </a:r>
            <a:r>
              <a:rPr kumimoji="1" lang="en-US" altLang="ja-JP"/>
              <a:t>)</a:t>
            </a:r>
            <a:endParaRPr kumimoji="1" lang="ja-JP" altLang="en-US"/>
          </a:p>
        </p:txBody>
      </p:sp>
      <p:sp>
        <p:nvSpPr>
          <p:cNvPr id="3" name="日付プレースホルダー 2">
            <a:extLst>
              <a:ext uri="{FF2B5EF4-FFF2-40B4-BE49-F238E27FC236}">
                <a16:creationId xmlns:a16="http://schemas.microsoft.com/office/drawing/2014/main" id="{358AAC52-34D6-D7A8-F6A2-6ED106E7DE08}"/>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D310231-53D1-4686-82BC-E96118CC44E1}" type="datetimeFigureOut">
              <a:rPr kumimoji="1" lang="ja-JP" altLang="en-US" smtClean="0"/>
              <a:t>2025/5/15</a:t>
            </a:fld>
            <a:endParaRPr kumimoji="1" lang="ja-JP" altLang="en-US"/>
          </a:p>
        </p:txBody>
      </p:sp>
      <p:sp>
        <p:nvSpPr>
          <p:cNvPr id="4" name="フッター プレースホルダー 3">
            <a:extLst>
              <a:ext uri="{FF2B5EF4-FFF2-40B4-BE49-F238E27FC236}">
                <a16:creationId xmlns:a16="http://schemas.microsoft.com/office/drawing/2014/main" id="{EB4C9F4B-B9CC-2B79-E12D-E478BEAF6FFE}"/>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97C11B7-A274-133F-1B34-F85415562305}"/>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AACB975-4610-4A62-92C8-B76B14E0DA70}" type="slidenum">
              <a:rPr kumimoji="1" lang="ja-JP" altLang="en-US" smtClean="0"/>
              <a:t>‹#›</a:t>
            </a:fld>
            <a:endParaRPr kumimoji="1" lang="ja-JP" altLang="en-US"/>
          </a:p>
        </p:txBody>
      </p:sp>
    </p:spTree>
    <p:extLst>
      <p:ext uri="{BB962C8B-B14F-4D97-AF65-F5344CB8AC3E}">
        <p14:creationId xmlns:p14="http://schemas.microsoft.com/office/powerpoint/2010/main" val="253667366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787" cy="498693"/>
          </a:xfrm>
          <a:prstGeom prst="rect">
            <a:avLst/>
          </a:prstGeom>
        </p:spPr>
        <p:txBody>
          <a:bodyPr vert="horz" lIns="92222" tIns="46112" rIns="92222" bIns="46112" rtlCol="0"/>
          <a:lstStyle>
            <a:lvl1pPr algn="l">
              <a:defRPr sz="1200"/>
            </a:lvl1pPr>
          </a:lstStyle>
          <a:p>
            <a:r>
              <a:rPr kumimoji="1" lang="en-US" altLang="ja-JP"/>
              <a:t>R6</a:t>
            </a:r>
            <a:r>
              <a:rPr kumimoji="1" lang="ja-JP" altLang="en-US"/>
              <a:t>以降</a:t>
            </a:r>
            <a:r>
              <a:rPr kumimoji="1" lang="en-US" altLang="ja-JP"/>
              <a:t>(</a:t>
            </a:r>
            <a:r>
              <a:rPr kumimoji="1" lang="ja-JP" altLang="en-US"/>
              <a:t>案</a:t>
            </a:r>
            <a:r>
              <a:rPr kumimoji="1" lang="en-US" altLang="ja-JP"/>
              <a:t>)</a:t>
            </a:r>
            <a:endParaRPr kumimoji="1" lang="ja-JP" altLang="en-US"/>
          </a:p>
        </p:txBody>
      </p:sp>
      <p:sp>
        <p:nvSpPr>
          <p:cNvPr id="3" name="日付プレースホルダー 2"/>
          <p:cNvSpPr>
            <a:spLocks noGrp="1"/>
          </p:cNvSpPr>
          <p:nvPr>
            <p:ph type="dt" idx="1"/>
          </p:nvPr>
        </p:nvSpPr>
        <p:spPr>
          <a:xfrm>
            <a:off x="3855840" y="1"/>
            <a:ext cx="2949787" cy="498693"/>
          </a:xfrm>
          <a:prstGeom prst="rect">
            <a:avLst/>
          </a:prstGeom>
        </p:spPr>
        <p:txBody>
          <a:bodyPr vert="horz" lIns="92222" tIns="46112" rIns="92222" bIns="46112" rtlCol="0"/>
          <a:lstStyle>
            <a:lvl1pPr algn="r">
              <a:defRPr sz="1200"/>
            </a:lvl1pPr>
          </a:lstStyle>
          <a:p>
            <a:fld id="{29969AC3-423A-406C-9CDA-5104FC2843F5}" type="datetimeFigureOut">
              <a:rPr kumimoji="1" lang="ja-JP" altLang="en-US" smtClean="0"/>
              <a:t>2025/5/15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22" tIns="46112" rIns="92222" bIns="46112"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2222" tIns="46112" rIns="92222" bIns="461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7" cy="498692"/>
          </a:xfrm>
          <a:prstGeom prst="rect">
            <a:avLst/>
          </a:prstGeom>
        </p:spPr>
        <p:txBody>
          <a:bodyPr vert="horz" lIns="92222" tIns="46112" rIns="92222"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2222" tIns="46112" rIns="92222" bIns="46112" rtlCol="0" anchor="b"/>
          <a:lstStyle>
            <a:lvl1pPr algn="r">
              <a:defRPr sz="1200"/>
            </a:lvl1pPr>
          </a:lstStyle>
          <a:p>
            <a:fld id="{BDF813AA-3448-4CD9-B63A-61455916396D}" type="slidenum">
              <a:rPr kumimoji="1" lang="ja-JP" altLang="en-US" smtClean="0"/>
              <a:t>‹#›</a:t>
            </a:fld>
            <a:endParaRPr kumimoji="1" lang="ja-JP" altLang="en-US"/>
          </a:p>
        </p:txBody>
      </p:sp>
    </p:spTree>
    <p:extLst>
      <p:ext uri="{BB962C8B-B14F-4D97-AF65-F5344CB8AC3E}">
        <p14:creationId xmlns:p14="http://schemas.microsoft.com/office/powerpoint/2010/main" val="4161134361"/>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D2FED2-75F1-4B07-BABC-32A2F204D6FB}"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22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2621A8-C3F5-446F-8AB0-2A48CD9C3EDA}"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9769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8231A5-0705-431F-919A-D271AE08E86A}"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9366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514C20-6D16-4509-9720-635B69D3585C}"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699794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0F9416-0553-458C-AFBB-B27985612295}"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447543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139E96-E5B8-4413-817A-FFD062CC21B5}"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03970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3521F1D-9E7C-43AC-BF64-88C7AB06C0E6}"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3674864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26116EF-69F7-4BD7-9EE7-CC55D0BD36CF}" type="datetime1">
              <a:rPr kumimoji="1" lang="ja-JP" altLang="en-US" smtClean="0"/>
              <a:t>2025/5/15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89565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2202CA7-FEB0-4F9B-8707-803AF26DEAB4}" type="datetime1">
              <a:rPr kumimoji="1" lang="ja-JP" altLang="en-US" smtClean="0"/>
              <a:t>2025/5/15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23260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83A80-1A1E-469F-A483-FE1F67DEB929}" type="datetime1">
              <a:rPr kumimoji="1" lang="ja-JP" altLang="en-US" smtClean="0"/>
              <a:t>2025/5/15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67950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8EE9B3-0347-4887-821F-3C56F59C7C9E}"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416857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FE2DD03-A472-4DF2-B1E3-9A31E77F41CB}"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149340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EA227B-AB40-433B-B859-4C60BC8187EE}"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057128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456EAF-BD16-4D5B-8B70-44A65AAE2768}"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19275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532D85-337E-4BFB-936E-E327CE536C2D}"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98827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1C65F4B-3CFA-4904-971D-9894686E1B66}"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0407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E5DFDF-15E6-46F5-882B-10087E0477B4}"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52445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8BC0516-21F3-44A8-9106-0E2BDC5B2361}" type="datetime1">
              <a:rPr kumimoji="1" lang="ja-JP" altLang="en-US" smtClean="0"/>
              <a:t>2025/5/15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95118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A832BB-8CF5-4F79-9CF4-C94FDF6A76E4}" type="datetime1">
              <a:rPr kumimoji="1" lang="ja-JP" altLang="en-US" smtClean="0"/>
              <a:t>2025/5/15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250740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6DAEE-5A13-450D-95EB-3A190D82FEEB}" type="datetime1">
              <a:rPr kumimoji="1" lang="ja-JP" altLang="en-US" smtClean="0"/>
              <a:t>2025/5/15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74025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A066C95-3DE4-4B1B-A0A3-6D5AD585B0B1}"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341031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AE02A0-7E54-4F0B-859F-ED0670116513}"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111961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12BFD4DC-68F5-4546-BBB1-DD01398CBCBC}" type="datetime1">
              <a:rPr kumimoji="1" lang="ja-JP" altLang="en-US" smtClean="0"/>
              <a:t>2025/5/15</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A7BF7CAF-B6C2-4A64-B9DC-DE8DF5629928}" type="slidenum">
              <a:rPr kumimoji="1" lang="ja-JP" altLang="en-US" smtClean="0"/>
              <a:t>‹#›</a:t>
            </a:fld>
            <a:endParaRPr kumimoji="1" lang="ja-JP" altLang="en-US"/>
          </a:p>
        </p:txBody>
      </p:sp>
    </p:spTree>
    <p:extLst>
      <p:ext uri="{BB962C8B-B14F-4D97-AF65-F5344CB8AC3E}">
        <p14:creationId xmlns:p14="http://schemas.microsoft.com/office/powerpoint/2010/main" val="4179060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6EC74-B5FB-45A0-9966-E68CF34C8725}" type="datetime1">
              <a:rPr kumimoji="1" lang="ja-JP" altLang="en-US" smtClean="0"/>
              <a:t>2025/5/15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C5B83-6C12-43ED-B01F-274791C6E8AB}" type="slidenum">
              <a:rPr kumimoji="1" lang="ja-JP" altLang="en-US" smtClean="0"/>
              <a:t>‹#›</a:t>
            </a:fld>
            <a:endParaRPr kumimoji="1" lang="ja-JP" altLang="en-US"/>
          </a:p>
        </p:txBody>
      </p:sp>
    </p:spTree>
    <p:extLst>
      <p:ext uri="{BB962C8B-B14F-4D97-AF65-F5344CB8AC3E}">
        <p14:creationId xmlns:p14="http://schemas.microsoft.com/office/powerpoint/2010/main" val="2296661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jpe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jpeg"/><Relationship Id="rId1" Type="http://schemas.openxmlformats.org/officeDocument/2006/relationships/slideLayout" Target="../slideLayouts/slideLayout1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2570" y="607105"/>
            <a:ext cx="8987459" cy="613513"/>
          </a:xfrm>
          <a:prstGeom prst="rect">
            <a:avLst/>
          </a:prstGeom>
          <a:solidFill>
            <a:srgbClr val="0C44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u="sng" dirty="0">
                <a:solidFill>
                  <a:schemeClr val="bg1"/>
                </a:solidFill>
                <a:latin typeface="BIZ UDPゴシック" panose="020B0400000000000000" pitchFamily="50" charset="-128"/>
                <a:ea typeface="BIZ UDPゴシック" panose="020B0400000000000000" pitchFamily="50" charset="-128"/>
              </a:rPr>
              <a:t>О</a:t>
            </a:r>
            <a:r>
              <a:rPr kumimoji="1" lang="ja-JP" altLang="en-US" b="1" u="sng" dirty="0">
                <a:solidFill>
                  <a:schemeClr val="bg1"/>
                </a:solidFill>
                <a:latin typeface="BIZ UDPゴシック" panose="020B0400000000000000" pitchFamily="50" charset="-128"/>
                <a:ea typeface="BIZ UDPゴシック" panose="020B0400000000000000" pitchFamily="50" charset="-128"/>
              </a:rPr>
              <a:t>医院</a:t>
            </a:r>
            <a:r>
              <a:rPr kumimoji="1" lang="ja-JP" altLang="en-US" b="1" dirty="0">
                <a:solidFill>
                  <a:schemeClr val="bg1"/>
                </a:solidFill>
                <a:latin typeface="BIZ UDPゴシック" panose="020B0400000000000000" pitchFamily="50" charset="-128"/>
                <a:ea typeface="BIZ UDPゴシック" panose="020B0400000000000000" pitchFamily="50" charset="-128"/>
              </a:rPr>
              <a:t> </a:t>
            </a:r>
            <a:r>
              <a:rPr kumimoji="1" lang="en-US" altLang="ja-JP" b="1" dirty="0">
                <a:solidFill>
                  <a:schemeClr val="bg1"/>
                </a:solidFill>
                <a:latin typeface="BIZ UDPゴシック" panose="020B0400000000000000" pitchFamily="50" charset="-128"/>
                <a:ea typeface="BIZ UDPゴシック" panose="020B0400000000000000" pitchFamily="50" charset="-128"/>
              </a:rPr>
              <a:t>× </a:t>
            </a:r>
            <a:r>
              <a:rPr kumimoji="1" lang="en-US" altLang="ja-JP" b="1" u="sng" dirty="0">
                <a:solidFill>
                  <a:schemeClr val="bg1"/>
                </a:solidFill>
                <a:latin typeface="BIZ UDPゴシック" panose="020B0400000000000000" pitchFamily="50" charset="-128"/>
                <a:ea typeface="BIZ UDPゴシック" panose="020B0400000000000000" pitchFamily="50" charset="-128"/>
              </a:rPr>
              <a:t>A</a:t>
            </a:r>
            <a:r>
              <a:rPr kumimoji="1" lang="ja-JP" altLang="en-US" b="1" u="sng" dirty="0">
                <a:solidFill>
                  <a:schemeClr val="bg1"/>
                </a:solidFill>
                <a:latin typeface="BIZ UDPゴシック" panose="020B0400000000000000" pitchFamily="50" charset="-128"/>
                <a:ea typeface="BIZ UDPゴシック" panose="020B0400000000000000" pitchFamily="50" charset="-128"/>
              </a:rPr>
              <a:t>薬局 </a:t>
            </a:r>
            <a:r>
              <a:rPr kumimoji="1" lang="en-US" altLang="ja-JP" b="1" dirty="0">
                <a:solidFill>
                  <a:schemeClr val="bg1"/>
                </a:solidFill>
                <a:latin typeface="BIZ UDPゴシック" panose="020B0400000000000000" pitchFamily="50" charset="-128"/>
                <a:ea typeface="BIZ UDPゴシック" panose="020B0400000000000000" pitchFamily="50" charset="-128"/>
              </a:rPr>
              <a:t>× </a:t>
            </a:r>
            <a:r>
              <a:rPr kumimoji="1" lang="ja-JP" altLang="en-US" b="1" u="sng" dirty="0">
                <a:solidFill>
                  <a:schemeClr val="bg1"/>
                </a:solidFill>
                <a:latin typeface="BIZ UDPゴシック" panose="020B0400000000000000" pitchFamily="50" charset="-128"/>
                <a:ea typeface="BIZ UDPゴシック" panose="020B0400000000000000" pitchFamily="50" charset="-128"/>
              </a:rPr>
              <a:t>スポーツクラブ</a:t>
            </a:r>
            <a:r>
              <a:rPr kumimoji="1" lang="en-US" altLang="ja-JP" b="1" u="sng" dirty="0">
                <a:solidFill>
                  <a:schemeClr val="bg1"/>
                </a:solidFill>
                <a:latin typeface="BIZ UDPゴシック" panose="020B0400000000000000" pitchFamily="50" charset="-128"/>
                <a:ea typeface="BIZ UDPゴシック" panose="020B0400000000000000" pitchFamily="50" charset="-128"/>
              </a:rPr>
              <a:t>S</a:t>
            </a:r>
            <a:endParaRPr kumimoji="1" lang="ja-JP" altLang="en-US" b="1" u="sng" dirty="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809970037"/>
              </p:ext>
            </p:extLst>
          </p:nvPr>
        </p:nvGraphicFramePr>
        <p:xfrm>
          <a:off x="69981" y="2794740"/>
          <a:ext cx="4588269" cy="398782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168269">
                  <a:extLst>
                    <a:ext uri="{9D8B030D-6E8A-4147-A177-3AD203B41FA5}">
                      <a16:colId xmlns:a16="http://schemas.microsoft.com/office/drawing/2014/main" val="3550993727"/>
                    </a:ext>
                  </a:extLst>
                </a:gridCol>
                <a:gridCol w="3420000">
                  <a:extLst>
                    <a:ext uri="{9D8B030D-6E8A-4147-A177-3AD203B41FA5}">
                      <a16:colId xmlns:a16="http://schemas.microsoft.com/office/drawing/2014/main" val="3183412318"/>
                    </a:ext>
                  </a:extLst>
                </a:gridCol>
              </a:tblGrid>
              <a:tr h="368497">
                <a:tc gridSpan="2">
                  <a:txBody>
                    <a:bodyPr/>
                    <a:lstStyle/>
                    <a:p>
                      <a:pPr marL="0" algn="l" defTabSz="914400" rtl="0" eaLnBrk="1" latinLnBrk="0" hangingPunct="1"/>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２</a:t>
                      </a:r>
                      <a:r>
                        <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a:t>
                      </a: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該当する</a:t>
                      </a:r>
                      <a:r>
                        <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SDGs</a:t>
                      </a: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目標・ターゲット</a:t>
                      </a:r>
                      <a:endPar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kern="1200" dirty="0">
                        <a:solidFill>
                          <a:sysClr val="windowText" lastClr="000000"/>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1178379">
                <a:tc>
                  <a:txBody>
                    <a:bodyPr/>
                    <a:lstStyle/>
                    <a:p>
                      <a:endParaRPr kumimoji="1" lang="en-US" altLang="ja-JP" sz="16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医療が身近な存在として自ら地域に目を向け、健康に欠かせない人と人・地域がつながれる場所を提供しています。社会的孤立を防ぐことで、すべての人が健康で、幸せに暮らせる地域づくりを目指しています。</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7331919"/>
                  </a:ext>
                </a:extLst>
              </a:tr>
              <a:tr h="1105492">
                <a:tc gridSpan="2">
                  <a:txBody>
                    <a:bodyPr/>
                    <a:lstStyle/>
                    <a:p>
                      <a:r>
                        <a:rPr kumimoji="1" lang="en-US" altLang="ja-JP" sz="1400" kern="1200" dirty="0">
                          <a:solidFill>
                            <a:schemeClr val="tx1"/>
                          </a:solidFill>
                          <a:latin typeface="BIZ UDPゴシック" panose="020B0400000000000000" pitchFamily="50" charset="-128"/>
                          <a:ea typeface="BIZ UDPゴシック" panose="020B0400000000000000" pitchFamily="50" charset="-128"/>
                          <a:cs typeface="+mn-cs"/>
                        </a:rPr>
                        <a:t>【</a:t>
                      </a:r>
                      <a:r>
                        <a:rPr kumimoji="1" lang="ja-JP" altLang="en-US" sz="1400" kern="1200" dirty="0">
                          <a:solidFill>
                            <a:schemeClr val="tx1"/>
                          </a:solidFill>
                          <a:latin typeface="BIZ UDPゴシック" panose="020B0400000000000000" pitchFamily="50" charset="-128"/>
                          <a:ea typeface="BIZ UDPゴシック" panose="020B0400000000000000" pitchFamily="50" charset="-128"/>
                          <a:cs typeface="+mn-cs"/>
                        </a:rPr>
                        <a:t>ターゲット：</a:t>
                      </a:r>
                      <a:r>
                        <a:rPr kumimoji="1" lang="en-US" altLang="ja-JP" sz="1400" kern="1200" dirty="0">
                          <a:solidFill>
                            <a:schemeClr val="tx1"/>
                          </a:solidFill>
                          <a:latin typeface="BIZ UDPゴシック" panose="020B0400000000000000" pitchFamily="50" charset="-128"/>
                          <a:ea typeface="BIZ UDPゴシック" panose="020B0400000000000000" pitchFamily="50" charset="-128"/>
                          <a:cs typeface="+mn-cs"/>
                        </a:rPr>
                        <a:t>】</a:t>
                      </a: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3.4 2030</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年までに、非感染性疾患による若年死亡率を、予　　</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防や治療を通じて</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3</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分の</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減少させ、精神保健及び福祉 </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r>
                        <a:rPr kumimoji="1" lang="en-US" altLang="ja-JP" sz="140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を促進する。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algn="l" defTabSz="914400" rtl="0" eaLnBrk="1" latinLnBrk="0" hangingPunct="1"/>
                      <a:endParaRPr kumimoji="1" lang="en-US" altLang="ja-JP" sz="1400" kern="1200" dirty="0">
                        <a:solidFill>
                          <a:srgbClr val="0070C0"/>
                        </a:solidFill>
                        <a:latin typeface="BIZ UDPゴシック" panose="020B0400000000000000" pitchFamily="50" charset="-128"/>
                        <a:ea typeface="BIZ UDPゴシック" panose="020B0400000000000000"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22753902"/>
                  </a:ext>
                </a:extLst>
              </a:tr>
              <a:tr h="368497">
                <a:tc gridSpan="2">
                  <a:txBody>
                    <a:bodyPr/>
                    <a:lstStyle/>
                    <a:p>
                      <a:r>
                        <a:rPr kumimoji="1" lang="ja-JP" altLang="en-US" sz="1400" b="1" kern="1200" dirty="0">
                          <a:solidFill>
                            <a:schemeClr val="tx1"/>
                          </a:solidFill>
                          <a:latin typeface="BIZ UDPゴシック" panose="020B0400000000000000" pitchFamily="50" charset="-128"/>
                          <a:ea typeface="BIZ UDPゴシック" panose="020B0400000000000000" pitchFamily="50" charset="-128"/>
                          <a:cs typeface="+mn-cs"/>
                        </a:rPr>
                        <a:t>その他関連する</a:t>
                      </a:r>
                      <a:r>
                        <a:rPr kumimoji="1" lang="en-US" altLang="ja-JP" sz="1400" b="1" kern="1200" dirty="0">
                          <a:solidFill>
                            <a:schemeClr val="tx1"/>
                          </a:solidFill>
                          <a:latin typeface="BIZ UDPゴシック" panose="020B0400000000000000" pitchFamily="50" charset="-128"/>
                          <a:ea typeface="BIZ UDPゴシック" panose="020B0400000000000000" pitchFamily="50" charset="-128"/>
                          <a:cs typeface="+mn-cs"/>
                        </a:rPr>
                        <a:t>SDGs</a:t>
                      </a:r>
                      <a:r>
                        <a:rPr kumimoji="1" lang="ja-JP" altLang="en-US" sz="1400" b="1" kern="1200" dirty="0">
                          <a:solidFill>
                            <a:schemeClr val="tx1"/>
                          </a:solidFill>
                          <a:latin typeface="BIZ UDPゴシック" panose="020B0400000000000000" pitchFamily="50" charset="-128"/>
                          <a:ea typeface="BIZ UDPゴシック" panose="020B0400000000000000" pitchFamily="50" charset="-128"/>
                          <a:cs typeface="+mn-cs"/>
                        </a:rPr>
                        <a:t>目標</a:t>
                      </a:r>
                      <a:endParaRPr kumimoji="1" lang="en-US" altLang="ja-JP" sz="2400" b="1" kern="1200" dirty="0">
                        <a:solidFill>
                          <a:schemeClr val="tx1"/>
                        </a:solidFill>
                        <a:latin typeface="BIZ UDPゴシック" panose="020B0400000000000000" pitchFamily="50" charset="-128"/>
                        <a:ea typeface="BIZ UDPゴシック" panose="020B0400000000000000"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1031101"/>
                  </a:ext>
                </a:extLst>
              </a:tr>
              <a:tr h="921243">
                <a:tc gridSpan="2">
                  <a:txBody>
                    <a:bodyPr/>
                    <a:lstStyle/>
                    <a:p>
                      <a:endParaRPr kumimoji="1" lang="en-US" altLang="ja-JP" sz="14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052298"/>
                  </a:ext>
                </a:extLst>
              </a:tr>
            </a:tbl>
          </a:graphicData>
        </a:graphic>
      </p:graphicFrame>
      <p:grpSp>
        <p:nvGrpSpPr>
          <p:cNvPr id="8" name="グループ化 7">
            <a:extLst>
              <a:ext uri="{FF2B5EF4-FFF2-40B4-BE49-F238E27FC236}">
                <a16:creationId xmlns:a16="http://schemas.microsoft.com/office/drawing/2014/main" id="{8A776411-6A1B-5AA2-95C1-A933EAF9045F}"/>
              </a:ext>
            </a:extLst>
          </p:cNvPr>
          <p:cNvGrpSpPr/>
          <p:nvPr/>
        </p:nvGrpSpPr>
        <p:grpSpPr>
          <a:xfrm>
            <a:off x="-3013938" y="3083525"/>
            <a:ext cx="2396449" cy="2986114"/>
            <a:chOff x="-3080613" y="3012045"/>
            <a:chExt cx="2396449" cy="2986114"/>
          </a:xfrm>
        </p:grpSpPr>
        <p:pic>
          <p:nvPicPr>
            <p:cNvPr id="101" name="図 100">
              <a:extLst>
                <a:ext uri="{FF2B5EF4-FFF2-40B4-BE49-F238E27FC236}">
                  <a16:creationId xmlns:a16="http://schemas.microsoft.com/office/drawing/2014/main" id="{10F190B6-0A22-4FAB-9439-C8B9CD5D3446}"/>
                </a:ext>
              </a:extLst>
            </p:cNvPr>
            <p:cNvPicPr preferRelativeResize="0">
              <a:picLocks/>
            </p:cNvPicPr>
            <p:nvPr/>
          </p:nvPicPr>
          <p:blipFill>
            <a:blip r:embed="rId2"/>
            <a:stretch>
              <a:fillRect/>
            </a:stretch>
          </p:blipFill>
          <p:spPr>
            <a:xfrm>
              <a:off x="-3080613" y="3012045"/>
              <a:ext cx="540000" cy="540000"/>
            </a:xfrm>
            <a:prstGeom prst="rect">
              <a:avLst/>
            </a:prstGeom>
          </p:spPr>
        </p:pic>
        <p:pic>
          <p:nvPicPr>
            <p:cNvPr id="102" name="図 101">
              <a:extLst>
                <a:ext uri="{FF2B5EF4-FFF2-40B4-BE49-F238E27FC236}">
                  <a16:creationId xmlns:a16="http://schemas.microsoft.com/office/drawing/2014/main" id="{C3B91F6D-DB4F-40B3-A2EC-BF7BE0398D28}"/>
                </a:ext>
              </a:extLst>
            </p:cNvPr>
            <p:cNvPicPr>
              <a:picLocks noChangeAspect="1"/>
            </p:cNvPicPr>
            <p:nvPr/>
          </p:nvPicPr>
          <p:blipFill>
            <a:blip r:embed="rId3"/>
            <a:stretch>
              <a:fillRect/>
            </a:stretch>
          </p:blipFill>
          <p:spPr>
            <a:xfrm>
              <a:off x="-2466966" y="3012248"/>
              <a:ext cx="540000" cy="540000"/>
            </a:xfrm>
            <a:prstGeom prst="rect">
              <a:avLst/>
            </a:prstGeom>
          </p:spPr>
        </p:pic>
        <p:pic>
          <p:nvPicPr>
            <p:cNvPr id="103" name="図 102">
              <a:extLst>
                <a:ext uri="{FF2B5EF4-FFF2-40B4-BE49-F238E27FC236}">
                  <a16:creationId xmlns:a16="http://schemas.microsoft.com/office/drawing/2014/main" id="{8BB83ED3-4675-4C73-91F6-AFD75223722E}"/>
                </a:ext>
              </a:extLst>
            </p:cNvPr>
            <p:cNvPicPr>
              <a:picLocks noChangeAspect="1"/>
            </p:cNvPicPr>
            <p:nvPr/>
          </p:nvPicPr>
          <p:blipFill>
            <a:blip r:embed="rId4"/>
            <a:stretch>
              <a:fillRect/>
            </a:stretch>
          </p:blipFill>
          <p:spPr>
            <a:xfrm>
              <a:off x="-1837811" y="3012045"/>
              <a:ext cx="540000" cy="540000"/>
            </a:xfrm>
            <a:prstGeom prst="rect">
              <a:avLst/>
            </a:prstGeom>
          </p:spPr>
        </p:pic>
        <p:pic>
          <p:nvPicPr>
            <p:cNvPr id="104" name="図 103">
              <a:extLst>
                <a:ext uri="{FF2B5EF4-FFF2-40B4-BE49-F238E27FC236}">
                  <a16:creationId xmlns:a16="http://schemas.microsoft.com/office/drawing/2014/main" id="{5EBE6473-8300-4268-AB85-32686BF620A2}"/>
                </a:ext>
              </a:extLst>
            </p:cNvPr>
            <p:cNvPicPr preferRelativeResize="0">
              <a:picLocks/>
            </p:cNvPicPr>
            <p:nvPr/>
          </p:nvPicPr>
          <p:blipFill>
            <a:blip r:embed="rId5"/>
            <a:stretch>
              <a:fillRect/>
            </a:stretch>
          </p:blipFill>
          <p:spPr>
            <a:xfrm>
              <a:off x="-1224164" y="3012248"/>
              <a:ext cx="540000" cy="540000"/>
            </a:xfrm>
            <a:prstGeom prst="rect">
              <a:avLst/>
            </a:prstGeom>
          </p:spPr>
        </p:pic>
        <p:pic>
          <p:nvPicPr>
            <p:cNvPr id="105" name="図 104">
              <a:extLst>
                <a:ext uri="{FF2B5EF4-FFF2-40B4-BE49-F238E27FC236}">
                  <a16:creationId xmlns:a16="http://schemas.microsoft.com/office/drawing/2014/main" id="{83D3CA6E-4CE5-47FE-AF00-81E1C4F8D187}"/>
                </a:ext>
              </a:extLst>
            </p:cNvPr>
            <p:cNvPicPr preferRelativeResize="0">
              <a:picLocks/>
            </p:cNvPicPr>
            <p:nvPr/>
          </p:nvPicPr>
          <p:blipFill>
            <a:blip r:embed="rId6"/>
            <a:stretch>
              <a:fillRect/>
            </a:stretch>
          </p:blipFill>
          <p:spPr>
            <a:xfrm>
              <a:off x="-3080613" y="3635113"/>
              <a:ext cx="540000" cy="540000"/>
            </a:xfrm>
            <a:prstGeom prst="rect">
              <a:avLst/>
            </a:prstGeom>
          </p:spPr>
        </p:pic>
        <p:pic>
          <p:nvPicPr>
            <p:cNvPr id="106" name="図 105">
              <a:extLst>
                <a:ext uri="{FF2B5EF4-FFF2-40B4-BE49-F238E27FC236}">
                  <a16:creationId xmlns:a16="http://schemas.microsoft.com/office/drawing/2014/main" id="{64F4E66B-C986-4F3A-A109-0353340ADE81}"/>
                </a:ext>
              </a:extLst>
            </p:cNvPr>
            <p:cNvPicPr preferRelativeResize="0">
              <a:picLocks/>
            </p:cNvPicPr>
            <p:nvPr/>
          </p:nvPicPr>
          <p:blipFill>
            <a:blip r:embed="rId7"/>
            <a:stretch>
              <a:fillRect/>
            </a:stretch>
          </p:blipFill>
          <p:spPr>
            <a:xfrm>
              <a:off x="-2464951" y="3632080"/>
              <a:ext cx="540000" cy="540000"/>
            </a:xfrm>
            <a:prstGeom prst="rect">
              <a:avLst/>
            </a:prstGeom>
          </p:spPr>
        </p:pic>
        <p:pic>
          <p:nvPicPr>
            <p:cNvPr id="107" name="図 106">
              <a:extLst>
                <a:ext uri="{FF2B5EF4-FFF2-40B4-BE49-F238E27FC236}">
                  <a16:creationId xmlns:a16="http://schemas.microsoft.com/office/drawing/2014/main" id="{301D1DF8-D92B-4F75-A319-BE1F7B73F2EA}"/>
                </a:ext>
              </a:extLst>
            </p:cNvPr>
            <p:cNvPicPr>
              <a:picLocks noChangeAspect="1"/>
            </p:cNvPicPr>
            <p:nvPr/>
          </p:nvPicPr>
          <p:blipFill>
            <a:blip r:embed="rId8"/>
            <a:stretch>
              <a:fillRect/>
            </a:stretch>
          </p:blipFill>
          <p:spPr>
            <a:xfrm>
              <a:off x="-2459212" y="4251912"/>
              <a:ext cx="540000" cy="540000"/>
            </a:xfrm>
            <a:prstGeom prst="rect">
              <a:avLst/>
            </a:prstGeom>
          </p:spPr>
        </p:pic>
        <p:pic>
          <p:nvPicPr>
            <p:cNvPr id="108" name="図 107">
              <a:extLst>
                <a:ext uri="{FF2B5EF4-FFF2-40B4-BE49-F238E27FC236}">
                  <a16:creationId xmlns:a16="http://schemas.microsoft.com/office/drawing/2014/main" id="{35C6031D-1D1D-4641-ACA3-3F8DF2256512}"/>
                </a:ext>
              </a:extLst>
            </p:cNvPr>
            <p:cNvPicPr>
              <a:picLocks noChangeAspect="1"/>
            </p:cNvPicPr>
            <p:nvPr/>
          </p:nvPicPr>
          <p:blipFill>
            <a:blip r:embed="rId9"/>
            <a:stretch>
              <a:fillRect/>
            </a:stretch>
          </p:blipFill>
          <p:spPr>
            <a:xfrm>
              <a:off x="-1224164" y="4251912"/>
              <a:ext cx="540000" cy="540000"/>
            </a:xfrm>
            <a:prstGeom prst="rect">
              <a:avLst/>
            </a:prstGeom>
          </p:spPr>
        </p:pic>
        <p:pic>
          <p:nvPicPr>
            <p:cNvPr id="109" name="図 108">
              <a:extLst>
                <a:ext uri="{FF2B5EF4-FFF2-40B4-BE49-F238E27FC236}">
                  <a16:creationId xmlns:a16="http://schemas.microsoft.com/office/drawing/2014/main" id="{17F0645B-29D2-4C7F-8BD3-C6F123AE3727}"/>
                </a:ext>
              </a:extLst>
            </p:cNvPr>
            <p:cNvPicPr>
              <a:picLocks noChangeAspect="1"/>
            </p:cNvPicPr>
            <p:nvPr/>
          </p:nvPicPr>
          <p:blipFill>
            <a:blip r:embed="rId10"/>
            <a:stretch>
              <a:fillRect/>
            </a:stretch>
          </p:blipFill>
          <p:spPr>
            <a:xfrm>
              <a:off x="-2459212" y="4851561"/>
              <a:ext cx="540000" cy="540000"/>
            </a:xfrm>
            <a:prstGeom prst="rect">
              <a:avLst/>
            </a:prstGeom>
          </p:spPr>
        </p:pic>
        <p:pic>
          <p:nvPicPr>
            <p:cNvPr id="110" name="図 109">
              <a:extLst>
                <a:ext uri="{FF2B5EF4-FFF2-40B4-BE49-F238E27FC236}">
                  <a16:creationId xmlns:a16="http://schemas.microsoft.com/office/drawing/2014/main" id="{0CB1DADA-260C-40E2-B6C9-23F6026000D8}"/>
                </a:ext>
              </a:extLst>
            </p:cNvPr>
            <p:cNvPicPr>
              <a:picLocks noChangeAspect="1"/>
            </p:cNvPicPr>
            <p:nvPr/>
          </p:nvPicPr>
          <p:blipFill>
            <a:blip r:embed="rId11"/>
            <a:stretch>
              <a:fillRect/>
            </a:stretch>
          </p:blipFill>
          <p:spPr>
            <a:xfrm>
              <a:off x="-1224164" y="4875183"/>
              <a:ext cx="540000" cy="540000"/>
            </a:xfrm>
            <a:prstGeom prst="rect">
              <a:avLst/>
            </a:prstGeom>
          </p:spPr>
        </p:pic>
        <p:pic>
          <p:nvPicPr>
            <p:cNvPr id="111" name="図 110">
              <a:extLst>
                <a:ext uri="{FF2B5EF4-FFF2-40B4-BE49-F238E27FC236}">
                  <a16:creationId xmlns:a16="http://schemas.microsoft.com/office/drawing/2014/main" id="{9323BD0F-1197-41E3-979A-07C385B18BCA}"/>
                </a:ext>
              </a:extLst>
            </p:cNvPr>
            <p:cNvPicPr preferRelativeResize="0">
              <a:picLocks/>
            </p:cNvPicPr>
            <p:nvPr/>
          </p:nvPicPr>
          <p:blipFill>
            <a:blip r:embed="rId12"/>
            <a:stretch>
              <a:fillRect/>
            </a:stretch>
          </p:blipFill>
          <p:spPr>
            <a:xfrm>
              <a:off x="-3080613" y="5458159"/>
              <a:ext cx="540000" cy="540000"/>
            </a:xfrm>
            <a:prstGeom prst="rect">
              <a:avLst/>
            </a:prstGeom>
          </p:spPr>
        </p:pic>
        <p:pic>
          <p:nvPicPr>
            <p:cNvPr id="112" name="図 111">
              <a:extLst>
                <a:ext uri="{FF2B5EF4-FFF2-40B4-BE49-F238E27FC236}">
                  <a16:creationId xmlns:a16="http://schemas.microsoft.com/office/drawing/2014/main" id="{550AFFDF-09F9-44F5-98F9-CC6B892EC664}"/>
                </a:ext>
              </a:extLst>
            </p:cNvPr>
            <p:cNvPicPr>
              <a:picLocks noChangeAspect="1"/>
            </p:cNvPicPr>
            <p:nvPr/>
          </p:nvPicPr>
          <p:blipFill>
            <a:blip r:embed="rId13"/>
            <a:stretch>
              <a:fillRect/>
            </a:stretch>
          </p:blipFill>
          <p:spPr>
            <a:xfrm>
              <a:off x="-1833780" y="3635113"/>
              <a:ext cx="540000" cy="540000"/>
            </a:xfrm>
            <a:prstGeom prst="rect">
              <a:avLst/>
            </a:prstGeom>
          </p:spPr>
        </p:pic>
        <p:pic>
          <p:nvPicPr>
            <p:cNvPr id="113" name="図 112">
              <a:extLst>
                <a:ext uri="{FF2B5EF4-FFF2-40B4-BE49-F238E27FC236}">
                  <a16:creationId xmlns:a16="http://schemas.microsoft.com/office/drawing/2014/main" id="{88C14638-9372-4506-98EA-C92770433685}"/>
                </a:ext>
              </a:extLst>
            </p:cNvPr>
            <p:cNvPicPr preferRelativeResize="0">
              <a:picLocks/>
            </p:cNvPicPr>
            <p:nvPr/>
          </p:nvPicPr>
          <p:blipFill>
            <a:blip r:embed="rId14"/>
            <a:stretch>
              <a:fillRect/>
            </a:stretch>
          </p:blipFill>
          <p:spPr>
            <a:xfrm>
              <a:off x="-1224164" y="3635113"/>
              <a:ext cx="540000" cy="540000"/>
            </a:xfrm>
            <a:prstGeom prst="rect">
              <a:avLst/>
            </a:prstGeom>
          </p:spPr>
        </p:pic>
        <p:pic>
          <p:nvPicPr>
            <p:cNvPr id="114" name="図 113">
              <a:extLst>
                <a:ext uri="{FF2B5EF4-FFF2-40B4-BE49-F238E27FC236}">
                  <a16:creationId xmlns:a16="http://schemas.microsoft.com/office/drawing/2014/main" id="{A88DD228-48F8-48BA-8BA6-355A2E405B28}"/>
                </a:ext>
              </a:extLst>
            </p:cNvPr>
            <p:cNvPicPr>
              <a:picLocks noChangeAspect="1"/>
            </p:cNvPicPr>
            <p:nvPr/>
          </p:nvPicPr>
          <p:blipFill>
            <a:blip r:embed="rId15"/>
            <a:stretch>
              <a:fillRect/>
            </a:stretch>
          </p:blipFill>
          <p:spPr>
            <a:xfrm>
              <a:off x="-3080613" y="4244557"/>
              <a:ext cx="540000" cy="540000"/>
            </a:xfrm>
            <a:prstGeom prst="rect">
              <a:avLst/>
            </a:prstGeom>
          </p:spPr>
        </p:pic>
        <p:pic>
          <p:nvPicPr>
            <p:cNvPr id="115" name="図 114">
              <a:extLst>
                <a:ext uri="{FF2B5EF4-FFF2-40B4-BE49-F238E27FC236}">
                  <a16:creationId xmlns:a16="http://schemas.microsoft.com/office/drawing/2014/main" id="{278C9180-2E15-4CD3-9F84-F469DF68D6F8}"/>
                </a:ext>
              </a:extLst>
            </p:cNvPr>
            <p:cNvPicPr preferRelativeResize="0">
              <a:picLocks/>
            </p:cNvPicPr>
            <p:nvPr/>
          </p:nvPicPr>
          <p:blipFill>
            <a:blip r:embed="rId16"/>
            <a:stretch>
              <a:fillRect/>
            </a:stretch>
          </p:blipFill>
          <p:spPr>
            <a:xfrm>
              <a:off x="-1837811" y="4244557"/>
              <a:ext cx="540000" cy="540000"/>
            </a:xfrm>
            <a:prstGeom prst="rect">
              <a:avLst/>
            </a:prstGeom>
          </p:spPr>
        </p:pic>
        <p:pic>
          <p:nvPicPr>
            <p:cNvPr id="116" name="図 115">
              <a:extLst>
                <a:ext uri="{FF2B5EF4-FFF2-40B4-BE49-F238E27FC236}">
                  <a16:creationId xmlns:a16="http://schemas.microsoft.com/office/drawing/2014/main" id="{A0DAFFEF-283F-418F-979B-47AFB2A3760B}"/>
                </a:ext>
              </a:extLst>
            </p:cNvPr>
            <p:cNvPicPr>
              <a:picLocks noChangeAspect="1"/>
            </p:cNvPicPr>
            <p:nvPr/>
          </p:nvPicPr>
          <p:blipFill>
            <a:blip r:embed="rId17"/>
            <a:stretch>
              <a:fillRect/>
            </a:stretch>
          </p:blipFill>
          <p:spPr>
            <a:xfrm>
              <a:off x="-3080613" y="4851358"/>
              <a:ext cx="540000" cy="540000"/>
            </a:xfrm>
            <a:prstGeom prst="rect">
              <a:avLst/>
            </a:prstGeom>
          </p:spPr>
        </p:pic>
        <p:pic>
          <p:nvPicPr>
            <p:cNvPr id="117" name="図 116">
              <a:extLst>
                <a:ext uri="{FF2B5EF4-FFF2-40B4-BE49-F238E27FC236}">
                  <a16:creationId xmlns:a16="http://schemas.microsoft.com/office/drawing/2014/main" id="{7DEE25E4-A963-476A-87BF-875C573CA0C2}"/>
                </a:ext>
              </a:extLst>
            </p:cNvPr>
            <p:cNvPicPr preferRelativeResize="0">
              <a:picLocks/>
            </p:cNvPicPr>
            <p:nvPr/>
          </p:nvPicPr>
          <p:blipFill>
            <a:blip r:embed="rId18"/>
            <a:stretch>
              <a:fillRect/>
            </a:stretch>
          </p:blipFill>
          <p:spPr>
            <a:xfrm>
              <a:off x="-1837811" y="4859093"/>
              <a:ext cx="540000" cy="540000"/>
            </a:xfrm>
            <a:prstGeom prst="rect">
              <a:avLst/>
            </a:prstGeom>
          </p:spPr>
        </p:pic>
      </p:grpSp>
      <p:sp>
        <p:nvSpPr>
          <p:cNvPr id="33" name="タイトル 1"/>
          <p:cNvSpPr txBox="1">
            <a:spLocks/>
          </p:cNvSpPr>
          <p:nvPr/>
        </p:nvSpPr>
        <p:spPr>
          <a:xfrm>
            <a:off x="1" y="97957"/>
            <a:ext cx="7600949"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defRPr/>
            </a:pPr>
            <a:r>
              <a:rPr kumimoji="0" lang="ja-JP" altLang="en-US" sz="2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〇〇〇〇〇でつながる、誰もが取り残されない健康を！</a:t>
            </a:r>
            <a:endParaRPr kumimoji="0" lang="en-US" altLang="ja-JP" sz="2400" b="1" i="0" u="none" strike="noStrike" kern="1200" cap="none" spc="0" normalizeH="0" baseline="0" noProof="0" dirty="0">
              <a:ln>
                <a:noFill/>
              </a:ln>
              <a:solidFill>
                <a:srgbClr val="067CA6"/>
              </a:solidFill>
              <a:effectLst/>
              <a:uLnTx/>
              <a:uFillTx/>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522485"/>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6" name="表 35">
            <a:extLst>
              <a:ext uri="{FF2B5EF4-FFF2-40B4-BE49-F238E27FC236}">
                <a16:creationId xmlns:a16="http://schemas.microsoft.com/office/drawing/2014/main" id="{6D45ED25-37B3-4408-BB3C-DD3753D27D9B}"/>
              </a:ext>
            </a:extLst>
          </p:cNvPr>
          <p:cNvGraphicFramePr>
            <a:graphicFrameLocks noGrp="1"/>
          </p:cNvGraphicFramePr>
          <p:nvPr>
            <p:extLst>
              <p:ext uri="{D42A27DB-BD31-4B8C-83A1-F6EECF244321}">
                <p14:modId xmlns:p14="http://schemas.microsoft.com/office/powerpoint/2010/main" val="4204208330"/>
              </p:ext>
            </p:extLst>
          </p:nvPr>
        </p:nvGraphicFramePr>
        <p:xfrm>
          <a:off x="72570" y="1287338"/>
          <a:ext cx="8987460" cy="1440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75229">
                  <a:extLst>
                    <a:ext uri="{9D8B030D-6E8A-4147-A177-3AD203B41FA5}">
                      <a16:colId xmlns:a16="http://schemas.microsoft.com/office/drawing/2014/main" val="1348850893"/>
                    </a:ext>
                  </a:extLst>
                </a:gridCol>
                <a:gridCol w="7612231">
                  <a:extLst>
                    <a:ext uri="{9D8B030D-6E8A-4147-A177-3AD203B41FA5}">
                      <a16:colId xmlns:a16="http://schemas.microsoft.com/office/drawing/2014/main" val="1195807557"/>
                    </a:ext>
                  </a:extLst>
                </a:gridCol>
              </a:tblGrid>
              <a:tr h="1080000">
                <a:tc>
                  <a:txBody>
                    <a:bodyPr/>
                    <a:lstStyle/>
                    <a:p>
                      <a:pPr marL="0" algn="l" defTabSz="914400" rtl="0" eaLnBrk="1" latinLnBrk="0" hangingPunct="1"/>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１</a:t>
                      </a:r>
                      <a:r>
                        <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a:t>
                      </a: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取組概要</a:t>
                      </a:r>
                      <a:endPar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en-US" altLang="ja-JP" sz="1400" b="0" i="0" kern="1200" dirty="0">
                          <a:solidFill>
                            <a:schemeClr val="tx1"/>
                          </a:solidFill>
                          <a:latin typeface="Meiryo UI" panose="020B0604030504040204" pitchFamily="50" charset="-128"/>
                          <a:ea typeface="Meiryo UI" panose="020B0604030504040204" pitchFamily="50" charset="-128"/>
                          <a:cs typeface="+mn-cs"/>
                        </a:rPr>
                        <a:t>О</a:t>
                      </a:r>
                      <a:r>
                        <a:rPr kumimoji="1" lang="ja-JP" altLang="en-US" sz="1400" b="0" i="0" kern="1200" dirty="0">
                          <a:solidFill>
                            <a:schemeClr val="tx1"/>
                          </a:solidFill>
                          <a:latin typeface="Meiryo UI" panose="020B0604030504040204" pitchFamily="50" charset="-128"/>
                          <a:ea typeface="Meiryo UI" panose="020B0604030504040204" pitchFamily="50" charset="-128"/>
                          <a:cs typeface="+mn-cs"/>
                        </a:rPr>
                        <a:t>医院の中庭を「〇〇〇〇〇」と名付け、マルシェやワークショップなど様々な出店者やお客様が集まるイベントを毎月</a:t>
                      </a:r>
                      <a:r>
                        <a:rPr kumimoji="1" lang="en-US" altLang="ja-JP" sz="1400" b="0" i="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400" b="0" i="0" kern="1200" dirty="0">
                          <a:solidFill>
                            <a:schemeClr val="tx1"/>
                          </a:solidFill>
                          <a:latin typeface="Meiryo UI" panose="020B0604030504040204" pitchFamily="50" charset="-128"/>
                          <a:ea typeface="Meiryo UI" panose="020B0604030504040204" pitchFamily="50" charset="-128"/>
                          <a:cs typeface="+mn-cs"/>
                        </a:rPr>
                        <a:t>回定期的に開催しています。</a:t>
                      </a:r>
                      <a:r>
                        <a:rPr kumimoji="1" lang="en-US" altLang="ja-JP" sz="1400" b="0" i="0" kern="1200" dirty="0">
                          <a:solidFill>
                            <a:schemeClr val="tx1"/>
                          </a:solidFill>
                          <a:latin typeface="Meiryo UI" panose="020B0604030504040204" pitchFamily="50" charset="-128"/>
                          <a:ea typeface="Meiryo UI" panose="020B0604030504040204" pitchFamily="50" charset="-128"/>
                          <a:cs typeface="+mn-cs"/>
                        </a:rPr>
                        <a:t>A</a:t>
                      </a:r>
                      <a:r>
                        <a:rPr kumimoji="1" lang="ja-JP" altLang="en-US" sz="1400" b="0" i="0" kern="1200" dirty="0">
                          <a:solidFill>
                            <a:schemeClr val="tx1"/>
                          </a:solidFill>
                          <a:latin typeface="Meiryo UI" panose="020B0604030504040204" pitchFamily="50" charset="-128"/>
                          <a:ea typeface="Meiryo UI" panose="020B0604030504040204" pitchFamily="50" charset="-128"/>
                          <a:cs typeface="+mn-cs"/>
                        </a:rPr>
                        <a:t>薬局・スポーツクラブ</a:t>
                      </a:r>
                      <a:r>
                        <a:rPr kumimoji="1" lang="en-US" altLang="ja-JP" sz="1400" b="0" i="0" kern="1200" dirty="0">
                          <a:solidFill>
                            <a:schemeClr val="tx1"/>
                          </a:solidFill>
                          <a:latin typeface="Meiryo UI" panose="020B0604030504040204" pitchFamily="50" charset="-128"/>
                          <a:ea typeface="Meiryo UI" panose="020B0604030504040204" pitchFamily="50" charset="-128"/>
                          <a:cs typeface="+mn-cs"/>
                        </a:rPr>
                        <a:t>S</a:t>
                      </a:r>
                      <a:r>
                        <a:rPr kumimoji="1" lang="ja-JP" altLang="en-US" sz="1400" b="0" i="0" kern="1200" dirty="0">
                          <a:solidFill>
                            <a:schemeClr val="tx1"/>
                          </a:solidFill>
                          <a:latin typeface="Meiryo UI" panose="020B0604030504040204" pitchFamily="50" charset="-128"/>
                          <a:ea typeface="Meiryo UI" panose="020B0604030504040204" pitchFamily="50" charset="-128"/>
                          <a:cs typeface="+mn-cs"/>
                        </a:rPr>
                        <a:t>では〇〇〇〇〇開催時に、講師として健康・食事・福祉などをテーマに参加型講座を提供しています。全ての人にとって健康や医療・福祉が身近な存在であり、社会とつながるコミュニティの場所として継続的に開催しています。</a:t>
                      </a:r>
                      <a:endParaRPr kumimoji="1" lang="en-US" altLang="ja-JP" sz="1400" b="0" i="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57265339"/>
                  </a:ext>
                </a:extLst>
              </a:tr>
              <a:tr h="360000">
                <a:tc>
                  <a:txBody>
                    <a:bodyPr/>
                    <a:lstStyle/>
                    <a:p>
                      <a:pPr marL="0" algn="l" defTabSz="914400" rtl="0" eaLnBrk="1" latinLnBrk="0" hangingPunct="1"/>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取組継続年数</a:t>
                      </a:r>
                      <a:endPar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ea"/>
                        <a:buNone/>
                        <a:tabLst/>
                        <a:defRPr/>
                      </a:pPr>
                      <a:r>
                        <a:rPr kumimoji="1" lang="ja-JP" altLang="en-US" sz="1400" b="0" i="0" kern="1200" dirty="0">
                          <a:solidFill>
                            <a:schemeClr val="tx1"/>
                          </a:solidFill>
                          <a:latin typeface="BIZ UDPゴシック" panose="020B0400000000000000" pitchFamily="50" charset="-128"/>
                          <a:ea typeface="BIZ UDPゴシック" panose="020B0400000000000000" pitchFamily="50" charset="-128"/>
                          <a:cs typeface="+mn-cs"/>
                        </a:rPr>
                        <a:t>　　年目</a:t>
                      </a:r>
                      <a:endParaRPr kumimoji="1" lang="en-US" altLang="ja-JP" sz="1400" b="0" i="0" kern="1200" dirty="0">
                        <a:solidFill>
                          <a:schemeClr val="tx1"/>
                        </a:solidFill>
                        <a:latin typeface="BIZ UDPゴシック" panose="020B0400000000000000" pitchFamily="50" charset="-128"/>
                        <a:ea typeface="BIZ UDPゴシック" panose="020B0400000000000000"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976247"/>
                  </a:ext>
                </a:extLst>
              </a:tr>
            </a:tbl>
          </a:graphicData>
        </a:graphic>
      </p:graphicFrame>
      <p:sp>
        <p:nvSpPr>
          <p:cNvPr id="5" name="線吹き出し 1 (枠付き) 4"/>
          <p:cNvSpPr/>
          <p:nvPr/>
        </p:nvSpPr>
        <p:spPr>
          <a:xfrm>
            <a:off x="9601199" y="48382"/>
            <a:ext cx="3014664" cy="682928"/>
          </a:xfrm>
          <a:prstGeom prst="borderCallout1">
            <a:avLst>
              <a:gd name="adj1" fmla="val 53072"/>
              <a:gd name="adj2" fmla="val 430"/>
              <a:gd name="adj3" fmla="val 33760"/>
              <a:gd name="adj4" fmla="val -15137"/>
            </a:avLst>
          </a:prstGeom>
          <a:solidFill>
            <a:schemeClr val="accent4">
              <a:lumMod val="20000"/>
              <a:lumOff val="80000"/>
            </a:schemeClr>
          </a:solidFill>
          <a:ln w="12700">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取組のタイトルを入力してください。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1"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「タイトル」の文字は削除してご提出</a:t>
            </a:r>
            <a:r>
              <a:rPr kumimoji="1" lang="ja-JP" altLang="en-US" sz="1200" dirty="0">
                <a:solidFill>
                  <a:prstClr val="black"/>
                </a:solidFill>
                <a:latin typeface="BIZ UDPゴシック" panose="020B0400000000000000" pitchFamily="50" charset="-128"/>
                <a:ea typeface="BIZ UDPゴシック" panose="020B0400000000000000" pitchFamily="50" charset="-128"/>
              </a:rPr>
              <a:t>ください</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p>
        </p:txBody>
      </p:sp>
      <p:sp>
        <p:nvSpPr>
          <p:cNvPr id="38" name="線吹き出し 1 (枠付き) 37"/>
          <p:cNvSpPr/>
          <p:nvPr/>
        </p:nvSpPr>
        <p:spPr>
          <a:xfrm>
            <a:off x="9601199" y="848381"/>
            <a:ext cx="3014663" cy="1780520"/>
          </a:xfrm>
          <a:prstGeom prst="borderCallout1">
            <a:avLst>
              <a:gd name="adj1" fmla="val 11022"/>
              <a:gd name="adj2" fmla="val 909"/>
              <a:gd name="adj3" fmla="val 7325"/>
              <a:gd name="adj4" fmla="val -14659"/>
            </a:avLst>
          </a:prstGeom>
          <a:solidFill>
            <a:schemeClr val="accent4">
              <a:lumMod val="20000"/>
              <a:lumOff val="80000"/>
            </a:schemeClr>
          </a:solidFill>
          <a:ln w="12700">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latin typeface="BIZ UDPゴシック" panose="020B0400000000000000" pitchFamily="50" charset="-128"/>
                <a:ea typeface="BIZ UDPゴシック" panose="020B0400000000000000" pitchFamily="50" charset="-128"/>
              </a:rPr>
              <a:t>応募に賛同し、協力を得られた事業所・団体名を連盟で記載してください。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連携先が多数の場合、文字数や文字サイズを考慮し、同業種や同形態の事業所・団体を「○○業」「□□団体」という形で表記をお願いさせていただく場合があります。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例）株式会社○○ </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△△団体 </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□□学校</a:t>
            </a: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B626A8F7-7E57-4A47-A52D-63FDFE7F2401}"/>
              </a:ext>
            </a:extLst>
          </p:cNvPr>
          <p:cNvSpPr/>
          <p:nvPr/>
        </p:nvSpPr>
        <p:spPr>
          <a:xfrm>
            <a:off x="9601199" y="5686775"/>
            <a:ext cx="3082955" cy="1050075"/>
          </a:xfrm>
          <a:prstGeom prst="rect">
            <a:avLst/>
          </a:prstGeom>
          <a:solidFill>
            <a:srgbClr val="FFFF00"/>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rgbClr val="FF0000"/>
                </a:solidFill>
                <a:latin typeface="BIZ UDPゴシック" panose="020B0400000000000000" pitchFamily="50" charset="-128"/>
                <a:ea typeface="BIZ UDPゴシック" panose="020B0400000000000000" pitchFamily="50" charset="-128"/>
              </a:rPr>
              <a:t>枠のサイズを変更したり、枠の行を削除したり、</a:t>
            </a:r>
            <a:r>
              <a:rPr kumimoji="1" lang="ja-JP" altLang="en-US" sz="1600" b="1"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rPr>
              <a:t>様式の変更は行わないでください。</a:t>
            </a:r>
          </a:p>
        </p:txBody>
      </p:sp>
      <p:graphicFrame>
        <p:nvGraphicFramePr>
          <p:cNvPr id="41" name="表 40"/>
          <p:cNvGraphicFramePr>
            <a:graphicFrameLocks noGrp="1"/>
          </p:cNvGraphicFramePr>
          <p:nvPr>
            <p:extLst>
              <p:ext uri="{D42A27DB-BD31-4B8C-83A1-F6EECF244321}">
                <p14:modId xmlns:p14="http://schemas.microsoft.com/office/powerpoint/2010/main" val="2206323958"/>
              </p:ext>
            </p:extLst>
          </p:nvPr>
        </p:nvGraphicFramePr>
        <p:xfrm>
          <a:off x="4727745" y="2802308"/>
          <a:ext cx="4320000" cy="39647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320000">
                  <a:extLst>
                    <a:ext uri="{9D8B030D-6E8A-4147-A177-3AD203B41FA5}">
                      <a16:colId xmlns:a16="http://schemas.microsoft.com/office/drawing/2014/main" val="3550993727"/>
                    </a:ext>
                  </a:extLst>
                </a:gridCol>
              </a:tblGrid>
              <a:tr h="271843">
                <a:tc>
                  <a:txBody>
                    <a:bodyPr/>
                    <a:lstStyle/>
                    <a:p>
                      <a:pPr marL="0" algn="l" defTabSz="914400" rtl="0" eaLnBrk="1" latinLnBrk="0" hangingPunct="1"/>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３</a:t>
                      </a:r>
                      <a:r>
                        <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a:t>
                      </a: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目標に対する達成状況、実績</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7731859"/>
                  </a:ext>
                </a:extLst>
              </a:tr>
              <a:tr h="144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来場者数・店舗数・売上等の増加だけを目指しているわけではなく、継続的に未就学児童から後期高齢者まで多世代・様々な方が立ち寄り交われる場所を目指しています。</a:t>
                      </a:r>
                      <a:endParaRPr kumimoji="1" lang="en-US" altLang="ja-JP" sz="1400"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u="none" kern="1200" dirty="0">
                          <a:solidFill>
                            <a:schemeClr val="tx1"/>
                          </a:solidFill>
                          <a:latin typeface="Meiryo UI" panose="020B0604030504040204" pitchFamily="50" charset="-128"/>
                          <a:ea typeface="Meiryo UI" panose="020B0604030504040204" pitchFamily="50" charset="-128"/>
                          <a:cs typeface="+mn-cs"/>
                        </a:rPr>
                        <a:t>202</a:t>
                      </a: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〇年に</a:t>
                      </a:r>
                      <a:r>
                        <a:rPr kumimoji="1" lang="en-US" altLang="ja-JP" sz="1400" u="none" kern="1200" dirty="0">
                          <a:solidFill>
                            <a:schemeClr val="tx1"/>
                          </a:solidFill>
                          <a:latin typeface="Meiryo UI" panose="020B0604030504040204" pitchFamily="50" charset="-128"/>
                          <a:ea typeface="Meiryo UI" panose="020B0604030504040204" pitchFamily="50" charset="-128"/>
                          <a:cs typeface="+mn-cs"/>
                        </a:rPr>
                        <a:t>3</a:t>
                      </a: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人でスタートし、</a:t>
                      </a:r>
                      <a:r>
                        <a:rPr kumimoji="1" lang="en-US" altLang="ja-JP" sz="1400" u="none" kern="1200" dirty="0">
                          <a:solidFill>
                            <a:schemeClr val="tx1"/>
                          </a:solidFill>
                          <a:latin typeface="Meiryo UI" panose="020B0604030504040204" pitchFamily="50" charset="-128"/>
                          <a:ea typeface="Meiryo UI" panose="020B0604030504040204" pitchFamily="50" charset="-128"/>
                          <a:cs typeface="+mn-cs"/>
                        </a:rPr>
                        <a:t>202</a:t>
                      </a: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〇年〇月には</a:t>
                      </a:r>
                      <a:r>
                        <a:rPr kumimoji="1" lang="en-US" altLang="ja-JP" sz="1400" u="none" kern="1200" dirty="0">
                          <a:solidFill>
                            <a:schemeClr val="tx1"/>
                          </a:solidFill>
                          <a:latin typeface="Meiryo UI" panose="020B0604030504040204" pitchFamily="50" charset="-128"/>
                          <a:ea typeface="Meiryo UI" panose="020B0604030504040204" pitchFamily="50" charset="-128"/>
                          <a:cs typeface="+mn-cs"/>
                        </a:rPr>
                        <a:t>30</a:t>
                      </a: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組以上が出店者・演奏として参加、多くの方が参加・来場するコミュニティへ成長。後期高齢者の趣味の発表や、学校へ通えない方が再び通えるようになる等の効果も表れています。</a:t>
                      </a:r>
                      <a:endParaRPr kumimoji="1" lang="en-US" altLang="ja-JP" sz="1400" u="none"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331919"/>
                  </a:ext>
                </a:extLst>
              </a:tr>
              <a:tr h="271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４．取組が開始されたきっかけ・課題意識</a:t>
                      </a:r>
                      <a:endPar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90090810"/>
                  </a:ext>
                </a:extLst>
              </a:tr>
              <a:tr h="16809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医者として医療活動だけでは、人の病気の根源を解決できないと感じていました。病気の原因を考えると社会から孤立し、自分の存在や生きがいを見失った人ほど心身の健康から遠のいています。その解決のため私は妻・友人の</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3</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人で軒先から健康屋台を始め、様々な人と話し続けました。人と人が、そして社会とつながっていると少しでも実感してもらい、そして医療が誰にでも身近でありたいという思いからスタートしました</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6871253"/>
                  </a:ext>
                </a:extLst>
              </a:tr>
            </a:tbl>
          </a:graphicData>
        </a:graphic>
      </p:graphicFrame>
      <p:grpSp>
        <p:nvGrpSpPr>
          <p:cNvPr id="12" name="グループ化 11">
            <a:extLst>
              <a:ext uri="{FF2B5EF4-FFF2-40B4-BE49-F238E27FC236}">
                <a16:creationId xmlns:a16="http://schemas.microsoft.com/office/drawing/2014/main" id="{D6F5DA62-17DB-547C-169A-27F49CD10BAE}"/>
              </a:ext>
            </a:extLst>
          </p:cNvPr>
          <p:cNvGrpSpPr/>
          <p:nvPr/>
        </p:nvGrpSpPr>
        <p:grpSpPr>
          <a:xfrm>
            <a:off x="-3264380" y="0"/>
            <a:ext cx="3085088" cy="2439993"/>
            <a:chOff x="-3264380" y="0"/>
            <a:chExt cx="3085088" cy="2439993"/>
          </a:xfrm>
        </p:grpSpPr>
        <p:grpSp>
          <p:nvGrpSpPr>
            <p:cNvPr id="6" name="グループ化 5"/>
            <p:cNvGrpSpPr/>
            <p:nvPr/>
          </p:nvGrpSpPr>
          <p:grpSpPr>
            <a:xfrm>
              <a:off x="-3264380" y="0"/>
              <a:ext cx="3085088" cy="1375527"/>
              <a:chOff x="-3264380" y="157965"/>
              <a:chExt cx="3085088" cy="1375527"/>
            </a:xfrm>
          </p:grpSpPr>
          <p:sp>
            <p:nvSpPr>
              <p:cNvPr id="63" name="テキスト ボックス 62">
                <a:extLst>
                  <a:ext uri="{FF2B5EF4-FFF2-40B4-BE49-F238E27FC236}">
                    <a16:creationId xmlns:a16="http://schemas.microsoft.com/office/drawing/2014/main" id="{0F41CECA-3D85-4DB2-94FB-FB5822186523}"/>
                  </a:ext>
                </a:extLst>
              </p:cNvPr>
              <p:cNvSpPr txBox="1"/>
              <p:nvPr/>
            </p:nvSpPr>
            <p:spPr>
              <a:xfrm>
                <a:off x="-3264380" y="1071827"/>
                <a:ext cx="3085088" cy="461665"/>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ご提出の際は</a:t>
                </a:r>
                <a:r>
                  <a:rPr kumimoji="1" lang="ja-JP" altLang="en-US" sz="1200" b="1" i="0" u="sng" strike="noStrike" kern="1200" cap="none" spc="0" normalizeH="0" baseline="0" noProof="0" dirty="0">
                    <a:ln>
                      <a:noFill/>
                    </a:ln>
                    <a:solidFill>
                      <a:schemeClr val="tx1">
                        <a:lumMod val="50000"/>
                        <a:lumOff val="50000"/>
                      </a:schemeClr>
                    </a:solidFill>
                    <a:effectLst/>
                    <a:uLnTx/>
                    <a:uFillTx/>
                    <a:latin typeface="BIZ UDPゴシック" panose="020B0400000000000000" pitchFamily="50" charset="-128"/>
                    <a:ea typeface="BIZ UDPゴシック" panose="020B0400000000000000" pitchFamily="50" charset="-128"/>
                  </a:rPr>
                  <a:t>灰色の文字</a:t>
                </a:r>
                <a:r>
                  <a:rPr kumimoji="1" lang="ja-JP" altLang="en-US" sz="120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は削除してご提出</a:t>
                </a:r>
                <a:r>
                  <a:rPr kumimoji="1" lang="ja-JP" altLang="en-US" sz="1200" dirty="0">
                    <a:solidFill>
                      <a:prstClr val="black"/>
                    </a:solidFill>
                    <a:latin typeface="BIZ UDPゴシック" panose="020B0400000000000000" pitchFamily="50" charset="-128"/>
                    <a:ea typeface="BIZ UDPゴシック" panose="020B0400000000000000" pitchFamily="50" charset="-128"/>
                  </a:rPr>
                  <a:t>ください。</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39" name="テキスト ボックス 38">
                <a:extLst>
                  <a:ext uri="{FF2B5EF4-FFF2-40B4-BE49-F238E27FC236}">
                    <a16:creationId xmlns:a16="http://schemas.microsoft.com/office/drawing/2014/main" id="{0F41CECA-3D85-4DB2-94FB-FB5822186523}"/>
                  </a:ext>
                </a:extLst>
              </p:cNvPr>
              <p:cNvSpPr txBox="1"/>
              <p:nvPr/>
            </p:nvSpPr>
            <p:spPr>
              <a:xfrm>
                <a:off x="-3264380" y="157965"/>
                <a:ext cx="3085088" cy="83099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noProof="0" dirty="0">
                    <a:solidFill>
                      <a:prstClr val="black"/>
                    </a:solidFill>
                    <a:latin typeface="BIZ UDPゴシック" panose="020B0400000000000000" pitchFamily="50" charset="-128"/>
                    <a:ea typeface="BIZ UDPゴシック" panose="020B0400000000000000" pitchFamily="50" charset="-128"/>
                  </a:rPr>
                  <a:t>本応募シートは、事例集に掲載を行う場合があります。写真や図等を貼付される際には、肖像権、著作権侵害に該当しないようご注意ください。</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grpSp>
        <p:sp>
          <p:nvSpPr>
            <p:cNvPr id="10" name="正方形/長方形 9">
              <a:extLst>
                <a:ext uri="{FF2B5EF4-FFF2-40B4-BE49-F238E27FC236}">
                  <a16:creationId xmlns:a16="http://schemas.microsoft.com/office/drawing/2014/main" id="{336271E1-D9A7-1C6D-D09F-279B55446370}"/>
                </a:ext>
              </a:extLst>
            </p:cNvPr>
            <p:cNvSpPr/>
            <p:nvPr/>
          </p:nvSpPr>
          <p:spPr>
            <a:xfrm>
              <a:off x="-3264380" y="1442328"/>
              <a:ext cx="3082954" cy="376525"/>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BIZ UDPゴシック" panose="020B0400000000000000" pitchFamily="50" charset="-128"/>
                  <a:ea typeface="BIZ UDPゴシック" panose="020B0400000000000000" pitchFamily="50" charset="-128"/>
                </a:rPr>
                <a:t>記入は全て「</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です・ます調</a:t>
              </a:r>
              <a:r>
                <a:rPr kumimoji="1" lang="ja-JP" altLang="en-US" sz="1400" dirty="0">
                  <a:solidFill>
                    <a:prstClr val="black"/>
                  </a:solidFill>
                  <a:latin typeface="BIZ UDPゴシック" panose="020B0400000000000000" pitchFamily="50" charset="-128"/>
                  <a:ea typeface="BIZ UDPゴシック" panose="020B0400000000000000" pitchFamily="50" charset="-128"/>
                </a:rPr>
                <a:t>」</a:t>
              </a:r>
              <a:r>
                <a:rPr kumimoji="1" lang="ja-JP" altLang="en-US" sz="1200" dirty="0">
                  <a:solidFill>
                    <a:prstClr val="black"/>
                  </a:solidFill>
                  <a:latin typeface="BIZ UDPゴシック" panose="020B0400000000000000" pitchFamily="50" charset="-128"/>
                  <a:ea typeface="BIZ UDPゴシック" panose="020B0400000000000000" pitchFamily="50" charset="-128"/>
                </a:rPr>
                <a:t>でお願いします。</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0D721833-368A-DC78-FE74-C15E59689231}"/>
                </a:ext>
              </a:extLst>
            </p:cNvPr>
            <p:cNvSpPr/>
            <p:nvPr/>
          </p:nvSpPr>
          <p:spPr>
            <a:xfrm>
              <a:off x="-3264380" y="1883166"/>
              <a:ext cx="3082954" cy="55682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記載内容は枠内に収め、フォントは変えずにご記入ください。</a:t>
              </a:r>
              <a:r>
                <a:rPr kumimoji="1" lang="ja-JP" altLang="en-US" sz="1050" dirty="0">
                  <a:solidFill>
                    <a:schemeClr val="tx1"/>
                  </a:solidFill>
                  <a:latin typeface="BIZ UDPゴシック" panose="020B0400000000000000" pitchFamily="50" charset="-128"/>
                  <a:ea typeface="BIZ UDPゴシック" panose="020B0400000000000000" pitchFamily="50" charset="-128"/>
                </a:rPr>
                <a:t>（フォント：</a:t>
              </a:r>
              <a:r>
                <a:rPr kumimoji="1" lang="en-US" altLang="ja-JP" sz="1050" dirty="0">
                  <a:solidFill>
                    <a:schemeClr val="tx1"/>
                  </a:solidFill>
                  <a:latin typeface="BIZ UDPゴシック" panose="020B0400000000000000" pitchFamily="50" charset="-128"/>
                  <a:ea typeface="BIZ UDPゴシック" panose="020B0400000000000000" pitchFamily="50" charset="-128"/>
                </a:rPr>
                <a:t>BIZ UDP</a:t>
              </a:r>
              <a:r>
                <a:rPr kumimoji="1" lang="ja-JP" altLang="en-US" sz="1050" dirty="0">
                  <a:solidFill>
                    <a:schemeClr val="tx1"/>
                  </a:solidFill>
                  <a:latin typeface="BIZ UDPゴシック" panose="020B0400000000000000" pitchFamily="50" charset="-128"/>
                  <a:ea typeface="BIZ UDPゴシック" panose="020B0400000000000000" pitchFamily="50" charset="-128"/>
                </a:rPr>
                <a:t>ゴシック）</a:t>
              </a:r>
              <a:endParaRPr kumimoji="1" lang="ja-JP" altLang="en-US" sz="120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grpSp>
      <p:sp>
        <p:nvSpPr>
          <p:cNvPr id="13" name="線吹き出し 1 (枠付き) 37">
            <a:extLst>
              <a:ext uri="{FF2B5EF4-FFF2-40B4-BE49-F238E27FC236}">
                <a16:creationId xmlns:a16="http://schemas.microsoft.com/office/drawing/2014/main" id="{8B780680-5253-E018-5260-B53EBC51C875}"/>
              </a:ext>
            </a:extLst>
          </p:cNvPr>
          <p:cNvSpPr/>
          <p:nvPr/>
        </p:nvSpPr>
        <p:spPr>
          <a:xfrm>
            <a:off x="-3264380" y="2538562"/>
            <a:ext cx="3082954" cy="446394"/>
          </a:xfrm>
          <a:prstGeom prst="borderCallout1">
            <a:avLst>
              <a:gd name="adj1" fmla="val 68634"/>
              <a:gd name="adj2" fmla="val 99663"/>
              <a:gd name="adj3" fmla="val 111880"/>
              <a:gd name="adj4" fmla="val 110250"/>
            </a:avLst>
          </a:prstGeom>
          <a:solidFill>
            <a:schemeClr val="accent4">
              <a:lumMod val="20000"/>
              <a:lumOff val="80000"/>
            </a:schemeClr>
          </a:solidFill>
          <a:ln w="12700">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BIZ UDPゴシック" panose="020B0400000000000000" pitchFamily="50" charset="-128"/>
                <a:ea typeface="BIZ UDPゴシック" panose="020B0400000000000000" pitchFamily="50" charset="-128"/>
              </a:rPr>
              <a:t>「</a:t>
            </a:r>
            <a:r>
              <a:rPr kumimoji="1" lang="en-US" altLang="ja-JP" sz="1200" dirty="0">
                <a:solidFill>
                  <a:prstClr val="black"/>
                </a:solidFill>
                <a:latin typeface="BIZ UDPゴシック" panose="020B0400000000000000" pitchFamily="50" charset="-128"/>
                <a:ea typeface="BIZ UDPゴシック" panose="020B0400000000000000" pitchFamily="50" charset="-128"/>
              </a:rPr>
              <a:t>2.</a:t>
            </a:r>
            <a:r>
              <a:rPr kumimoji="1" lang="ja-JP" altLang="en-US" sz="1200" dirty="0">
                <a:solidFill>
                  <a:prstClr val="black"/>
                </a:solidFill>
                <a:latin typeface="BIZ UDPゴシック" panose="020B0400000000000000" pitchFamily="50" charset="-128"/>
                <a:ea typeface="BIZ UDPゴシック" panose="020B0400000000000000" pitchFamily="50" charset="-128"/>
              </a:rPr>
              <a:t>該当するＳＤＧｓ目標」　には、</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該当するアイコンを</a:t>
            </a:r>
            <a:r>
              <a:rPr kumimoji="1" lang="ja-JP" altLang="en-US" sz="1200" b="1" u="sng" dirty="0">
                <a:solidFill>
                  <a:srgbClr val="FF0000"/>
                </a:solidFill>
                <a:effectLst/>
                <a:latin typeface="BIZ UDPゴシック" panose="020B0400000000000000" pitchFamily="50" charset="-128"/>
                <a:ea typeface="BIZ UDPゴシック" panose="020B0400000000000000" pitchFamily="50" charset="-128"/>
              </a:rPr>
              <a:t>１つ</a:t>
            </a:r>
            <a:r>
              <a:rPr kumimoji="1" lang="ja-JP" altLang="en-US" sz="1200" dirty="0">
                <a:solidFill>
                  <a:prstClr val="black"/>
                </a:solidFill>
                <a:latin typeface="BIZ UDPゴシック" panose="020B0400000000000000" pitchFamily="50" charset="-128"/>
                <a:ea typeface="BIZ UDPゴシック" panose="020B0400000000000000" pitchFamily="50" charset="-128"/>
              </a:rPr>
              <a:t>貼り付けてください。</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pic>
        <p:nvPicPr>
          <p:cNvPr id="2" name="図 1">
            <a:extLst>
              <a:ext uri="{FF2B5EF4-FFF2-40B4-BE49-F238E27FC236}">
                <a16:creationId xmlns:a16="http://schemas.microsoft.com/office/drawing/2014/main" id="{D7FE0F0B-E306-8D1D-4D5D-9CE0A0DCE232}"/>
              </a:ext>
            </a:extLst>
          </p:cNvPr>
          <p:cNvPicPr>
            <a:picLocks noChangeAspect="1"/>
          </p:cNvPicPr>
          <p:nvPr/>
        </p:nvPicPr>
        <p:blipFill>
          <a:blip r:embed="rId19"/>
          <a:stretch>
            <a:fillRect/>
          </a:stretch>
        </p:blipFill>
        <p:spPr>
          <a:xfrm>
            <a:off x="295275" y="3371083"/>
            <a:ext cx="737942" cy="793153"/>
          </a:xfrm>
          <a:prstGeom prst="rect">
            <a:avLst/>
          </a:prstGeom>
        </p:spPr>
      </p:pic>
      <p:pic>
        <p:nvPicPr>
          <p:cNvPr id="9" name="図 8">
            <a:extLst>
              <a:ext uri="{FF2B5EF4-FFF2-40B4-BE49-F238E27FC236}">
                <a16:creationId xmlns:a16="http://schemas.microsoft.com/office/drawing/2014/main" id="{4E2C2E89-68D9-4112-7C1B-25B3024AC81F}"/>
              </a:ext>
            </a:extLst>
          </p:cNvPr>
          <p:cNvPicPr preferRelativeResize="0">
            <a:picLocks/>
          </p:cNvPicPr>
          <p:nvPr/>
        </p:nvPicPr>
        <p:blipFill>
          <a:blip r:embed="rId20"/>
          <a:stretch>
            <a:fillRect/>
          </a:stretch>
        </p:blipFill>
        <p:spPr>
          <a:xfrm>
            <a:off x="347662" y="5950807"/>
            <a:ext cx="633167" cy="723900"/>
          </a:xfrm>
          <a:prstGeom prst="rect">
            <a:avLst/>
          </a:prstGeom>
        </p:spPr>
      </p:pic>
      <p:pic>
        <p:nvPicPr>
          <p:cNvPr id="15" name="図 14">
            <a:extLst>
              <a:ext uri="{FF2B5EF4-FFF2-40B4-BE49-F238E27FC236}">
                <a16:creationId xmlns:a16="http://schemas.microsoft.com/office/drawing/2014/main" id="{39FE71C2-FAE9-B871-9E56-6A54EE52ADEE}"/>
              </a:ext>
            </a:extLst>
          </p:cNvPr>
          <p:cNvPicPr preferRelativeResize="0">
            <a:picLocks/>
          </p:cNvPicPr>
          <p:nvPr/>
        </p:nvPicPr>
        <p:blipFill>
          <a:blip r:embed="rId21"/>
          <a:stretch>
            <a:fillRect/>
          </a:stretch>
        </p:blipFill>
        <p:spPr>
          <a:xfrm>
            <a:off x="1217700" y="5954600"/>
            <a:ext cx="633166" cy="723900"/>
          </a:xfrm>
          <a:prstGeom prst="rect">
            <a:avLst/>
          </a:prstGeom>
        </p:spPr>
      </p:pic>
      <p:sp>
        <p:nvSpPr>
          <p:cNvPr id="7" name="正方形/長方形 6">
            <a:extLst>
              <a:ext uri="{FF2B5EF4-FFF2-40B4-BE49-F238E27FC236}">
                <a16:creationId xmlns:a16="http://schemas.microsoft.com/office/drawing/2014/main" id="{87C92FFA-80E2-5432-4F8B-3E01B6660AE2}"/>
              </a:ext>
            </a:extLst>
          </p:cNvPr>
          <p:cNvSpPr/>
          <p:nvPr/>
        </p:nvSpPr>
        <p:spPr>
          <a:xfrm>
            <a:off x="7703229" y="97957"/>
            <a:ext cx="1183127" cy="359216"/>
          </a:xfrm>
          <a:prstGeom prst="rect">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FF0000"/>
                </a:solidFill>
              </a:rPr>
              <a:t>記載例</a:t>
            </a:r>
          </a:p>
        </p:txBody>
      </p:sp>
      <p:sp>
        <p:nvSpPr>
          <p:cNvPr id="4" name="テキスト ボックス 3">
            <a:extLst>
              <a:ext uri="{FF2B5EF4-FFF2-40B4-BE49-F238E27FC236}">
                <a16:creationId xmlns:a16="http://schemas.microsoft.com/office/drawing/2014/main" id="{3625C0C2-A746-4EE2-F7CA-85D7119D0372}"/>
              </a:ext>
            </a:extLst>
          </p:cNvPr>
          <p:cNvSpPr txBox="1"/>
          <p:nvPr/>
        </p:nvSpPr>
        <p:spPr>
          <a:xfrm>
            <a:off x="1220698" y="4372880"/>
            <a:ext cx="3610284" cy="253916"/>
          </a:xfrm>
          <a:prstGeom prst="rect">
            <a:avLst/>
          </a:prstGeom>
          <a:noFill/>
        </p:spPr>
        <p:txBody>
          <a:bodyPr wrap="none" rtlCol="0">
            <a:spAutoFit/>
          </a:bodyPr>
          <a:lstStyle/>
          <a:p>
            <a:r>
              <a:rPr kumimoji="1" lang="en-US" altLang="ja-JP" sz="1050" dirty="0">
                <a:solidFill>
                  <a:schemeClr val="tx1">
                    <a:lumMod val="50000"/>
                    <a:lumOff val="50000"/>
                  </a:schemeClr>
                </a:solidFill>
                <a:latin typeface="BIZ UDPゴシック" panose="020B0400000000000000" pitchFamily="50" charset="-128"/>
                <a:ea typeface="BIZ UDPゴシック" panose="020B0400000000000000" pitchFamily="50" charset="-128"/>
              </a:rPr>
              <a:t>※</a:t>
            </a:r>
            <a:r>
              <a:rPr kumimoji="1" lang="ja-JP" altLang="en-US" sz="1050" dirty="0">
                <a:solidFill>
                  <a:schemeClr val="tx1">
                    <a:lumMod val="50000"/>
                    <a:lumOff val="50000"/>
                  </a:schemeClr>
                </a:solidFill>
                <a:latin typeface="BIZ UDPゴシック" panose="020B0400000000000000" pitchFamily="50" charset="-128"/>
                <a:ea typeface="BIZ UDPゴシック" panose="020B0400000000000000" pitchFamily="50" charset="-128"/>
              </a:rPr>
              <a:t>該当するターゲットが無い場合は未記入で構いません。</a:t>
            </a:r>
            <a:endParaRPr kumimoji="1" lang="en-US" altLang="ja-JP" sz="1050" b="0" i="0" kern="1200" dirty="0">
              <a:solidFill>
                <a:schemeClr val="tx1">
                  <a:lumMod val="50000"/>
                  <a:lumOff val="50000"/>
                </a:schemeClr>
              </a:solidFill>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88131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表 39"/>
          <p:cNvGraphicFramePr>
            <a:graphicFrameLocks noGrp="1"/>
          </p:cNvGraphicFramePr>
          <p:nvPr>
            <p:extLst>
              <p:ext uri="{D42A27DB-BD31-4B8C-83A1-F6EECF244321}">
                <p14:modId xmlns:p14="http://schemas.microsoft.com/office/powerpoint/2010/main" val="179473944"/>
              </p:ext>
            </p:extLst>
          </p:nvPr>
        </p:nvGraphicFramePr>
        <p:xfrm>
          <a:off x="62765" y="63000"/>
          <a:ext cx="9018470" cy="6732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66235">
                  <a:extLst>
                    <a:ext uri="{9D8B030D-6E8A-4147-A177-3AD203B41FA5}">
                      <a16:colId xmlns:a16="http://schemas.microsoft.com/office/drawing/2014/main" val="3550993727"/>
                    </a:ext>
                  </a:extLst>
                </a:gridCol>
                <a:gridCol w="5652235">
                  <a:extLst>
                    <a:ext uri="{9D8B030D-6E8A-4147-A177-3AD203B41FA5}">
                      <a16:colId xmlns:a16="http://schemas.microsoft.com/office/drawing/2014/main" val="685197567"/>
                    </a:ext>
                  </a:extLst>
                </a:gridCol>
              </a:tblGrid>
              <a:tr h="360000">
                <a:tc gridSpan="2">
                  <a:txBody>
                    <a:bodyPr/>
                    <a:lstStyle/>
                    <a:p>
                      <a:pPr marL="0" algn="l" defTabSz="914400" rtl="0" eaLnBrk="1" latinLnBrk="0" hangingPunct="1"/>
                      <a:r>
                        <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5.</a:t>
                      </a: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取組イメージ</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97731859"/>
                  </a:ext>
                </a:extLst>
              </a:tr>
              <a:tr h="3060000">
                <a:tc gridSpan="2">
                  <a:txBody>
                    <a:bodyPr/>
                    <a:lstStyle/>
                    <a:p>
                      <a:pPr marL="0" algn="l" defTabSz="914400" rtl="0" eaLnBrk="1" latinLnBrk="0" hangingPunct="1"/>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〇年小さな屋台をつくり、活動を軒下からスタートしました。やがて活動に共感してくれる人が現れ、整体やお茶を振舞う人など</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〇年に現在の中庭で開催するスタイルにまで仲間が増えました。マルシェや演奏など子どもから大人まで楽しめる場所、人と</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つながれる場所に。</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400" kern="1200" dirty="0">
                          <a:solidFill>
                            <a:schemeClr val="tx1"/>
                          </a:solidFill>
                          <a:latin typeface="Meiryo UI" panose="020B0604030504040204" pitchFamily="50" charset="-128"/>
                          <a:ea typeface="Meiryo UI" panose="020B0604030504040204" pitchFamily="50" charset="-128"/>
                          <a:cs typeface="+mn-cs"/>
                        </a:rPr>
                        <a:t>3</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者が企画する健康ワークショップでは季節に合わせた健康に関するお話や体験を提供し、医療従事者や関係者と気軽に話せる時間を設けています。</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7331919"/>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6.</a:t>
                      </a: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応募した取組の今後の計画・展開</a:t>
                      </a:r>
                      <a:endPar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7.</a:t>
                      </a:r>
                      <a:r>
                        <a:rPr kumimoji="1" lang="ja-JP" altLang="en-US" sz="1400" b="1" kern="1200" dirty="0">
                          <a:solidFill>
                            <a:sysClr val="windowText" lastClr="000000"/>
                          </a:solidFill>
                          <a:latin typeface="BIZ UDPゴシック" panose="020B0400000000000000" pitchFamily="50" charset="-128"/>
                          <a:ea typeface="BIZ UDPゴシック" panose="020B0400000000000000" pitchFamily="50" charset="-128"/>
                          <a:cs typeface="+mn-cs"/>
                        </a:rPr>
                        <a:t>取組のポイント（新規性・挑戦性等）</a:t>
                      </a:r>
                      <a:endParaRPr kumimoji="1" lang="en-US" altLang="ja-JP" sz="1400" b="1" kern="1200" dirty="0">
                        <a:solidFill>
                          <a:sysClr val="windowText" lastClr="000000"/>
                        </a:solidFill>
                        <a:latin typeface="BIZ UDPゴシック" panose="020B0400000000000000" pitchFamily="50" charset="-128"/>
                        <a:ea typeface="BIZ UDPゴシック" panose="020B0400000000000000"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4179206178"/>
                  </a:ext>
                </a:extLst>
              </a:tr>
              <a:tr h="29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この活動は拠点を中心とした輪が広がるだけ</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ではありません。〇〇〇〇〇で出会った人</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達がそれをきっかけに、他の場所でも互いの</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取組みへ参加したり協力したりと人のつなが</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りが地域へ広がり波及しています。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またイベントなどにも出店し、他の場所でも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健康屋台を開き接点を増やしています。</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医師・薬剤師・管理栄養士の</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3</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者が聞き手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として、訪れる様々な人の話を聞きました。</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健康について身近に感じて貰いながら、人と</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つながるきっかけ作りの窓口を広げる活動を</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今後も展開していきます。</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kern="1200" dirty="0">
                        <a:solidFill>
                          <a:schemeClr val="tx1"/>
                        </a:solidFill>
                        <a:latin typeface="BIZ UDPゴシック" panose="020B0400000000000000" pitchFamily="50" charset="-128"/>
                        <a:ea typeface="BIZ UDPゴシック" panose="020B0400000000000000"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1400" b="0" kern="1200" dirty="0">
                          <a:solidFill>
                            <a:schemeClr val="dk1"/>
                          </a:solidFill>
                          <a:effectLst/>
                          <a:latin typeface="Meiryo UI" panose="020B0604030504040204" pitchFamily="50" charset="-128"/>
                          <a:ea typeface="Meiryo UI" panose="020B0604030504040204" pitchFamily="50" charset="-128"/>
                          <a:cs typeface="+mn-cs"/>
                        </a:rPr>
                        <a:t>多世代・多様な人たちの交流拠点</a:t>
                      </a:r>
                      <a:b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b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　従来の地域施設とは違い、子どもから高齢者、障がいのある人、外国人など「多様な人たち」が自然と交われる共生型のスペースをつくった点。特定の世代や属性に偏らない設計が新しい。</a:t>
                      </a:r>
                    </a:p>
                    <a:p>
                      <a:pPr lvl="0"/>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1400" b="0" kern="1200" dirty="0">
                          <a:solidFill>
                            <a:schemeClr val="dk1"/>
                          </a:solidFill>
                          <a:effectLst/>
                          <a:latin typeface="Meiryo UI" panose="020B0604030504040204" pitchFamily="50" charset="-128"/>
                          <a:ea typeface="Meiryo UI" panose="020B0604030504040204" pitchFamily="50" charset="-128"/>
                          <a:cs typeface="+mn-cs"/>
                        </a:rPr>
                        <a:t>地域資源（桜・自然）を活かしたまちづくり</a:t>
                      </a:r>
                      <a:b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b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　地域に根付く「桜の木」という資源をシンボルにして、人の流れや交流を生み出すまちづくりを進めた点。観光資源や商業開発とは異なり、自然と共生する持続可能なまちづくりへの挑戦。</a:t>
                      </a:r>
                    </a:p>
                    <a:p>
                      <a:pPr lvl="0"/>
                      <a:r>
                        <a:rPr kumimoji="1" lang="ja-JP" altLang="en-US" sz="14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1400" b="0" kern="1200" dirty="0">
                          <a:solidFill>
                            <a:schemeClr val="dk1"/>
                          </a:solidFill>
                          <a:effectLst/>
                          <a:latin typeface="Meiryo UI" panose="020B0604030504040204" pitchFamily="50" charset="-128"/>
                          <a:ea typeface="Meiryo UI" panose="020B0604030504040204" pitchFamily="50" charset="-128"/>
                          <a:cs typeface="+mn-cs"/>
                        </a:rPr>
                        <a:t>市民主体の運営・共創の仕組み</a:t>
                      </a:r>
                      <a:b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b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　行政が単独で運営するのではなく、市民団体、企業、</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NPO</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、大学などと連携し、主体的な運営を促進している点。単なる「委託」ではなく「共創（</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Co-creation</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）」という形に挑戦している。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kern="1200" dirty="0">
                        <a:solidFill>
                          <a:schemeClr val="dk1"/>
                        </a:solidFill>
                        <a:effectLst/>
                        <a:latin typeface="Meiryo UI" panose="020B0604030504040204" pitchFamily="50" charset="-128"/>
                        <a:ea typeface="Meiryo UI" panose="020B0604030504040204" pitchFamily="50" charset="-128"/>
                        <a:cs typeface="+mn-cs"/>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3279724"/>
                  </a:ext>
                </a:extLst>
              </a:tr>
            </a:tbl>
          </a:graphicData>
        </a:graphic>
      </p:graphicFrame>
      <p:grpSp>
        <p:nvGrpSpPr>
          <p:cNvPr id="6" name="グループ化 5">
            <a:extLst>
              <a:ext uri="{FF2B5EF4-FFF2-40B4-BE49-F238E27FC236}">
                <a16:creationId xmlns:a16="http://schemas.microsoft.com/office/drawing/2014/main" id="{2659151C-6E20-1E3A-59D7-42269D99987E}"/>
              </a:ext>
            </a:extLst>
          </p:cNvPr>
          <p:cNvGrpSpPr/>
          <p:nvPr/>
        </p:nvGrpSpPr>
        <p:grpSpPr>
          <a:xfrm>
            <a:off x="-3266514" y="157965"/>
            <a:ext cx="3087222" cy="2418953"/>
            <a:chOff x="-3266514" y="157965"/>
            <a:chExt cx="3087222" cy="2418953"/>
          </a:xfrm>
        </p:grpSpPr>
        <p:grpSp>
          <p:nvGrpSpPr>
            <p:cNvPr id="3" name="グループ化 2"/>
            <p:cNvGrpSpPr/>
            <p:nvPr/>
          </p:nvGrpSpPr>
          <p:grpSpPr>
            <a:xfrm>
              <a:off x="-3264380" y="157965"/>
              <a:ext cx="3085088" cy="2418953"/>
              <a:chOff x="-3264380" y="157965"/>
              <a:chExt cx="3085088" cy="2418953"/>
            </a:xfrm>
          </p:grpSpPr>
          <p:sp>
            <p:nvSpPr>
              <p:cNvPr id="9" name="正方形/長方形 8">
                <a:extLst>
                  <a:ext uri="{FF2B5EF4-FFF2-40B4-BE49-F238E27FC236}">
                    <a16:creationId xmlns:a16="http://schemas.microsoft.com/office/drawing/2014/main" id="{B626A8F7-7E57-4A47-A52D-63FDFE7F2401}"/>
                  </a:ext>
                </a:extLst>
              </p:cNvPr>
              <p:cNvSpPr/>
              <p:nvPr/>
            </p:nvSpPr>
            <p:spPr>
              <a:xfrm>
                <a:off x="-3264380" y="1579253"/>
                <a:ext cx="3082954" cy="376525"/>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BIZ UDPゴシック" panose="020B0400000000000000" pitchFamily="50" charset="-128"/>
                    <a:ea typeface="BIZ UDPゴシック" panose="020B0400000000000000" pitchFamily="50" charset="-128"/>
                  </a:rPr>
                  <a:t>記入は全て「</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です・ます調</a:t>
                </a:r>
                <a:r>
                  <a:rPr kumimoji="1" lang="ja-JP" altLang="en-US" sz="1400" dirty="0">
                    <a:solidFill>
                      <a:prstClr val="black"/>
                    </a:solidFill>
                    <a:latin typeface="BIZ UDPゴシック" panose="020B0400000000000000" pitchFamily="50" charset="-128"/>
                    <a:ea typeface="BIZ UDPゴシック" panose="020B0400000000000000" pitchFamily="50" charset="-128"/>
                  </a:rPr>
                  <a:t>」</a:t>
                </a:r>
                <a:r>
                  <a:rPr kumimoji="1" lang="ja-JP" altLang="en-US" sz="1200" dirty="0">
                    <a:solidFill>
                      <a:prstClr val="black"/>
                    </a:solidFill>
                    <a:latin typeface="BIZ UDPゴシック" panose="020B0400000000000000" pitchFamily="50" charset="-128"/>
                    <a:ea typeface="BIZ UDPゴシック" panose="020B0400000000000000" pitchFamily="50" charset="-128"/>
                  </a:rPr>
                  <a:t>でお願いします。</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B626A8F7-7E57-4A47-A52D-63FDFE7F2401}"/>
                  </a:ext>
                </a:extLst>
              </p:cNvPr>
              <p:cNvSpPr/>
              <p:nvPr/>
            </p:nvSpPr>
            <p:spPr>
              <a:xfrm>
                <a:off x="-3264380" y="2020091"/>
                <a:ext cx="3082954" cy="55682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記載内容は枠内に収め、フォントは変えずにご記入ください。</a:t>
                </a:r>
                <a:r>
                  <a:rPr kumimoji="1" lang="ja-JP" altLang="en-US" sz="1050" dirty="0">
                    <a:solidFill>
                      <a:schemeClr val="tx1"/>
                    </a:solidFill>
                    <a:latin typeface="BIZ UDPゴシック" panose="020B0400000000000000" pitchFamily="50" charset="-128"/>
                    <a:ea typeface="BIZ UDPゴシック" panose="020B0400000000000000" pitchFamily="50" charset="-128"/>
                  </a:rPr>
                  <a:t>（フォント：</a:t>
                </a:r>
                <a:r>
                  <a:rPr kumimoji="1" lang="en-US" altLang="ja-JP" sz="1050" dirty="0">
                    <a:solidFill>
                      <a:schemeClr val="tx1"/>
                    </a:solidFill>
                    <a:latin typeface="BIZ UDPゴシック" panose="020B0400000000000000" pitchFamily="50" charset="-128"/>
                    <a:ea typeface="BIZ UDPゴシック" panose="020B0400000000000000" pitchFamily="50" charset="-128"/>
                  </a:rPr>
                  <a:t>BIZ UDP</a:t>
                </a:r>
                <a:r>
                  <a:rPr kumimoji="1" lang="ja-JP" altLang="en-US" sz="1050" dirty="0">
                    <a:solidFill>
                      <a:schemeClr val="tx1"/>
                    </a:solidFill>
                    <a:latin typeface="BIZ UDPゴシック" panose="020B0400000000000000" pitchFamily="50" charset="-128"/>
                    <a:ea typeface="BIZ UDPゴシック" panose="020B0400000000000000" pitchFamily="50" charset="-128"/>
                  </a:rPr>
                  <a:t>ゴシック）</a:t>
                </a:r>
                <a:endParaRPr kumimoji="1" lang="ja-JP" altLang="en-US" sz="120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0F41CECA-3D85-4DB2-94FB-FB5822186523}"/>
                  </a:ext>
                </a:extLst>
              </p:cNvPr>
              <p:cNvSpPr txBox="1"/>
              <p:nvPr/>
            </p:nvSpPr>
            <p:spPr>
              <a:xfrm>
                <a:off x="-3264380" y="157965"/>
                <a:ext cx="3085088" cy="830997"/>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noProof="0" dirty="0">
                    <a:solidFill>
                      <a:prstClr val="black"/>
                    </a:solidFill>
                    <a:latin typeface="BIZ UDPゴシック" panose="020B0400000000000000" pitchFamily="50" charset="-128"/>
                    <a:ea typeface="BIZ UDPゴシック" panose="020B0400000000000000" pitchFamily="50" charset="-128"/>
                  </a:rPr>
                  <a:t>本応募シートは、事例集に掲載を行う</a:t>
                </a:r>
                <a:r>
                  <a:rPr kumimoji="1" lang="ja-JP" altLang="en-US" sz="1200" dirty="0">
                    <a:solidFill>
                      <a:prstClr val="black"/>
                    </a:solidFill>
                    <a:latin typeface="BIZ UDPゴシック" panose="020B0400000000000000" pitchFamily="50" charset="-128"/>
                    <a:ea typeface="BIZ UDPゴシック" panose="020B0400000000000000" pitchFamily="50" charset="-128"/>
                  </a:rPr>
                  <a:t>予定です</a:t>
                </a:r>
                <a:r>
                  <a:rPr kumimoji="1" lang="ja-JP" altLang="en-US" sz="1200" noProof="0" dirty="0">
                    <a:solidFill>
                      <a:prstClr val="black"/>
                    </a:solidFill>
                    <a:latin typeface="BIZ UDPゴシック" panose="020B0400000000000000" pitchFamily="50" charset="-128"/>
                    <a:ea typeface="BIZ UDPゴシック" panose="020B0400000000000000" pitchFamily="50" charset="-128"/>
                  </a:rPr>
                  <a:t>。写真や図等を貼付される際には、肖像権、著作権侵害に該当しないようご注意ください。</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grpSp>
        <p:sp>
          <p:nvSpPr>
            <p:cNvPr id="5" name="テキスト ボックス 4">
              <a:extLst>
                <a:ext uri="{FF2B5EF4-FFF2-40B4-BE49-F238E27FC236}">
                  <a16:creationId xmlns:a16="http://schemas.microsoft.com/office/drawing/2014/main" id="{BB284011-E677-9A1C-DAB8-28FB128703DC}"/>
                </a:ext>
              </a:extLst>
            </p:cNvPr>
            <p:cNvSpPr txBox="1"/>
            <p:nvPr/>
          </p:nvSpPr>
          <p:spPr>
            <a:xfrm>
              <a:off x="-3266514" y="1053275"/>
              <a:ext cx="3085088" cy="461665"/>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ご提出の際は</a:t>
              </a:r>
              <a:r>
                <a:rPr kumimoji="1" lang="ja-JP" altLang="en-US" sz="1200" b="1" i="0" u="sng" strike="noStrike" kern="1200" cap="none" spc="0" normalizeH="0" baseline="0" noProof="0" dirty="0">
                  <a:ln>
                    <a:noFill/>
                  </a:ln>
                  <a:solidFill>
                    <a:schemeClr val="tx1">
                      <a:lumMod val="50000"/>
                      <a:lumOff val="50000"/>
                    </a:schemeClr>
                  </a:solidFill>
                  <a:effectLst/>
                  <a:uLnTx/>
                  <a:uFillTx/>
                  <a:latin typeface="BIZ UDPゴシック" panose="020B0400000000000000" pitchFamily="50" charset="-128"/>
                  <a:ea typeface="BIZ UDPゴシック" panose="020B0400000000000000" pitchFamily="50" charset="-128"/>
                </a:rPr>
                <a:t>灰色の文字</a:t>
              </a:r>
              <a:r>
                <a:rPr kumimoji="1" lang="ja-JP" altLang="en-US" sz="120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は削除してご提出</a:t>
              </a:r>
              <a:r>
                <a:rPr kumimoji="1" lang="ja-JP" altLang="en-US" sz="1200" dirty="0">
                  <a:solidFill>
                    <a:prstClr val="black"/>
                  </a:solidFill>
                  <a:latin typeface="BIZ UDPゴシック" panose="020B0400000000000000" pitchFamily="50" charset="-128"/>
                  <a:ea typeface="BIZ UDPゴシック" panose="020B0400000000000000" pitchFamily="50" charset="-128"/>
                </a:rPr>
                <a:t>ください。</a:t>
              </a:r>
              <a:endPar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grpSp>
      <p:sp>
        <p:nvSpPr>
          <p:cNvPr id="7" name="正方形/長方形 6">
            <a:extLst>
              <a:ext uri="{FF2B5EF4-FFF2-40B4-BE49-F238E27FC236}">
                <a16:creationId xmlns:a16="http://schemas.microsoft.com/office/drawing/2014/main" id="{F3C73D7B-804B-8791-B26C-83A57E7E3147}"/>
              </a:ext>
            </a:extLst>
          </p:cNvPr>
          <p:cNvSpPr/>
          <p:nvPr/>
        </p:nvSpPr>
        <p:spPr>
          <a:xfrm>
            <a:off x="3510251" y="1733658"/>
            <a:ext cx="2123498" cy="1521034"/>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写真</a:t>
            </a:r>
          </a:p>
        </p:txBody>
      </p:sp>
      <p:sp>
        <p:nvSpPr>
          <p:cNvPr id="8" name="正方形/長方形 7">
            <a:extLst>
              <a:ext uri="{FF2B5EF4-FFF2-40B4-BE49-F238E27FC236}">
                <a16:creationId xmlns:a16="http://schemas.microsoft.com/office/drawing/2014/main" id="{2A74F9A7-9777-9280-1AA0-C1C6F6A32E52}"/>
              </a:ext>
            </a:extLst>
          </p:cNvPr>
          <p:cNvSpPr/>
          <p:nvPr/>
        </p:nvSpPr>
        <p:spPr>
          <a:xfrm>
            <a:off x="369019" y="1733658"/>
            <a:ext cx="2470387" cy="1521035"/>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図</a:t>
            </a:r>
          </a:p>
        </p:txBody>
      </p:sp>
      <p:sp>
        <p:nvSpPr>
          <p:cNvPr id="12" name="正方形/長方形 11">
            <a:extLst>
              <a:ext uri="{FF2B5EF4-FFF2-40B4-BE49-F238E27FC236}">
                <a16:creationId xmlns:a16="http://schemas.microsoft.com/office/drawing/2014/main" id="{93CDFBEA-1EBE-1604-EF0F-B61573286F34}"/>
              </a:ext>
            </a:extLst>
          </p:cNvPr>
          <p:cNvSpPr/>
          <p:nvPr/>
        </p:nvSpPr>
        <p:spPr>
          <a:xfrm>
            <a:off x="6304594" y="1733659"/>
            <a:ext cx="2123498" cy="1521033"/>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写真</a:t>
            </a:r>
          </a:p>
        </p:txBody>
      </p:sp>
    </p:spTree>
    <p:extLst>
      <p:ext uri="{BB962C8B-B14F-4D97-AF65-F5344CB8AC3E}">
        <p14:creationId xmlns:p14="http://schemas.microsoft.com/office/powerpoint/2010/main" val="416497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タイトル 1"/>
          <p:cNvSpPr txBox="1">
            <a:spLocks/>
          </p:cNvSpPr>
          <p:nvPr/>
        </p:nvSpPr>
        <p:spPr>
          <a:xfrm>
            <a:off x="83970" y="52183"/>
            <a:ext cx="9060030" cy="438383"/>
          </a:xfrm>
          <a:prstGeom prst="rect">
            <a:avLst/>
          </a:prstGeom>
          <a:noFill/>
        </p:spPr>
        <p:txBody>
          <a:bodyPr anchor="ctr" anchorCtr="0">
            <a:normAutofit/>
          </a:bodyPr>
          <a:lstStyle>
            <a:defPPr>
              <a:defRPr lang="ja-JP"/>
            </a:defPPr>
            <a:lvl1pPr algn="ctr">
              <a:lnSpc>
                <a:spcPct val="90000"/>
              </a:lnSpc>
              <a:spcBef>
                <a:spcPct val="0"/>
              </a:spcBef>
              <a:buNone/>
              <a:defRPr sz="2800">
                <a:solidFill>
                  <a:schemeClr val="bg1"/>
                </a:solidFill>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defRPr/>
            </a:pPr>
            <a:r>
              <a:rPr lang="ja-JP" altLang="en-US" sz="2400" b="1" dirty="0">
                <a:solidFill>
                  <a:prstClr val="black"/>
                </a:solidFill>
                <a:latin typeface="Meiryo UI" panose="020B0604030504040204" pitchFamily="50" charset="-128"/>
                <a:ea typeface="Meiryo UI" panose="020B0604030504040204" pitchFamily="50" charset="-128"/>
              </a:rPr>
              <a:t>構成事業所・団体　一覧</a:t>
            </a:r>
            <a:r>
              <a:rPr lang="en-US" altLang="ja-JP" sz="1400" b="1" dirty="0">
                <a:solidFill>
                  <a:prstClr val="black"/>
                </a:solidFill>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rPr>
              <a:t> 問い合わせ代表</a:t>
            </a:r>
            <a:r>
              <a:rPr lang="en-US" altLang="ja-JP" sz="1400" b="1" dirty="0">
                <a:solidFill>
                  <a:prstClr val="black"/>
                </a:solidFill>
                <a:latin typeface="Meiryo UI" panose="020B0604030504040204" pitchFamily="50" charset="-128"/>
                <a:ea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endParaRPr>
          </a:p>
        </p:txBody>
      </p:sp>
      <p:cxnSp>
        <p:nvCxnSpPr>
          <p:cNvPr id="34" name="直線コネクタ 33"/>
          <p:cNvCxnSpPr/>
          <p:nvPr/>
        </p:nvCxnSpPr>
        <p:spPr>
          <a:xfrm>
            <a:off x="0" y="442708"/>
            <a:ext cx="91440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表 8">
            <a:extLst>
              <a:ext uri="{FF2B5EF4-FFF2-40B4-BE49-F238E27FC236}">
                <a16:creationId xmlns:a16="http://schemas.microsoft.com/office/drawing/2014/main" id="{41A0A2F0-1E7B-47DD-8344-2FFFF4F483CF}"/>
              </a:ext>
            </a:extLst>
          </p:cNvPr>
          <p:cNvGraphicFramePr>
            <a:graphicFrameLocks noGrp="1"/>
          </p:cNvGraphicFramePr>
          <p:nvPr>
            <p:extLst>
              <p:ext uri="{D42A27DB-BD31-4B8C-83A1-F6EECF244321}">
                <p14:modId xmlns:p14="http://schemas.microsoft.com/office/powerpoint/2010/main" val="2646582122"/>
              </p:ext>
            </p:extLst>
          </p:nvPr>
        </p:nvGraphicFramePr>
        <p:xfrm>
          <a:off x="50800" y="589717"/>
          <a:ext cx="9029700" cy="83925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723136">
                  <a:extLst>
                    <a:ext uri="{9D8B030D-6E8A-4147-A177-3AD203B41FA5}">
                      <a16:colId xmlns:a16="http://schemas.microsoft.com/office/drawing/2014/main" val="3492310274"/>
                    </a:ext>
                  </a:extLst>
                </a:gridCol>
                <a:gridCol w="667512">
                  <a:extLst>
                    <a:ext uri="{9D8B030D-6E8A-4147-A177-3AD203B41FA5}">
                      <a16:colId xmlns:a16="http://schemas.microsoft.com/office/drawing/2014/main" val="1018413806"/>
                    </a:ext>
                  </a:extLst>
                </a:gridCol>
                <a:gridCol w="1838452">
                  <a:extLst>
                    <a:ext uri="{9D8B030D-6E8A-4147-A177-3AD203B41FA5}">
                      <a16:colId xmlns:a16="http://schemas.microsoft.com/office/drawing/2014/main" val="1940940461"/>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FF0000"/>
                          </a:solidFill>
                          <a:latin typeface="Meiryo UI" panose="020B0604030504040204" pitchFamily="50" charset="-128"/>
                          <a:ea typeface="Meiryo UI" panose="020B0604030504040204" pitchFamily="50" charset="-128"/>
                        </a:rPr>
                        <a:t>◎</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医療法人 </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О</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医院</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静岡市葵区〇〇〇</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4972983"/>
                  </a:ext>
                </a:extLst>
              </a:tr>
              <a:tr h="388620">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連携における役割</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主催者として医療知識と開催場所を提供し、企画・運営などビジョンの実現へ向けた活動を行っています。</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業種</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サービス業</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114953"/>
                  </a:ext>
                </a:extLst>
              </a:tr>
            </a:tbl>
          </a:graphicData>
        </a:graphic>
      </p:graphicFrame>
      <p:sp>
        <p:nvSpPr>
          <p:cNvPr id="10" name="正方形/長方形 9">
            <a:extLst>
              <a:ext uri="{FF2B5EF4-FFF2-40B4-BE49-F238E27FC236}">
                <a16:creationId xmlns:a16="http://schemas.microsoft.com/office/drawing/2014/main" id="{47AC5BFA-E79C-4AF5-B10A-D4980D9CD21A}"/>
              </a:ext>
            </a:extLst>
          </p:cNvPr>
          <p:cNvSpPr/>
          <p:nvPr/>
        </p:nvSpPr>
        <p:spPr>
          <a:xfrm>
            <a:off x="-2703514" y="1342247"/>
            <a:ext cx="2574926" cy="1042989"/>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事業所・団体名、所在地、連携における役割につきましては、事例集に掲載される可能性がありますので、予めご了承ください。</a:t>
            </a:r>
            <a:endParaRPr kumimoji="1" lang="en-US" altLang="ja-JP"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7AC5BFA-E79C-4AF5-B10A-D4980D9CD21A}"/>
              </a:ext>
            </a:extLst>
          </p:cNvPr>
          <p:cNvSpPr/>
          <p:nvPr/>
        </p:nvSpPr>
        <p:spPr>
          <a:xfrm>
            <a:off x="-2703514" y="589717"/>
            <a:ext cx="2574926" cy="517886"/>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問い合わせ代表の事業所若しくは団体名の先頭に</a:t>
            </a:r>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を付けてください。</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26" name="表 25">
            <a:extLst>
              <a:ext uri="{FF2B5EF4-FFF2-40B4-BE49-F238E27FC236}">
                <a16:creationId xmlns:a16="http://schemas.microsoft.com/office/drawing/2014/main" id="{F1E093EF-FEC0-177E-D289-B2359A250317}"/>
              </a:ext>
            </a:extLst>
          </p:cNvPr>
          <p:cNvGraphicFramePr>
            <a:graphicFrameLocks noGrp="1"/>
          </p:cNvGraphicFramePr>
          <p:nvPr>
            <p:extLst>
              <p:ext uri="{D42A27DB-BD31-4B8C-83A1-F6EECF244321}">
                <p14:modId xmlns:p14="http://schemas.microsoft.com/office/powerpoint/2010/main" val="2986144289"/>
              </p:ext>
            </p:extLst>
          </p:nvPr>
        </p:nvGraphicFramePr>
        <p:xfrm>
          <a:off x="50800" y="1663141"/>
          <a:ext cx="9029700" cy="83925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723136">
                  <a:extLst>
                    <a:ext uri="{9D8B030D-6E8A-4147-A177-3AD203B41FA5}">
                      <a16:colId xmlns:a16="http://schemas.microsoft.com/office/drawing/2014/main" val="3492310274"/>
                    </a:ext>
                  </a:extLst>
                </a:gridCol>
                <a:gridCol w="667512">
                  <a:extLst>
                    <a:ext uri="{9D8B030D-6E8A-4147-A177-3AD203B41FA5}">
                      <a16:colId xmlns:a16="http://schemas.microsoft.com/office/drawing/2014/main" val="1018413806"/>
                    </a:ext>
                  </a:extLst>
                </a:gridCol>
                <a:gridCol w="1838452">
                  <a:extLst>
                    <a:ext uri="{9D8B030D-6E8A-4147-A177-3AD203B41FA5}">
                      <a16:colId xmlns:a16="http://schemas.microsoft.com/office/drawing/2014/main" val="1940940461"/>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株式会社 </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A</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薬局</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b="0" kern="1200" dirty="0">
                          <a:solidFill>
                            <a:schemeClr val="tx1"/>
                          </a:solidFill>
                          <a:latin typeface="Meiryo UI" panose="020B0604030504040204" pitchFamily="50" charset="-128"/>
                          <a:ea typeface="Meiryo UI" panose="020B0604030504040204" pitchFamily="50" charset="-128"/>
                          <a:cs typeface="+mn-cs"/>
                        </a:rPr>
                        <a:t>静岡市葵区</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〇〇〇</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4972983"/>
                  </a:ext>
                </a:extLst>
              </a:tr>
              <a:tr h="388620">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連携における役割</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コアメンバーとして企画・運営に携わり、薬剤師の観点から健康や医療に関する参加型講座や、プログラムの開催などを行っています。</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業種</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卸売・小売・飲食業</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114953"/>
                  </a:ext>
                </a:extLst>
              </a:tr>
            </a:tbl>
          </a:graphicData>
        </a:graphic>
      </p:graphicFrame>
      <p:graphicFrame>
        <p:nvGraphicFramePr>
          <p:cNvPr id="27" name="表 26">
            <a:extLst>
              <a:ext uri="{FF2B5EF4-FFF2-40B4-BE49-F238E27FC236}">
                <a16:creationId xmlns:a16="http://schemas.microsoft.com/office/drawing/2014/main" id="{00F65BD9-3FEB-B320-3EF8-03C456DE1B58}"/>
              </a:ext>
            </a:extLst>
          </p:cNvPr>
          <p:cNvGraphicFramePr>
            <a:graphicFrameLocks noGrp="1"/>
          </p:cNvGraphicFramePr>
          <p:nvPr>
            <p:extLst>
              <p:ext uri="{D42A27DB-BD31-4B8C-83A1-F6EECF244321}">
                <p14:modId xmlns:p14="http://schemas.microsoft.com/office/powerpoint/2010/main" val="4146689675"/>
              </p:ext>
            </p:extLst>
          </p:nvPr>
        </p:nvGraphicFramePr>
        <p:xfrm>
          <a:off x="50800" y="2724632"/>
          <a:ext cx="9029700" cy="83925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08100">
                  <a:extLst>
                    <a:ext uri="{9D8B030D-6E8A-4147-A177-3AD203B41FA5}">
                      <a16:colId xmlns:a16="http://schemas.microsoft.com/office/drawing/2014/main" val="1348850893"/>
                    </a:ext>
                  </a:extLst>
                </a:gridCol>
                <a:gridCol w="2655497">
                  <a:extLst>
                    <a:ext uri="{9D8B030D-6E8A-4147-A177-3AD203B41FA5}">
                      <a16:colId xmlns:a16="http://schemas.microsoft.com/office/drawing/2014/main" val="1195807557"/>
                    </a:ext>
                  </a:extLst>
                </a:gridCol>
                <a:gridCol w="837003">
                  <a:extLst>
                    <a:ext uri="{9D8B030D-6E8A-4147-A177-3AD203B41FA5}">
                      <a16:colId xmlns:a16="http://schemas.microsoft.com/office/drawing/2014/main" val="2513165794"/>
                    </a:ext>
                  </a:extLst>
                </a:gridCol>
                <a:gridCol w="1723136">
                  <a:extLst>
                    <a:ext uri="{9D8B030D-6E8A-4147-A177-3AD203B41FA5}">
                      <a16:colId xmlns:a16="http://schemas.microsoft.com/office/drawing/2014/main" val="3492310274"/>
                    </a:ext>
                  </a:extLst>
                </a:gridCol>
                <a:gridCol w="667512">
                  <a:extLst>
                    <a:ext uri="{9D8B030D-6E8A-4147-A177-3AD203B41FA5}">
                      <a16:colId xmlns:a16="http://schemas.microsoft.com/office/drawing/2014/main" val="1018413806"/>
                    </a:ext>
                  </a:extLst>
                </a:gridCol>
                <a:gridCol w="1838452">
                  <a:extLst>
                    <a:ext uri="{9D8B030D-6E8A-4147-A177-3AD203B41FA5}">
                      <a16:colId xmlns:a16="http://schemas.microsoft.com/office/drawing/2014/main" val="1940940461"/>
                    </a:ext>
                  </a:extLst>
                </a:gridCol>
              </a:tblGrid>
              <a:tr h="3890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事業所・団体名</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株式会社 スポーツクラブ</a:t>
                      </a: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S</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所在地</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b="0" kern="1200" dirty="0">
                          <a:solidFill>
                            <a:schemeClr val="tx1"/>
                          </a:solidFill>
                          <a:latin typeface="Meiryo UI" panose="020B0604030504040204" pitchFamily="50" charset="-128"/>
                          <a:ea typeface="Meiryo UI" panose="020B0604030504040204" pitchFamily="50" charset="-128"/>
                          <a:cs typeface="+mn-cs"/>
                        </a:rPr>
                        <a:t>静岡市葵区</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〇〇〇</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4972983"/>
                  </a:ext>
                </a:extLst>
              </a:tr>
              <a:tr h="388620">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連携における役割</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コアメンバーとして企画・運営に携わり、健康運動指導士・管理栄養士が運動や食事・健康に関する参加型講座やプログラムの提供と協力、出店などを行っています。</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業種</a:t>
                      </a:r>
                      <a:endParaRPr kumimoji="1" lang="en-US" altLang="ja-JP" sz="1200" b="1" kern="1200" dirty="0">
                        <a:solidFill>
                          <a:schemeClr val="tx1"/>
                        </a:solidFill>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サービス業</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114953"/>
                  </a:ext>
                </a:extLst>
              </a:tr>
            </a:tbl>
          </a:graphicData>
        </a:graphic>
      </p:graphicFrame>
      <p:sp>
        <p:nvSpPr>
          <p:cNvPr id="32" name="正方形/長方形 31">
            <a:extLst>
              <a:ext uri="{FF2B5EF4-FFF2-40B4-BE49-F238E27FC236}">
                <a16:creationId xmlns:a16="http://schemas.microsoft.com/office/drawing/2014/main" id="{5FD255E1-5EFF-59ED-F385-0DEB8383CF8C}"/>
              </a:ext>
            </a:extLst>
          </p:cNvPr>
          <p:cNvSpPr/>
          <p:nvPr/>
        </p:nvSpPr>
        <p:spPr>
          <a:xfrm>
            <a:off x="9449371" y="487037"/>
            <a:ext cx="2574926" cy="541425"/>
          </a:xfrm>
          <a:prstGeom prst="rect">
            <a:avLst/>
          </a:prstGeom>
          <a:solidFill>
            <a:schemeClr val="accent4">
              <a:lumMod val="20000"/>
              <a:lumOff val="8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業種は下記「業種一覧」より</a:t>
            </a:r>
            <a:r>
              <a:rPr kumimoji="1" lang="ja-JP" altLang="en-US" sz="1200" dirty="0">
                <a:solidFill>
                  <a:prstClr val="black"/>
                </a:solidFill>
                <a:latin typeface="Meiryo UI" panose="020B0604030504040204" pitchFamily="50" charset="-128"/>
                <a:ea typeface="Meiryo UI" panose="020B0604030504040204" pitchFamily="50" charset="-128"/>
              </a:rPr>
              <a:t>選択し、</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入力してください。</a:t>
            </a:r>
            <a:endParaRPr kumimoji="1" lang="en-US" altLang="ja-JP"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47" name="グループ化 46">
            <a:extLst>
              <a:ext uri="{FF2B5EF4-FFF2-40B4-BE49-F238E27FC236}">
                <a16:creationId xmlns:a16="http://schemas.microsoft.com/office/drawing/2014/main" id="{4CD0B912-CBAF-ECFA-6D40-D8349FB5C3C3}"/>
              </a:ext>
            </a:extLst>
          </p:cNvPr>
          <p:cNvGrpSpPr/>
          <p:nvPr/>
        </p:nvGrpSpPr>
        <p:grpSpPr>
          <a:xfrm>
            <a:off x="9449371" y="1205939"/>
            <a:ext cx="2030223" cy="5820264"/>
            <a:chOff x="9266236" y="1036491"/>
            <a:chExt cx="2030223" cy="5820264"/>
          </a:xfrm>
        </p:grpSpPr>
        <p:grpSp>
          <p:nvGrpSpPr>
            <p:cNvPr id="31" name="グループ化 30">
              <a:extLst>
                <a:ext uri="{FF2B5EF4-FFF2-40B4-BE49-F238E27FC236}">
                  <a16:creationId xmlns:a16="http://schemas.microsoft.com/office/drawing/2014/main" id="{101BC27C-EF7C-E352-1B18-A8816C8443F6}"/>
                </a:ext>
              </a:extLst>
            </p:cNvPr>
            <p:cNvGrpSpPr/>
            <p:nvPr/>
          </p:nvGrpSpPr>
          <p:grpSpPr>
            <a:xfrm>
              <a:off x="9275635" y="1036491"/>
              <a:ext cx="2020824" cy="5820264"/>
              <a:chOff x="9546336" y="1037736"/>
              <a:chExt cx="2020824" cy="5820264"/>
            </a:xfrm>
          </p:grpSpPr>
          <p:sp>
            <p:nvSpPr>
              <p:cNvPr id="2" name="正方形/長方形 1">
                <a:extLst>
                  <a:ext uri="{FF2B5EF4-FFF2-40B4-BE49-F238E27FC236}">
                    <a16:creationId xmlns:a16="http://schemas.microsoft.com/office/drawing/2014/main" id="{B7E5308B-13F2-ED0C-A15E-3C570B17AF48}"/>
                  </a:ext>
                </a:extLst>
              </p:cNvPr>
              <p:cNvSpPr/>
              <p:nvPr/>
            </p:nvSpPr>
            <p:spPr>
              <a:xfrm>
                <a:off x="9546336" y="1320595"/>
                <a:ext cx="1325880"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１．</a:t>
                </a:r>
                <a:r>
                  <a:rPr lang="ja-JP" altLang="en-US" sz="1200" dirty="0">
                    <a:solidFill>
                      <a:schemeClr val="tx1"/>
                    </a:solidFill>
                    <a:effectLst/>
                    <a:latin typeface="Meiryo UI" panose="020B0604030504040204" pitchFamily="50" charset="-128"/>
                    <a:ea typeface="Meiryo UI" panose="020B0604030504040204" pitchFamily="50" charset="-128"/>
                  </a:rPr>
                  <a:t>農業　</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24A489FA-0B54-D698-EB33-2D1C5B475D57}"/>
                  </a:ext>
                </a:extLst>
              </p:cNvPr>
              <p:cNvSpPr/>
              <p:nvPr/>
            </p:nvSpPr>
            <p:spPr>
              <a:xfrm>
                <a:off x="9546336" y="1679569"/>
                <a:ext cx="1325880"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２．林業</a:t>
                </a:r>
              </a:p>
            </p:txBody>
          </p:sp>
          <p:sp>
            <p:nvSpPr>
              <p:cNvPr id="4" name="正方形/長方形 3">
                <a:extLst>
                  <a:ext uri="{FF2B5EF4-FFF2-40B4-BE49-F238E27FC236}">
                    <a16:creationId xmlns:a16="http://schemas.microsoft.com/office/drawing/2014/main" id="{7AD5EFB6-0BF8-EA1E-2283-9A685C5EDD09}"/>
                  </a:ext>
                </a:extLst>
              </p:cNvPr>
              <p:cNvSpPr/>
              <p:nvPr/>
            </p:nvSpPr>
            <p:spPr>
              <a:xfrm>
                <a:off x="9546336" y="2038543"/>
                <a:ext cx="1325880"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３．漁業</a:t>
                </a:r>
              </a:p>
            </p:txBody>
          </p:sp>
          <p:sp>
            <p:nvSpPr>
              <p:cNvPr id="5" name="正方形/長方形 4">
                <a:extLst>
                  <a:ext uri="{FF2B5EF4-FFF2-40B4-BE49-F238E27FC236}">
                    <a16:creationId xmlns:a16="http://schemas.microsoft.com/office/drawing/2014/main" id="{111E1331-2596-C748-077F-1A99D742DACB}"/>
                  </a:ext>
                </a:extLst>
              </p:cNvPr>
              <p:cNvSpPr/>
              <p:nvPr/>
            </p:nvSpPr>
            <p:spPr>
              <a:xfrm>
                <a:off x="9546336" y="2397517"/>
                <a:ext cx="1325880"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４．鉱業</a:t>
                </a:r>
              </a:p>
            </p:txBody>
          </p:sp>
          <p:sp>
            <p:nvSpPr>
              <p:cNvPr id="6" name="正方形/長方形 5">
                <a:extLst>
                  <a:ext uri="{FF2B5EF4-FFF2-40B4-BE49-F238E27FC236}">
                    <a16:creationId xmlns:a16="http://schemas.microsoft.com/office/drawing/2014/main" id="{845A7F82-E4BA-951D-8D80-61C984019EB7}"/>
                  </a:ext>
                </a:extLst>
              </p:cNvPr>
              <p:cNvSpPr/>
              <p:nvPr/>
            </p:nvSpPr>
            <p:spPr>
              <a:xfrm>
                <a:off x="9546336" y="2760823"/>
                <a:ext cx="1325880"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５．建設業</a:t>
                </a:r>
              </a:p>
            </p:txBody>
          </p:sp>
          <p:sp>
            <p:nvSpPr>
              <p:cNvPr id="7" name="正方形/長方形 6">
                <a:extLst>
                  <a:ext uri="{FF2B5EF4-FFF2-40B4-BE49-F238E27FC236}">
                    <a16:creationId xmlns:a16="http://schemas.microsoft.com/office/drawing/2014/main" id="{59650E81-C321-9371-A8D6-AF48DF29ECF2}"/>
                  </a:ext>
                </a:extLst>
              </p:cNvPr>
              <p:cNvSpPr/>
              <p:nvPr/>
            </p:nvSpPr>
            <p:spPr>
              <a:xfrm>
                <a:off x="9546336" y="3470107"/>
                <a:ext cx="1325880"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７．電気・ガス</a:t>
                </a:r>
              </a:p>
            </p:txBody>
          </p:sp>
          <p:sp>
            <p:nvSpPr>
              <p:cNvPr id="8" name="正方形/長方形 7">
                <a:extLst>
                  <a:ext uri="{FF2B5EF4-FFF2-40B4-BE49-F238E27FC236}">
                    <a16:creationId xmlns:a16="http://schemas.microsoft.com/office/drawing/2014/main" id="{F7BA4A5A-C371-3F19-0DB9-16CDFADE78B8}"/>
                  </a:ext>
                </a:extLst>
              </p:cNvPr>
              <p:cNvSpPr/>
              <p:nvPr/>
            </p:nvSpPr>
            <p:spPr>
              <a:xfrm>
                <a:off x="9546336" y="3833413"/>
                <a:ext cx="1325880"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８．運輸・通信業</a:t>
                </a:r>
              </a:p>
            </p:txBody>
          </p:sp>
          <p:sp>
            <p:nvSpPr>
              <p:cNvPr id="16" name="正方形/長方形 15">
                <a:extLst>
                  <a:ext uri="{FF2B5EF4-FFF2-40B4-BE49-F238E27FC236}">
                    <a16:creationId xmlns:a16="http://schemas.microsoft.com/office/drawing/2014/main" id="{0DDDD281-4540-CC33-BE4D-F9645B0D4625}"/>
                  </a:ext>
                </a:extLst>
              </p:cNvPr>
              <p:cNvSpPr/>
              <p:nvPr/>
            </p:nvSpPr>
            <p:spPr>
              <a:xfrm>
                <a:off x="9546336" y="4196719"/>
                <a:ext cx="202082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９．卸売・小売・飲食業</a:t>
                </a:r>
              </a:p>
            </p:txBody>
          </p:sp>
          <p:sp>
            <p:nvSpPr>
              <p:cNvPr id="17" name="正方形/長方形 16">
                <a:extLst>
                  <a:ext uri="{FF2B5EF4-FFF2-40B4-BE49-F238E27FC236}">
                    <a16:creationId xmlns:a16="http://schemas.microsoft.com/office/drawing/2014/main" id="{73636F33-3A16-2665-9451-08911FCD06D3}"/>
                  </a:ext>
                </a:extLst>
              </p:cNvPr>
              <p:cNvSpPr/>
              <p:nvPr/>
            </p:nvSpPr>
            <p:spPr>
              <a:xfrm>
                <a:off x="9546336" y="4551361"/>
                <a:ext cx="202082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．金融・保険業</a:t>
                </a:r>
              </a:p>
            </p:txBody>
          </p:sp>
          <p:sp>
            <p:nvSpPr>
              <p:cNvPr id="20" name="正方形/長方形 19">
                <a:extLst>
                  <a:ext uri="{FF2B5EF4-FFF2-40B4-BE49-F238E27FC236}">
                    <a16:creationId xmlns:a16="http://schemas.microsoft.com/office/drawing/2014/main" id="{A1E08C79-3916-92A9-FCFC-E2AE0B5AD157}"/>
                  </a:ext>
                </a:extLst>
              </p:cNvPr>
              <p:cNvSpPr/>
              <p:nvPr/>
            </p:nvSpPr>
            <p:spPr>
              <a:xfrm>
                <a:off x="9546336" y="4914667"/>
                <a:ext cx="202082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．不動産業</a:t>
                </a:r>
              </a:p>
            </p:txBody>
          </p:sp>
          <p:sp>
            <p:nvSpPr>
              <p:cNvPr id="21" name="正方形/長方形 20">
                <a:extLst>
                  <a:ext uri="{FF2B5EF4-FFF2-40B4-BE49-F238E27FC236}">
                    <a16:creationId xmlns:a16="http://schemas.microsoft.com/office/drawing/2014/main" id="{1A6778B1-5481-2AC4-BFE4-B6ABF8CE3AD4}"/>
                  </a:ext>
                </a:extLst>
              </p:cNvPr>
              <p:cNvSpPr/>
              <p:nvPr/>
            </p:nvSpPr>
            <p:spPr>
              <a:xfrm>
                <a:off x="9546336" y="5269309"/>
                <a:ext cx="202082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．サービス業</a:t>
                </a:r>
              </a:p>
            </p:txBody>
          </p:sp>
          <p:sp>
            <p:nvSpPr>
              <p:cNvPr id="22" name="正方形/長方形 21">
                <a:extLst>
                  <a:ext uri="{FF2B5EF4-FFF2-40B4-BE49-F238E27FC236}">
                    <a16:creationId xmlns:a16="http://schemas.microsoft.com/office/drawing/2014/main" id="{60F30ED4-5746-1280-08A5-B3DF9A831AFA}"/>
                  </a:ext>
                </a:extLst>
              </p:cNvPr>
              <p:cNvSpPr/>
              <p:nvPr/>
            </p:nvSpPr>
            <p:spPr>
              <a:xfrm>
                <a:off x="9546336" y="5628283"/>
                <a:ext cx="202082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13</a:t>
                </a:r>
                <a:r>
                  <a:rPr kumimoji="1" lang="ja-JP" altLang="en-US" sz="1200" dirty="0">
                    <a:solidFill>
                      <a:schemeClr val="tx1"/>
                    </a:solidFill>
                    <a:latin typeface="Meiryo UI" panose="020B0604030504040204" pitchFamily="50" charset="-128"/>
                    <a:ea typeface="Meiryo UI" panose="020B0604030504040204" pitchFamily="50" charset="-128"/>
                  </a:rPr>
                  <a:t>．行政機関</a:t>
                </a:r>
              </a:p>
            </p:txBody>
          </p:sp>
          <p:sp>
            <p:nvSpPr>
              <p:cNvPr id="23" name="正方形/長方形 22">
                <a:extLst>
                  <a:ext uri="{FF2B5EF4-FFF2-40B4-BE49-F238E27FC236}">
                    <a16:creationId xmlns:a16="http://schemas.microsoft.com/office/drawing/2014/main" id="{3997C43C-B061-3498-425A-55D6324E18C5}"/>
                  </a:ext>
                </a:extLst>
              </p:cNvPr>
              <p:cNvSpPr/>
              <p:nvPr/>
            </p:nvSpPr>
            <p:spPr>
              <a:xfrm>
                <a:off x="9720072" y="1037736"/>
                <a:ext cx="115214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業種一覧</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DC3A3428-7783-7D14-CA3A-E30B7F6858BB}"/>
                  </a:ext>
                </a:extLst>
              </p:cNvPr>
              <p:cNvSpPr/>
              <p:nvPr/>
            </p:nvSpPr>
            <p:spPr>
              <a:xfrm>
                <a:off x="9546336" y="5981140"/>
                <a:ext cx="202082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14</a:t>
                </a:r>
                <a:r>
                  <a:rPr kumimoji="1" lang="ja-JP" altLang="en-US" sz="1200" dirty="0">
                    <a:solidFill>
                      <a:schemeClr val="tx1"/>
                    </a:solidFill>
                    <a:latin typeface="Meiryo UI" panose="020B0604030504040204" pitchFamily="50" charset="-128"/>
                    <a:ea typeface="Meiryo UI" panose="020B0604030504040204" pitchFamily="50" charset="-128"/>
                  </a:rPr>
                  <a:t>．団体</a:t>
                </a:r>
              </a:p>
            </p:txBody>
          </p:sp>
          <p:sp>
            <p:nvSpPr>
              <p:cNvPr id="25" name="正方形/長方形 24">
                <a:extLst>
                  <a:ext uri="{FF2B5EF4-FFF2-40B4-BE49-F238E27FC236}">
                    <a16:creationId xmlns:a16="http://schemas.microsoft.com/office/drawing/2014/main" id="{9EAC3E06-437E-DE11-5255-817AF179CB04}"/>
                  </a:ext>
                </a:extLst>
              </p:cNvPr>
              <p:cNvSpPr/>
              <p:nvPr/>
            </p:nvSpPr>
            <p:spPr>
              <a:xfrm>
                <a:off x="9546336" y="6340114"/>
                <a:ext cx="2020824"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15</a:t>
                </a:r>
                <a:r>
                  <a:rPr kumimoji="1" lang="ja-JP" altLang="en-US" sz="1200" dirty="0">
                    <a:solidFill>
                      <a:schemeClr val="tx1"/>
                    </a:solidFill>
                    <a:latin typeface="Meiryo UI" panose="020B0604030504040204" pitchFamily="50" charset="-128"/>
                    <a:ea typeface="Meiryo UI" panose="020B0604030504040204" pitchFamily="50" charset="-128"/>
                  </a:rPr>
                  <a:t>．教育機関</a:t>
                </a:r>
              </a:p>
            </p:txBody>
          </p:sp>
        </p:grpSp>
        <p:sp>
          <p:nvSpPr>
            <p:cNvPr id="18" name="正方形/長方形 17">
              <a:extLst>
                <a:ext uri="{FF2B5EF4-FFF2-40B4-BE49-F238E27FC236}">
                  <a16:creationId xmlns:a16="http://schemas.microsoft.com/office/drawing/2014/main" id="{8DF4CAD2-699F-9EE3-5047-94054D7B8232}"/>
                </a:ext>
              </a:extLst>
            </p:cNvPr>
            <p:cNvSpPr/>
            <p:nvPr/>
          </p:nvSpPr>
          <p:spPr>
            <a:xfrm>
              <a:off x="9266236" y="3108484"/>
              <a:ext cx="1534478" cy="51788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６．製造業</a:t>
              </a:r>
            </a:p>
          </p:txBody>
        </p:sp>
      </p:grpSp>
    </p:spTree>
    <p:extLst>
      <p:ext uri="{BB962C8B-B14F-4D97-AF65-F5344CB8AC3E}">
        <p14:creationId xmlns:p14="http://schemas.microsoft.com/office/powerpoint/2010/main" val="1314178498"/>
      </p:ext>
    </p:extLst>
  </p:cSld>
  <p:clrMapOvr>
    <a:masterClrMapping/>
  </p:clrMapOvr>
</p:sld>
</file>

<file path=ppt/theme/theme1.xml><?xml version="1.0" encoding="utf-8"?>
<a:theme xmlns:a="http://schemas.openxmlformats.org/drawingml/2006/main" name="Default Theme">
  <a:themeElements>
    <a:clrScheme name="MRI_color">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6491747A-C01C-401F-8A7B-16C736434FAA}" vid="{960E631B-0A63-4D8A-95DF-3A258DBC1AC0}"/>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Default Theme</Template>
  <TotalTime>6831</TotalTime>
  <Words>1488</Words>
  <Application>Microsoft Office PowerPoint</Application>
  <PresentationFormat>画面に合わせる (4:3)</PresentationFormat>
  <Paragraphs>106</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vt:i4>
      </vt:variant>
    </vt:vector>
  </HeadingPairs>
  <TitlesOfParts>
    <vt:vector size="11" baseType="lpstr">
      <vt:lpstr>BIZ UDPゴシック</vt:lpstr>
      <vt:lpstr>Meiryo UI</vt:lpstr>
      <vt:lpstr>游ゴシック</vt:lpstr>
      <vt:lpstr>Arial</vt:lpstr>
      <vt:lpstr>Calibri</vt:lpstr>
      <vt:lpstr>Calibri Light</vt:lpstr>
      <vt:lpstr>Default Theme</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Yamazaki Hiromu</dc:creator>
  <cp:lastModifiedBy>渡邊　浩太郎</cp:lastModifiedBy>
  <cp:revision>511</cp:revision>
  <cp:lastPrinted>2024-02-20T08:11:41Z</cp:lastPrinted>
  <dcterms:created xsi:type="dcterms:W3CDTF">2019-06-05T08:09:35Z</dcterms:created>
  <dcterms:modified xsi:type="dcterms:W3CDTF">2025-05-15T02:43:55Z</dcterms:modified>
</cp:coreProperties>
</file>