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9" r:id="rId3"/>
    <p:sldId id="258" r:id="rId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864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918C-FBDC-4D87-A00E-B72C380ADBAE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72DBB-A17F-4291-8E21-358F5DC0F8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49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672DBB-A17F-4291-8E21-358F5DC0F8E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12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6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54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0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85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63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3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60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25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34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51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5E42C6-00CD-4327-B007-4381D497536D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C4E02-785C-4048-9C6A-A2D2CE4A9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3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1239008-F833-9F3E-7B5D-0E743E987DFC}"/>
              </a:ext>
            </a:extLst>
          </p:cNvPr>
          <p:cNvGrpSpPr/>
          <p:nvPr/>
        </p:nvGrpSpPr>
        <p:grpSpPr>
          <a:xfrm>
            <a:off x="1112" y="0"/>
            <a:ext cx="9713276" cy="6858000"/>
            <a:chOff x="1112" y="0"/>
            <a:chExt cx="9713276" cy="685800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C90255C-EB05-7F98-1D75-BFB8A1306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" y="0"/>
              <a:ext cx="9713276" cy="6858000"/>
            </a:xfrm>
            <a:prstGeom prst="rect">
              <a:avLst/>
            </a:prstGeom>
          </p:spPr>
        </p:pic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7CBB60BD-0DE8-9DEC-3213-1E542AB3ED44}"/>
                </a:ext>
              </a:extLst>
            </p:cNvPr>
            <p:cNvSpPr/>
            <p:nvPr/>
          </p:nvSpPr>
          <p:spPr>
            <a:xfrm>
              <a:off x="2896235" y="3074733"/>
              <a:ext cx="5445457" cy="1160622"/>
            </a:xfrm>
            <a:custGeom>
              <a:avLst/>
              <a:gdLst>
                <a:gd name="connsiteX0" fmla="*/ 50042 w 7064991"/>
                <a:gd name="connsiteY0" fmla="*/ 50042 h 1505803"/>
                <a:gd name="connsiteX1" fmla="*/ 54591 w 7064991"/>
                <a:gd name="connsiteY1" fmla="*/ 564107 h 1505803"/>
                <a:gd name="connsiteX2" fmla="*/ 0 w 7064991"/>
                <a:gd name="connsiteY2" fmla="*/ 750627 h 1505803"/>
                <a:gd name="connsiteX3" fmla="*/ 54591 w 7064991"/>
                <a:gd name="connsiteY3" fmla="*/ 878006 h 1505803"/>
                <a:gd name="connsiteX4" fmla="*/ 45493 w 7064991"/>
                <a:gd name="connsiteY4" fmla="*/ 1428466 h 1505803"/>
                <a:gd name="connsiteX5" fmla="*/ 54591 w 7064991"/>
                <a:gd name="connsiteY5" fmla="*/ 1501254 h 1505803"/>
                <a:gd name="connsiteX6" fmla="*/ 996287 w 7064991"/>
                <a:gd name="connsiteY6" fmla="*/ 1478507 h 1505803"/>
                <a:gd name="connsiteX7" fmla="*/ 1141863 w 7064991"/>
                <a:gd name="connsiteY7" fmla="*/ 1505803 h 1505803"/>
                <a:gd name="connsiteX8" fmla="*/ 1251045 w 7064991"/>
                <a:gd name="connsiteY8" fmla="*/ 1460310 h 1505803"/>
                <a:gd name="connsiteX9" fmla="*/ 1423917 w 7064991"/>
                <a:gd name="connsiteY9" fmla="*/ 1451212 h 1505803"/>
                <a:gd name="connsiteX10" fmla="*/ 1614985 w 7064991"/>
                <a:gd name="connsiteY10" fmla="*/ 1464860 h 1505803"/>
                <a:gd name="connsiteX11" fmla="*/ 1742365 w 7064991"/>
                <a:gd name="connsiteY11" fmla="*/ 1496704 h 1505803"/>
                <a:gd name="connsiteX12" fmla="*/ 1742365 w 7064991"/>
                <a:gd name="connsiteY12" fmla="*/ 1205552 h 1505803"/>
                <a:gd name="connsiteX13" fmla="*/ 1674126 w 7064991"/>
                <a:gd name="connsiteY13" fmla="*/ 1182806 h 1505803"/>
                <a:gd name="connsiteX14" fmla="*/ 350293 w 7064991"/>
                <a:gd name="connsiteY14" fmla="*/ 1196454 h 1505803"/>
                <a:gd name="connsiteX15" fmla="*/ 181971 w 7064991"/>
                <a:gd name="connsiteY15" fmla="*/ 1064525 h 1505803"/>
                <a:gd name="connsiteX16" fmla="*/ 177421 w 7064991"/>
                <a:gd name="connsiteY16" fmla="*/ 878006 h 1505803"/>
                <a:gd name="connsiteX17" fmla="*/ 241111 w 7064991"/>
                <a:gd name="connsiteY17" fmla="*/ 746078 h 1505803"/>
                <a:gd name="connsiteX18" fmla="*/ 796120 w 7064991"/>
                <a:gd name="connsiteY18" fmla="*/ 750627 h 1505803"/>
                <a:gd name="connsiteX19" fmla="*/ 809768 w 7064991"/>
                <a:gd name="connsiteY19" fmla="*/ 705134 h 1505803"/>
                <a:gd name="connsiteX20" fmla="*/ 7064991 w 7064991"/>
                <a:gd name="connsiteY20" fmla="*/ 673289 h 1505803"/>
                <a:gd name="connsiteX21" fmla="*/ 6678305 w 7064991"/>
                <a:gd name="connsiteY21" fmla="*/ 0 h 1505803"/>
                <a:gd name="connsiteX22" fmla="*/ 50042 w 7064991"/>
                <a:gd name="connsiteY22" fmla="*/ 50042 h 1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4991" h="1505803">
                  <a:moveTo>
                    <a:pt x="50042" y="50042"/>
                  </a:moveTo>
                  <a:cubicBezTo>
                    <a:pt x="51558" y="221397"/>
                    <a:pt x="53075" y="392752"/>
                    <a:pt x="54591" y="564107"/>
                  </a:cubicBezTo>
                  <a:lnTo>
                    <a:pt x="0" y="750627"/>
                  </a:lnTo>
                  <a:lnTo>
                    <a:pt x="54591" y="878006"/>
                  </a:lnTo>
                  <a:lnTo>
                    <a:pt x="45493" y="1428466"/>
                  </a:lnTo>
                  <a:lnTo>
                    <a:pt x="54591" y="1501254"/>
                  </a:lnTo>
                  <a:lnTo>
                    <a:pt x="996287" y="1478507"/>
                  </a:lnTo>
                  <a:lnTo>
                    <a:pt x="1141863" y="1505803"/>
                  </a:lnTo>
                  <a:lnTo>
                    <a:pt x="1251045" y="1460310"/>
                  </a:lnTo>
                  <a:lnTo>
                    <a:pt x="1423917" y="1451212"/>
                  </a:lnTo>
                  <a:lnTo>
                    <a:pt x="1614985" y="1464860"/>
                  </a:lnTo>
                  <a:lnTo>
                    <a:pt x="1742365" y="1496704"/>
                  </a:lnTo>
                  <a:lnTo>
                    <a:pt x="1742365" y="1205552"/>
                  </a:lnTo>
                  <a:lnTo>
                    <a:pt x="1674126" y="1182806"/>
                  </a:lnTo>
                  <a:lnTo>
                    <a:pt x="350293" y="1196454"/>
                  </a:lnTo>
                  <a:lnTo>
                    <a:pt x="181971" y="1064525"/>
                  </a:lnTo>
                  <a:lnTo>
                    <a:pt x="177421" y="878006"/>
                  </a:lnTo>
                  <a:lnTo>
                    <a:pt x="241111" y="746078"/>
                  </a:lnTo>
                  <a:lnTo>
                    <a:pt x="796120" y="750627"/>
                  </a:lnTo>
                  <a:lnTo>
                    <a:pt x="809768" y="705134"/>
                  </a:lnTo>
                  <a:lnTo>
                    <a:pt x="7064991" y="673289"/>
                  </a:lnTo>
                  <a:lnTo>
                    <a:pt x="6678305" y="0"/>
                  </a:lnTo>
                  <a:lnTo>
                    <a:pt x="50042" y="50042"/>
                  </a:lnTo>
                  <a:close/>
                </a:path>
              </a:pathLst>
            </a:custGeom>
            <a:solidFill>
              <a:srgbClr val="FF0000">
                <a:alpha val="25098"/>
              </a:srgbClr>
            </a:solidFill>
            <a:ln w="127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5024AA1-43F1-B9EF-589B-2E491FA2012E}"/>
                </a:ext>
              </a:extLst>
            </p:cNvPr>
            <p:cNvSpPr txBox="1"/>
            <p:nvPr/>
          </p:nvSpPr>
          <p:spPr>
            <a:xfrm>
              <a:off x="3866013" y="3284731"/>
              <a:ext cx="114868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滑走路（アスファルト舗装）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38F3B80-4408-F337-24C1-3AF698C4859D}"/>
                </a:ext>
              </a:extLst>
            </p:cNvPr>
            <p:cNvSpPr txBox="1"/>
            <p:nvPr/>
          </p:nvSpPr>
          <p:spPr>
            <a:xfrm>
              <a:off x="3249590" y="4006867"/>
              <a:ext cx="114868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駐機場（アスファルト舗装）</a:t>
              </a:r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01A86AE-269B-4047-7D8E-09EA9F492877}"/>
                </a:ext>
              </a:extLst>
            </p:cNvPr>
            <p:cNvSpPr/>
            <p:nvPr/>
          </p:nvSpPr>
          <p:spPr>
            <a:xfrm>
              <a:off x="2961849" y="4171666"/>
              <a:ext cx="341194" cy="445827"/>
            </a:xfrm>
            <a:custGeom>
              <a:avLst/>
              <a:gdLst>
                <a:gd name="connsiteX0" fmla="*/ 63689 w 341194"/>
                <a:gd name="connsiteY0" fmla="*/ 445827 h 445827"/>
                <a:gd name="connsiteX1" fmla="*/ 50041 w 341194"/>
                <a:gd name="connsiteY1" fmla="*/ 359391 h 445827"/>
                <a:gd name="connsiteX2" fmla="*/ 0 w 341194"/>
                <a:gd name="connsiteY2" fmla="*/ 204716 h 445827"/>
                <a:gd name="connsiteX3" fmla="*/ 31844 w 341194"/>
                <a:gd name="connsiteY3" fmla="*/ 27295 h 445827"/>
                <a:gd name="connsiteX4" fmla="*/ 68238 w 341194"/>
                <a:gd name="connsiteY4" fmla="*/ 0 h 445827"/>
                <a:gd name="connsiteX5" fmla="*/ 341194 w 341194"/>
                <a:gd name="connsiteY5" fmla="*/ 4549 h 44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194" h="445827">
                  <a:moveTo>
                    <a:pt x="63689" y="445827"/>
                  </a:moveTo>
                  <a:lnTo>
                    <a:pt x="50041" y="359391"/>
                  </a:lnTo>
                  <a:lnTo>
                    <a:pt x="0" y="204716"/>
                  </a:lnTo>
                  <a:lnTo>
                    <a:pt x="31844" y="27295"/>
                  </a:lnTo>
                  <a:lnTo>
                    <a:pt x="68238" y="0"/>
                  </a:lnTo>
                  <a:lnTo>
                    <a:pt x="341194" y="4549"/>
                  </a:lnTo>
                </a:path>
              </a:pathLst>
            </a:custGeom>
            <a:noFill/>
            <a:ln w="12700">
              <a:solidFill>
                <a:srgbClr val="0070C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87495EE-5FC9-3B93-0782-E63434414426}"/>
                </a:ext>
              </a:extLst>
            </p:cNvPr>
            <p:cNvSpPr txBox="1"/>
            <p:nvPr/>
          </p:nvSpPr>
          <p:spPr>
            <a:xfrm>
              <a:off x="2928867" y="4276076"/>
              <a:ext cx="61528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車両進入経路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DA26A6E-DB8E-7093-83E7-7B881A314DE8}"/>
                </a:ext>
              </a:extLst>
            </p:cNvPr>
            <p:cNvSpPr txBox="1"/>
            <p:nvPr/>
          </p:nvSpPr>
          <p:spPr>
            <a:xfrm>
              <a:off x="1596172" y="2125464"/>
              <a:ext cx="2665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赤点線が、三保飛行場に関する海岸占用区域です。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占用区域外は、公共海岸ですので留意ください。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271477B-3EFA-ED75-B3C6-682268BC0EF3}"/>
                </a:ext>
              </a:extLst>
            </p:cNvPr>
            <p:cNvSpPr txBox="1"/>
            <p:nvPr/>
          </p:nvSpPr>
          <p:spPr>
            <a:xfrm>
              <a:off x="172562" y="142579"/>
              <a:ext cx="55741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三保飛行場平面図（利用者</a:t>
              </a:r>
              <a:r>
                <a:rPr kumimoji="1" lang="en-US" altLang="ja-JP" sz="1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</a:t>
              </a:r>
              <a:r>
                <a:rPr kumimoji="1" lang="ja-JP" altLang="en-US" sz="11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向け案内図）　</a:t>
              </a:r>
              <a:r>
                <a:rPr kumimoji="1" lang="en-US" altLang="ja-JP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※…</a:t>
              </a:r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あらかじめ静岡市の許可が必要です</a:t>
              </a:r>
              <a:endPara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9A69C119-1657-D0D6-8EAF-CC5670C09749}"/>
                </a:ext>
              </a:extLst>
            </p:cNvPr>
            <p:cNvSpPr txBox="1"/>
            <p:nvPr/>
          </p:nvSpPr>
          <p:spPr>
            <a:xfrm>
              <a:off x="285750" y="452088"/>
              <a:ext cx="4071061" cy="136960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基本事項：</a:t>
              </a:r>
              <a:endPara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滑走路延長　</a:t>
              </a:r>
              <a:r>
                <a:rPr kumimoji="1" lang="en-US" altLang="ja-JP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500</a:t>
              </a:r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ｍ　（南側一部は堆砂により埋没）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駐機場　約</a:t>
              </a:r>
              <a:r>
                <a:rPr kumimoji="1" lang="en-US" altLang="ja-JP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4,000</a:t>
              </a:r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㎡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コンテナ（管理用備品保管）　</a:t>
              </a:r>
              <a:r>
                <a:rPr kumimoji="1" lang="en-US" altLang="ja-JP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</a:t>
              </a:r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基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endPara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9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注意事項：</a:t>
              </a:r>
              <a:endPara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・飛行場周辺は、公園、公共海岸で一般の利用があるため、滑走路周辺立入りも含め、注意してください。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・滑走路南側は、海岸浸食対策事業（養浜作業）関係車両が通行します。離着陸時には注意してください。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・滑走路西側（図面下側）の松林越しの横風（特に冬季）が吹く傾向が報告されていますので、気象状況に注意してください。</a:t>
              </a:r>
              <a:endPara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・禁止事項（直火、地形改変や草木伐採、工作物設置等）や法令を遵守してください。</a:t>
              </a:r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C2D0934B-746C-3CEB-9B89-1562314DF465}"/>
                </a:ext>
              </a:extLst>
            </p:cNvPr>
            <p:cNvSpPr/>
            <p:nvPr/>
          </p:nvSpPr>
          <p:spPr>
            <a:xfrm>
              <a:off x="7664450" y="2463800"/>
              <a:ext cx="1054100" cy="1828800"/>
            </a:xfrm>
            <a:custGeom>
              <a:avLst/>
              <a:gdLst>
                <a:gd name="connsiteX0" fmla="*/ 0 w 1054100"/>
                <a:gd name="connsiteY0" fmla="*/ 0 h 1828800"/>
                <a:gd name="connsiteX1" fmla="*/ 425450 w 1054100"/>
                <a:gd name="connsiteY1" fmla="*/ 514350 h 1828800"/>
                <a:gd name="connsiteX2" fmla="*/ 812800 w 1054100"/>
                <a:gd name="connsiteY2" fmla="*/ 1206500 h 1828800"/>
                <a:gd name="connsiteX3" fmla="*/ 1054100 w 1054100"/>
                <a:gd name="connsiteY3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4100" h="1828800">
                  <a:moveTo>
                    <a:pt x="0" y="0"/>
                  </a:moveTo>
                  <a:lnTo>
                    <a:pt x="425450" y="514350"/>
                  </a:lnTo>
                  <a:lnTo>
                    <a:pt x="812800" y="1206500"/>
                  </a:lnTo>
                  <a:lnTo>
                    <a:pt x="1054100" y="1828800"/>
                  </a:lnTo>
                </a:path>
              </a:pathLst>
            </a:custGeom>
            <a:noFill/>
            <a:ln>
              <a:solidFill>
                <a:srgbClr val="00B050"/>
              </a:solidFill>
              <a:prstDash val="dash"/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B5018B9-F055-5835-B3ED-EE8BB756ED69}"/>
                </a:ext>
              </a:extLst>
            </p:cNvPr>
            <p:cNvSpPr txBox="1"/>
            <p:nvPr/>
          </p:nvSpPr>
          <p:spPr>
            <a:xfrm>
              <a:off x="8190388" y="2859085"/>
              <a:ext cx="9937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海岸浸食対策事業関係車両通行ルート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579F8910-2A17-9423-2108-BA34EF756E7D}"/>
                </a:ext>
              </a:extLst>
            </p:cNvPr>
            <p:cNvCxnSpPr/>
            <p:nvPr/>
          </p:nvCxnSpPr>
          <p:spPr>
            <a:xfrm>
              <a:off x="3303043" y="2463800"/>
              <a:ext cx="241110" cy="610933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1C15760-F5DA-EBA1-2502-8619C43ADD29}"/>
                </a:ext>
              </a:extLst>
            </p:cNvPr>
            <p:cNvSpPr txBox="1"/>
            <p:nvPr/>
          </p:nvSpPr>
          <p:spPr>
            <a:xfrm>
              <a:off x="5601139" y="4076021"/>
              <a:ext cx="114868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三保海浜公園</a:t>
              </a:r>
            </a:p>
          </p:txBody>
        </p: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4493C48-BC78-C342-9974-441F930CFFD7}"/>
                </a:ext>
              </a:extLst>
            </p:cNvPr>
            <p:cNvCxnSpPr/>
            <p:nvPr/>
          </p:nvCxnSpPr>
          <p:spPr>
            <a:xfrm flipH="1" flipV="1">
              <a:off x="4167188" y="4171666"/>
              <a:ext cx="273168" cy="5289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512BB01-178B-D30B-031B-7C44BB369642}"/>
                </a:ext>
              </a:extLst>
            </p:cNvPr>
            <p:cNvSpPr txBox="1"/>
            <p:nvPr/>
          </p:nvSpPr>
          <p:spPr>
            <a:xfrm>
              <a:off x="4398276" y="4639569"/>
              <a:ext cx="114868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コンテナ（管理用備品保管）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10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1CAA2-F8FE-549C-EE61-6BE96341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18F62E6-55D2-F9D3-A878-454F3056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" y="0"/>
            <a:ext cx="9713276" cy="6858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2EAFE7-935E-D3D1-7C86-60FA9638BB41}"/>
              </a:ext>
            </a:extLst>
          </p:cNvPr>
          <p:cNvSpPr txBox="1"/>
          <p:nvPr/>
        </p:nvSpPr>
        <p:spPr>
          <a:xfrm>
            <a:off x="172562" y="142579"/>
            <a:ext cx="2665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三保飛行場平面図（利用者向け案内図）</a:t>
            </a:r>
          </a:p>
        </p:txBody>
      </p:sp>
    </p:spTree>
    <p:extLst>
      <p:ext uri="{BB962C8B-B14F-4D97-AF65-F5344CB8AC3E}">
        <p14:creationId xmlns:p14="http://schemas.microsoft.com/office/powerpoint/2010/main" val="244026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F7BA1-C940-339D-89F3-A524F413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B4B648-48A4-52AA-A6BE-6E5332354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" y="0"/>
            <a:ext cx="9697265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876CCA-FF88-E9C0-FBC8-BE46612DF751}"/>
              </a:ext>
            </a:extLst>
          </p:cNvPr>
          <p:cNvSpPr txBox="1"/>
          <p:nvPr/>
        </p:nvSpPr>
        <p:spPr>
          <a:xfrm>
            <a:off x="1253272" y="346713"/>
            <a:ext cx="26653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※</a:t>
            </a:r>
            <a:r>
              <a:rPr kumimoji="1" lang="ja-JP" altLang="en-US" sz="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航空写真は地理院タイルを使用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36C10B-BCC5-8FD4-E516-8238B74B184B}"/>
              </a:ext>
            </a:extLst>
          </p:cNvPr>
          <p:cNvSpPr txBox="1"/>
          <p:nvPr/>
        </p:nvSpPr>
        <p:spPr>
          <a:xfrm>
            <a:off x="172562" y="142579"/>
            <a:ext cx="2665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三保飛行場平面図（利用者向け案内図）</a:t>
            </a:r>
          </a:p>
        </p:txBody>
      </p:sp>
    </p:spTree>
    <p:extLst>
      <p:ext uri="{BB962C8B-B14F-4D97-AF65-F5344CB8AC3E}">
        <p14:creationId xmlns:p14="http://schemas.microsoft.com/office/powerpoint/2010/main" val="414741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245</Words>
  <Application>Microsoft Office PowerPoint</Application>
  <PresentationFormat>A4 210 x 297 mm</PresentationFormat>
  <Paragraphs>23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HGP創英角ｺﾞｼｯｸUB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今川　俊一</dc:creator>
  <cp:lastModifiedBy>山本　悠太郎</cp:lastModifiedBy>
  <cp:revision>7</cp:revision>
  <cp:lastPrinted>2025-05-22T23:28:36Z</cp:lastPrinted>
  <dcterms:created xsi:type="dcterms:W3CDTF">2025-05-22T23:07:15Z</dcterms:created>
  <dcterms:modified xsi:type="dcterms:W3CDTF">2026-03-31T01:21:33Z</dcterms:modified>
</cp:coreProperties>
</file>