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026" autoAdjust="0"/>
  </p:normalViewPr>
  <p:slideViewPr>
    <p:cSldViewPr snapToGrid="0">
      <p:cViewPr varScale="1">
        <p:scale>
          <a:sx n="82" d="100"/>
          <a:sy n="82" d="100"/>
        </p:scale>
        <p:origin x="127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EEC3CC0-3316-49BC-A33C-914BDF132D7E}"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1211557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EC3CC0-3316-49BC-A33C-914BDF132D7E}"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2504669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EC3CC0-3316-49BC-A33C-914BDF132D7E}"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296063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EC3CC0-3316-49BC-A33C-914BDF132D7E}"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109766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EEC3CC0-3316-49BC-A33C-914BDF132D7E}"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616570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EEC3CC0-3316-49BC-A33C-914BDF132D7E}" type="datetimeFigureOut">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140705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EEC3CC0-3316-49BC-A33C-914BDF132D7E}" type="datetimeFigureOut">
              <a:rPr kumimoji="1" lang="ja-JP" altLang="en-US" smtClean="0"/>
              <a:t>2025/6/11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380686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EEC3CC0-3316-49BC-A33C-914BDF132D7E}" type="datetimeFigureOut">
              <a:rPr kumimoji="1" lang="ja-JP" altLang="en-US" smtClean="0"/>
              <a:t>2025/6/11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4159170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EC3CC0-3316-49BC-A33C-914BDF132D7E}" type="datetimeFigureOut">
              <a:rPr kumimoji="1" lang="ja-JP" altLang="en-US" smtClean="0"/>
              <a:t>2025/6/11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2840321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EC3CC0-3316-49BC-A33C-914BDF132D7E}" type="datetimeFigureOut">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4281465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EC3CC0-3316-49BC-A33C-914BDF132D7E}" type="datetimeFigureOut">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3694062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EEC3CC0-3316-49BC-A33C-914BDF132D7E}" type="datetimeFigureOut">
              <a:rPr kumimoji="1" lang="ja-JP" altLang="en-US" smtClean="0"/>
              <a:t>2025/6/11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00BBAF1-00B2-49F1-BF96-6828FF950323}" type="slidenum">
              <a:rPr kumimoji="1" lang="ja-JP" altLang="en-US" smtClean="0"/>
              <a:t>‹#›</a:t>
            </a:fld>
            <a:endParaRPr kumimoji="1" lang="ja-JP" altLang="en-US"/>
          </a:p>
        </p:txBody>
      </p:sp>
    </p:spTree>
    <p:extLst>
      <p:ext uri="{BB962C8B-B14F-4D97-AF65-F5344CB8AC3E}">
        <p14:creationId xmlns:p14="http://schemas.microsoft.com/office/powerpoint/2010/main" val="4237719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95E5E1B1-3700-A711-3E92-F57081229A5E}"/>
              </a:ext>
            </a:extLst>
          </p:cNvPr>
          <p:cNvSpPr txBox="1"/>
          <p:nvPr/>
        </p:nvSpPr>
        <p:spPr>
          <a:xfrm>
            <a:off x="4029997" y="56395"/>
            <a:ext cx="1806677" cy="646331"/>
          </a:xfrm>
          <a:prstGeom prst="rect">
            <a:avLst/>
          </a:prstGeom>
          <a:noFill/>
        </p:spPr>
        <p:txBody>
          <a:bodyPr wrap="square" rtlCol="0">
            <a:spAutoFit/>
          </a:bodyPr>
          <a:lstStyle/>
          <a:p>
            <a:r>
              <a:rPr kumimoji="1" lang="ja-JP" altLang="en-US" sz="3600" dirty="0">
                <a:latin typeface="BIZ UDPゴシック" panose="020B0400000000000000" pitchFamily="50" charset="-128"/>
                <a:ea typeface="BIZ UDPゴシック" panose="020B0400000000000000" pitchFamily="50" charset="-128"/>
                <a:cs typeface="ADLaM Display" panose="02010000000000000000" pitchFamily="2" charset="0"/>
              </a:rPr>
              <a:t>タイトル</a:t>
            </a:r>
          </a:p>
        </p:txBody>
      </p:sp>
      <p:cxnSp>
        <p:nvCxnSpPr>
          <p:cNvPr id="8" name="直線コネクタ 7">
            <a:extLst>
              <a:ext uri="{FF2B5EF4-FFF2-40B4-BE49-F238E27FC236}">
                <a16:creationId xmlns:a16="http://schemas.microsoft.com/office/drawing/2014/main" id="{45BDADEF-5B33-28A2-151F-E952BA85F3EC}"/>
              </a:ext>
            </a:extLst>
          </p:cNvPr>
          <p:cNvCxnSpPr>
            <a:cxnSpLocks/>
          </p:cNvCxnSpPr>
          <p:nvPr/>
        </p:nvCxnSpPr>
        <p:spPr>
          <a:xfrm>
            <a:off x="117979" y="747252"/>
            <a:ext cx="9654671" cy="0"/>
          </a:xfrm>
          <a:prstGeom prst="line">
            <a:avLst/>
          </a:prstGeom>
        </p:spPr>
        <p:style>
          <a:lnRef idx="2">
            <a:schemeClr val="accent6"/>
          </a:lnRef>
          <a:fillRef idx="0">
            <a:schemeClr val="accent6"/>
          </a:fillRef>
          <a:effectRef idx="1">
            <a:schemeClr val="accent6"/>
          </a:effectRef>
          <a:fontRef idx="minor">
            <a:schemeClr val="tx1"/>
          </a:fontRef>
        </p:style>
      </p:cxnSp>
      <p:sp>
        <p:nvSpPr>
          <p:cNvPr id="15" name="正方形/長方形 14">
            <a:extLst>
              <a:ext uri="{FF2B5EF4-FFF2-40B4-BE49-F238E27FC236}">
                <a16:creationId xmlns:a16="http://schemas.microsoft.com/office/drawing/2014/main" id="{C7336479-3628-F626-DD4D-967359C24C4C}"/>
              </a:ext>
            </a:extLst>
          </p:cNvPr>
          <p:cNvSpPr/>
          <p:nvPr/>
        </p:nvSpPr>
        <p:spPr>
          <a:xfrm>
            <a:off x="117987" y="862778"/>
            <a:ext cx="1269047" cy="422769"/>
          </a:xfrm>
          <a:prstGeom prst="rect">
            <a:avLst/>
          </a:prstGeom>
          <a:solidFill>
            <a:schemeClr val="accent6">
              <a:lumMod val="40000"/>
              <a:lumOff val="60000"/>
            </a:schemeClr>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企業・団体名</a:t>
            </a:r>
          </a:p>
        </p:txBody>
      </p:sp>
      <p:sp>
        <p:nvSpPr>
          <p:cNvPr id="16" name="正方形/長方形 15">
            <a:extLst>
              <a:ext uri="{FF2B5EF4-FFF2-40B4-BE49-F238E27FC236}">
                <a16:creationId xmlns:a16="http://schemas.microsoft.com/office/drawing/2014/main" id="{1BB5A314-4237-AAEF-6132-10EDEDDB5CB1}"/>
              </a:ext>
            </a:extLst>
          </p:cNvPr>
          <p:cNvSpPr/>
          <p:nvPr/>
        </p:nvSpPr>
        <p:spPr>
          <a:xfrm>
            <a:off x="1387034" y="862777"/>
            <a:ext cx="8385616" cy="422529"/>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 name="テキスト ボックス 2">
            <a:extLst>
              <a:ext uri="{FF2B5EF4-FFF2-40B4-BE49-F238E27FC236}">
                <a16:creationId xmlns:a16="http://schemas.microsoft.com/office/drawing/2014/main" id="{3E3B77DB-5F03-1AFD-E664-49E949F12068}"/>
              </a:ext>
            </a:extLst>
          </p:cNvPr>
          <p:cNvSpPr txBox="1">
            <a:spLocks noChangeArrowheads="1"/>
          </p:cNvSpPr>
          <p:nvPr/>
        </p:nvSpPr>
        <p:spPr bwMode="auto">
          <a:xfrm>
            <a:off x="9144000" y="107571"/>
            <a:ext cx="628650" cy="25391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just"/>
            <a:r>
              <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別紙</a:t>
            </a:r>
            <a:r>
              <a:rPr lang="ja-JP" alt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２</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2F14C4E2-6BC1-C7A1-2131-3130A556B21E}"/>
              </a:ext>
            </a:extLst>
          </p:cNvPr>
          <p:cNvSpPr/>
          <p:nvPr/>
        </p:nvSpPr>
        <p:spPr>
          <a:xfrm>
            <a:off x="117974" y="1400829"/>
            <a:ext cx="4702906" cy="234716"/>
          </a:xfrm>
          <a:prstGeom prst="rect">
            <a:avLst/>
          </a:prstGeom>
          <a:solidFill>
            <a:schemeClr val="accent6">
              <a:lumMod val="40000"/>
              <a:lumOff val="60000"/>
            </a:schemeClr>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300" b="1" dirty="0">
                <a:solidFill>
                  <a:schemeClr val="tx1"/>
                </a:solidFill>
              </a:rPr>
              <a:t>１</a:t>
            </a:r>
            <a:r>
              <a:rPr kumimoji="1" lang="en-US" altLang="ja-JP" sz="1300" b="1" dirty="0">
                <a:solidFill>
                  <a:schemeClr val="tx1"/>
                </a:solidFill>
              </a:rPr>
              <a:t>.</a:t>
            </a:r>
            <a:r>
              <a:rPr kumimoji="1" lang="ja-JP" altLang="en-US" sz="1300" b="1" dirty="0">
                <a:solidFill>
                  <a:schemeClr val="tx1"/>
                </a:solidFill>
              </a:rPr>
              <a:t>企業・団体紹介</a:t>
            </a:r>
          </a:p>
        </p:txBody>
      </p:sp>
      <p:sp>
        <p:nvSpPr>
          <p:cNvPr id="6" name="正方形/長方形 5">
            <a:extLst>
              <a:ext uri="{FF2B5EF4-FFF2-40B4-BE49-F238E27FC236}">
                <a16:creationId xmlns:a16="http://schemas.microsoft.com/office/drawing/2014/main" id="{BBC1AFAA-2F6F-A348-AD37-B2DDF409E3F5}"/>
              </a:ext>
            </a:extLst>
          </p:cNvPr>
          <p:cNvSpPr/>
          <p:nvPr/>
        </p:nvSpPr>
        <p:spPr>
          <a:xfrm>
            <a:off x="117974" y="1635787"/>
            <a:ext cx="4702906" cy="1137292"/>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lumMod val="75000"/>
                    <a:lumOff val="25000"/>
                  </a:schemeClr>
                </a:solidFill>
              </a:rPr>
              <a:t>・企業・団体の概要を記入ください。</a:t>
            </a:r>
          </a:p>
        </p:txBody>
      </p:sp>
      <p:sp>
        <p:nvSpPr>
          <p:cNvPr id="11" name="正方形/長方形 10">
            <a:extLst>
              <a:ext uri="{FF2B5EF4-FFF2-40B4-BE49-F238E27FC236}">
                <a16:creationId xmlns:a16="http://schemas.microsoft.com/office/drawing/2014/main" id="{FD409A4F-A155-76D5-7157-0C2900154D00}"/>
              </a:ext>
            </a:extLst>
          </p:cNvPr>
          <p:cNvSpPr/>
          <p:nvPr/>
        </p:nvSpPr>
        <p:spPr>
          <a:xfrm>
            <a:off x="117974" y="2848629"/>
            <a:ext cx="4702906" cy="234958"/>
          </a:xfrm>
          <a:prstGeom prst="rect">
            <a:avLst/>
          </a:prstGeom>
          <a:solidFill>
            <a:schemeClr val="accent6">
              <a:lumMod val="40000"/>
              <a:lumOff val="60000"/>
            </a:schemeClr>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300" b="1" dirty="0">
                <a:solidFill>
                  <a:schemeClr val="tx1"/>
                </a:solidFill>
              </a:rPr>
              <a:t>２</a:t>
            </a:r>
            <a:r>
              <a:rPr kumimoji="1" lang="en-US" altLang="ja-JP" sz="1300" b="1" dirty="0">
                <a:solidFill>
                  <a:schemeClr val="tx1"/>
                </a:solidFill>
              </a:rPr>
              <a:t>.</a:t>
            </a:r>
            <a:r>
              <a:rPr kumimoji="1" lang="ja-JP" altLang="en-US" sz="1300" b="1" dirty="0">
                <a:solidFill>
                  <a:schemeClr val="tx1"/>
                </a:solidFill>
              </a:rPr>
              <a:t>取組の概要</a:t>
            </a:r>
          </a:p>
        </p:txBody>
      </p:sp>
      <p:sp>
        <p:nvSpPr>
          <p:cNvPr id="12" name="正方形/長方形 11">
            <a:extLst>
              <a:ext uri="{FF2B5EF4-FFF2-40B4-BE49-F238E27FC236}">
                <a16:creationId xmlns:a16="http://schemas.microsoft.com/office/drawing/2014/main" id="{B3D6852A-E11B-9034-A2B7-3A0CE43B5A57}"/>
              </a:ext>
            </a:extLst>
          </p:cNvPr>
          <p:cNvSpPr/>
          <p:nvPr/>
        </p:nvSpPr>
        <p:spPr>
          <a:xfrm>
            <a:off x="117974" y="3083587"/>
            <a:ext cx="4702906" cy="3666842"/>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lumMod val="75000"/>
                    <a:lumOff val="25000"/>
                  </a:schemeClr>
                </a:solidFill>
              </a:rPr>
              <a:t>・どのような取組を行っているか</a:t>
            </a:r>
            <a:endParaRPr kumimoji="1" lang="en-US" altLang="ja-JP" sz="1200" dirty="0">
              <a:solidFill>
                <a:schemeClr val="tx1">
                  <a:lumMod val="75000"/>
                  <a:lumOff val="25000"/>
                </a:schemeClr>
              </a:solidFill>
            </a:endParaRPr>
          </a:p>
          <a:p>
            <a:r>
              <a:rPr kumimoji="1" lang="ja-JP" altLang="en-US" sz="1200" dirty="0">
                <a:solidFill>
                  <a:schemeClr val="tx1">
                    <a:lumMod val="75000"/>
                    <a:lumOff val="25000"/>
                  </a:schemeClr>
                </a:solidFill>
              </a:rPr>
              <a:t>・取組が開始されたきっかけや目的</a:t>
            </a:r>
            <a:endParaRPr kumimoji="1" lang="en-US" altLang="ja-JP" sz="1200" dirty="0">
              <a:solidFill>
                <a:schemeClr val="tx1">
                  <a:lumMod val="75000"/>
                  <a:lumOff val="25000"/>
                </a:schemeClr>
              </a:solidFill>
            </a:endParaRPr>
          </a:p>
          <a:p>
            <a:r>
              <a:rPr kumimoji="1" lang="ja-JP" altLang="en-US" sz="1200" dirty="0">
                <a:solidFill>
                  <a:schemeClr val="tx1">
                    <a:lumMod val="75000"/>
                    <a:lumOff val="25000"/>
                  </a:schemeClr>
                </a:solidFill>
              </a:rPr>
              <a:t>・取組の実施頻度、参加者数等</a:t>
            </a:r>
            <a:endParaRPr kumimoji="1" lang="en-US" altLang="ja-JP" sz="1200" dirty="0">
              <a:solidFill>
                <a:schemeClr val="tx1">
                  <a:lumMod val="75000"/>
                  <a:lumOff val="25000"/>
                </a:schemeClr>
              </a:solidFill>
            </a:endParaRPr>
          </a:p>
          <a:p>
            <a:r>
              <a:rPr kumimoji="1" lang="ja-JP" altLang="en-US" sz="1200" dirty="0">
                <a:solidFill>
                  <a:schemeClr val="tx1">
                    <a:lumMod val="75000"/>
                    <a:lumOff val="25000"/>
                  </a:schemeClr>
                </a:solidFill>
              </a:rPr>
              <a:t>　を記入ください。</a:t>
            </a:r>
            <a:endParaRPr kumimoji="1" lang="en-US" altLang="ja-JP" sz="1200" dirty="0">
              <a:solidFill>
                <a:schemeClr val="tx1">
                  <a:lumMod val="75000"/>
                  <a:lumOff val="25000"/>
                </a:schemeClr>
              </a:solidFill>
            </a:endParaRPr>
          </a:p>
          <a:p>
            <a:r>
              <a:rPr kumimoji="1" lang="ja-JP" altLang="en-US" sz="1200" dirty="0">
                <a:solidFill>
                  <a:schemeClr val="tx1">
                    <a:lumMod val="75000"/>
                    <a:lumOff val="25000"/>
                  </a:schemeClr>
                </a:solidFill>
              </a:rPr>
              <a:t>（写真やイラストを用いても可）</a:t>
            </a:r>
          </a:p>
          <a:p>
            <a:endParaRPr kumimoji="1" lang="ja-JP" altLang="en-US" dirty="0">
              <a:solidFill>
                <a:schemeClr val="tx1">
                  <a:lumMod val="75000"/>
                  <a:lumOff val="25000"/>
                </a:schemeClr>
              </a:solidFill>
            </a:endParaRPr>
          </a:p>
        </p:txBody>
      </p:sp>
      <p:sp>
        <p:nvSpPr>
          <p:cNvPr id="13" name="正方形/長方形 12">
            <a:extLst>
              <a:ext uri="{FF2B5EF4-FFF2-40B4-BE49-F238E27FC236}">
                <a16:creationId xmlns:a16="http://schemas.microsoft.com/office/drawing/2014/main" id="{25EAD530-4576-EF91-926D-072DADF107B8}"/>
              </a:ext>
            </a:extLst>
          </p:cNvPr>
          <p:cNvSpPr/>
          <p:nvPr/>
        </p:nvSpPr>
        <p:spPr>
          <a:xfrm>
            <a:off x="5085120" y="1400587"/>
            <a:ext cx="4702906" cy="234958"/>
          </a:xfrm>
          <a:prstGeom prst="rect">
            <a:avLst/>
          </a:prstGeom>
          <a:solidFill>
            <a:schemeClr val="accent6">
              <a:lumMod val="40000"/>
              <a:lumOff val="60000"/>
            </a:schemeClr>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300" b="1" dirty="0">
                <a:solidFill>
                  <a:schemeClr val="tx1"/>
                </a:solidFill>
              </a:rPr>
              <a:t>３</a:t>
            </a:r>
            <a:r>
              <a:rPr kumimoji="1" lang="en-US" altLang="ja-JP" sz="1300" b="1" dirty="0">
                <a:solidFill>
                  <a:schemeClr val="tx1"/>
                </a:solidFill>
              </a:rPr>
              <a:t>.</a:t>
            </a:r>
            <a:r>
              <a:rPr kumimoji="1" lang="ja-JP" altLang="en-US" sz="1300" b="1" dirty="0">
                <a:solidFill>
                  <a:schemeClr val="tx1"/>
                </a:solidFill>
              </a:rPr>
              <a:t>工夫やアピールポイント、成果</a:t>
            </a:r>
            <a:endParaRPr kumimoji="1" lang="en-US" altLang="ja-JP" sz="1300" b="1" dirty="0">
              <a:solidFill>
                <a:schemeClr val="tx1"/>
              </a:solidFill>
            </a:endParaRPr>
          </a:p>
        </p:txBody>
      </p:sp>
      <p:sp>
        <p:nvSpPr>
          <p:cNvPr id="14" name="正方形/長方形 13">
            <a:extLst>
              <a:ext uri="{FF2B5EF4-FFF2-40B4-BE49-F238E27FC236}">
                <a16:creationId xmlns:a16="http://schemas.microsoft.com/office/drawing/2014/main" id="{44778565-6F64-F433-B769-E27B7A930948}"/>
              </a:ext>
            </a:extLst>
          </p:cNvPr>
          <p:cNvSpPr/>
          <p:nvPr/>
        </p:nvSpPr>
        <p:spPr>
          <a:xfrm>
            <a:off x="5085120" y="1635546"/>
            <a:ext cx="4702906" cy="1137292"/>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lumMod val="75000"/>
                    <a:lumOff val="25000"/>
                  </a:schemeClr>
                </a:solidFill>
              </a:rPr>
              <a:t>・取組に関わる人を増やすための工夫</a:t>
            </a:r>
            <a:endParaRPr kumimoji="1" lang="en-US" altLang="ja-JP" sz="1200" dirty="0">
              <a:solidFill>
                <a:schemeClr val="tx1">
                  <a:lumMod val="75000"/>
                  <a:lumOff val="25000"/>
                </a:schemeClr>
              </a:solidFill>
            </a:endParaRPr>
          </a:p>
          <a:p>
            <a:r>
              <a:rPr kumimoji="1" lang="ja-JP" altLang="en-US" sz="1200" dirty="0">
                <a:solidFill>
                  <a:schemeClr val="tx1">
                    <a:lumMod val="75000"/>
                    <a:lumOff val="25000"/>
                  </a:schemeClr>
                </a:solidFill>
              </a:rPr>
              <a:t>・アピールポイント（審査の視点、横展開のポイント）</a:t>
            </a:r>
            <a:endParaRPr kumimoji="1" lang="en-US" altLang="ja-JP" sz="1200" dirty="0">
              <a:solidFill>
                <a:schemeClr val="tx1">
                  <a:lumMod val="75000"/>
                  <a:lumOff val="25000"/>
                </a:schemeClr>
              </a:solidFill>
            </a:endParaRPr>
          </a:p>
          <a:p>
            <a:r>
              <a:rPr kumimoji="1" lang="ja-JP" altLang="en-US" sz="1200" dirty="0">
                <a:solidFill>
                  <a:schemeClr val="tx1">
                    <a:lumMod val="75000"/>
                    <a:lumOff val="25000"/>
                  </a:schemeClr>
                </a:solidFill>
              </a:rPr>
              <a:t>・これまでの成果や参加者の反応</a:t>
            </a:r>
            <a:endParaRPr kumimoji="1" lang="en-US" altLang="ja-JP" sz="1200" dirty="0">
              <a:solidFill>
                <a:schemeClr val="tx1">
                  <a:lumMod val="75000"/>
                  <a:lumOff val="25000"/>
                </a:schemeClr>
              </a:solidFill>
            </a:endParaRPr>
          </a:p>
          <a:p>
            <a:r>
              <a:rPr kumimoji="1" lang="ja-JP" altLang="en-US" sz="1200" dirty="0">
                <a:solidFill>
                  <a:schemeClr val="tx1">
                    <a:lumMod val="75000"/>
                    <a:lumOff val="25000"/>
                  </a:schemeClr>
                </a:solidFill>
              </a:rPr>
              <a:t>　を記入ください。</a:t>
            </a:r>
          </a:p>
          <a:p>
            <a:endParaRPr kumimoji="1" lang="ja-JP" altLang="en-US" dirty="0">
              <a:solidFill>
                <a:schemeClr val="tx1">
                  <a:lumMod val="75000"/>
                  <a:lumOff val="25000"/>
                </a:schemeClr>
              </a:solidFill>
            </a:endParaRPr>
          </a:p>
        </p:txBody>
      </p:sp>
      <p:sp>
        <p:nvSpPr>
          <p:cNvPr id="17" name="正方形/長方形 16">
            <a:extLst>
              <a:ext uri="{FF2B5EF4-FFF2-40B4-BE49-F238E27FC236}">
                <a16:creationId xmlns:a16="http://schemas.microsoft.com/office/drawing/2014/main" id="{DBA8E160-35F7-D0B0-B062-0F271782532E}"/>
              </a:ext>
            </a:extLst>
          </p:cNvPr>
          <p:cNvSpPr/>
          <p:nvPr/>
        </p:nvSpPr>
        <p:spPr>
          <a:xfrm>
            <a:off x="5085120" y="2848629"/>
            <a:ext cx="4702906" cy="234958"/>
          </a:xfrm>
          <a:prstGeom prst="rect">
            <a:avLst/>
          </a:prstGeom>
          <a:solidFill>
            <a:schemeClr val="accent6">
              <a:lumMod val="40000"/>
              <a:lumOff val="60000"/>
            </a:schemeClr>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300" b="1" dirty="0">
                <a:solidFill>
                  <a:schemeClr val="tx1"/>
                </a:solidFill>
              </a:rPr>
              <a:t>４</a:t>
            </a:r>
            <a:r>
              <a:rPr kumimoji="1" lang="en-US" altLang="ja-JP" sz="1300" b="1" dirty="0">
                <a:solidFill>
                  <a:schemeClr val="tx1"/>
                </a:solidFill>
              </a:rPr>
              <a:t>.</a:t>
            </a:r>
            <a:r>
              <a:rPr kumimoji="1" lang="ja-JP" altLang="en-US" sz="1300" b="1" dirty="0">
                <a:solidFill>
                  <a:schemeClr val="tx1"/>
                </a:solidFill>
              </a:rPr>
              <a:t>今後の展開</a:t>
            </a:r>
            <a:endParaRPr kumimoji="1" lang="en-US" altLang="ja-JP" sz="1300" b="1" dirty="0">
              <a:solidFill>
                <a:schemeClr val="tx1"/>
              </a:solidFill>
            </a:endParaRPr>
          </a:p>
        </p:txBody>
      </p:sp>
      <p:sp>
        <p:nvSpPr>
          <p:cNvPr id="18" name="正方形/長方形 17">
            <a:extLst>
              <a:ext uri="{FF2B5EF4-FFF2-40B4-BE49-F238E27FC236}">
                <a16:creationId xmlns:a16="http://schemas.microsoft.com/office/drawing/2014/main" id="{98F3CDB1-58EF-1894-7C3E-FB10534A70CF}"/>
              </a:ext>
            </a:extLst>
          </p:cNvPr>
          <p:cNvSpPr/>
          <p:nvPr/>
        </p:nvSpPr>
        <p:spPr>
          <a:xfrm>
            <a:off x="5085120" y="3083588"/>
            <a:ext cx="4702906" cy="1137292"/>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lumMod val="75000"/>
                    <a:lumOff val="25000"/>
                  </a:schemeClr>
                </a:solidFill>
              </a:rPr>
              <a:t>・今後の展開を記入ください</a:t>
            </a:r>
            <a:endParaRPr kumimoji="1" lang="en-US" altLang="ja-JP" sz="1200" dirty="0">
              <a:solidFill>
                <a:schemeClr val="tx1">
                  <a:lumMod val="75000"/>
                  <a:lumOff val="25000"/>
                </a:schemeClr>
              </a:solidFill>
            </a:endParaRPr>
          </a:p>
        </p:txBody>
      </p:sp>
      <p:sp>
        <p:nvSpPr>
          <p:cNvPr id="21" name="テキスト ボックス 20">
            <a:extLst>
              <a:ext uri="{FF2B5EF4-FFF2-40B4-BE49-F238E27FC236}">
                <a16:creationId xmlns:a16="http://schemas.microsoft.com/office/drawing/2014/main" id="{37DE7307-22E3-26CA-D492-B4C228A95C57}"/>
              </a:ext>
            </a:extLst>
          </p:cNvPr>
          <p:cNvSpPr txBox="1"/>
          <p:nvPr/>
        </p:nvSpPr>
        <p:spPr>
          <a:xfrm>
            <a:off x="5461723" y="5134247"/>
            <a:ext cx="3949700" cy="646331"/>
          </a:xfrm>
          <a:prstGeom prst="rect">
            <a:avLst/>
          </a:prstGeom>
          <a:noFill/>
        </p:spPr>
        <p:txBody>
          <a:bodyPr wrap="square" rtlCol="0">
            <a:spAutoFit/>
          </a:bodyPr>
          <a:lstStyle/>
          <a:p>
            <a:r>
              <a:rPr kumimoji="1" lang="ja-JP" altLang="en-US" sz="3600" dirty="0"/>
              <a:t>写真やイラスト等</a:t>
            </a:r>
          </a:p>
        </p:txBody>
      </p:sp>
      <p:sp>
        <p:nvSpPr>
          <p:cNvPr id="22" name="正方形/長方形 21">
            <a:extLst>
              <a:ext uri="{FF2B5EF4-FFF2-40B4-BE49-F238E27FC236}">
                <a16:creationId xmlns:a16="http://schemas.microsoft.com/office/drawing/2014/main" id="{E5039391-A02D-1D06-E58D-EB256B125860}"/>
              </a:ext>
            </a:extLst>
          </p:cNvPr>
          <p:cNvSpPr/>
          <p:nvPr/>
        </p:nvSpPr>
        <p:spPr>
          <a:xfrm>
            <a:off x="133350" y="107571"/>
            <a:ext cx="3307326" cy="6868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dirty="0"/>
              <a:t>枠の幅や文字の大きさは変更していただいて構いません</a:t>
            </a:r>
          </a:p>
        </p:txBody>
      </p:sp>
    </p:spTree>
    <p:extLst>
      <p:ext uri="{BB962C8B-B14F-4D97-AF65-F5344CB8AC3E}">
        <p14:creationId xmlns:p14="http://schemas.microsoft.com/office/powerpoint/2010/main" val="1393446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DE05A-99A4-69F6-D58C-35E5DAEBBF1A}"/>
            </a:ext>
          </a:extLst>
        </p:cNvPr>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E9838789-A6D8-6ACB-B94E-D32A40B8D698}"/>
              </a:ext>
            </a:extLst>
          </p:cNvPr>
          <p:cNvSpPr txBox="1"/>
          <p:nvPr/>
        </p:nvSpPr>
        <p:spPr>
          <a:xfrm>
            <a:off x="1566643" y="68760"/>
            <a:ext cx="6548658" cy="646331"/>
          </a:xfrm>
          <a:prstGeom prst="rect">
            <a:avLst/>
          </a:prstGeom>
          <a:noFill/>
        </p:spPr>
        <p:txBody>
          <a:bodyPr wrap="square" rtlCol="0">
            <a:spAutoFit/>
          </a:bodyPr>
          <a:lstStyle/>
          <a:p>
            <a:r>
              <a:rPr kumimoji="1" lang="ja-JP" altLang="en-US" sz="3600" dirty="0">
                <a:latin typeface="BIZ UDPゴシック" panose="020B0400000000000000" pitchFamily="50" charset="-128"/>
                <a:ea typeface="BIZ UDPゴシック" panose="020B0400000000000000" pitchFamily="50" charset="-128"/>
                <a:cs typeface="ADLaM Display" panose="02010000000000000000" pitchFamily="2" charset="0"/>
              </a:rPr>
              <a:t>全体朝礼で</a:t>
            </a:r>
            <a:r>
              <a:rPr kumimoji="1" lang="en-US" altLang="ja-JP" sz="3600" dirty="0">
                <a:latin typeface="BIZ UDPゴシック" panose="020B0400000000000000" pitchFamily="50" charset="-128"/>
                <a:ea typeface="BIZ UDPゴシック" panose="020B0400000000000000" pitchFamily="50" charset="-128"/>
                <a:cs typeface="ADLaM Display" panose="02010000000000000000" pitchFamily="2" charset="0"/>
              </a:rPr>
              <a:t>10</a:t>
            </a:r>
            <a:r>
              <a:rPr kumimoji="1" lang="ja-JP" altLang="en-US" sz="3600" dirty="0">
                <a:latin typeface="BIZ UDPゴシック" panose="020B0400000000000000" pitchFamily="50" charset="-128"/>
                <a:ea typeface="BIZ UDPゴシック" panose="020B0400000000000000" pitchFamily="50" charset="-128"/>
                <a:cs typeface="ADLaM Display" panose="02010000000000000000" pitchFamily="2" charset="0"/>
              </a:rPr>
              <a:t>分エクササイズ！</a:t>
            </a:r>
          </a:p>
        </p:txBody>
      </p:sp>
      <p:cxnSp>
        <p:nvCxnSpPr>
          <p:cNvPr id="8" name="直線コネクタ 7">
            <a:extLst>
              <a:ext uri="{FF2B5EF4-FFF2-40B4-BE49-F238E27FC236}">
                <a16:creationId xmlns:a16="http://schemas.microsoft.com/office/drawing/2014/main" id="{51EC5AAA-DB16-351F-E683-BBC27F4FE021}"/>
              </a:ext>
            </a:extLst>
          </p:cNvPr>
          <p:cNvCxnSpPr>
            <a:cxnSpLocks/>
          </p:cNvCxnSpPr>
          <p:nvPr/>
        </p:nvCxnSpPr>
        <p:spPr>
          <a:xfrm>
            <a:off x="117979" y="747252"/>
            <a:ext cx="9654671" cy="0"/>
          </a:xfrm>
          <a:prstGeom prst="line">
            <a:avLst/>
          </a:prstGeom>
        </p:spPr>
        <p:style>
          <a:lnRef idx="2">
            <a:schemeClr val="accent6"/>
          </a:lnRef>
          <a:fillRef idx="0">
            <a:schemeClr val="accent6"/>
          </a:fillRef>
          <a:effectRef idx="1">
            <a:schemeClr val="accent6"/>
          </a:effectRef>
          <a:fontRef idx="minor">
            <a:schemeClr val="tx1"/>
          </a:fontRef>
        </p:style>
      </p:cxnSp>
      <p:sp>
        <p:nvSpPr>
          <p:cNvPr id="15" name="正方形/長方形 14">
            <a:extLst>
              <a:ext uri="{FF2B5EF4-FFF2-40B4-BE49-F238E27FC236}">
                <a16:creationId xmlns:a16="http://schemas.microsoft.com/office/drawing/2014/main" id="{A9E6ECEB-DAFC-A2BA-4F86-EB926F6161B0}"/>
              </a:ext>
            </a:extLst>
          </p:cNvPr>
          <p:cNvSpPr/>
          <p:nvPr/>
        </p:nvSpPr>
        <p:spPr>
          <a:xfrm>
            <a:off x="117987" y="862778"/>
            <a:ext cx="1269047" cy="422769"/>
          </a:xfrm>
          <a:prstGeom prst="rect">
            <a:avLst/>
          </a:prstGeom>
          <a:solidFill>
            <a:schemeClr val="accent6">
              <a:lumMod val="40000"/>
              <a:lumOff val="60000"/>
            </a:schemeClr>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企業・団体名</a:t>
            </a:r>
          </a:p>
        </p:txBody>
      </p:sp>
      <p:sp>
        <p:nvSpPr>
          <p:cNvPr id="16" name="正方形/長方形 15">
            <a:extLst>
              <a:ext uri="{FF2B5EF4-FFF2-40B4-BE49-F238E27FC236}">
                <a16:creationId xmlns:a16="http://schemas.microsoft.com/office/drawing/2014/main" id="{78099FD6-000D-599A-FB71-0990D985F07A}"/>
              </a:ext>
            </a:extLst>
          </p:cNvPr>
          <p:cNvSpPr/>
          <p:nvPr/>
        </p:nvSpPr>
        <p:spPr>
          <a:xfrm>
            <a:off x="1387034" y="862777"/>
            <a:ext cx="8385616" cy="422529"/>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BIZ UDPゴシック" panose="020B0400000000000000" pitchFamily="50" charset="-128"/>
                <a:ea typeface="BIZ UDPゴシック" panose="020B0400000000000000" pitchFamily="50" charset="-128"/>
              </a:rPr>
              <a:t>株式会社○○○</a:t>
            </a:r>
          </a:p>
        </p:txBody>
      </p:sp>
      <p:sp>
        <p:nvSpPr>
          <p:cNvPr id="2" name="テキスト ボックス 2">
            <a:extLst>
              <a:ext uri="{FF2B5EF4-FFF2-40B4-BE49-F238E27FC236}">
                <a16:creationId xmlns:a16="http://schemas.microsoft.com/office/drawing/2014/main" id="{A2CF5BE7-607D-6F0A-7D5F-88E87DD6B542}"/>
              </a:ext>
            </a:extLst>
          </p:cNvPr>
          <p:cNvSpPr txBox="1">
            <a:spLocks noChangeArrowheads="1"/>
          </p:cNvSpPr>
          <p:nvPr/>
        </p:nvSpPr>
        <p:spPr bwMode="auto">
          <a:xfrm>
            <a:off x="8886326" y="93676"/>
            <a:ext cx="901700" cy="524153"/>
          </a:xfrm>
          <a:prstGeom prst="rect">
            <a:avLst/>
          </a:prstGeom>
          <a:ln>
            <a:solidFill>
              <a:srgbClr val="FF0000"/>
            </a:solid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spAutoFit/>
          </a:bodyPr>
          <a:lstStyle/>
          <a:p>
            <a:pPr algn="just"/>
            <a:r>
              <a:rPr lang="ja-JP" altLang="en-US" sz="2800" kern="100" dirty="0">
                <a:latin typeface="BIZ UDPゴシック" panose="020B0400000000000000" pitchFamily="50" charset="-128"/>
                <a:ea typeface="BIZ UDPゴシック" panose="020B0400000000000000" pitchFamily="50" charset="-128"/>
                <a:cs typeface="Times New Roman" panose="02020603050405020304" pitchFamily="18" charset="0"/>
              </a:rPr>
              <a:t>見本</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68BB83E1-4448-4447-4683-692DD50DD7F1}"/>
              </a:ext>
            </a:extLst>
          </p:cNvPr>
          <p:cNvSpPr/>
          <p:nvPr/>
        </p:nvSpPr>
        <p:spPr>
          <a:xfrm>
            <a:off x="117974" y="1400829"/>
            <a:ext cx="4702906" cy="234716"/>
          </a:xfrm>
          <a:prstGeom prst="rect">
            <a:avLst/>
          </a:prstGeom>
          <a:solidFill>
            <a:schemeClr val="accent6">
              <a:lumMod val="40000"/>
              <a:lumOff val="60000"/>
            </a:schemeClr>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300" b="1" dirty="0">
                <a:solidFill>
                  <a:schemeClr val="tx1"/>
                </a:solidFill>
              </a:rPr>
              <a:t>１</a:t>
            </a:r>
            <a:r>
              <a:rPr kumimoji="1" lang="en-US" altLang="ja-JP" sz="1300" b="1" dirty="0">
                <a:solidFill>
                  <a:schemeClr val="tx1"/>
                </a:solidFill>
              </a:rPr>
              <a:t>.</a:t>
            </a:r>
            <a:r>
              <a:rPr kumimoji="1" lang="ja-JP" altLang="en-US" sz="1300" b="1" dirty="0">
                <a:solidFill>
                  <a:schemeClr val="tx1"/>
                </a:solidFill>
              </a:rPr>
              <a:t>企業・団体紹介</a:t>
            </a:r>
          </a:p>
        </p:txBody>
      </p:sp>
      <p:sp>
        <p:nvSpPr>
          <p:cNvPr id="6" name="正方形/長方形 5">
            <a:extLst>
              <a:ext uri="{FF2B5EF4-FFF2-40B4-BE49-F238E27FC236}">
                <a16:creationId xmlns:a16="http://schemas.microsoft.com/office/drawing/2014/main" id="{59859FBE-A99F-F82B-B8BB-5811829EF377}"/>
              </a:ext>
            </a:extLst>
          </p:cNvPr>
          <p:cNvSpPr/>
          <p:nvPr/>
        </p:nvSpPr>
        <p:spPr>
          <a:xfrm>
            <a:off x="117974" y="1635787"/>
            <a:ext cx="4702906" cy="1137292"/>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・株式会社○○○は、</a:t>
            </a:r>
            <a:r>
              <a:rPr kumimoji="1" lang="en-US" altLang="ja-JP" sz="1200" dirty="0">
                <a:solidFill>
                  <a:schemeClr val="tx1"/>
                </a:solidFill>
                <a:latin typeface="BIZ UDPゴシック" panose="020B0400000000000000" pitchFamily="50" charset="-128"/>
                <a:ea typeface="BIZ UDPゴシック" panose="020B0400000000000000" pitchFamily="50" charset="-128"/>
              </a:rPr>
              <a:t>1997</a:t>
            </a:r>
            <a:r>
              <a:rPr kumimoji="1" lang="ja-JP" altLang="en-US" sz="1200" dirty="0">
                <a:solidFill>
                  <a:schemeClr val="tx1"/>
                </a:solidFill>
                <a:latin typeface="BIZ UDPゴシック" panose="020B0400000000000000" pitchFamily="50" charset="-128"/>
                <a:ea typeface="BIZ UDPゴシック" panose="020B0400000000000000" pitchFamily="50" charset="-128"/>
              </a:rPr>
              <a:t>年創業の○○メーカーです。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・「明日のことをいっしょに。」を経営理念に掲げ、家庭用品やヘルスケア用品の製造・販売を手掛けています。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・多様な商品を通じて、お客様の人生の豊かさと安心を提供します。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・社員は約</a:t>
            </a:r>
            <a:r>
              <a:rPr kumimoji="1" lang="en-US" altLang="ja-JP" sz="1200" dirty="0">
                <a:solidFill>
                  <a:schemeClr val="tx1"/>
                </a:solidFill>
                <a:latin typeface="BIZ UDPゴシック" panose="020B0400000000000000" pitchFamily="50" charset="-128"/>
                <a:ea typeface="BIZ UDPゴシック" panose="020B0400000000000000" pitchFamily="50" charset="-128"/>
              </a:rPr>
              <a:t>100</a:t>
            </a:r>
            <a:r>
              <a:rPr kumimoji="1" lang="ja-JP" altLang="en-US" sz="1200" dirty="0">
                <a:solidFill>
                  <a:schemeClr val="tx1"/>
                </a:solidFill>
                <a:latin typeface="BIZ UDPゴシック" panose="020B0400000000000000" pitchFamily="50" charset="-128"/>
                <a:ea typeface="BIZ UDPゴシック" panose="020B0400000000000000" pitchFamily="50" charset="-128"/>
              </a:rPr>
              <a:t>名（男女比５</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５）</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D6C5017D-DC1D-D3EE-7D38-DD6C7121AC48}"/>
              </a:ext>
            </a:extLst>
          </p:cNvPr>
          <p:cNvSpPr/>
          <p:nvPr/>
        </p:nvSpPr>
        <p:spPr>
          <a:xfrm>
            <a:off x="117974" y="2848629"/>
            <a:ext cx="4702906" cy="234958"/>
          </a:xfrm>
          <a:prstGeom prst="rect">
            <a:avLst/>
          </a:prstGeom>
          <a:solidFill>
            <a:schemeClr val="accent6">
              <a:lumMod val="40000"/>
              <a:lumOff val="60000"/>
            </a:schemeClr>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300" b="1" dirty="0">
                <a:solidFill>
                  <a:schemeClr val="tx1"/>
                </a:solidFill>
              </a:rPr>
              <a:t>２</a:t>
            </a:r>
            <a:r>
              <a:rPr kumimoji="1" lang="en-US" altLang="ja-JP" sz="1300" b="1" dirty="0">
                <a:solidFill>
                  <a:schemeClr val="tx1"/>
                </a:solidFill>
              </a:rPr>
              <a:t>.</a:t>
            </a:r>
            <a:r>
              <a:rPr kumimoji="1" lang="ja-JP" altLang="en-US" sz="1300" b="1" dirty="0">
                <a:solidFill>
                  <a:schemeClr val="tx1"/>
                </a:solidFill>
              </a:rPr>
              <a:t>取組の概要</a:t>
            </a:r>
          </a:p>
        </p:txBody>
      </p:sp>
      <p:sp>
        <p:nvSpPr>
          <p:cNvPr id="12" name="正方形/長方形 11">
            <a:extLst>
              <a:ext uri="{FF2B5EF4-FFF2-40B4-BE49-F238E27FC236}">
                <a16:creationId xmlns:a16="http://schemas.microsoft.com/office/drawing/2014/main" id="{B1E31E10-29C5-FC9A-C88C-346C6AFA90CF}"/>
              </a:ext>
            </a:extLst>
          </p:cNvPr>
          <p:cNvSpPr/>
          <p:nvPr/>
        </p:nvSpPr>
        <p:spPr>
          <a:xfrm>
            <a:off x="117974" y="3083587"/>
            <a:ext cx="4702906" cy="3666842"/>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取組内容</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・全体朝礼においてヨガ（エクササイズ）を実施。（週２回、</a:t>
            </a:r>
            <a:r>
              <a:rPr kumimoji="1" lang="en-US" altLang="ja-JP" sz="1200" dirty="0">
                <a:solidFill>
                  <a:schemeClr val="tx1"/>
                </a:solidFill>
                <a:latin typeface="BIZ UDPゴシック" panose="020B0400000000000000" pitchFamily="50" charset="-128"/>
                <a:ea typeface="BIZ UDPゴシック" panose="020B0400000000000000" pitchFamily="50" charset="-128"/>
              </a:rPr>
              <a:t>10</a:t>
            </a:r>
            <a:r>
              <a:rPr kumimoji="1" lang="ja-JP" altLang="en-US" sz="1200" dirty="0">
                <a:solidFill>
                  <a:schemeClr val="tx1"/>
                </a:solidFill>
                <a:latin typeface="BIZ UDPゴシック" panose="020B0400000000000000" pitchFamily="50" charset="-128"/>
                <a:ea typeface="BIZ UDPゴシック" panose="020B0400000000000000" pitchFamily="50" charset="-128"/>
              </a:rPr>
              <a:t>分間）</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きっかけ</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・子供を保育所に預けて働く女性の多い職場であったため、終業後の慌ただしさの中に健康づくりの時間を捻出するのではなく、「健康づくりを並行しておこなえる職場」を目指していた。</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・その矢先、ヨガ経験が豊富な従業員が入社したため、本人の了解のもと、全体朝礼にて、ヨガ（エクササイズ）の時間を取りいれた。</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効果</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・ヨガやエクササイズによる定期的な身体活動は、健康増進や疲労回復だけでなく、リフレッシュ効果による仕事効率の向上やストレス解消に繋がり、職場の活気向上にも一役買っている。</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課題</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・現在実施している朝礼ヨガの時間は、１人の社員に委ねられているため、今後継続・拡充していくためには、人材確保が求められる。</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13" name="正方形/長方形 12">
            <a:extLst>
              <a:ext uri="{FF2B5EF4-FFF2-40B4-BE49-F238E27FC236}">
                <a16:creationId xmlns:a16="http://schemas.microsoft.com/office/drawing/2014/main" id="{A00D4987-2F71-3E5A-EDC5-C50DCCFE8864}"/>
              </a:ext>
            </a:extLst>
          </p:cNvPr>
          <p:cNvSpPr/>
          <p:nvPr/>
        </p:nvSpPr>
        <p:spPr>
          <a:xfrm>
            <a:off x="5085120" y="1400587"/>
            <a:ext cx="4702906" cy="234958"/>
          </a:xfrm>
          <a:prstGeom prst="rect">
            <a:avLst/>
          </a:prstGeom>
          <a:solidFill>
            <a:schemeClr val="accent6">
              <a:lumMod val="40000"/>
              <a:lumOff val="60000"/>
            </a:schemeClr>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300" b="1" dirty="0">
                <a:solidFill>
                  <a:schemeClr val="tx1"/>
                </a:solidFill>
              </a:rPr>
              <a:t>３</a:t>
            </a:r>
            <a:r>
              <a:rPr kumimoji="1" lang="en-US" altLang="ja-JP" sz="1300" b="1" dirty="0">
                <a:solidFill>
                  <a:schemeClr val="tx1"/>
                </a:solidFill>
              </a:rPr>
              <a:t>.</a:t>
            </a:r>
            <a:r>
              <a:rPr kumimoji="1" lang="ja-JP" altLang="en-US" sz="1300" b="1" dirty="0">
                <a:solidFill>
                  <a:schemeClr val="tx1"/>
                </a:solidFill>
              </a:rPr>
              <a:t>工夫やアピールポイント、成果</a:t>
            </a:r>
            <a:endParaRPr kumimoji="1" lang="en-US" altLang="ja-JP" sz="1300" b="1" dirty="0">
              <a:solidFill>
                <a:schemeClr val="tx1"/>
              </a:solidFill>
            </a:endParaRPr>
          </a:p>
        </p:txBody>
      </p:sp>
      <p:sp>
        <p:nvSpPr>
          <p:cNvPr id="14" name="正方形/長方形 13">
            <a:extLst>
              <a:ext uri="{FF2B5EF4-FFF2-40B4-BE49-F238E27FC236}">
                <a16:creationId xmlns:a16="http://schemas.microsoft.com/office/drawing/2014/main" id="{C2188D19-BABD-C71B-448A-D18C08520FBA}"/>
              </a:ext>
            </a:extLst>
          </p:cNvPr>
          <p:cNvSpPr/>
          <p:nvPr/>
        </p:nvSpPr>
        <p:spPr>
          <a:xfrm>
            <a:off x="5085120" y="1635546"/>
            <a:ext cx="4702906" cy="1907754"/>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★ヨガの姿勢・呼吸は「いつでもできる」</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・全体での実施は週２回だけだが、覚えた動作はデスクワーク中や自宅でも再現が可能である。</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b="1" dirty="0">
                <a:solidFill>
                  <a:schemeClr val="tx1"/>
                </a:solidFill>
                <a:latin typeface="BIZ UDPゴシック" panose="020B0400000000000000" pitchFamily="50" charset="-128"/>
                <a:ea typeface="BIZ UDPゴシック" panose="020B0400000000000000" pitchFamily="50" charset="-128"/>
              </a:rPr>
              <a:t>★社員の活躍の場を広げる</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代表の「仕事上の業務以外の観点でも社員に活躍の場を与える」という姿勢により、ヨガ講師はヨガ経験豊富な社員。他にも、編み物が得意な職員による業務後の編み物教室など、この取組をきっかけに社員の得意なことを活かせる雰囲気となっている。</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a:extLst>
              <a:ext uri="{FF2B5EF4-FFF2-40B4-BE49-F238E27FC236}">
                <a16:creationId xmlns:a16="http://schemas.microsoft.com/office/drawing/2014/main" id="{D621BFD4-C314-3A3F-EC23-FCC0F8134EF9}"/>
              </a:ext>
            </a:extLst>
          </p:cNvPr>
          <p:cNvSpPr/>
          <p:nvPr/>
        </p:nvSpPr>
        <p:spPr>
          <a:xfrm>
            <a:off x="5069744" y="3619500"/>
            <a:ext cx="4702906" cy="234958"/>
          </a:xfrm>
          <a:prstGeom prst="rect">
            <a:avLst/>
          </a:prstGeom>
          <a:solidFill>
            <a:schemeClr val="accent6">
              <a:lumMod val="40000"/>
              <a:lumOff val="60000"/>
            </a:schemeClr>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300" b="1" dirty="0">
                <a:solidFill>
                  <a:schemeClr val="tx1"/>
                </a:solidFill>
              </a:rPr>
              <a:t>４</a:t>
            </a:r>
            <a:r>
              <a:rPr kumimoji="1" lang="en-US" altLang="ja-JP" sz="1300" b="1" dirty="0">
                <a:solidFill>
                  <a:schemeClr val="tx1"/>
                </a:solidFill>
              </a:rPr>
              <a:t>.</a:t>
            </a:r>
            <a:r>
              <a:rPr kumimoji="1" lang="ja-JP" altLang="en-US" sz="1300" b="1" dirty="0">
                <a:solidFill>
                  <a:schemeClr val="tx1"/>
                </a:solidFill>
              </a:rPr>
              <a:t>今後の展開</a:t>
            </a:r>
            <a:endParaRPr kumimoji="1" lang="en-US" altLang="ja-JP" sz="1300" b="1" dirty="0">
              <a:solidFill>
                <a:schemeClr val="tx1"/>
              </a:solidFill>
            </a:endParaRPr>
          </a:p>
        </p:txBody>
      </p:sp>
      <p:sp>
        <p:nvSpPr>
          <p:cNvPr id="18" name="正方形/長方形 17">
            <a:extLst>
              <a:ext uri="{FF2B5EF4-FFF2-40B4-BE49-F238E27FC236}">
                <a16:creationId xmlns:a16="http://schemas.microsoft.com/office/drawing/2014/main" id="{61440630-9C92-A59A-519D-9E98F99365A3}"/>
              </a:ext>
            </a:extLst>
          </p:cNvPr>
          <p:cNvSpPr/>
          <p:nvPr/>
        </p:nvSpPr>
        <p:spPr>
          <a:xfrm>
            <a:off x="5069744" y="3854459"/>
            <a:ext cx="4702906" cy="52885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・引き続き全体朝礼でのヨガ（エクササイズ）を実施しながら、社員から要望のあった「お昼休みエクササイズ」にも取り組んでいきたい。</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pic>
        <p:nvPicPr>
          <p:cNvPr id="4" name="図 3">
            <a:extLst>
              <a:ext uri="{FF2B5EF4-FFF2-40B4-BE49-F238E27FC236}">
                <a16:creationId xmlns:a16="http://schemas.microsoft.com/office/drawing/2014/main" id="{25859BB6-BC42-AFD9-2C9D-47C9018F0529}"/>
              </a:ext>
            </a:extLst>
          </p:cNvPr>
          <p:cNvPicPr>
            <a:picLocks noChangeAspect="1"/>
          </p:cNvPicPr>
          <p:nvPr/>
        </p:nvPicPr>
        <p:blipFill>
          <a:blip r:embed="rId2"/>
          <a:stretch>
            <a:fillRect/>
          </a:stretch>
        </p:blipFill>
        <p:spPr>
          <a:xfrm>
            <a:off x="4917720" y="4471813"/>
            <a:ext cx="2317427" cy="2317427"/>
          </a:xfrm>
          <a:prstGeom prst="rect">
            <a:avLst/>
          </a:prstGeom>
        </p:spPr>
      </p:pic>
      <p:pic>
        <p:nvPicPr>
          <p:cNvPr id="10" name="図 9">
            <a:extLst>
              <a:ext uri="{FF2B5EF4-FFF2-40B4-BE49-F238E27FC236}">
                <a16:creationId xmlns:a16="http://schemas.microsoft.com/office/drawing/2014/main" id="{8B15066A-8B15-1D56-54E7-DFB9CF8DE550}"/>
              </a:ext>
            </a:extLst>
          </p:cNvPr>
          <p:cNvPicPr>
            <a:picLocks noChangeAspect="1"/>
          </p:cNvPicPr>
          <p:nvPr/>
        </p:nvPicPr>
        <p:blipFill>
          <a:blip r:embed="rId3"/>
          <a:stretch>
            <a:fillRect/>
          </a:stretch>
        </p:blipFill>
        <p:spPr>
          <a:xfrm>
            <a:off x="7101797" y="4676649"/>
            <a:ext cx="2670853" cy="1907753"/>
          </a:xfrm>
          <a:prstGeom prst="rect">
            <a:avLst/>
          </a:prstGeom>
        </p:spPr>
      </p:pic>
    </p:spTree>
    <p:extLst>
      <p:ext uri="{BB962C8B-B14F-4D97-AF65-F5344CB8AC3E}">
        <p14:creationId xmlns:p14="http://schemas.microsoft.com/office/powerpoint/2010/main" val="29418174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154</TotalTime>
  <Words>578</Words>
  <Application>Microsoft Office PowerPoint</Application>
  <PresentationFormat>A4 210 x 297 mm</PresentationFormat>
  <Paragraphs>52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ＭＳ 明朝</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齋藤　司</dc:creator>
  <cp:lastModifiedBy>齋藤　司</cp:lastModifiedBy>
  <cp:revision>13</cp:revision>
  <cp:lastPrinted>2025-05-27T11:40:01Z</cp:lastPrinted>
  <dcterms:created xsi:type="dcterms:W3CDTF">2025-02-12T07:42:08Z</dcterms:created>
  <dcterms:modified xsi:type="dcterms:W3CDTF">2025-06-11T02:49:09Z</dcterms:modified>
</cp:coreProperties>
</file>