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2" r:id="rId4"/>
    <p:sldId id="259" r:id="rId5"/>
    <p:sldId id="281" r:id="rId6"/>
    <p:sldId id="273" r:id="rId7"/>
    <p:sldId id="258" r:id="rId8"/>
    <p:sldId id="266" r:id="rId9"/>
    <p:sldId id="278" r:id="rId10"/>
    <p:sldId id="280" r:id="rId11"/>
    <p:sldId id="263" r:id="rId12"/>
    <p:sldId id="265" r:id="rId13"/>
    <p:sldId id="274" r:id="rId14"/>
    <p:sldId id="267" r:id="rId15"/>
    <p:sldId id="275" r:id="rId16"/>
    <p:sldId id="277" r:id="rId17"/>
    <p:sldId id="276" r:id="rId18"/>
    <p:sldId id="268" r:id="rId19"/>
    <p:sldId id="269" r:id="rId20"/>
    <p:sldId id="271" r:id="rId21"/>
    <p:sldId id="279" r:id="rId22"/>
    <p:sldId id="260" r:id="rId23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7" autoAdjust="0"/>
  </p:normalViewPr>
  <p:slideViewPr>
    <p:cSldViewPr snapToGrid="0">
      <p:cViewPr varScale="1">
        <p:scale>
          <a:sx n="101" d="100"/>
          <a:sy n="101" d="100"/>
        </p:scale>
        <p:origin x="159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02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502A4-2858-4675-ADAA-1D282EA9409C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201EC-9C5F-41F1-B068-9128D81DB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53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3F2E9A-7111-672E-3945-D08EAEF8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00" y="118768"/>
            <a:ext cx="9360000" cy="5040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73C951-023F-EC60-F62D-86DB4C05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7000" y="6426979"/>
            <a:ext cx="576000" cy="36000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D6B10316-2B59-4E9D-8A88-6217D619EBA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012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A748D8-4ED1-6C7C-9FF6-85EADD28A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62745D-6BAA-0780-6617-7E18FDDE2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EFE960-7270-6CEE-F97D-E9488F3781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12D4748-2029-4F50-A504-40A3D54206B4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3DE50D-A94A-47FA-352A-978657E1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A19ABE-5708-B0A6-1C36-AAE73A867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81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B814B5B-AAC2-8DFD-B2A3-D7994E98C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E6DD42-1A3B-52AA-66A7-474B40530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2C11E4-022F-BFC9-03BE-3A9D2B7D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8FDF956C-20A3-4456-BDE0-0F275FF06824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75C171-7EFB-42C9-D5CA-074719FE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4F8440-9132-54A3-5160-AB86F4BB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00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35707-5018-C536-B53D-C387C3CE4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571C5F-55DC-45CA-F444-A6E5FEB48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28695A-A133-E959-A751-C4F46CDD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E720F331-8C0F-4069-93F9-80337B269ADD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24F353-A0DF-D2D1-00FB-432D8E34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193874-0AD9-591F-40E8-4736021C6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087BA5-DF34-B8A4-E0B2-30D629C87A6A}"/>
              </a:ext>
            </a:extLst>
          </p:cNvPr>
          <p:cNvSpPr txBox="1"/>
          <p:nvPr userDrawn="1"/>
        </p:nvSpPr>
        <p:spPr>
          <a:xfrm>
            <a:off x="8984447" y="33417"/>
            <a:ext cx="82105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kumimoji="1" lang="ja-JP" altLang="en-US" dirty="0"/>
              <a:t>様式５</a:t>
            </a:r>
          </a:p>
        </p:txBody>
      </p:sp>
    </p:spTree>
    <p:extLst>
      <p:ext uri="{BB962C8B-B14F-4D97-AF65-F5344CB8AC3E}">
        <p14:creationId xmlns:p14="http://schemas.microsoft.com/office/powerpoint/2010/main" val="181987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457A13-E42C-C98A-3F1B-BC61EAFC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2558D6-A8ED-6F9F-2C25-BF09D3271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D50FE6-4A16-B30F-7F68-1BB79EBB8B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A6E137C6-633D-41FA-B22F-CC1909A8B20E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E0B96-B760-E7BE-303E-4BC18CF99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0E5FCA-AB71-5501-C699-D5EB99504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5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167F29-BB75-DA4D-09F5-B23E4F6C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947A2E-42D5-68EB-C5BD-C978A3C69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85C68D-7351-1D7E-2A02-E5EE180A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0A45745F-9A3A-43CB-8D8A-CC2D24E70EE9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ED0F3F-64B8-1154-1720-1776ECD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E89368-ABBC-81E7-727D-EA23A026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36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146A55-60C2-F60A-2BFB-66EC4DE4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749478-A3A8-65FC-828F-F0B8D1391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7D181F-601B-783A-6A6E-F6247127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2DDE1D-6959-AB18-CD76-4C40288B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DAA50914-22B7-46EC-9746-CF49BAB063C4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E154D1-DF42-151D-41A4-C0C542E03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D16727-C2F5-018E-2080-3A855A7E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59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A6C5B5-F42B-BE8D-94B8-909010F6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64FC91-5334-1465-CB52-850D5052E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9285DE-9E14-52C0-1BCE-9675ACB3D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44D0778-D51F-D5D1-69D7-92FDD211D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091A84-799D-236E-DEE4-BACFA2707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EEF1AA-155D-36CB-FEC0-70CB5948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F3B6D386-75F8-44AD-A3E1-7A2C0D58B684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74B7592-3976-6A76-6CCA-53C9B1FE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7757FE-B692-511E-04C2-9E3AA07D4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66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8494C28-289D-1777-B50F-9792B6F1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8B78A1D9-B117-4DDB-8D7B-F7F912CED5AB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5D8252-8510-4BFA-5CBB-D214DA550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43E6C6-DCDC-891D-57B9-E3A91BF7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46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4D10C-EB02-D326-CEF3-74E9D6D7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EFE51B-01E8-00FF-3439-7A39AD7CE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3B5EFF-5F27-728E-C474-A0ED7AD94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253393-F10E-5340-BA5F-54AA2976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97173781-FAD1-4D0E-9CFA-80773743967B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F10953-3A78-133B-1FAB-F438B05C8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A1BF8B-6D10-E97A-07FD-29DE63FD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92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9C1C6A-0015-3C09-4971-379E2361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A1B2411-1F98-D2B6-11D0-698BD406D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03FF18-ACE3-6200-A6AA-6583D080D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49AFA-D7EA-69C6-E845-894C4B1B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C830335C-564A-48C2-A1DA-EF3F75AD0AB9}" type="datetime1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82031F-B9EB-D759-9611-9D5F815FA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DA7716-8D02-9377-3B80-8D124ECD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6E13CF6-72AA-378F-342D-4A5FE5FFB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00" y="136524"/>
            <a:ext cx="9360000" cy="504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853980-5A29-21D9-B04A-21DA0E65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3000" y="807868"/>
            <a:ext cx="9360000" cy="5369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36D4C-B10A-0B31-0FBC-536487839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000" y="6423622"/>
            <a:ext cx="576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D6B10316-2B59-4E9D-8A88-6217D619EBA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38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bg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ACED79-0D1C-448C-5358-5A1B10945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61924"/>
            <a:ext cx="7429500" cy="423863"/>
          </a:xfrm>
        </p:spPr>
        <p:txBody>
          <a:bodyPr>
            <a:noAutofit/>
          </a:bodyPr>
          <a:lstStyle/>
          <a:p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2E2BFE-7681-D07A-C0CE-07BC70310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742950"/>
            <a:ext cx="9309150" cy="451485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kumimoji="1" lang="ja-JP" altLang="en-US" sz="1200" dirty="0"/>
              <a:t>令和　　年　　月　　日</a:t>
            </a:r>
            <a:endParaRPr kumimoji="1" lang="en-US" altLang="ja-JP" sz="1200" dirty="0"/>
          </a:p>
          <a:p>
            <a:pPr algn="r"/>
            <a:endParaRPr kumimoji="1" lang="en-US" altLang="ja-JP" sz="1200" dirty="0"/>
          </a:p>
          <a:p>
            <a:pPr algn="l"/>
            <a:r>
              <a:rPr lang="ja-JP" altLang="en-US" sz="1200" dirty="0"/>
              <a:t>（宛先）　静岡市長</a:t>
            </a:r>
            <a:endParaRPr lang="en-US" altLang="ja-JP" sz="1200" dirty="0"/>
          </a:p>
          <a:p>
            <a:pPr algn="r"/>
            <a:endParaRPr kumimoji="1" lang="en-US" altLang="ja-JP" sz="1200" dirty="0"/>
          </a:p>
          <a:p>
            <a:r>
              <a:rPr kumimoji="1" lang="ja-JP" altLang="en-US" sz="1200" dirty="0"/>
              <a:t>　　　　　　　　　　　　　　　　　　　　　　　 （</a:t>
            </a:r>
            <a:r>
              <a:rPr lang="ja-JP" altLang="en-US" sz="1200" dirty="0"/>
              <a:t>提案</a:t>
            </a:r>
            <a:r>
              <a:rPr kumimoji="1" lang="ja-JP" altLang="en-US" sz="1200" dirty="0"/>
              <a:t>者）　所　　在　 　地　　</a:t>
            </a:r>
            <a:endParaRPr kumimoji="1" lang="en-US" altLang="ja-JP" sz="1200" dirty="0"/>
          </a:p>
          <a:p>
            <a:r>
              <a:rPr lang="ja-JP" altLang="en-US" sz="1200" dirty="0"/>
              <a:t>　　　　　　　　　　　　　　　　　　　　　　　　　　　　　　 商号又は名称</a:t>
            </a:r>
            <a:endParaRPr lang="en-US" altLang="ja-JP" sz="1200" dirty="0"/>
          </a:p>
          <a:p>
            <a:r>
              <a:rPr kumimoji="1" lang="ja-JP" altLang="en-US" sz="1200" dirty="0"/>
              <a:t>　　　　　　　　　　　　　　　　　　　　　　　　　　　　　　 代表者職氏名</a:t>
            </a:r>
            <a:endParaRPr kumimoji="1" lang="en-US" altLang="ja-JP" sz="1200" dirty="0"/>
          </a:p>
          <a:p>
            <a:r>
              <a:rPr lang="ja-JP" altLang="en-US" sz="1200" dirty="0"/>
              <a:t>　　　　　　　　　　　　　　　　　             （担当者）　所            属</a:t>
            </a:r>
            <a:endParaRPr lang="en-US" altLang="ja-JP" sz="1200" dirty="0"/>
          </a:p>
          <a:p>
            <a:r>
              <a:rPr kumimoji="1" lang="ja-JP" altLang="en-US" sz="1200" dirty="0"/>
              <a:t>　　　　　　　　　　　　　　　　　　　　　　　　　　　　　 　職  　 氏 　 名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　　　　　　　　　　　　　　　　　　　　　　　　　　　 電　話　番　号</a:t>
            </a:r>
            <a:endParaRPr kumimoji="1" lang="en-US" altLang="ja-JP" sz="1200" dirty="0"/>
          </a:p>
          <a:p>
            <a:r>
              <a:rPr lang="ja-JP" altLang="en-US" sz="1200" dirty="0"/>
              <a:t>　　　　　　　　　　　　　　　　　　　　　　　　　　        </a:t>
            </a:r>
            <a:r>
              <a:rPr kumimoji="1" lang="en-US" altLang="ja-JP" sz="1200" dirty="0"/>
              <a:t>E  –  m a </a:t>
            </a:r>
            <a:r>
              <a:rPr kumimoji="1" lang="en-US" altLang="ja-JP" sz="1200" dirty="0" err="1"/>
              <a:t>i</a:t>
            </a:r>
            <a:r>
              <a:rPr kumimoji="1" lang="en-US" altLang="ja-JP" sz="1200" dirty="0"/>
              <a:t> l</a:t>
            </a:r>
          </a:p>
          <a:p>
            <a:r>
              <a:rPr kumimoji="1" lang="ja-JP" altLang="en-US" sz="1200" dirty="0"/>
              <a:t>　　</a:t>
            </a:r>
            <a:endParaRPr kumimoji="1" lang="en-US" altLang="ja-JP" sz="1200" dirty="0"/>
          </a:p>
          <a:p>
            <a:pPr algn="l"/>
            <a:r>
              <a:rPr kumimoji="1" lang="ja-JP" altLang="en-US" sz="1200" dirty="0"/>
              <a:t>静岡市において公募されております次の業務について、企画提案書を提出します。</a:t>
            </a:r>
            <a:endParaRPr kumimoji="1" lang="en-US" altLang="ja-JP" sz="1200" dirty="0"/>
          </a:p>
          <a:p>
            <a:pPr algn="l"/>
            <a:endParaRPr lang="en-US" altLang="ja-JP" sz="1200" dirty="0"/>
          </a:p>
          <a:p>
            <a:pPr algn="l"/>
            <a:r>
              <a:rPr kumimoji="1" lang="ja-JP" altLang="en-US" sz="1200" dirty="0"/>
              <a:t>１．業務の名称　 令和７年度　都都交委第</a:t>
            </a:r>
            <a:r>
              <a:rPr kumimoji="1" lang="en-US" altLang="ja-JP" sz="1200" dirty="0"/>
              <a:t>512</a:t>
            </a:r>
            <a:r>
              <a:rPr kumimoji="1" lang="ja-JP" altLang="en-US" sz="1200" dirty="0"/>
              <a:t>号　医療福祉</a:t>
            </a:r>
            <a:r>
              <a:rPr kumimoji="1" lang="en-US" altLang="ja-JP" sz="1200" dirty="0"/>
              <a:t>AI</a:t>
            </a:r>
            <a:r>
              <a:rPr kumimoji="1" lang="ja-JP" altLang="en-US" sz="1200" dirty="0"/>
              <a:t>オンデマンド地域交通実証業務</a:t>
            </a:r>
            <a:endParaRPr kumimoji="1" lang="en-US" altLang="ja-JP" sz="1200" dirty="0"/>
          </a:p>
          <a:p>
            <a:pPr algn="l"/>
            <a:endParaRPr lang="en-US" altLang="ja-JP" sz="1200" dirty="0"/>
          </a:p>
          <a:p>
            <a:pPr algn="l"/>
            <a:r>
              <a:rPr kumimoji="1" lang="ja-JP" altLang="en-US" sz="1200" dirty="0"/>
              <a:t>２．履 行 期 限　 令和９年３月３１日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5E6D24-E043-A21E-7DD9-F71C05E2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664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2F231-1C2E-DD25-C4E2-89863ACB7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2B1502-9A37-1F7B-0CC5-DA9FB5E14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2-4</a:t>
            </a:r>
            <a:r>
              <a:rPr lang="ja-JP" altLang="en-US" dirty="0"/>
              <a:t>．業務履行体制④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6EFD80A-0A96-4657-89AD-08066493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5A1FDF-8CFA-8934-CBAB-5C7198D250B6}"/>
              </a:ext>
            </a:extLst>
          </p:cNvPr>
          <p:cNvSpPr txBox="1"/>
          <p:nvPr/>
        </p:nvSpPr>
        <p:spPr>
          <a:xfrm>
            <a:off x="273000" y="654618"/>
            <a:ext cx="346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利用状況の把握・分析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72B2083-AC49-7015-AD0A-6A0428973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15251"/>
              </p:ext>
            </p:extLst>
          </p:nvPr>
        </p:nvGraphicFramePr>
        <p:xfrm>
          <a:off x="273000" y="931579"/>
          <a:ext cx="9360000" cy="5495399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399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820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3727C-916E-6171-A445-44DE11BA5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5A1AC6-FA70-6361-75D7-C74B0AB51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kumimoji="1" lang="en-US" altLang="ja-JP" dirty="0"/>
              <a:t>-1</a:t>
            </a:r>
            <a:r>
              <a:rPr kumimoji="1" lang="ja-JP" altLang="en-US" dirty="0"/>
              <a:t>．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オンデマンド交通システム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DF8F0B0-5806-6081-1003-AEA60DE8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21DD48-5428-1737-4897-BA8218C0D13F}"/>
              </a:ext>
            </a:extLst>
          </p:cNvPr>
          <p:cNvSpPr txBox="1"/>
          <p:nvPr/>
        </p:nvSpPr>
        <p:spPr>
          <a:xfrm>
            <a:off x="273000" y="686466"/>
            <a:ext cx="18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システムの名称等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FEF51DA-AE23-7B76-0C12-17ACF8FB0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557291"/>
              </p:ext>
            </p:extLst>
          </p:nvPr>
        </p:nvGraphicFramePr>
        <p:xfrm>
          <a:off x="273000" y="1030671"/>
          <a:ext cx="9360000" cy="74168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1508175">
                  <a:extLst>
                    <a:ext uri="{9D8B030D-6E8A-4147-A177-3AD203B41FA5}">
                      <a16:colId xmlns:a16="http://schemas.microsoft.com/office/drawing/2014/main" val="357289521"/>
                    </a:ext>
                  </a:extLst>
                </a:gridCol>
                <a:gridCol w="7851825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533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システム名称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D2CCF4-AD25-06C4-FE1B-0F3CD32DAD04}"/>
              </a:ext>
            </a:extLst>
          </p:cNvPr>
          <p:cNvSpPr txBox="1"/>
          <p:nvPr/>
        </p:nvSpPr>
        <p:spPr>
          <a:xfrm>
            <a:off x="273000" y="1820584"/>
            <a:ext cx="2136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システムの特徴・仕様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407C21F-9EF2-9D19-950B-49E76451E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521447"/>
              </p:ext>
            </p:extLst>
          </p:nvPr>
        </p:nvGraphicFramePr>
        <p:xfrm>
          <a:off x="273000" y="2128361"/>
          <a:ext cx="9360000" cy="2291614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291614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BB410D2-7741-DFBD-E51E-93AD3F21F644}"/>
              </a:ext>
            </a:extLst>
          </p:cNvPr>
          <p:cNvSpPr txBox="1"/>
          <p:nvPr/>
        </p:nvSpPr>
        <p:spPr>
          <a:xfrm>
            <a:off x="273000" y="4451148"/>
            <a:ext cx="296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他都市への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導入実績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601BBD03-7622-CC44-2455-383649FEE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383198"/>
              </p:ext>
            </p:extLst>
          </p:nvPr>
        </p:nvGraphicFramePr>
        <p:xfrm>
          <a:off x="273000" y="4771320"/>
          <a:ext cx="9360001" cy="1728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12891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  <a:gridCol w="817418">
                  <a:extLst>
                    <a:ext uri="{9D8B030D-6E8A-4147-A177-3AD203B41FA5}">
                      <a16:colId xmlns:a16="http://schemas.microsoft.com/office/drawing/2014/main" val="1717657859"/>
                    </a:ext>
                  </a:extLst>
                </a:gridCol>
                <a:gridCol w="1340427">
                  <a:extLst>
                    <a:ext uri="{9D8B030D-6E8A-4147-A177-3AD203B41FA5}">
                      <a16:colId xmlns:a16="http://schemas.microsoft.com/office/drawing/2014/main" val="1091288022"/>
                    </a:ext>
                  </a:extLst>
                </a:gridCol>
                <a:gridCol w="5913056">
                  <a:extLst>
                    <a:ext uri="{9D8B030D-6E8A-4147-A177-3AD203B41FA5}">
                      <a16:colId xmlns:a16="http://schemas.microsoft.com/office/drawing/2014/main" val="159228464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都市名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導入年度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運行期間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0164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582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761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3641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254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844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A5F1D-CCC7-C283-DE23-A1942CDB4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60810-DC73-452E-7143-6F0A00EA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3</a:t>
            </a:r>
            <a:r>
              <a:rPr kumimoji="1" lang="en-US" altLang="ja-JP" dirty="0"/>
              <a:t>-</a:t>
            </a:r>
            <a:r>
              <a:rPr lang="en-US" altLang="ja-JP" dirty="0"/>
              <a:t>2</a:t>
            </a:r>
            <a:r>
              <a:rPr kumimoji="1" lang="ja-JP" altLang="en-US" dirty="0"/>
              <a:t>．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オンデマンド交通システム詳細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38F7B34-6B6A-D36C-4A33-10F1C95EB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DC284F-FB6A-84FC-5058-FB5304CBCA88}"/>
              </a:ext>
            </a:extLst>
          </p:cNvPr>
          <p:cNvSpPr txBox="1"/>
          <p:nvPr/>
        </p:nvSpPr>
        <p:spPr>
          <a:xfrm>
            <a:off x="273000" y="654618"/>
            <a:ext cx="18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予約機能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C683E469-AC00-089E-DF5F-E9D26DC92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955813"/>
              </p:ext>
            </p:extLst>
          </p:nvPr>
        </p:nvGraphicFramePr>
        <p:xfrm>
          <a:off x="273000" y="931580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117814A-7668-F42B-43AB-24D93C332B34}"/>
              </a:ext>
            </a:extLst>
          </p:cNvPr>
          <p:cNvSpPr txBox="1"/>
          <p:nvPr/>
        </p:nvSpPr>
        <p:spPr>
          <a:xfrm>
            <a:off x="273000" y="2624594"/>
            <a:ext cx="2136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車載確認機能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6938CE3-D6EE-F970-02FE-A1AC79B77CD7}"/>
              </a:ext>
            </a:extLst>
          </p:cNvPr>
          <p:cNvSpPr txBox="1"/>
          <p:nvPr/>
        </p:nvSpPr>
        <p:spPr>
          <a:xfrm>
            <a:off x="273000" y="4586959"/>
            <a:ext cx="296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管理機能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02B389A-5F3A-B001-7F66-2E6491A3B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3372"/>
              </p:ext>
            </p:extLst>
          </p:nvPr>
        </p:nvGraphicFramePr>
        <p:xfrm>
          <a:off x="273000" y="2903796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76E9B7CD-881C-BC15-4E52-355BFB70FC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307945"/>
              </p:ext>
            </p:extLst>
          </p:nvPr>
        </p:nvGraphicFramePr>
        <p:xfrm>
          <a:off x="273000" y="4858969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282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12DC1-240B-19E8-2903-B07358FCE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29089E-CA2B-B733-B932-A9F07972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3</a:t>
            </a:r>
            <a:r>
              <a:rPr kumimoji="1" lang="en-US" altLang="ja-JP" dirty="0"/>
              <a:t>-3</a:t>
            </a:r>
            <a:r>
              <a:rPr kumimoji="1" lang="ja-JP" altLang="en-US" dirty="0"/>
              <a:t>．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オンデマンド交通システム</a:t>
            </a:r>
            <a:r>
              <a:rPr lang="ja-JP" altLang="en-US" dirty="0"/>
              <a:t>管理体制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72F363DC-F700-359C-D714-F6FEB17A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1CC7C1-DEB5-C7F4-C58F-D8D4B87EAF60}"/>
              </a:ext>
            </a:extLst>
          </p:cNvPr>
          <p:cNvSpPr txBox="1"/>
          <p:nvPr/>
        </p:nvSpPr>
        <p:spPr>
          <a:xfrm>
            <a:off x="273000" y="654618"/>
            <a:ext cx="2444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システム管理体制について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C348A943-21C4-EC43-8631-F567D1D24643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931580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385CD3-474F-6128-80F2-99BA8FDC0CF1}"/>
              </a:ext>
            </a:extLst>
          </p:cNvPr>
          <p:cNvSpPr txBox="1"/>
          <p:nvPr/>
        </p:nvSpPr>
        <p:spPr>
          <a:xfrm>
            <a:off x="273000" y="2624594"/>
            <a:ext cx="248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セキュリティ対策について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1678CB-FE9F-4506-2EE3-1C495483DFB1}"/>
              </a:ext>
            </a:extLst>
          </p:cNvPr>
          <p:cNvSpPr txBox="1"/>
          <p:nvPr/>
        </p:nvSpPr>
        <p:spPr>
          <a:xfrm>
            <a:off x="273000" y="4586959"/>
            <a:ext cx="296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緊急時の対応について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9EEC91B-2E16-1903-1936-8BAFF6735E16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2903796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01ADC16F-DC72-DA7B-8C78-0FF83873994A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4858969"/>
          <a:ext cx="9360000" cy="1656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974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54101-6D21-AC14-2D5F-AFF927C93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AE695B-5204-0B13-419B-B61CB1CA8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4-1</a:t>
            </a:r>
            <a:r>
              <a:rPr kumimoji="1" lang="ja-JP" altLang="en-US" dirty="0"/>
              <a:t>．提案事項（収支向上）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216C076-E2E5-8866-29CE-B8F44B8A0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E7C734-15A4-5EEA-AFEC-F25C55057C64}"/>
              </a:ext>
            </a:extLst>
          </p:cNvPr>
          <p:cNvSpPr txBox="1"/>
          <p:nvPr/>
        </p:nvSpPr>
        <p:spPr>
          <a:xfrm>
            <a:off x="273000" y="654618"/>
            <a:ext cx="33682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収支向上策について（料金プラン含む）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21FD576-6D9B-D807-CF15-6DE3774FC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498192"/>
              </p:ext>
            </p:extLst>
          </p:nvPr>
        </p:nvGraphicFramePr>
        <p:xfrm>
          <a:off x="273000" y="931579"/>
          <a:ext cx="9360000" cy="3126071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3126071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24B9C7-9EDD-BB3B-B1E3-427E080A5A4A}"/>
              </a:ext>
            </a:extLst>
          </p:cNvPr>
          <p:cNvSpPr txBox="1"/>
          <p:nvPr/>
        </p:nvSpPr>
        <p:spPr>
          <a:xfrm>
            <a:off x="273000" y="4134137"/>
            <a:ext cx="3220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年間収入見込みについて（推定収入）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4AA159A-019A-A896-5F5D-B06B514B5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645166"/>
              </p:ext>
            </p:extLst>
          </p:nvPr>
        </p:nvGraphicFramePr>
        <p:xfrm>
          <a:off x="273000" y="4441914"/>
          <a:ext cx="9360000" cy="19056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187965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1869685770"/>
                    </a:ext>
                  </a:extLst>
                </a:gridCol>
                <a:gridCol w="5708700">
                  <a:extLst>
                    <a:ext uri="{9D8B030D-6E8A-4147-A177-3AD203B41FA5}">
                      <a16:colId xmlns:a16="http://schemas.microsoft.com/office/drawing/2014/main" val="3064735238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金額（円）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算定方法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10733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257908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76006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4316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524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08EE6-75D1-30B9-13D2-F1F2F6399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2CF23A-3376-9FAA-D782-D42DFAACB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</a:t>
            </a:r>
            <a:r>
              <a:rPr lang="ja-JP" altLang="en-US" dirty="0"/>
              <a:t>２</a:t>
            </a:r>
            <a:r>
              <a:rPr kumimoji="1" lang="ja-JP" altLang="en-US" dirty="0"/>
              <a:t>．提案事項（</a:t>
            </a:r>
            <a:r>
              <a:rPr lang="ja-JP" altLang="en-US" dirty="0"/>
              <a:t>協賛金制度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D8E9FB5-9DE2-D5AC-B83F-54075495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464ED1-A96C-953A-F19C-726605A29B51}"/>
              </a:ext>
            </a:extLst>
          </p:cNvPr>
          <p:cNvSpPr txBox="1"/>
          <p:nvPr/>
        </p:nvSpPr>
        <p:spPr>
          <a:xfrm>
            <a:off x="273000" y="654618"/>
            <a:ext cx="1967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協賛金体系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E15065D-4818-CACF-EC98-87773FDBA97C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931579"/>
          <a:ext cx="9360000" cy="2626915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26915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DA8D82-4A9C-3C25-88DC-A79695A0CDF9}"/>
              </a:ext>
            </a:extLst>
          </p:cNvPr>
          <p:cNvSpPr txBox="1"/>
          <p:nvPr/>
        </p:nvSpPr>
        <p:spPr>
          <a:xfrm>
            <a:off x="273000" y="3590344"/>
            <a:ext cx="2853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協賛金確保について（体制含む）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267BBD5-1660-DF60-879C-FFAFDE586976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3867305"/>
          <a:ext cx="9360000" cy="2626915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26915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906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94BB8-8C55-80E3-F8D6-BFB06E4B0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CD8BB1-0B42-4461-9678-6982A020F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4-3</a:t>
            </a:r>
            <a:r>
              <a:rPr lang="ja-JP" altLang="en-US" dirty="0"/>
              <a:t>．</a:t>
            </a:r>
            <a:r>
              <a:rPr kumimoji="1" lang="ja-JP" altLang="en-US" dirty="0"/>
              <a:t>提案事項（</a:t>
            </a:r>
            <a:r>
              <a:rPr lang="ja-JP" altLang="en-US" dirty="0"/>
              <a:t>分析・改善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D62FA9D-A580-8D59-A0C9-832A82864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62265D-F01E-A6D3-B507-870BF79C0A7F}"/>
              </a:ext>
            </a:extLst>
          </p:cNvPr>
          <p:cNvSpPr txBox="1"/>
          <p:nvPr/>
        </p:nvSpPr>
        <p:spPr>
          <a:xfrm>
            <a:off x="273000" y="654618"/>
            <a:ext cx="22669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事業の評価分析、改善策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0A17D7C-189B-9469-6F5D-1F7FEAF8F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958243"/>
              </p:ext>
            </p:extLst>
          </p:nvPr>
        </p:nvGraphicFramePr>
        <p:xfrm>
          <a:off x="273000" y="931579"/>
          <a:ext cx="9360000" cy="54954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4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738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09F8F-318A-548D-8AE4-9DAD9347F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92E62-D8DD-A71A-0F11-18EE218A2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4-4</a:t>
            </a:r>
            <a:r>
              <a:rPr lang="ja-JP" altLang="en-US" dirty="0"/>
              <a:t>．</a:t>
            </a:r>
            <a:r>
              <a:rPr kumimoji="1" lang="ja-JP" altLang="en-US" dirty="0"/>
              <a:t>提案事項（ビジネスモデルの構築）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AC08152-B2A6-5CA3-2D79-42B2718B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F9F7DA-1C7E-63F0-8A60-1D070ABD1950}"/>
              </a:ext>
            </a:extLst>
          </p:cNvPr>
          <p:cNvSpPr txBox="1"/>
          <p:nvPr/>
        </p:nvSpPr>
        <p:spPr>
          <a:xfrm>
            <a:off x="273000" y="654618"/>
            <a:ext cx="4206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ビジネスモデルの構築に向けた取り組みについて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1C47ECE-AA6A-F95A-A001-52894251DE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577170"/>
              </p:ext>
            </p:extLst>
          </p:nvPr>
        </p:nvGraphicFramePr>
        <p:xfrm>
          <a:off x="273000" y="931579"/>
          <a:ext cx="9360000" cy="54954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4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367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0DB51-0636-1E01-4FB4-65B8FC031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62C17-041F-7809-E0EF-5FEE2B9ED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4-5</a:t>
            </a:r>
            <a:r>
              <a:rPr kumimoji="1" lang="ja-JP" altLang="en-US" dirty="0"/>
              <a:t>．提案事項（医療福祉施設等へのアクセス性）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E235F4A-F243-9B1F-1DF6-7A6BD892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97BBCB-B34D-01AC-353E-DBDE886B1200}"/>
              </a:ext>
            </a:extLst>
          </p:cNvPr>
          <p:cNvSpPr txBox="1"/>
          <p:nvPr/>
        </p:nvSpPr>
        <p:spPr>
          <a:xfrm>
            <a:off x="273000" y="654618"/>
            <a:ext cx="3869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医療福祉施設等へのアクセス性向上について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E79CF1A-1FDE-016A-31FC-0FA19CDD48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63533"/>
              </p:ext>
            </p:extLst>
          </p:nvPr>
        </p:nvGraphicFramePr>
        <p:xfrm>
          <a:off x="273000" y="931579"/>
          <a:ext cx="9360000" cy="54954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4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595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6D2DC-93CE-39EC-07B2-E21055F87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683B5A-E603-DA97-C2A1-395A9BE3C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4-6</a:t>
            </a:r>
            <a:r>
              <a:rPr kumimoji="1" lang="ja-JP" altLang="en-US" dirty="0"/>
              <a:t>．提案事項（</a:t>
            </a:r>
            <a:r>
              <a:rPr lang="ja-JP" altLang="en-US" dirty="0"/>
              <a:t>利用促進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AC302BB-F37A-405F-46E1-D761A798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0A6A16-D2D1-FDF6-C8D9-141F1107718D}"/>
              </a:ext>
            </a:extLst>
          </p:cNvPr>
          <p:cNvSpPr txBox="1"/>
          <p:nvPr/>
        </p:nvSpPr>
        <p:spPr>
          <a:xfrm>
            <a:off x="273000" y="654618"/>
            <a:ext cx="3220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利用促進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策について（実施体制含む）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8433101-B266-A3C2-6F12-933FD77AC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330856"/>
              </p:ext>
            </p:extLst>
          </p:nvPr>
        </p:nvGraphicFramePr>
        <p:xfrm>
          <a:off x="273000" y="931579"/>
          <a:ext cx="9360000" cy="54954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4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24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BFC55D-BBE8-D87F-845F-3FC8122A6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</a:t>
            </a:r>
            <a:r>
              <a:rPr lang="en-US" altLang="ja-JP" dirty="0"/>
              <a:t>-1</a:t>
            </a:r>
            <a:r>
              <a:rPr lang="ja-JP" altLang="en-US" dirty="0"/>
              <a:t>．事業実施体制</a:t>
            </a:r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91FAC06-1ECA-EA01-9AAD-4EE5197E9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820227"/>
              </p:ext>
            </p:extLst>
          </p:nvPr>
        </p:nvGraphicFramePr>
        <p:xfrm>
          <a:off x="254909" y="799040"/>
          <a:ext cx="9377364" cy="3600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07216">
                  <a:extLst>
                    <a:ext uri="{9D8B030D-6E8A-4147-A177-3AD203B41FA5}">
                      <a16:colId xmlns:a16="http://schemas.microsoft.com/office/drawing/2014/main" val="3552797128"/>
                    </a:ext>
                  </a:extLst>
                </a:gridCol>
                <a:gridCol w="3190875">
                  <a:extLst>
                    <a:ext uri="{9D8B030D-6E8A-4147-A177-3AD203B41FA5}">
                      <a16:colId xmlns:a16="http://schemas.microsoft.com/office/drawing/2014/main" val="1598599826"/>
                    </a:ext>
                  </a:extLst>
                </a:gridCol>
                <a:gridCol w="4679273">
                  <a:extLst>
                    <a:ext uri="{9D8B030D-6E8A-4147-A177-3AD203B41FA5}">
                      <a16:colId xmlns:a16="http://schemas.microsoft.com/office/drawing/2014/main" val="303446006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担当業務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575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代表事業者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（申請者）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629342"/>
                  </a:ext>
                </a:extLst>
              </a:tr>
              <a:tr h="54000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共同事業者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該当ある場合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311275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89012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565411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457854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374886"/>
                  </a:ext>
                </a:extLst>
              </a:tr>
            </a:tbl>
          </a:graphicData>
        </a:graphic>
      </p:graphicFrame>
      <p:sp>
        <p:nvSpPr>
          <p:cNvPr id="31" name="スライド番号プレースホルダー 30">
            <a:extLst>
              <a:ext uri="{FF2B5EF4-FFF2-40B4-BE49-F238E27FC236}">
                <a16:creationId xmlns:a16="http://schemas.microsoft.com/office/drawing/2014/main" id="{025FF05C-9045-8F17-03AB-D45531EE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0353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0D0FB-088A-6EE1-2757-0E8860F3B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4E6FAF-5DA3-296A-BCC3-8033BFA3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4-7</a:t>
            </a:r>
            <a:r>
              <a:rPr lang="ja-JP" altLang="en-US" dirty="0"/>
              <a:t>．</a:t>
            </a:r>
            <a:r>
              <a:rPr kumimoji="1" lang="ja-JP" altLang="en-US" dirty="0"/>
              <a:t>提案事項（</a:t>
            </a:r>
            <a:r>
              <a:rPr lang="ja-JP" altLang="en-US" dirty="0"/>
              <a:t>利便性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9DE531B-2E19-1533-4716-CA86CA8D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339841-4808-89A0-56CF-0C9AD31FFE41}"/>
              </a:ext>
            </a:extLst>
          </p:cNvPr>
          <p:cNvSpPr txBox="1"/>
          <p:nvPr/>
        </p:nvSpPr>
        <p:spPr>
          <a:xfrm>
            <a:off x="272998" y="2625921"/>
            <a:ext cx="18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予約方法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5AEBCE5-F9DD-5FF3-3D4E-5D4107B7D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116770"/>
              </p:ext>
            </p:extLst>
          </p:nvPr>
        </p:nvGraphicFramePr>
        <p:xfrm>
          <a:off x="273000" y="2915023"/>
          <a:ext cx="9360000" cy="1613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13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CCA7C0-5976-4B33-39FC-FB82A9336C7E}"/>
              </a:ext>
            </a:extLst>
          </p:cNvPr>
          <p:cNvSpPr txBox="1"/>
          <p:nvPr/>
        </p:nvSpPr>
        <p:spPr>
          <a:xfrm>
            <a:off x="272999" y="4588073"/>
            <a:ext cx="18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決済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方法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C1E783E-235A-3F43-5271-67C06BB75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218686"/>
              </p:ext>
            </p:extLst>
          </p:nvPr>
        </p:nvGraphicFramePr>
        <p:xfrm>
          <a:off x="273000" y="4892576"/>
          <a:ext cx="9360000" cy="1612999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12999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5EEE69-0B21-C764-C077-3502D49BA012}"/>
              </a:ext>
            </a:extLst>
          </p:cNvPr>
          <p:cNvSpPr txBox="1"/>
          <p:nvPr/>
        </p:nvSpPr>
        <p:spPr>
          <a:xfrm>
            <a:off x="272998" y="654618"/>
            <a:ext cx="18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会員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登録方法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6FB8EAB-C43C-635D-2134-DD3EA9124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450324"/>
              </p:ext>
            </p:extLst>
          </p:nvPr>
        </p:nvGraphicFramePr>
        <p:xfrm>
          <a:off x="273000" y="962395"/>
          <a:ext cx="9360000" cy="16130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16130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005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1D006-DD4C-93DE-AD03-44ED7E1F1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56C2D-8DEE-6636-C238-5934D4CD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4-</a:t>
            </a:r>
            <a:r>
              <a:rPr lang="ja-JP" altLang="en-US" dirty="0"/>
              <a:t>８．その他の</a:t>
            </a:r>
            <a:r>
              <a:rPr kumimoji="1" lang="ja-JP" altLang="en-US" dirty="0"/>
              <a:t>提案事項　</a:t>
            </a:r>
            <a:r>
              <a:rPr lang="en-US" altLang="ja-JP" dirty="0"/>
              <a:t>※</a:t>
            </a:r>
            <a:r>
              <a:rPr lang="ja-JP" altLang="en-US" dirty="0"/>
              <a:t>空白のままでも構いません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EE0E79B-F118-23D3-BBD3-F6B25AA0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21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E5629D-4360-AD13-6B7C-65030ECAB74A}"/>
              </a:ext>
            </a:extLst>
          </p:cNvPr>
          <p:cNvSpPr txBox="1"/>
          <p:nvPr/>
        </p:nvSpPr>
        <p:spPr>
          <a:xfrm>
            <a:off x="273000" y="654618"/>
            <a:ext cx="14462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7195576-99A1-495C-0650-1E90EB8A0710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931579"/>
          <a:ext cx="9360000" cy="549540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549540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454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463E4-22D6-9B04-BE4A-87AEAECA1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19984-DD75-D157-AD12-3550A69C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5</a:t>
            </a:r>
            <a:r>
              <a:rPr lang="ja-JP" altLang="en-US"/>
              <a:t>．</a:t>
            </a:r>
            <a:r>
              <a:rPr lang="ja-JP" altLang="en-US" dirty="0"/>
              <a:t>サービス利用のフロー図　</a:t>
            </a:r>
            <a:r>
              <a:rPr lang="en-US" altLang="ja-JP" sz="1200" dirty="0"/>
              <a:t>※</a:t>
            </a:r>
            <a:r>
              <a:rPr lang="ja-JP" altLang="en-US" sz="1200" dirty="0"/>
              <a:t>会員登録から降車までの利用の流れを図示すること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7BFD24A-BF82-4777-6067-22ADE4FB5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22</a:t>
            </a:fld>
            <a:endParaRPr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C4BD3A3-3041-7334-6A56-63A6BCA126A7}"/>
              </a:ext>
            </a:extLst>
          </p:cNvPr>
          <p:cNvGrpSpPr/>
          <p:nvPr/>
        </p:nvGrpSpPr>
        <p:grpSpPr>
          <a:xfrm>
            <a:off x="761804" y="4310144"/>
            <a:ext cx="1296892" cy="1296892"/>
            <a:chOff x="6424178" y="707794"/>
            <a:chExt cx="1705424" cy="1705424"/>
          </a:xfrm>
        </p:grpSpPr>
        <p:pic>
          <p:nvPicPr>
            <p:cNvPr id="4" name="グラフィックス 3" descr="グループ 単色塗りつぶし">
              <a:extLst>
                <a:ext uri="{FF2B5EF4-FFF2-40B4-BE49-F238E27FC236}">
                  <a16:creationId xmlns:a16="http://schemas.microsoft.com/office/drawing/2014/main" id="{23C33DD1-1F27-0A03-DD0B-25A9D19F57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424178" y="707794"/>
              <a:ext cx="1705424" cy="1705424"/>
            </a:xfrm>
            <a:prstGeom prst="rect">
              <a:avLst/>
            </a:prstGeom>
          </p:spPr>
        </p:pic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9E3F7D1-14CC-1365-74DF-42BEFC56AE49}"/>
                </a:ext>
              </a:extLst>
            </p:cNvPr>
            <p:cNvSpPr txBox="1"/>
            <p:nvPr/>
          </p:nvSpPr>
          <p:spPr>
            <a:xfrm>
              <a:off x="6833277" y="2015836"/>
              <a:ext cx="8872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会員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F4A96B9-3878-9E7E-61E4-B5AA10BE4B6C}"/>
              </a:ext>
            </a:extLst>
          </p:cNvPr>
          <p:cNvGrpSpPr/>
          <p:nvPr/>
        </p:nvGrpSpPr>
        <p:grpSpPr>
          <a:xfrm>
            <a:off x="7078616" y="4220461"/>
            <a:ext cx="1435014" cy="1501274"/>
            <a:chOff x="725055" y="1696138"/>
            <a:chExt cx="1999672" cy="2092005"/>
          </a:xfrm>
        </p:grpSpPr>
        <p:pic>
          <p:nvPicPr>
            <p:cNvPr id="7" name="グラフィックス 5" descr="口コミ 枠線">
              <a:extLst>
                <a:ext uri="{FF2B5EF4-FFF2-40B4-BE49-F238E27FC236}">
                  <a16:creationId xmlns:a16="http://schemas.microsoft.com/office/drawing/2014/main" id="{CC8D6A6B-34C9-CE19-47BF-D1EB659B82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25055" y="1696138"/>
              <a:ext cx="1999672" cy="1999672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D591238-1BDC-0DCD-02AB-B64FE125F9F3}"/>
                </a:ext>
              </a:extLst>
            </p:cNvPr>
            <p:cNvSpPr txBox="1"/>
            <p:nvPr/>
          </p:nvSpPr>
          <p:spPr>
            <a:xfrm>
              <a:off x="1152236" y="3511144"/>
              <a:ext cx="11453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協賛企業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65537F2-B318-BB2F-4FFD-0D18EEC899C2}"/>
              </a:ext>
            </a:extLst>
          </p:cNvPr>
          <p:cNvGrpSpPr/>
          <p:nvPr/>
        </p:nvGrpSpPr>
        <p:grpSpPr>
          <a:xfrm>
            <a:off x="6808973" y="1024242"/>
            <a:ext cx="1071539" cy="1293121"/>
            <a:chOff x="5583382" y="3882846"/>
            <a:chExt cx="1223818" cy="1476889"/>
          </a:xfrm>
        </p:grpSpPr>
        <p:pic>
          <p:nvPicPr>
            <p:cNvPr id="11" name="グラフィックス 10" descr="プログラマー男性 枠線">
              <a:extLst>
                <a:ext uri="{FF2B5EF4-FFF2-40B4-BE49-F238E27FC236}">
                  <a16:creationId xmlns:a16="http://schemas.microsoft.com/office/drawing/2014/main" id="{B085DBCF-0979-4A30-19EB-5F0089A076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583382" y="3882846"/>
              <a:ext cx="1223818" cy="1223818"/>
            </a:xfrm>
            <a:prstGeom prst="rect">
              <a:avLst/>
            </a:prstGeom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E831F14-3257-51FD-E525-E7388FFB5872}"/>
                </a:ext>
              </a:extLst>
            </p:cNvPr>
            <p:cNvSpPr txBox="1"/>
            <p:nvPr/>
          </p:nvSpPr>
          <p:spPr>
            <a:xfrm>
              <a:off x="5591600" y="5082736"/>
              <a:ext cx="12073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システム管理者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A7D881AF-D1F4-CCE0-7A63-8064442F538F}"/>
              </a:ext>
            </a:extLst>
          </p:cNvPr>
          <p:cNvGrpSpPr/>
          <p:nvPr/>
        </p:nvGrpSpPr>
        <p:grpSpPr>
          <a:xfrm>
            <a:off x="4123885" y="3890033"/>
            <a:ext cx="1016122" cy="1192451"/>
            <a:chOff x="3029528" y="2681489"/>
            <a:chExt cx="1371600" cy="1609615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F1C94D45-8E84-6022-7A3F-45E82E528C46}"/>
                </a:ext>
              </a:extLst>
            </p:cNvPr>
            <p:cNvGrpSpPr/>
            <p:nvPr/>
          </p:nvGrpSpPr>
          <p:grpSpPr>
            <a:xfrm>
              <a:off x="3029528" y="2681489"/>
              <a:ext cx="1371600" cy="1371600"/>
              <a:chOff x="5181600" y="2971800"/>
              <a:chExt cx="1371600" cy="1371600"/>
            </a:xfrm>
          </p:grpSpPr>
          <p:pic>
            <p:nvPicPr>
              <p:cNvPr id="16" name="グラフィックス 15" descr="男性のプロフィール 枠線">
                <a:extLst>
                  <a:ext uri="{FF2B5EF4-FFF2-40B4-BE49-F238E27FC236}">
                    <a16:creationId xmlns:a16="http://schemas.microsoft.com/office/drawing/2014/main" id="{CC87E926-1208-E47D-668E-A7EC055ED8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5181600" y="2971800"/>
                <a:ext cx="1371600" cy="1371600"/>
              </a:xfrm>
              <a:prstGeom prst="rect">
                <a:avLst/>
              </a:prstGeom>
            </p:spPr>
          </p:pic>
          <p:pic>
            <p:nvPicPr>
              <p:cNvPr id="17" name="グラフィックス 16" descr="ハンドル 単色塗りつぶし">
                <a:extLst>
                  <a:ext uri="{FF2B5EF4-FFF2-40B4-BE49-F238E27FC236}">
                    <a16:creationId xmlns:a16="http://schemas.microsoft.com/office/drawing/2014/main" id="{01AC2804-B6D6-A333-4BCA-04F71483B4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5484091" y="3574473"/>
                <a:ext cx="768927" cy="768927"/>
              </a:xfrm>
              <a:prstGeom prst="rect">
                <a:avLst/>
              </a:prstGeom>
            </p:spPr>
          </p:pic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9DEF931D-4186-85A8-94A5-8F9CE09341A8}"/>
                </a:ext>
              </a:extLst>
            </p:cNvPr>
            <p:cNvSpPr txBox="1"/>
            <p:nvPr/>
          </p:nvSpPr>
          <p:spPr>
            <a:xfrm>
              <a:off x="3029529" y="4014105"/>
              <a:ext cx="13715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交通事業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者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E376018-BEA8-609C-C524-FDA715E53ED2}"/>
              </a:ext>
            </a:extLst>
          </p:cNvPr>
          <p:cNvGrpSpPr/>
          <p:nvPr/>
        </p:nvGrpSpPr>
        <p:grpSpPr>
          <a:xfrm>
            <a:off x="2326718" y="2292593"/>
            <a:ext cx="1190395" cy="1304063"/>
            <a:chOff x="3565011" y="3596166"/>
            <a:chExt cx="1448340" cy="1586636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C64AB30C-4529-77EC-CF7C-5D6AD7FAA11B}"/>
                </a:ext>
              </a:extLst>
            </p:cNvPr>
            <p:cNvSpPr txBox="1"/>
            <p:nvPr/>
          </p:nvSpPr>
          <p:spPr>
            <a:xfrm>
              <a:off x="3573598" y="4845781"/>
              <a:ext cx="1439753" cy="337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コールセンター</a:t>
              </a:r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20" name="グラフィックス 19" descr="コール センター 枠線">
              <a:extLst>
                <a:ext uri="{FF2B5EF4-FFF2-40B4-BE49-F238E27FC236}">
                  <a16:creationId xmlns:a16="http://schemas.microsoft.com/office/drawing/2014/main" id="{01EE136C-A382-41BC-B54C-0C96F5F17BD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565011" y="3596166"/>
              <a:ext cx="1371599" cy="1371599"/>
            </a:xfrm>
            <a:prstGeom prst="rect">
              <a:avLst/>
            </a:prstGeom>
          </p:spPr>
        </p:pic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A9F5C878-1E30-25ED-A2E2-6372F7F3FD07}"/>
              </a:ext>
            </a:extLst>
          </p:cNvPr>
          <p:cNvGrpSpPr/>
          <p:nvPr/>
        </p:nvGrpSpPr>
        <p:grpSpPr>
          <a:xfrm>
            <a:off x="658316" y="1152525"/>
            <a:ext cx="962585" cy="1198886"/>
            <a:chOff x="576728" y="1309345"/>
            <a:chExt cx="962585" cy="1198886"/>
          </a:xfrm>
        </p:grpSpPr>
        <p:pic>
          <p:nvPicPr>
            <p:cNvPr id="22" name="グラフィックス 21" descr="男性 単色塗りつぶし">
              <a:extLst>
                <a:ext uri="{FF2B5EF4-FFF2-40B4-BE49-F238E27FC236}">
                  <a16:creationId xmlns:a16="http://schemas.microsoft.com/office/drawing/2014/main" id="{8710227E-E43F-94D6-F684-091E67805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76728" y="1309345"/>
              <a:ext cx="962585" cy="962585"/>
            </a:xfrm>
            <a:prstGeom prst="rect">
              <a:avLst/>
            </a:prstGeom>
          </p:spPr>
        </p:pic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3340D72-A652-7FEE-3FDC-99821FFBBAE8}"/>
                </a:ext>
              </a:extLst>
            </p:cNvPr>
            <p:cNvSpPr txBox="1"/>
            <p:nvPr/>
          </p:nvSpPr>
          <p:spPr>
            <a:xfrm>
              <a:off x="734854" y="2231232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非会員</a:t>
              </a:r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B17570E9-FFC8-B234-2E1F-1D0E99EC930A}"/>
              </a:ext>
            </a:extLst>
          </p:cNvPr>
          <p:cNvCxnSpPr>
            <a:cxnSpLocks/>
          </p:cNvCxnSpPr>
          <p:nvPr/>
        </p:nvCxnSpPr>
        <p:spPr>
          <a:xfrm>
            <a:off x="1476955" y="1704975"/>
            <a:ext cx="962585" cy="100771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36473959-9541-0D09-2B14-6DA162C16986}"/>
              </a:ext>
            </a:extLst>
          </p:cNvPr>
          <p:cNvCxnSpPr>
            <a:cxnSpLocks/>
          </p:cNvCxnSpPr>
          <p:nvPr/>
        </p:nvCxnSpPr>
        <p:spPr>
          <a:xfrm>
            <a:off x="1476955" y="1716381"/>
            <a:ext cx="2575986" cy="807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E656D0D3-CEC8-278B-D7F4-3FFD283C3EDA}"/>
              </a:ext>
            </a:extLst>
          </p:cNvPr>
          <p:cNvCxnSpPr>
            <a:cxnSpLocks/>
          </p:cNvCxnSpPr>
          <p:nvPr/>
        </p:nvCxnSpPr>
        <p:spPr>
          <a:xfrm flipV="1">
            <a:off x="3217468" y="1818642"/>
            <a:ext cx="835473" cy="94174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" name="グラフィックス 50" descr="モノのインターネット 枠線">
            <a:extLst>
              <a:ext uri="{FF2B5EF4-FFF2-40B4-BE49-F238E27FC236}">
                <a16:creationId xmlns:a16="http://schemas.microsoft.com/office/drawing/2014/main" id="{FAA6E756-2F4C-66C8-F8E0-F7B93AD1E18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060595" y="1254981"/>
            <a:ext cx="1127323" cy="1127323"/>
          </a:xfrm>
          <a:prstGeom prst="rect">
            <a:avLst/>
          </a:prstGeom>
        </p:spPr>
      </p:pic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24F665F-B035-9120-7C3E-602CC34D7596}"/>
              </a:ext>
            </a:extLst>
          </p:cNvPr>
          <p:cNvSpPr txBox="1"/>
          <p:nvPr/>
        </p:nvSpPr>
        <p:spPr>
          <a:xfrm>
            <a:off x="267491" y="2310658"/>
            <a:ext cx="9371018" cy="3016210"/>
          </a:xfrm>
          <a:prstGeom prst="rect">
            <a:avLst/>
          </a:prstGeom>
          <a:solidFill>
            <a:srgbClr val="FF0000">
              <a:alpha val="6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8800" dirty="0">
                <a:solidFill>
                  <a:srgbClr val="FF0000">
                    <a:alpha val="20000"/>
                  </a:srgbClr>
                </a:solidFill>
              </a:rPr>
              <a:t>作成例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3E0C487-23DA-79F8-9259-BEC63D431DEB}"/>
              </a:ext>
            </a:extLst>
          </p:cNvPr>
          <p:cNvSpPr txBox="1"/>
          <p:nvPr/>
        </p:nvSpPr>
        <p:spPr>
          <a:xfrm>
            <a:off x="2278352" y="1438381"/>
            <a:ext cx="156966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①</a:t>
            </a:r>
            <a:r>
              <a:rPr lang="ja-JP" altLang="en-US" sz="1200" dirty="0"/>
              <a:t>利用者が直接登録</a:t>
            </a:r>
            <a:endParaRPr kumimoji="1" lang="ja-JP" altLang="en-US" sz="1200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8897B9-AF20-96D3-6A10-984DB45AC9E0}"/>
              </a:ext>
            </a:extLst>
          </p:cNvPr>
          <p:cNvSpPr txBox="1"/>
          <p:nvPr/>
        </p:nvSpPr>
        <p:spPr>
          <a:xfrm>
            <a:off x="1863534" y="2007991"/>
            <a:ext cx="646331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①</a:t>
            </a:r>
            <a:r>
              <a:rPr lang="ja-JP" altLang="en-US" sz="1200" dirty="0"/>
              <a:t>電話</a:t>
            </a:r>
            <a:endParaRPr kumimoji="1" lang="ja-JP" altLang="en-US" sz="12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67F13E1-A449-C4F1-CA08-6DC1C281A8B5}"/>
              </a:ext>
            </a:extLst>
          </p:cNvPr>
          <p:cNvSpPr txBox="1"/>
          <p:nvPr/>
        </p:nvSpPr>
        <p:spPr>
          <a:xfrm>
            <a:off x="2587120" y="2154093"/>
            <a:ext cx="1107996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②</a:t>
            </a: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②</a:t>
            </a:r>
            <a:r>
              <a:rPr kumimoji="1" lang="ja-JP" altLang="en-US" sz="1200" dirty="0"/>
              <a:t>代理登録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637EE327-4412-7F95-05A3-8DFB4BFBA49D}"/>
              </a:ext>
            </a:extLst>
          </p:cNvPr>
          <p:cNvSpPr/>
          <p:nvPr/>
        </p:nvSpPr>
        <p:spPr>
          <a:xfrm>
            <a:off x="658316" y="1046914"/>
            <a:ext cx="4529602" cy="2540899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D48D11-9919-EDBA-F2F1-8D0A06EEA8F1}"/>
              </a:ext>
            </a:extLst>
          </p:cNvPr>
          <p:cNvSpPr txBox="1"/>
          <p:nvPr/>
        </p:nvSpPr>
        <p:spPr>
          <a:xfrm>
            <a:off x="581350" y="858033"/>
            <a:ext cx="800219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会員登録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0C4E76A9-3511-25B3-928E-C227A3B6E59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1476955" y="3458157"/>
            <a:ext cx="856821" cy="95646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6AE9C64-5E6E-B848-F6C2-949003EB01C2}"/>
              </a:ext>
            </a:extLst>
          </p:cNvPr>
          <p:cNvSpPr txBox="1"/>
          <p:nvPr/>
        </p:nvSpPr>
        <p:spPr>
          <a:xfrm>
            <a:off x="1223343" y="3818763"/>
            <a:ext cx="65067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①</a:t>
            </a:r>
            <a:r>
              <a:rPr lang="ja-JP" altLang="en-US" sz="1200" dirty="0"/>
              <a:t>電話</a:t>
            </a:r>
            <a:endParaRPr kumimoji="1" lang="ja-JP" altLang="en-US" sz="1200" dirty="0"/>
          </a:p>
        </p:txBody>
      </p:sp>
      <p:cxnSp>
        <p:nvCxnSpPr>
          <p:cNvPr id="38" name="コネクタ: 曲線 37">
            <a:extLst>
              <a:ext uri="{FF2B5EF4-FFF2-40B4-BE49-F238E27FC236}">
                <a16:creationId xmlns:a16="http://schemas.microsoft.com/office/drawing/2014/main" id="{E6A816AC-930B-CA3F-56E4-C227528C3F7F}"/>
              </a:ext>
            </a:extLst>
          </p:cNvPr>
          <p:cNvCxnSpPr>
            <a:cxnSpLocks/>
          </p:cNvCxnSpPr>
          <p:nvPr/>
        </p:nvCxnSpPr>
        <p:spPr>
          <a:xfrm flipV="1">
            <a:off x="1476955" y="2245771"/>
            <a:ext cx="2709934" cy="2198677"/>
          </a:xfrm>
          <a:prstGeom prst="curvedConnector3">
            <a:avLst>
              <a:gd name="adj1" fmla="val 99208"/>
            </a:avLst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384ED899-8838-D0FC-81A8-C708E4ECFB72}"/>
              </a:ext>
            </a:extLst>
          </p:cNvPr>
          <p:cNvSpPr txBox="1"/>
          <p:nvPr/>
        </p:nvSpPr>
        <p:spPr>
          <a:xfrm>
            <a:off x="4638440" y="2874138"/>
            <a:ext cx="112732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③</a:t>
            </a:r>
            <a:r>
              <a:rPr kumimoji="1" lang="ja-JP" altLang="en-US" sz="1200" dirty="0"/>
              <a:t>予約情報・ルートの伝達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8D3C7889-5D0E-0364-B774-01727008D502}"/>
              </a:ext>
            </a:extLst>
          </p:cNvPr>
          <p:cNvCxnSpPr>
            <a:cxnSpLocks/>
          </p:cNvCxnSpPr>
          <p:nvPr/>
        </p:nvCxnSpPr>
        <p:spPr>
          <a:xfrm>
            <a:off x="4624256" y="2382304"/>
            <a:ext cx="0" cy="14364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ACFC0DB-4E42-5866-BB74-477D80F50055}"/>
              </a:ext>
            </a:extLst>
          </p:cNvPr>
          <p:cNvSpPr txBox="1"/>
          <p:nvPr/>
        </p:nvSpPr>
        <p:spPr>
          <a:xfrm>
            <a:off x="2276999" y="3873209"/>
            <a:ext cx="135806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①</a:t>
            </a:r>
            <a:r>
              <a:rPr lang="ja-JP" altLang="en-US" sz="1200" dirty="0"/>
              <a:t>システムで予約</a:t>
            </a:r>
            <a:endParaRPr kumimoji="1" lang="ja-JP" altLang="en-US" sz="1200" dirty="0"/>
          </a:p>
        </p:txBody>
      </p: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2F38AE14-B2D4-73A2-2A06-133FF3ADF443}"/>
              </a:ext>
            </a:extLst>
          </p:cNvPr>
          <p:cNvCxnSpPr>
            <a:cxnSpLocks/>
          </p:cNvCxnSpPr>
          <p:nvPr/>
        </p:nvCxnSpPr>
        <p:spPr>
          <a:xfrm flipH="1">
            <a:off x="2178440" y="4593257"/>
            <a:ext cx="1890699" cy="2559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5AE2187-48FB-843A-336E-F912FE6461E5}"/>
              </a:ext>
            </a:extLst>
          </p:cNvPr>
          <p:cNvSpPr txBox="1"/>
          <p:nvPr/>
        </p:nvSpPr>
        <p:spPr>
          <a:xfrm>
            <a:off x="2831922" y="4760271"/>
            <a:ext cx="685191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④</a:t>
            </a:r>
            <a:r>
              <a:rPr kumimoji="1" lang="ja-JP" altLang="en-US" sz="1200" dirty="0"/>
              <a:t>迎車</a:t>
            </a: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3428D4E0-9980-3897-3C60-0AFC4621CF7F}"/>
              </a:ext>
            </a:extLst>
          </p:cNvPr>
          <p:cNvCxnSpPr>
            <a:cxnSpLocks/>
          </p:cNvCxnSpPr>
          <p:nvPr/>
        </p:nvCxnSpPr>
        <p:spPr>
          <a:xfrm>
            <a:off x="5140007" y="4540638"/>
            <a:ext cx="1790109" cy="3366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4869B52-A8BC-31E2-F4AB-4DC297D363A3}"/>
              </a:ext>
            </a:extLst>
          </p:cNvPr>
          <p:cNvSpPr txBox="1"/>
          <p:nvPr/>
        </p:nvSpPr>
        <p:spPr>
          <a:xfrm>
            <a:off x="5448262" y="4760271"/>
            <a:ext cx="126188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⑤</a:t>
            </a:r>
            <a:r>
              <a:rPr kumimoji="1" lang="ja-JP" altLang="en-US" sz="1200" dirty="0"/>
              <a:t>予約者の輸送</a:t>
            </a:r>
          </a:p>
        </p:txBody>
      </p: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BC8E602-A1B1-3A08-CEED-2F1C192541EF}"/>
              </a:ext>
            </a:extLst>
          </p:cNvPr>
          <p:cNvCxnSpPr>
            <a:cxnSpLocks/>
          </p:cNvCxnSpPr>
          <p:nvPr/>
        </p:nvCxnSpPr>
        <p:spPr>
          <a:xfrm flipV="1">
            <a:off x="2178440" y="5410168"/>
            <a:ext cx="4751676" cy="367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AF3A92D7-E3D0-52AA-7807-5F5C35FE443B}"/>
              </a:ext>
            </a:extLst>
          </p:cNvPr>
          <p:cNvSpPr txBox="1"/>
          <p:nvPr/>
        </p:nvSpPr>
        <p:spPr>
          <a:xfrm>
            <a:off x="4376269" y="5404597"/>
            <a:ext cx="671981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⑥</a:t>
            </a:r>
            <a:r>
              <a:rPr lang="ja-JP" altLang="en-US" sz="1200" dirty="0"/>
              <a:t>移動</a:t>
            </a:r>
            <a:endParaRPr kumimoji="1" lang="ja-JP" altLang="en-US" sz="1200" dirty="0"/>
          </a:p>
        </p:txBody>
      </p:sp>
      <p:cxnSp>
        <p:nvCxnSpPr>
          <p:cNvPr id="67" name="直線矢印コネクタ 66">
            <a:extLst>
              <a:ext uri="{FF2B5EF4-FFF2-40B4-BE49-F238E27FC236}">
                <a16:creationId xmlns:a16="http://schemas.microsoft.com/office/drawing/2014/main" id="{A79DC1BD-D8C4-4541-3AA6-5D0F1D0913E4}"/>
              </a:ext>
            </a:extLst>
          </p:cNvPr>
          <p:cNvCxnSpPr>
            <a:cxnSpLocks/>
          </p:cNvCxnSpPr>
          <p:nvPr/>
        </p:nvCxnSpPr>
        <p:spPr>
          <a:xfrm flipH="1">
            <a:off x="5202100" y="1694854"/>
            <a:ext cx="161406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EF6F97F-75FE-DEEC-25D0-5E57B1024712}"/>
              </a:ext>
            </a:extLst>
          </p:cNvPr>
          <p:cNvSpPr txBox="1"/>
          <p:nvPr/>
        </p:nvSpPr>
        <p:spPr>
          <a:xfrm>
            <a:off x="5353212" y="1355618"/>
            <a:ext cx="1455761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/>
              <a:t>利用状況の確認等</a:t>
            </a:r>
            <a:endParaRPr kumimoji="1" lang="ja-JP" altLang="en-US" sz="1200" dirty="0"/>
          </a:p>
        </p:txBody>
      </p:sp>
      <p:sp>
        <p:nvSpPr>
          <p:cNvPr id="71" name="二等辺三角形 70">
            <a:extLst>
              <a:ext uri="{FF2B5EF4-FFF2-40B4-BE49-F238E27FC236}">
                <a16:creationId xmlns:a16="http://schemas.microsoft.com/office/drawing/2014/main" id="{C111738C-CF76-4718-55DD-714F4B79A99C}"/>
              </a:ext>
            </a:extLst>
          </p:cNvPr>
          <p:cNvSpPr/>
          <p:nvPr/>
        </p:nvSpPr>
        <p:spPr>
          <a:xfrm>
            <a:off x="658316" y="1342510"/>
            <a:ext cx="8024342" cy="4883979"/>
          </a:xfrm>
          <a:custGeom>
            <a:avLst/>
            <a:gdLst>
              <a:gd name="connsiteX0" fmla="*/ 0 w 8689507"/>
              <a:gd name="connsiteY0" fmla="*/ 4881420 h 4881420"/>
              <a:gd name="connsiteX1" fmla="*/ 4344754 w 8689507"/>
              <a:gd name="connsiteY1" fmla="*/ 0 h 4881420"/>
              <a:gd name="connsiteX2" fmla="*/ 8689507 w 8689507"/>
              <a:gd name="connsiteY2" fmla="*/ 4881420 h 4881420"/>
              <a:gd name="connsiteX3" fmla="*/ 0 w 8689507"/>
              <a:gd name="connsiteY3" fmla="*/ 4881420 h 4881420"/>
              <a:gd name="connsiteX0" fmla="*/ 0 w 8689507"/>
              <a:gd name="connsiteY0" fmla="*/ 4890945 h 4890945"/>
              <a:gd name="connsiteX1" fmla="*/ 4354279 w 8689507"/>
              <a:gd name="connsiteY1" fmla="*/ 0 h 4890945"/>
              <a:gd name="connsiteX2" fmla="*/ 8689507 w 8689507"/>
              <a:gd name="connsiteY2" fmla="*/ 4890945 h 4890945"/>
              <a:gd name="connsiteX3" fmla="*/ 0 w 8689507"/>
              <a:gd name="connsiteY3" fmla="*/ 4890945 h 4890945"/>
              <a:gd name="connsiteX0" fmla="*/ 0 w 8689507"/>
              <a:gd name="connsiteY0" fmla="*/ 4890945 h 4890945"/>
              <a:gd name="connsiteX1" fmla="*/ 4354279 w 8689507"/>
              <a:gd name="connsiteY1" fmla="*/ 0 h 4890945"/>
              <a:gd name="connsiteX2" fmla="*/ 8689507 w 8689507"/>
              <a:gd name="connsiteY2" fmla="*/ 4890945 h 4890945"/>
              <a:gd name="connsiteX3" fmla="*/ 0 w 8689507"/>
              <a:gd name="connsiteY3" fmla="*/ 4890945 h 4890945"/>
              <a:gd name="connsiteX0" fmla="*/ 0 w 8689507"/>
              <a:gd name="connsiteY0" fmla="*/ 4890945 h 4890945"/>
              <a:gd name="connsiteX1" fmla="*/ 4354279 w 8689507"/>
              <a:gd name="connsiteY1" fmla="*/ 0 h 4890945"/>
              <a:gd name="connsiteX2" fmla="*/ 8689507 w 8689507"/>
              <a:gd name="connsiteY2" fmla="*/ 4890945 h 4890945"/>
              <a:gd name="connsiteX3" fmla="*/ 0 w 8689507"/>
              <a:gd name="connsiteY3" fmla="*/ 4890945 h 4890945"/>
              <a:gd name="connsiteX0" fmla="*/ 0 w 8689507"/>
              <a:gd name="connsiteY0" fmla="*/ 4690920 h 4690920"/>
              <a:gd name="connsiteX1" fmla="*/ 4344754 w 8689507"/>
              <a:gd name="connsiteY1" fmla="*/ 0 h 4690920"/>
              <a:gd name="connsiteX2" fmla="*/ 8689507 w 8689507"/>
              <a:gd name="connsiteY2" fmla="*/ 4690920 h 4690920"/>
              <a:gd name="connsiteX3" fmla="*/ 0 w 8689507"/>
              <a:gd name="connsiteY3" fmla="*/ 4690920 h 4690920"/>
              <a:gd name="connsiteX0" fmla="*/ 0 w 8689507"/>
              <a:gd name="connsiteY0" fmla="*/ 4538520 h 4538520"/>
              <a:gd name="connsiteX1" fmla="*/ 4297129 w 8689507"/>
              <a:gd name="connsiteY1" fmla="*/ 0 h 4538520"/>
              <a:gd name="connsiteX2" fmla="*/ 8689507 w 8689507"/>
              <a:gd name="connsiteY2" fmla="*/ 4538520 h 4538520"/>
              <a:gd name="connsiteX3" fmla="*/ 0 w 8689507"/>
              <a:gd name="connsiteY3" fmla="*/ 4538520 h 4538520"/>
              <a:gd name="connsiteX0" fmla="*/ 0 w 8689507"/>
              <a:gd name="connsiteY0" fmla="*/ 4538520 h 4538520"/>
              <a:gd name="connsiteX1" fmla="*/ 4297129 w 8689507"/>
              <a:gd name="connsiteY1" fmla="*/ 0 h 4538520"/>
              <a:gd name="connsiteX2" fmla="*/ 8689507 w 8689507"/>
              <a:gd name="connsiteY2" fmla="*/ 4538520 h 4538520"/>
              <a:gd name="connsiteX3" fmla="*/ 0 w 8689507"/>
              <a:gd name="connsiteY3" fmla="*/ 4538520 h 4538520"/>
              <a:gd name="connsiteX0" fmla="*/ 0 w 8432332"/>
              <a:gd name="connsiteY0" fmla="*/ 4500420 h 4538520"/>
              <a:gd name="connsiteX1" fmla="*/ 4039954 w 8432332"/>
              <a:gd name="connsiteY1" fmla="*/ 0 h 4538520"/>
              <a:gd name="connsiteX2" fmla="*/ 8432332 w 8432332"/>
              <a:gd name="connsiteY2" fmla="*/ 4538520 h 4538520"/>
              <a:gd name="connsiteX3" fmla="*/ 0 w 8432332"/>
              <a:gd name="connsiteY3" fmla="*/ 4500420 h 4538520"/>
              <a:gd name="connsiteX0" fmla="*/ 0 w 8432332"/>
              <a:gd name="connsiteY0" fmla="*/ 4500420 h 4627902"/>
              <a:gd name="connsiteX1" fmla="*/ 4039954 w 8432332"/>
              <a:gd name="connsiteY1" fmla="*/ 0 h 4627902"/>
              <a:gd name="connsiteX2" fmla="*/ 8432332 w 8432332"/>
              <a:gd name="connsiteY2" fmla="*/ 4538520 h 4627902"/>
              <a:gd name="connsiteX3" fmla="*/ 0 w 8432332"/>
              <a:gd name="connsiteY3" fmla="*/ 4500420 h 4627902"/>
              <a:gd name="connsiteX0" fmla="*/ 0 w 8089432"/>
              <a:gd name="connsiteY0" fmla="*/ 4500420 h 4596220"/>
              <a:gd name="connsiteX1" fmla="*/ 4039954 w 8089432"/>
              <a:gd name="connsiteY1" fmla="*/ 0 h 4596220"/>
              <a:gd name="connsiteX2" fmla="*/ 8089432 w 8089432"/>
              <a:gd name="connsiteY2" fmla="*/ 4395645 h 4596220"/>
              <a:gd name="connsiteX3" fmla="*/ 0 w 8089432"/>
              <a:gd name="connsiteY3" fmla="*/ 4500420 h 4596220"/>
              <a:gd name="connsiteX0" fmla="*/ 0 w 8128716"/>
              <a:gd name="connsiteY0" fmla="*/ 4500420 h 4852463"/>
              <a:gd name="connsiteX1" fmla="*/ 4039954 w 8128716"/>
              <a:gd name="connsiteY1" fmla="*/ 0 h 4852463"/>
              <a:gd name="connsiteX2" fmla="*/ 8089432 w 8128716"/>
              <a:gd name="connsiteY2" fmla="*/ 4395645 h 4852463"/>
              <a:gd name="connsiteX3" fmla="*/ 0 w 8128716"/>
              <a:gd name="connsiteY3" fmla="*/ 4500420 h 4852463"/>
              <a:gd name="connsiteX0" fmla="*/ 0 w 8128716"/>
              <a:gd name="connsiteY0" fmla="*/ 4500420 h 4852463"/>
              <a:gd name="connsiteX1" fmla="*/ 4039954 w 8128716"/>
              <a:gd name="connsiteY1" fmla="*/ 0 h 4852463"/>
              <a:gd name="connsiteX2" fmla="*/ 8089432 w 8128716"/>
              <a:gd name="connsiteY2" fmla="*/ 4395645 h 4852463"/>
              <a:gd name="connsiteX3" fmla="*/ 0 w 8128716"/>
              <a:gd name="connsiteY3" fmla="*/ 4500420 h 4852463"/>
              <a:gd name="connsiteX0" fmla="*/ 0 w 8280441"/>
              <a:gd name="connsiteY0" fmla="*/ 4500420 h 4893727"/>
              <a:gd name="connsiteX1" fmla="*/ 4039954 w 8280441"/>
              <a:gd name="connsiteY1" fmla="*/ 0 h 4893727"/>
              <a:gd name="connsiteX2" fmla="*/ 8241832 w 8280441"/>
              <a:gd name="connsiteY2" fmla="*/ 4462320 h 4893727"/>
              <a:gd name="connsiteX3" fmla="*/ 0 w 8280441"/>
              <a:gd name="connsiteY3" fmla="*/ 4500420 h 4893727"/>
              <a:gd name="connsiteX0" fmla="*/ 0 w 8253346"/>
              <a:gd name="connsiteY0" fmla="*/ 4500420 h 4824881"/>
              <a:gd name="connsiteX1" fmla="*/ 4039954 w 8253346"/>
              <a:gd name="connsiteY1" fmla="*/ 0 h 4824881"/>
              <a:gd name="connsiteX2" fmla="*/ 8241832 w 8253346"/>
              <a:gd name="connsiteY2" fmla="*/ 4462320 h 4824881"/>
              <a:gd name="connsiteX3" fmla="*/ 0 w 8253346"/>
              <a:gd name="connsiteY3" fmla="*/ 4500420 h 4824881"/>
              <a:gd name="connsiteX0" fmla="*/ 0 w 8253423"/>
              <a:gd name="connsiteY0" fmla="*/ 4386120 h 4710581"/>
              <a:gd name="connsiteX1" fmla="*/ 4049479 w 8253423"/>
              <a:gd name="connsiteY1" fmla="*/ 0 h 4710581"/>
              <a:gd name="connsiteX2" fmla="*/ 8241832 w 8253423"/>
              <a:gd name="connsiteY2" fmla="*/ 4348020 h 4710581"/>
              <a:gd name="connsiteX3" fmla="*/ 0 w 8253423"/>
              <a:gd name="connsiteY3" fmla="*/ 4386120 h 4710581"/>
              <a:gd name="connsiteX0" fmla="*/ 0 w 8246288"/>
              <a:gd name="connsiteY0" fmla="*/ 4392772 h 4717233"/>
              <a:gd name="connsiteX1" fmla="*/ 4049479 w 8246288"/>
              <a:gd name="connsiteY1" fmla="*/ 6652 h 4717233"/>
              <a:gd name="connsiteX2" fmla="*/ 8241832 w 8246288"/>
              <a:gd name="connsiteY2" fmla="*/ 4354672 h 4717233"/>
              <a:gd name="connsiteX3" fmla="*/ 0 w 8246288"/>
              <a:gd name="connsiteY3" fmla="*/ 4392772 h 4717233"/>
              <a:gd name="connsiteX0" fmla="*/ 0 w 8246288"/>
              <a:gd name="connsiteY0" fmla="*/ 4392772 h 4717233"/>
              <a:gd name="connsiteX1" fmla="*/ 4049479 w 8246288"/>
              <a:gd name="connsiteY1" fmla="*/ 6652 h 4717233"/>
              <a:gd name="connsiteX2" fmla="*/ 8241832 w 8246288"/>
              <a:gd name="connsiteY2" fmla="*/ 4354672 h 4717233"/>
              <a:gd name="connsiteX3" fmla="*/ 0 w 8246288"/>
              <a:gd name="connsiteY3" fmla="*/ 4392772 h 4717233"/>
              <a:gd name="connsiteX0" fmla="*/ 0 w 8247246"/>
              <a:gd name="connsiteY0" fmla="*/ 4386120 h 4710581"/>
              <a:gd name="connsiteX1" fmla="*/ 4049479 w 8247246"/>
              <a:gd name="connsiteY1" fmla="*/ 0 h 4710581"/>
              <a:gd name="connsiteX2" fmla="*/ 8241832 w 8247246"/>
              <a:gd name="connsiteY2" fmla="*/ 4348020 h 4710581"/>
              <a:gd name="connsiteX3" fmla="*/ 0 w 8247246"/>
              <a:gd name="connsiteY3" fmla="*/ 4386120 h 4710581"/>
              <a:gd name="connsiteX0" fmla="*/ 23064 w 8270310"/>
              <a:gd name="connsiteY0" fmla="*/ 4386120 h 4710581"/>
              <a:gd name="connsiteX1" fmla="*/ 4072543 w 8270310"/>
              <a:gd name="connsiteY1" fmla="*/ 0 h 4710581"/>
              <a:gd name="connsiteX2" fmla="*/ 8264896 w 8270310"/>
              <a:gd name="connsiteY2" fmla="*/ 4348020 h 4710581"/>
              <a:gd name="connsiteX3" fmla="*/ 23064 w 8270310"/>
              <a:gd name="connsiteY3" fmla="*/ 4386120 h 4710581"/>
              <a:gd name="connsiteX0" fmla="*/ 23064 w 8270310"/>
              <a:gd name="connsiteY0" fmla="*/ 4386120 h 4771530"/>
              <a:gd name="connsiteX1" fmla="*/ 4072543 w 8270310"/>
              <a:gd name="connsiteY1" fmla="*/ 0 h 4771530"/>
              <a:gd name="connsiteX2" fmla="*/ 8264896 w 8270310"/>
              <a:gd name="connsiteY2" fmla="*/ 4348020 h 4771530"/>
              <a:gd name="connsiteX3" fmla="*/ 23064 w 8270310"/>
              <a:gd name="connsiteY3" fmla="*/ 4386120 h 4771530"/>
              <a:gd name="connsiteX0" fmla="*/ 22159 w 8383705"/>
              <a:gd name="connsiteY0" fmla="*/ 4386120 h 4771530"/>
              <a:gd name="connsiteX1" fmla="*/ 4185938 w 8383705"/>
              <a:gd name="connsiteY1" fmla="*/ 0 h 4771530"/>
              <a:gd name="connsiteX2" fmla="*/ 8378291 w 8383705"/>
              <a:gd name="connsiteY2" fmla="*/ 4348020 h 4771530"/>
              <a:gd name="connsiteX3" fmla="*/ 22159 w 8383705"/>
              <a:gd name="connsiteY3" fmla="*/ 4386120 h 4771530"/>
              <a:gd name="connsiteX0" fmla="*/ 22602 w 8384045"/>
              <a:gd name="connsiteY0" fmla="*/ 4424220 h 4809630"/>
              <a:gd name="connsiteX1" fmla="*/ 4129231 w 8384045"/>
              <a:gd name="connsiteY1" fmla="*/ 0 h 4809630"/>
              <a:gd name="connsiteX2" fmla="*/ 8378734 w 8384045"/>
              <a:gd name="connsiteY2" fmla="*/ 4386120 h 4809630"/>
              <a:gd name="connsiteX3" fmla="*/ 22602 w 8384045"/>
              <a:gd name="connsiteY3" fmla="*/ 4424220 h 4809630"/>
              <a:gd name="connsiteX0" fmla="*/ 22602 w 8384200"/>
              <a:gd name="connsiteY0" fmla="*/ 4424275 h 4809685"/>
              <a:gd name="connsiteX1" fmla="*/ 4129231 w 8384200"/>
              <a:gd name="connsiteY1" fmla="*/ 55 h 4809685"/>
              <a:gd name="connsiteX2" fmla="*/ 8378734 w 8384200"/>
              <a:gd name="connsiteY2" fmla="*/ 4386175 h 4809685"/>
              <a:gd name="connsiteX3" fmla="*/ 22602 w 8384200"/>
              <a:gd name="connsiteY3" fmla="*/ 4424275 h 4809685"/>
              <a:gd name="connsiteX0" fmla="*/ 22602 w 8232101"/>
              <a:gd name="connsiteY0" fmla="*/ 4424275 h 4794707"/>
              <a:gd name="connsiteX1" fmla="*/ 4129231 w 8232101"/>
              <a:gd name="connsiteY1" fmla="*/ 55 h 4794707"/>
              <a:gd name="connsiteX2" fmla="*/ 8226334 w 8232101"/>
              <a:gd name="connsiteY2" fmla="*/ 4357600 h 4794707"/>
              <a:gd name="connsiteX3" fmla="*/ 22602 w 8232101"/>
              <a:gd name="connsiteY3" fmla="*/ 4424275 h 4794707"/>
              <a:gd name="connsiteX0" fmla="*/ 22602 w 8233620"/>
              <a:gd name="connsiteY0" fmla="*/ 4424280 h 4794712"/>
              <a:gd name="connsiteX1" fmla="*/ 4129231 w 8233620"/>
              <a:gd name="connsiteY1" fmla="*/ 60 h 4794712"/>
              <a:gd name="connsiteX2" fmla="*/ 8226334 w 8233620"/>
              <a:gd name="connsiteY2" fmla="*/ 4357605 h 4794712"/>
              <a:gd name="connsiteX3" fmla="*/ 22602 w 8233620"/>
              <a:gd name="connsiteY3" fmla="*/ 4424280 h 4794712"/>
              <a:gd name="connsiteX0" fmla="*/ 22602 w 8233620"/>
              <a:gd name="connsiteY0" fmla="*/ 4424280 h 4877620"/>
              <a:gd name="connsiteX1" fmla="*/ 4129231 w 8233620"/>
              <a:gd name="connsiteY1" fmla="*/ 60 h 4877620"/>
              <a:gd name="connsiteX2" fmla="*/ 8226334 w 8233620"/>
              <a:gd name="connsiteY2" fmla="*/ 4357605 h 4877620"/>
              <a:gd name="connsiteX3" fmla="*/ 22602 w 8233620"/>
              <a:gd name="connsiteY3" fmla="*/ 4424280 h 4877620"/>
              <a:gd name="connsiteX0" fmla="*/ 2553 w 8213571"/>
              <a:gd name="connsiteY0" fmla="*/ 4424280 h 4877620"/>
              <a:gd name="connsiteX1" fmla="*/ 4109182 w 8213571"/>
              <a:gd name="connsiteY1" fmla="*/ 60 h 4877620"/>
              <a:gd name="connsiteX2" fmla="*/ 8206285 w 8213571"/>
              <a:gd name="connsiteY2" fmla="*/ 4357605 h 4877620"/>
              <a:gd name="connsiteX3" fmla="*/ 2553 w 8213571"/>
              <a:gd name="connsiteY3" fmla="*/ 4424280 h 4877620"/>
              <a:gd name="connsiteX0" fmla="*/ 2553 w 8213571"/>
              <a:gd name="connsiteY0" fmla="*/ 4424280 h 4948317"/>
              <a:gd name="connsiteX1" fmla="*/ 4109182 w 8213571"/>
              <a:gd name="connsiteY1" fmla="*/ 60 h 4948317"/>
              <a:gd name="connsiteX2" fmla="*/ 8206285 w 8213571"/>
              <a:gd name="connsiteY2" fmla="*/ 4357605 h 4948317"/>
              <a:gd name="connsiteX3" fmla="*/ 2553 w 8213571"/>
              <a:gd name="connsiteY3" fmla="*/ 4424280 h 4948317"/>
              <a:gd name="connsiteX0" fmla="*/ 2553 w 8213571"/>
              <a:gd name="connsiteY0" fmla="*/ 4424280 h 5035603"/>
              <a:gd name="connsiteX1" fmla="*/ 4109182 w 8213571"/>
              <a:gd name="connsiteY1" fmla="*/ 60 h 5035603"/>
              <a:gd name="connsiteX2" fmla="*/ 8206285 w 8213571"/>
              <a:gd name="connsiteY2" fmla="*/ 4357605 h 5035603"/>
              <a:gd name="connsiteX3" fmla="*/ 2553 w 8213571"/>
              <a:gd name="connsiteY3" fmla="*/ 4424280 h 5035603"/>
              <a:gd name="connsiteX0" fmla="*/ 2644 w 8127937"/>
              <a:gd name="connsiteY0" fmla="*/ 4282987 h 4963833"/>
              <a:gd name="connsiteX1" fmla="*/ 4023548 w 8127937"/>
              <a:gd name="connsiteY1" fmla="*/ 60 h 4963833"/>
              <a:gd name="connsiteX2" fmla="*/ 8120651 w 8127937"/>
              <a:gd name="connsiteY2" fmla="*/ 4357605 h 4963833"/>
              <a:gd name="connsiteX3" fmla="*/ 2644 w 8127937"/>
              <a:gd name="connsiteY3" fmla="*/ 4282987 h 4963833"/>
              <a:gd name="connsiteX0" fmla="*/ 77150 w 8202443"/>
              <a:gd name="connsiteY0" fmla="*/ 4282987 h 4963833"/>
              <a:gd name="connsiteX1" fmla="*/ 4098054 w 8202443"/>
              <a:gd name="connsiteY1" fmla="*/ 60 h 4963833"/>
              <a:gd name="connsiteX2" fmla="*/ 8195157 w 8202443"/>
              <a:gd name="connsiteY2" fmla="*/ 4357605 h 4963833"/>
              <a:gd name="connsiteX3" fmla="*/ 77150 w 8202443"/>
              <a:gd name="connsiteY3" fmla="*/ 4282987 h 4963833"/>
              <a:gd name="connsiteX0" fmla="*/ 77150 w 8202443"/>
              <a:gd name="connsiteY0" fmla="*/ 4282987 h 5262619"/>
              <a:gd name="connsiteX1" fmla="*/ 4098054 w 8202443"/>
              <a:gd name="connsiteY1" fmla="*/ 60 h 5262619"/>
              <a:gd name="connsiteX2" fmla="*/ 8195157 w 8202443"/>
              <a:gd name="connsiteY2" fmla="*/ 4357605 h 5262619"/>
              <a:gd name="connsiteX3" fmla="*/ 77150 w 8202443"/>
              <a:gd name="connsiteY3" fmla="*/ 4282987 h 5262619"/>
              <a:gd name="connsiteX0" fmla="*/ 77150 w 8195157"/>
              <a:gd name="connsiteY0" fmla="*/ 4283019 h 5262651"/>
              <a:gd name="connsiteX1" fmla="*/ 4098054 w 8195157"/>
              <a:gd name="connsiteY1" fmla="*/ 92 h 5262651"/>
              <a:gd name="connsiteX2" fmla="*/ 8195157 w 8195157"/>
              <a:gd name="connsiteY2" fmla="*/ 4357637 h 5262651"/>
              <a:gd name="connsiteX3" fmla="*/ 77150 w 8195157"/>
              <a:gd name="connsiteY3" fmla="*/ 4283019 h 5262651"/>
              <a:gd name="connsiteX0" fmla="*/ 77150 w 8195157"/>
              <a:gd name="connsiteY0" fmla="*/ 4283019 h 5249690"/>
              <a:gd name="connsiteX1" fmla="*/ 4098054 w 8195157"/>
              <a:gd name="connsiteY1" fmla="*/ 92 h 5249690"/>
              <a:gd name="connsiteX2" fmla="*/ 8195157 w 8195157"/>
              <a:gd name="connsiteY2" fmla="*/ 4357637 h 5249690"/>
              <a:gd name="connsiteX3" fmla="*/ 77150 w 8195157"/>
              <a:gd name="connsiteY3" fmla="*/ 4283019 h 5249690"/>
              <a:gd name="connsiteX0" fmla="*/ 77150 w 8195157"/>
              <a:gd name="connsiteY0" fmla="*/ 4283019 h 5411383"/>
              <a:gd name="connsiteX1" fmla="*/ 4098054 w 8195157"/>
              <a:gd name="connsiteY1" fmla="*/ 92 h 5411383"/>
              <a:gd name="connsiteX2" fmla="*/ 8195157 w 8195157"/>
              <a:gd name="connsiteY2" fmla="*/ 4357637 h 5411383"/>
              <a:gd name="connsiteX3" fmla="*/ 77150 w 8195157"/>
              <a:gd name="connsiteY3" fmla="*/ 4283019 h 5411383"/>
              <a:gd name="connsiteX0" fmla="*/ 71508 w 8450084"/>
              <a:gd name="connsiteY0" fmla="*/ 4494960 h 5528902"/>
              <a:gd name="connsiteX1" fmla="*/ 4352981 w 8450084"/>
              <a:gd name="connsiteY1" fmla="*/ 92 h 5528902"/>
              <a:gd name="connsiteX2" fmla="*/ 8450084 w 8450084"/>
              <a:gd name="connsiteY2" fmla="*/ 4357637 h 5528902"/>
              <a:gd name="connsiteX3" fmla="*/ 71508 w 8450084"/>
              <a:gd name="connsiteY3" fmla="*/ 4494960 h 5528902"/>
              <a:gd name="connsiteX0" fmla="*/ 403 w 8378979"/>
              <a:gd name="connsiteY0" fmla="*/ 4494960 h 5528902"/>
              <a:gd name="connsiteX1" fmla="*/ 4281876 w 8378979"/>
              <a:gd name="connsiteY1" fmla="*/ 92 h 5528902"/>
              <a:gd name="connsiteX2" fmla="*/ 8378979 w 8378979"/>
              <a:gd name="connsiteY2" fmla="*/ 4357637 h 5528902"/>
              <a:gd name="connsiteX3" fmla="*/ 403 w 8378979"/>
              <a:gd name="connsiteY3" fmla="*/ 4494960 h 5528902"/>
              <a:gd name="connsiteX0" fmla="*/ 6365 w 8384941"/>
              <a:gd name="connsiteY0" fmla="*/ 4494960 h 5528902"/>
              <a:gd name="connsiteX1" fmla="*/ 4287838 w 8384941"/>
              <a:gd name="connsiteY1" fmla="*/ 92 h 5528902"/>
              <a:gd name="connsiteX2" fmla="*/ 8384941 w 8384941"/>
              <a:gd name="connsiteY2" fmla="*/ 4357637 h 5528902"/>
              <a:gd name="connsiteX3" fmla="*/ 6365 w 8384941"/>
              <a:gd name="connsiteY3" fmla="*/ 4494960 h 5528902"/>
              <a:gd name="connsiteX0" fmla="*/ 6365 w 8384941"/>
              <a:gd name="connsiteY0" fmla="*/ 4494960 h 5362612"/>
              <a:gd name="connsiteX1" fmla="*/ 4287838 w 8384941"/>
              <a:gd name="connsiteY1" fmla="*/ 92 h 5362612"/>
              <a:gd name="connsiteX2" fmla="*/ 8384941 w 8384941"/>
              <a:gd name="connsiteY2" fmla="*/ 4357637 h 5362612"/>
              <a:gd name="connsiteX3" fmla="*/ 6365 w 8384941"/>
              <a:gd name="connsiteY3" fmla="*/ 4494960 h 5362612"/>
              <a:gd name="connsiteX0" fmla="*/ 6365 w 8384941"/>
              <a:gd name="connsiteY0" fmla="*/ 4494960 h 5452377"/>
              <a:gd name="connsiteX1" fmla="*/ 4287838 w 8384941"/>
              <a:gd name="connsiteY1" fmla="*/ 92 h 5452377"/>
              <a:gd name="connsiteX2" fmla="*/ 8384941 w 8384941"/>
              <a:gd name="connsiteY2" fmla="*/ 4357637 h 5452377"/>
              <a:gd name="connsiteX3" fmla="*/ 6365 w 8384941"/>
              <a:gd name="connsiteY3" fmla="*/ 4494960 h 5452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4941" h="5452377">
                <a:moveTo>
                  <a:pt x="6365" y="4494960"/>
                </a:moveTo>
                <a:cubicBezTo>
                  <a:pt x="-146404" y="2488233"/>
                  <a:pt x="2483987" y="11157"/>
                  <a:pt x="4287838" y="92"/>
                </a:cubicBezTo>
                <a:cubicBezTo>
                  <a:pt x="5885314" y="-17418"/>
                  <a:pt x="8366227" y="2464196"/>
                  <a:pt x="8384941" y="4357637"/>
                </a:cubicBezTo>
                <a:cubicBezTo>
                  <a:pt x="8183694" y="5871207"/>
                  <a:pt x="223902" y="5717576"/>
                  <a:pt x="6365" y="4494960"/>
                </a:cubicBezTo>
                <a:close/>
              </a:path>
            </a:pathLst>
          </a:custGeom>
          <a:noFill/>
          <a:ln w="19050" cap="rnd">
            <a:solidFill>
              <a:schemeClr val="accent2">
                <a:lumMod val="75000"/>
              </a:schemeClr>
            </a:solidFill>
            <a:prstDash val="lgDash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949B9CBC-DBB0-E53F-F10B-8B357CCFFD84}"/>
              </a:ext>
            </a:extLst>
          </p:cNvPr>
          <p:cNvSpPr txBox="1"/>
          <p:nvPr/>
        </p:nvSpPr>
        <p:spPr>
          <a:xfrm>
            <a:off x="4270377" y="6111497"/>
            <a:ext cx="877163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75000"/>
              </a:schemeClr>
            </a:solidFill>
          </a:ln>
        </p:spPr>
        <p:txBody>
          <a:bodyPr wrap="none" rtlCol="0" anchor="ctr" anchorCtr="0">
            <a:sp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予約・輸送</a:t>
            </a:r>
            <a:endParaRPr kumimoji="1" lang="ja-JP" alt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14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8AA7A-A70D-19FF-A245-BAAE3DA18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712CE2-7E9A-C380-A515-E7D4EE63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１</a:t>
            </a:r>
            <a:r>
              <a:rPr lang="en-US" altLang="ja-JP" dirty="0"/>
              <a:t>-2</a:t>
            </a:r>
            <a:r>
              <a:rPr lang="ja-JP" altLang="en-US" dirty="0"/>
              <a:t>．事業実施スキーム図</a:t>
            </a:r>
            <a:r>
              <a:rPr lang="en-US" altLang="ja-JP" sz="1200" dirty="0"/>
              <a:t>※</a:t>
            </a:r>
            <a:r>
              <a:rPr lang="ja-JP" altLang="en-US" sz="1200" dirty="0"/>
              <a:t>事業者グループの場合作成。各図等を適宜追加編集して作成すること。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3D89D9D-4BB2-5C96-8EF3-EDDD4A35D5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09210"/>
              </p:ext>
            </p:extLst>
          </p:nvPr>
        </p:nvGraphicFramePr>
        <p:xfrm>
          <a:off x="3225800" y="1643352"/>
          <a:ext cx="3467100" cy="163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69849">
                  <a:extLst>
                    <a:ext uri="{9D8B030D-6E8A-4147-A177-3AD203B41FA5}">
                      <a16:colId xmlns:a16="http://schemas.microsoft.com/office/drawing/2014/main" val="72114971"/>
                    </a:ext>
                  </a:extLst>
                </a:gridCol>
                <a:gridCol w="2397251">
                  <a:extLst>
                    <a:ext uri="{9D8B030D-6E8A-4147-A177-3AD203B41FA5}">
                      <a16:colId xmlns:a16="http://schemas.microsoft.com/office/drawing/2014/main" val="344805666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代表事業者（申請者）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15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596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担当業務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77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主担当者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631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担当者経歴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64461"/>
                  </a:ext>
                </a:extLst>
              </a:tr>
            </a:tbl>
          </a:graphicData>
        </a:graphic>
      </p:graphicFrame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E09ACB95-AF3E-6408-D7E9-088BD26B27A4}"/>
              </a:ext>
            </a:extLst>
          </p:cNvPr>
          <p:cNvCxnSpPr>
            <a:cxnSpLocks/>
            <a:stCxn id="4" idx="2"/>
            <a:endCxn id="12" idx="0"/>
          </p:cNvCxnSpPr>
          <p:nvPr/>
        </p:nvCxnSpPr>
        <p:spPr>
          <a:xfrm flipH="1">
            <a:off x="4947608" y="3280632"/>
            <a:ext cx="11742" cy="1110972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FE2CFD7F-C859-CC18-5613-DD06040422E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268184" y="2713186"/>
            <a:ext cx="12700" cy="3330121"/>
          </a:xfrm>
          <a:prstGeom prst="bentConnector3">
            <a:avLst>
              <a:gd name="adj1" fmla="val 3975000"/>
            </a:avLst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コネクタ: カギ線 21">
            <a:extLst>
              <a:ext uri="{FF2B5EF4-FFF2-40B4-BE49-F238E27FC236}">
                <a16:creationId xmlns:a16="http://schemas.microsoft.com/office/drawing/2014/main" id="{31752806-A434-1D72-ADA3-E4B38AA479B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601735" y="2726994"/>
            <a:ext cx="1860" cy="3312029"/>
          </a:xfrm>
          <a:prstGeom prst="bentConnector3">
            <a:avLst>
              <a:gd name="adj1" fmla="val 27241129"/>
            </a:avLst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スライド番号プレースホルダー 30">
            <a:extLst>
              <a:ext uri="{FF2B5EF4-FFF2-40B4-BE49-F238E27FC236}">
                <a16:creationId xmlns:a16="http://schemas.microsoft.com/office/drawing/2014/main" id="{E9683D7A-7EA8-6D28-5CA2-66E08D4C4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3</a:t>
            </a:fld>
            <a:endParaRPr lang="ja-JP" altLang="en-US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54A96E98-FD55-55DD-2977-BA354FA72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916170"/>
              </p:ext>
            </p:extLst>
          </p:nvPr>
        </p:nvGraphicFramePr>
        <p:xfrm>
          <a:off x="6674807" y="4415127"/>
          <a:ext cx="2958193" cy="163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2815">
                  <a:extLst>
                    <a:ext uri="{9D8B030D-6E8A-4147-A177-3AD203B41FA5}">
                      <a16:colId xmlns:a16="http://schemas.microsoft.com/office/drawing/2014/main" val="72114971"/>
                    </a:ext>
                  </a:extLst>
                </a:gridCol>
                <a:gridCol w="2045378">
                  <a:extLst>
                    <a:ext uri="{9D8B030D-6E8A-4147-A177-3AD203B41FA5}">
                      <a16:colId xmlns:a16="http://schemas.microsoft.com/office/drawing/2014/main" val="344805666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共同事業者３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15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596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担当業務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77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主担当者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631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64461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A888A2F8-52E6-A399-416F-AE58B1FE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152257"/>
              </p:ext>
            </p:extLst>
          </p:nvPr>
        </p:nvGraphicFramePr>
        <p:xfrm>
          <a:off x="3468511" y="4391604"/>
          <a:ext cx="2958194" cy="163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2815">
                  <a:extLst>
                    <a:ext uri="{9D8B030D-6E8A-4147-A177-3AD203B41FA5}">
                      <a16:colId xmlns:a16="http://schemas.microsoft.com/office/drawing/2014/main" val="72114971"/>
                    </a:ext>
                  </a:extLst>
                </a:gridCol>
                <a:gridCol w="2045379">
                  <a:extLst>
                    <a:ext uri="{9D8B030D-6E8A-4147-A177-3AD203B41FA5}">
                      <a16:colId xmlns:a16="http://schemas.microsoft.com/office/drawing/2014/main" val="344805666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共同事業者２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15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596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担当業務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77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主担当者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631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64461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69C3847F-6C43-A4F9-4C23-1CBA4ED4C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333718"/>
              </p:ext>
            </p:extLst>
          </p:nvPr>
        </p:nvGraphicFramePr>
        <p:xfrm>
          <a:off x="267607" y="4415127"/>
          <a:ext cx="2958193" cy="163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2815">
                  <a:extLst>
                    <a:ext uri="{9D8B030D-6E8A-4147-A177-3AD203B41FA5}">
                      <a16:colId xmlns:a16="http://schemas.microsoft.com/office/drawing/2014/main" val="72114971"/>
                    </a:ext>
                  </a:extLst>
                </a:gridCol>
                <a:gridCol w="2045378">
                  <a:extLst>
                    <a:ext uri="{9D8B030D-6E8A-4147-A177-3AD203B41FA5}">
                      <a16:colId xmlns:a16="http://schemas.microsoft.com/office/drawing/2014/main" val="344805666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共同事業者１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115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596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担当業務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77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主担当者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631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6446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3B6347-B0C1-21CE-FC0E-3AEFB56EB241}"/>
              </a:ext>
            </a:extLst>
          </p:cNvPr>
          <p:cNvSpPr txBox="1"/>
          <p:nvPr/>
        </p:nvSpPr>
        <p:spPr>
          <a:xfrm>
            <a:off x="5331823" y="629775"/>
            <a:ext cx="430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lang="ja-JP" altLang="en-US" sz="1200" dirty="0"/>
              <a:t>担当者経歴は</a:t>
            </a:r>
            <a:r>
              <a:rPr lang="en-US" altLang="ja-JP" sz="1200" dirty="0"/>
              <a:t>AI</a:t>
            </a:r>
            <a:r>
              <a:rPr lang="ja-JP" altLang="en-US" sz="1200" dirty="0"/>
              <a:t>オンデマンド交通に関すること経歴を記入。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0433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5A12C-6BE5-0CF5-8965-37832787A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3F84EC-FCC3-9C36-2F6C-E8FDD2095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1-</a:t>
            </a:r>
            <a:r>
              <a:rPr lang="ja-JP" altLang="en-US" dirty="0"/>
              <a:t>３</a:t>
            </a:r>
            <a:r>
              <a:rPr kumimoji="1" lang="ja-JP" altLang="en-US" dirty="0"/>
              <a:t>．事業実施スケジュール</a:t>
            </a:r>
            <a:r>
              <a:rPr kumimoji="1" lang="ja-JP" altLang="en-US" sz="1300" dirty="0"/>
              <a:t>　</a:t>
            </a:r>
            <a:r>
              <a:rPr kumimoji="1" lang="en-US" altLang="ja-JP" sz="1300" dirty="0"/>
              <a:t>※</a:t>
            </a:r>
            <a:r>
              <a:rPr kumimoji="1" lang="ja-JP" altLang="en-US" sz="1300" dirty="0"/>
              <a:t>必要に応じて半期ごと分割等加工して作成、複数ページになるのも可。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A03D078-5DD9-C3A5-BDC0-84762938F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76646"/>
              </p:ext>
            </p:extLst>
          </p:nvPr>
        </p:nvGraphicFramePr>
        <p:xfrm>
          <a:off x="273000" y="3703626"/>
          <a:ext cx="9360002" cy="2778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30934">
                  <a:extLst>
                    <a:ext uri="{9D8B030D-6E8A-4147-A177-3AD203B41FA5}">
                      <a16:colId xmlns:a16="http://schemas.microsoft.com/office/drawing/2014/main" val="648885650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674259945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2827785136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2368310164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1503577859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1756555258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1148529126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2146133243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1358184244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2942561784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2274958548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3130012531"/>
                    </a:ext>
                  </a:extLst>
                </a:gridCol>
                <a:gridCol w="669089">
                  <a:extLst>
                    <a:ext uri="{9D8B030D-6E8A-4147-A177-3AD203B41FA5}">
                      <a16:colId xmlns:a16="http://schemas.microsoft.com/office/drawing/2014/main" val="77825958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業務名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R8.4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R8.5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R8.6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R8.7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R8.8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R8.9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R8.10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R8.11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R8.12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R9.1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R9.2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R9.3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690484"/>
                  </a:ext>
                </a:extLst>
              </a:tr>
              <a:tr h="60467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996184"/>
                  </a:ext>
                </a:extLst>
              </a:tr>
              <a:tr h="60467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0669"/>
                  </a:ext>
                </a:extLst>
              </a:tr>
              <a:tr h="60467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30070"/>
                  </a:ext>
                </a:extLst>
              </a:tr>
              <a:tr h="60467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476779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2BB1A1-9FC7-6B3D-BFE6-82BD5C46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2F37AD1-8F8A-4313-E5DB-AC5DFDD8E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887884"/>
              </p:ext>
            </p:extLst>
          </p:nvPr>
        </p:nvGraphicFramePr>
        <p:xfrm>
          <a:off x="273000" y="652893"/>
          <a:ext cx="9360000" cy="29128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35392">
                  <a:extLst>
                    <a:ext uri="{9D8B030D-6E8A-4147-A177-3AD203B41FA5}">
                      <a16:colId xmlns:a16="http://schemas.microsoft.com/office/drawing/2014/main" val="3551902088"/>
                    </a:ext>
                  </a:extLst>
                </a:gridCol>
                <a:gridCol w="1662379">
                  <a:extLst>
                    <a:ext uri="{9D8B030D-6E8A-4147-A177-3AD203B41FA5}">
                      <a16:colId xmlns:a16="http://schemas.microsoft.com/office/drawing/2014/main" val="2942561784"/>
                    </a:ext>
                  </a:extLst>
                </a:gridCol>
                <a:gridCol w="2120743">
                  <a:extLst>
                    <a:ext uri="{9D8B030D-6E8A-4147-A177-3AD203B41FA5}">
                      <a16:colId xmlns:a16="http://schemas.microsoft.com/office/drawing/2014/main" val="2274958548"/>
                    </a:ext>
                  </a:extLst>
                </a:gridCol>
                <a:gridCol w="2120743">
                  <a:extLst>
                    <a:ext uri="{9D8B030D-6E8A-4147-A177-3AD203B41FA5}">
                      <a16:colId xmlns:a16="http://schemas.microsoft.com/office/drawing/2014/main" val="3130012531"/>
                    </a:ext>
                  </a:extLst>
                </a:gridCol>
                <a:gridCol w="2120743">
                  <a:extLst>
                    <a:ext uri="{9D8B030D-6E8A-4147-A177-3AD203B41FA5}">
                      <a16:colId xmlns:a16="http://schemas.microsoft.com/office/drawing/2014/main" val="77825958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業務名</a:t>
                      </a:r>
                      <a:endParaRPr kumimoji="1" lang="en-US" altLang="ja-JP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R7.12</a:t>
                      </a:r>
                    </a:p>
                    <a:p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契約締結後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en-US" altLang="ja-JP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R8.1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R8.2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R8.3</a:t>
                      </a:r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690484"/>
                  </a:ext>
                </a:extLst>
              </a:tr>
              <a:tr h="50057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運行計画の作成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996184"/>
                  </a:ext>
                </a:extLst>
              </a:tr>
              <a:tr h="50057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システム設計・構築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3815"/>
                  </a:ext>
                </a:extLst>
              </a:tr>
              <a:tr h="728436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広報活動・渉外業務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148440"/>
                  </a:ext>
                </a:extLst>
              </a:tr>
              <a:tr h="715234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495850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7DB7C83-7D27-C1C3-10C3-0FF176B7D97E}"/>
              </a:ext>
            </a:extLst>
          </p:cNvPr>
          <p:cNvGrpSpPr/>
          <p:nvPr/>
        </p:nvGrpSpPr>
        <p:grpSpPr>
          <a:xfrm>
            <a:off x="5677480" y="1699509"/>
            <a:ext cx="2416894" cy="333375"/>
            <a:chOff x="2133600" y="1562099"/>
            <a:chExt cx="4680000" cy="333375"/>
          </a:xfrm>
        </p:grpSpPr>
        <p:sp>
          <p:nvSpPr>
            <p:cNvPr id="6" name="矢印: 右 5">
              <a:extLst>
                <a:ext uri="{FF2B5EF4-FFF2-40B4-BE49-F238E27FC236}">
                  <a16:creationId xmlns:a16="http://schemas.microsoft.com/office/drawing/2014/main" id="{FFB477F5-B9B8-007F-DD6A-F8BBBDF9DD4A}"/>
                </a:ext>
              </a:extLst>
            </p:cNvPr>
            <p:cNvSpPr/>
            <p:nvPr/>
          </p:nvSpPr>
          <p:spPr>
            <a:xfrm>
              <a:off x="2133600" y="1562099"/>
              <a:ext cx="4680000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74947E59-F72A-160E-B59E-ED421D8F966B}"/>
                </a:ext>
              </a:extLst>
            </p:cNvPr>
            <p:cNvSpPr/>
            <p:nvPr/>
          </p:nvSpPr>
          <p:spPr>
            <a:xfrm>
              <a:off x="3475351" y="1590836"/>
              <a:ext cx="1996498" cy="26161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システム構築</a:t>
              </a:r>
              <a:endPara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CA5EB15-A6B9-2C96-F360-BDFAA6FCEB1A}"/>
              </a:ext>
            </a:extLst>
          </p:cNvPr>
          <p:cNvGrpSpPr/>
          <p:nvPr/>
        </p:nvGrpSpPr>
        <p:grpSpPr>
          <a:xfrm>
            <a:off x="4315455" y="1177696"/>
            <a:ext cx="1362025" cy="314292"/>
            <a:chOff x="2133600" y="1562099"/>
            <a:chExt cx="4235538" cy="333375"/>
          </a:xfrm>
        </p:grpSpPr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5CE7CD5B-B145-3C2D-07FD-59930C97EB15}"/>
                </a:ext>
              </a:extLst>
            </p:cNvPr>
            <p:cNvSpPr/>
            <p:nvPr/>
          </p:nvSpPr>
          <p:spPr>
            <a:xfrm>
              <a:off x="2133600" y="1562099"/>
              <a:ext cx="4235538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CEEC74D1-280E-F0F0-C275-0363FF150EDA}"/>
                </a:ext>
              </a:extLst>
            </p:cNvPr>
            <p:cNvSpPr/>
            <p:nvPr/>
          </p:nvSpPr>
          <p:spPr>
            <a:xfrm>
              <a:off x="2848084" y="1603565"/>
              <a:ext cx="2536204" cy="2448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許認可申請</a:t>
              </a:r>
              <a:endParaRPr kumimoji="1" lang="ja-JP" altLang="en-US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249EBB6-B800-9E7A-B1EE-D30FF7DB770F}"/>
              </a:ext>
            </a:extLst>
          </p:cNvPr>
          <p:cNvGrpSpPr/>
          <p:nvPr/>
        </p:nvGrpSpPr>
        <p:grpSpPr>
          <a:xfrm>
            <a:off x="1750374" y="1151770"/>
            <a:ext cx="2486026" cy="333375"/>
            <a:chOff x="2133600" y="1562099"/>
            <a:chExt cx="4680000" cy="333375"/>
          </a:xfrm>
        </p:grpSpPr>
        <p:sp>
          <p:nvSpPr>
            <p:cNvPr id="13" name="矢印: 右 12">
              <a:extLst>
                <a:ext uri="{FF2B5EF4-FFF2-40B4-BE49-F238E27FC236}">
                  <a16:creationId xmlns:a16="http://schemas.microsoft.com/office/drawing/2014/main" id="{DA0D6BCC-EB11-B5A9-7E57-97AEE02CEECD}"/>
                </a:ext>
              </a:extLst>
            </p:cNvPr>
            <p:cNvSpPr/>
            <p:nvPr/>
          </p:nvSpPr>
          <p:spPr>
            <a:xfrm>
              <a:off x="2133600" y="1562099"/>
              <a:ext cx="4680000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7B6F826-D9F9-DD49-2917-FB740E5A40FA}"/>
                </a:ext>
              </a:extLst>
            </p:cNvPr>
            <p:cNvSpPr/>
            <p:nvPr/>
          </p:nvSpPr>
          <p:spPr>
            <a:xfrm>
              <a:off x="3285836" y="1590283"/>
              <a:ext cx="2375525" cy="27699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運行計画の作成</a:t>
              </a:r>
              <a:endPara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3D7A435-F63D-14CD-B027-E31C1B41CB18}"/>
              </a:ext>
            </a:extLst>
          </p:cNvPr>
          <p:cNvGrpSpPr/>
          <p:nvPr/>
        </p:nvGrpSpPr>
        <p:grpSpPr>
          <a:xfrm>
            <a:off x="1918861" y="2170707"/>
            <a:ext cx="1074526" cy="369332"/>
            <a:chOff x="3152284" y="1544117"/>
            <a:chExt cx="2022819" cy="369332"/>
          </a:xfrm>
        </p:grpSpPr>
        <p:sp>
          <p:nvSpPr>
            <p:cNvPr id="18" name="矢印: 右 17">
              <a:extLst>
                <a:ext uri="{FF2B5EF4-FFF2-40B4-BE49-F238E27FC236}">
                  <a16:creationId xmlns:a16="http://schemas.microsoft.com/office/drawing/2014/main" id="{7A1DC9BD-72BF-EE27-CC6A-395252590FDE}"/>
                </a:ext>
              </a:extLst>
            </p:cNvPr>
            <p:cNvSpPr/>
            <p:nvPr/>
          </p:nvSpPr>
          <p:spPr>
            <a:xfrm>
              <a:off x="3152284" y="1562099"/>
              <a:ext cx="2022819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032D4C2C-C901-1F08-CD25-A209A4CBB70C}"/>
                </a:ext>
              </a:extLst>
            </p:cNvPr>
            <p:cNvSpPr/>
            <p:nvPr/>
          </p:nvSpPr>
          <p:spPr>
            <a:xfrm>
              <a:off x="3322048" y="1544117"/>
              <a:ext cx="1422711" cy="3693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地域説明用資料作成</a:t>
              </a: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79D32681-295E-65D1-E6B4-5805506F113A}"/>
              </a:ext>
            </a:extLst>
          </p:cNvPr>
          <p:cNvGrpSpPr/>
          <p:nvPr/>
        </p:nvGrpSpPr>
        <p:grpSpPr>
          <a:xfrm>
            <a:off x="2891656" y="2092421"/>
            <a:ext cx="806609" cy="309471"/>
            <a:chOff x="2746216" y="2335597"/>
            <a:chExt cx="806609" cy="309471"/>
          </a:xfrm>
        </p:grpSpPr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A002574A-C32E-F4EB-F7B8-04A78909A027}"/>
                </a:ext>
              </a:extLst>
            </p:cNvPr>
            <p:cNvSpPr/>
            <p:nvPr/>
          </p:nvSpPr>
          <p:spPr>
            <a:xfrm flipH="1">
              <a:off x="2977829" y="2562195"/>
              <a:ext cx="83192" cy="8287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850AAE92-8EFF-3786-86C3-8A942655D4B3}"/>
                </a:ext>
              </a:extLst>
            </p:cNvPr>
            <p:cNvSpPr txBox="1"/>
            <p:nvPr/>
          </p:nvSpPr>
          <p:spPr>
            <a:xfrm>
              <a:off x="2746216" y="2335597"/>
              <a:ext cx="80660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地域説明会①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768BE83-A546-3CF9-C616-94BB4C21FCB2}"/>
              </a:ext>
            </a:extLst>
          </p:cNvPr>
          <p:cNvGrpSpPr/>
          <p:nvPr/>
        </p:nvGrpSpPr>
        <p:grpSpPr>
          <a:xfrm>
            <a:off x="5557450" y="2112196"/>
            <a:ext cx="806609" cy="309471"/>
            <a:chOff x="2746216" y="2335597"/>
            <a:chExt cx="806609" cy="309471"/>
          </a:xfrm>
        </p:grpSpPr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B075AA2B-9FE9-25B3-937D-FBCDBEB10C2A}"/>
                </a:ext>
              </a:extLst>
            </p:cNvPr>
            <p:cNvSpPr/>
            <p:nvPr/>
          </p:nvSpPr>
          <p:spPr>
            <a:xfrm flipH="1">
              <a:off x="2977829" y="2562195"/>
              <a:ext cx="83192" cy="8287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61569B1E-3211-85E1-9EDE-15BA07AD5D95}"/>
                </a:ext>
              </a:extLst>
            </p:cNvPr>
            <p:cNvSpPr txBox="1"/>
            <p:nvPr/>
          </p:nvSpPr>
          <p:spPr>
            <a:xfrm>
              <a:off x="2746216" y="2335597"/>
              <a:ext cx="80660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地域説明会②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DC4BC5DE-6F53-7435-40F5-851CE6FB2455}"/>
              </a:ext>
            </a:extLst>
          </p:cNvPr>
          <p:cNvGrpSpPr/>
          <p:nvPr/>
        </p:nvGrpSpPr>
        <p:grpSpPr>
          <a:xfrm>
            <a:off x="7841127" y="2134366"/>
            <a:ext cx="806609" cy="309471"/>
            <a:chOff x="2746216" y="2335597"/>
            <a:chExt cx="806609" cy="309471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5BED9675-A541-B97E-1D48-204CA95F9116}"/>
                </a:ext>
              </a:extLst>
            </p:cNvPr>
            <p:cNvSpPr/>
            <p:nvPr/>
          </p:nvSpPr>
          <p:spPr>
            <a:xfrm flipH="1">
              <a:off x="2977829" y="2562195"/>
              <a:ext cx="83192" cy="8287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1F72DA5B-B702-32AA-3F8F-8837B488BAF7}"/>
                </a:ext>
              </a:extLst>
            </p:cNvPr>
            <p:cNvSpPr txBox="1"/>
            <p:nvPr/>
          </p:nvSpPr>
          <p:spPr>
            <a:xfrm>
              <a:off x="2746216" y="2335597"/>
              <a:ext cx="80660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地域説明会③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B14DB3D4-D659-0B45-5CC7-DF3D25A41428}"/>
              </a:ext>
            </a:extLst>
          </p:cNvPr>
          <p:cNvGrpSpPr/>
          <p:nvPr/>
        </p:nvGrpSpPr>
        <p:grpSpPr>
          <a:xfrm>
            <a:off x="8123293" y="2866601"/>
            <a:ext cx="1450389" cy="333375"/>
            <a:chOff x="3152284" y="1562099"/>
            <a:chExt cx="2022819" cy="333375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1BD426F7-E09A-AD1B-792B-5AE6A4EE98C3}"/>
                </a:ext>
              </a:extLst>
            </p:cNvPr>
            <p:cNvSpPr/>
            <p:nvPr/>
          </p:nvSpPr>
          <p:spPr>
            <a:xfrm>
              <a:off x="3152284" y="1562099"/>
              <a:ext cx="2022819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0F728149-554F-E848-1BE2-73727849EA20}"/>
                </a:ext>
              </a:extLst>
            </p:cNvPr>
            <p:cNvSpPr/>
            <p:nvPr/>
          </p:nvSpPr>
          <p:spPr>
            <a:xfrm>
              <a:off x="3368069" y="1605672"/>
              <a:ext cx="1330668" cy="24622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会員登録受付</a:t>
              </a:r>
              <a:endPara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06CC9C02-E511-11A6-C688-D6B815306763}"/>
              </a:ext>
            </a:extLst>
          </p:cNvPr>
          <p:cNvGrpSpPr/>
          <p:nvPr/>
        </p:nvGrpSpPr>
        <p:grpSpPr>
          <a:xfrm>
            <a:off x="7697730" y="3020888"/>
            <a:ext cx="616815" cy="440861"/>
            <a:chOff x="2711017" y="2562195"/>
            <a:chExt cx="616815" cy="440861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F25810A7-0DE1-1FA6-02B8-5ADF5C365E2E}"/>
                </a:ext>
              </a:extLst>
            </p:cNvPr>
            <p:cNvSpPr/>
            <p:nvPr/>
          </p:nvSpPr>
          <p:spPr>
            <a:xfrm flipH="1">
              <a:off x="2977829" y="2562195"/>
              <a:ext cx="83192" cy="8287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FF52D7C2-D664-9222-7F7D-1204B1C10DA7}"/>
                </a:ext>
              </a:extLst>
            </p:cNvPr>
            <p:cNvSpPr txBox="1"/>
            <p:nvPr/>
          </p:nvSpPr>
          <p:spPr>
            <a:xfrm>
              <a:off x="2711017" y="2664502"/>
              <a:ext cx="6168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会員登録受付開始</a:t>
              </a:r>
              <a:endPara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F08CCA3B-CBB0-0900-4768-95228224EEAF}"/>
              </a:ext>
            </a:extLst>
          </p:cNvPr>
          <p:cNvGrpSpPr/>
          <p:nvPr/>
        </p:nvGrpSpPr>
        <p:grpSpPr>
          <a:xfrm>
            <a:off x="1750374" y="2499115"/>
            <a:ext cx="5513144" cy="333375"/>
            <a:chOff x="3152284" y="1562099"/>
            <a:chExt cx="2022819" cy="333375"/>
          </a:xfrm>
        </p:grpSpPr>
        <p:sp>
          <p:nvSpPr>
            <p:cNvPr id="37" name="矢印: 右 36">
              <a:extLst>
                <a:ext uri="{FF2B5EF4-FFF2-40B4-BE49-F238E27FC236}">
                  <a16:creationId xmlns:a16="http://schemas.microsoft.com/office/drawing/2014/main" id="{688C5F8E-A7B4-7003-3EF1-7499296D5B22}"/>
                </a:ext>
              </a:extLst>
            </p:cNvPr>
            <p:cNvSpPr/>
            <p:nvPr/>
          </p:nvSpPr>
          <p:spPr>
            <a:xfrm>
              <a:off x="3152284" y="1562099"/>
              <a:ext cx="2022819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D4C22A5E-2BFD-0270-C245-7B3FED0DE6D3}"/>
                </a:ext>
              </a:extLst>
            </p:cNvPr>
            <p:cNvSpPr/>
            <p:nvPr/>
          </p:nvSpPr>
          <p:spPr>
            <a:xfrm>
              <a:off x="3872483" y="1613367"/>
              <a:ext cx="321838" cy="2308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企業回り支援</a:t>
              </a:r>
              <a:endParaRPr kumimoji="1" lang="ja-JP" altLang="en-US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20F89D67-93F3-F074-084B-78DD5164E728}"/>
              </a:ext>
            </a:extLst>
          </p:cNvPr>
          <p:cNvGrpSpPr/>
          <p:nvPr/>
        </p:nvGrpSpPr>
        <p:grpSpPr>
          <a:xfrm>
            <a:off x="8314545" y="3255426"/>
            <a:ext cx="1318455" cy="333375"/>
            <a:chOff x="3152284" y="1562099"/>
            <a:chExt cx="2022819" cy="333375"/>
          </a:xfrm>
        </p:grpSpPr>
        <p:sp>
          <p:nvSpPr>
            <p:cNvPr id="40" name="矢印: 右 39">
              <a:extLst>
                <a:ext uri="{FF2B5EF4-FFF2-40B4-BE49-F238E27FC236}">
                  <a16:creationId xmlns:a16="http://schemas.microsoft.com/office/drawing/2014/main" id="{CE2AE1FD-5B67-A051-0202-1774A589E49F}"/>
                </a:ext>
              </a:extLst>
            </p:cNvPr>
            <p:cNvSpPr/>
            <p:nvPr/>
          </p:nvSpPr>
          <p:spPr>
            <a:xfrm>
              <a:off x="3152284" y="1562099"/>
              <a:ext cx="2022819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CF259969-B976-327F-E47A-0B543E4C8A96}"/>
                </a:ext>
              </a:extLst>
            </p:cNvPr>
            <p:cNvSpPr/>
            <p:nvPr/>
          </p:nvSpPr>
          <p:spPr>
            <a:xfrm>
              <a:off x="3332299" y="1621060"/>
              <a:ext cx="1402208" cy="21544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システム操作研修</a:t>
              </a: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B1A9A451-F75E-C11D-16F4-B7D85CF586C8}"/>
              </a:ext>
            </a:extLst>
          </p:cNvPr>
          <p:cNvGrpSpPr/>
          <p:nvPr/>
        </p:nvGrpSpPr>
        <p:grpSpPr>
          <a:xfrm>
            <a:off x="4054246" y="2976228"/>
            <a:ext cx="1734817" cy="333375"/>
            <a:chOff x="2133600" y="1562099"/>
            <a:chExt cx="4680000" cy="333375"/>
          </a:xfrm>
        </p:grpSpPr>
        <p:sp>
          <p:nvSpPr>
            <p:cNvPr id="43" name="矢印: 右 42">
              <a:extLst>
                <a:ext uri="{FF2B5EF4-FFF2-40B4-BE49-F238E27FC236}">
                  <a16:creationId xmlns:a16="http://schemas.microsoft.com/office/drawing/2014/main" id="{3527C683-682D-5D06-B35A-0B570D6CA754}"/>
                </a:ext>
              </a:extLst>
            </p:cNvPr>
            <p:cNvSpPr/>
            <p:nvPr/>
          </p:nvSpPr>
          <p:spPr>
            <a:xfrm>
              <a:off x="2133600" y="1562099"/>
              <a:ext cx="4680000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19F4A0B1-4149-B244-3995-56D9AA6B604B}"/>
                </a:ext>
              </a:extLst>
            </p:cNvPr>
            <p:cNvSpPr/>
            <p:nvPr/>
          </p:nvSpPr>
          <p:spPr>
            <a:xfrm>
              <a:off x="2851599" y="1613366"/>
              <a:ext cx="2989031" cy="23083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利用促進策の企画</a:t>
              </a:r>
              <a:endParaRPr kumimoji="1" lang="ja-JP" altLang="en-US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CF3F0207-1A83-7093-6038-84EFDBAD9003}"/>
              </a:ext>
            </a:extLst>
          </p:cNvPr>
          <p:cNvGrpSpPr/>
          <p:nvPr/>
        </p:nvGrpSpPr>
        <p:grpSpPr>
          <a:xfrm>
            <a:off x="6718497" y="1213780"/>
            <a:ext cx="1504951" cy="314292"/>
            <a:chOff x="2133600" y="1562099"/>
            <a:chExt cx="4680000" cy="333375"/>
          </a:xfrm>
        </p:grpSpPr>
        <p:sp>
          <p:nvSpPr>
            <p:cNvPr id="49" name="矢印: 右 48">
              <a:extLst>
                <a:ext uri="{FF2B5EF4-FFF2-40B4-BE49-F238E27FC236}">
                  <a16:creationId xmlns:a16="http://schemas.microsoft.com/office/drawing/2014/main" id="{C873AC97-662D-E372-4ECF-DF792DE80F50}"/>
                </a:ext>
              </a:extLst>
            </p:cNvPr>
            <p:cNvSpPr/>
            <p:nvPr/>
          </p:nvSpPr>
          <p:spPr>
            <a:xfrm>
              <a:off x="2133600" y="1562099"/>
              <a:ext cx="4680000" cy="33337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4E3A1D20-873C-0A4F-DDA0-EB8D499F51EA}"/>
                </a:ext>
              </a:extLst>
            </p:cNvPr>
            <p:cNvSpPr/>
            <p:nvPr/>
          </p:nvSpPr>
          <p:spPr>
            <a:xfrm>
              <a:off x="2990087" y="1606359"/>
              <a:ext cx="2536204" cy="2448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停留所設置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6907693-5ACE-B363-46C0-2172A0689BC2}"/>
              </a:ext>
            </a:extLst>
          </p:cNvPr>
          <p:cNvSpPr txBox="1"/>
          <p:nvPr/>
        </p:nvSpPr>
        <p:spPr>
          <a:xfrm>
            <a:off x="236145" y="1084604"/>
            <a:ext cx="9371018" cy="2508379"/>
          </a:xfrm>
          <a:prstGeom prst="rect">
            <a:avLst/>
          </a:prstGeom>
          <a:solidFill>
            <a:srgbClr val="FF0000">
              <a:alpha val="4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5700" dirty="0">
                <a:solidFill>
                  <a:srgbClr val="FF0000">
                    <a:alpha val="20000"/>
                  </a:srgbClr>
                </a:solidFill>
              </a:rPr>
              <a:t>作成例</a:t>
            </a:r>
          </a:p>
        </p:txBody>
      </p:sp>
    </p:spTree>
    <p:extLst>
      <p:ext uri="{BB962C8B-B14F-4D97-AF65-F5344CB8AC3E}">
        <p14:creationId xmlns:p14="http://schemas.microsoft.com/office/powerpoint/2010/main" val="1503994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50C45-886F-1281-8A72-CAD619973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41F7A-887C-4F00-F84D-5E81670D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1-</a:t>
            </a:r>
            <a:r>
              <a:rPr kumimoji="1" lang="ja-JP" altLang="en-US" dirty="0"/>
              <a:t>４．スケジュール管理体制</a:t>
            </a:r>
            <a:endParaRPr kumimoji="1" lang="ja-JP" altLang="en-US" sz="13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BC64C0-0E76-C976-906F-8AB72CDAA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6EE4ED4-F50D-867B-729B-E831C3FB702E}"/>
              </a:ext>
            </a:extLst>
          </p:cNvPr>
          <p:cNvSpPr txBox="1"/>
          <p:nvPr/>
        </p:nvSpPr>
        <p:spPr>
          <a:xfrm>
            <a:off x="273000" y="654618"/>
            <a:ext cx="297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スケジュールの管理体制について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D4EECD4-7FF8-B385-7A1C-B755C0824069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931579"/>
          <a:ext cx="9360000" cy="2626915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26915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E4B6C22-FE5D-7954-B4B2-87E76B7B7AC9}"/>
              </a:ext>
            </a:extLst>
          </p:cNvPr>
          <p:cNvSpPr txBox="1"/>
          <p:nvPr/>
        </p:nvSpPr>
        <p:spPr>
          <a:xfrm>
            <a:off x="273000" y="3590344"/>
            <a:ext cx="2842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遅れが生じた時の対応について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818736DD-CA5F-5398-F7E2-F5EEEF12AFE0}"/>
              </a:ext>
            </a:extLst>
          </p:cNvPr>
          <p:cNvGraphicFramePr>
            <a:graphicFrameLocks noGrp="1"/>
          </p:cNvGraphicFramePr>
          <p:nvPr/>
        </p:nvGraphicFramePr>
        <p:xfrm>
          <a:off x="273000" y="3867305"/>
          <a:ext cx="9360000" cy="2626915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26915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8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41917-A5C9-C7A1-75C1-F6A61206C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0CB408-BBB7-A3BD-1E8B-953FF00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</a:t>
            </a:r>
            <a:r>
              <a:rPr lang="en-US" altLang="ja-JP" dirty="0"/>
              <a:t>-</a:t>
            </a:r>
            <a:r>
              <a:rPr lang="ja-JP" altLang="en-US" dirty="0"/>
              <a:t>５．業務実績　</a:t>
            </a:r>
            <a:r>
              <a:rPr lang="en-US" altLang="ja-JP" sz="1400" dirty="0"/>
              <a:t>※</a:t>
            </a:r>
            <a:r>
              <a:rPr lang="ja-JP" altLang="en-US" sz="1400" dirty="0"/>
              <a:t>事業者グループの場合は代表事業者の実績</a:t>
            </a:r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3B45459-BE9E-9E7C-13E1-B34783A73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834475"/>
              </p:ext>
            </p:extLst>
          </p:nvPr>
        </p:nvGraphicFramePr>
        <p:xfrm>
          <a:off x="254909" y="1069203"/>
          <a:ext cx="9377364" cy="4248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1709">
                  <a:extLst>
                    <a:ext uri="{9D8B030D-6E8A-4147-A177-3AD203B41FA5}">
                      <a16:colId xmlns:a16="http://schemas.microsoft.com/office/drawing/2014/main" val="3552797128"/>
                    </a:ext>
                  </a:extLst>
                </a:gridCol>
                <a:gridCol w="1189759">
                  <a:extLst>
                    <a:ext uri="{9D8B030D-6E8A-4147-A177-3AD203B41FA5}">
                      <a16:colId xmlns:a16="http://schemas.microsoft.com/office/drawing/2014/main" val="1598599826"/>
                    </a:ext>
                  </a:extLst>
                </a:gridCol>
                <a:gridCol w="1189759">
                  <a:extLst>
                    <a:ext uri="{9D8B030D-6E8A-4147-A177-3AD203B41FA5}">
                      <a16:colId xmlns:a16="http://schemas.microsoft.com/office/drawing/2014/main" val="3034460064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892441802"/>
                    </a:ext>
                  </a:extLst>
                </a:gridCol>
                <a:gridCol w="3730237">
                  <a:extLst>
                    <a:ext uri="{9D8B030D-6E8A-4147-A177-3AD203B41FA5}">
                      <a16:colId xmlns:a16="http://schemas.microsoft.com/office/drawing/2014/main" val="427085122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契約年月日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契約相手方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運行期間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業務概要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5752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62934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31127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8901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56541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45785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374886"/>
                  </a:ext>
                </a:extLst>
              </a:tr>
            </a:tbl>
          </a:graphicData>
        </a:graphic>
      </p:graphicFrame>
      <p:sp>
        <p:nvSpPr>
          <p:cNvPr id="31" name="スライド番号プレースホルダー 30">
            <a:extLst>
              <a:ext uri="{FF2B5EF4-FFF2-40B4-BE49-F238E27FC236}">
                <a16:creationId xmlns:a16="http://schemas.microsoft.com/office/drawing/2014/main" id="{3A78FCA6-D1E9-FE5E-EB09-233AB2A7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E440D-B8F3-A0C6-B5C0-6868E661CC45}"/>
              </a:ext>
            </a:extLst>
          </p:cNvPr>
          <p:cNvSpPr txBox="1"/>
          <p:nvPr/>
        </p:nvSpPr>
        <p:spPr>
          <a:xfrm>
            <a:off x="1449807" y="761426"/>
            <a:ext cx="8201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契約相手方がいない場合、契約年月日は事業開始年月日とし、契約相手方は空欄のままで構いません</a:t>
            </a:r>
          </a:p>
        </p:txBody>
      </p:sp>
    </p:spTree>
    <p:extLst>
      <p:ext uri="{BB962C8B-B14F-4D97-AF65-F5344CB8AC3E}">
        <p14:creationId xmlns:p14="http://schemas.microsoft.com/office/powerpoint/2010/main" val="18337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3B670-1FBF-68E7-F6FE-D66732467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A22E4-F23B-C20B-970C-F6080C701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2-1</a:t>
            </a:r>
            <a:r>
              <a:rPr lang="ja-JP" altLang="en-US" dirty="0"/>
              <a:t>．業務履行体制①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3FDF0FC-601B-F7A6-33D1-1DB4E969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C83C210-3D0F-2419-745B-F4511BCA3D03}"/>
              </a:ext>
            </a:extLst>
          </p:cNvPr>
          <p:cNvSpPr txBox="1"/>
          <p:nvPr/>
        </p:nvSpPr>
        <p:spPr>
          <a:xfrm>
            <a:off x="273000" y="654618"/>
            <a:ext cx="346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各事業の人員配置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A15348-FC7A-9051-AE7B-4DA27A31F904}"/>
              </a:ext>
            </a:extLst>
          </p:cNvPr>
          <p:cNvSpPr txBox="1"/>
          <p:nvPr/>
        </p:nvSpPr>
        <p:spPr>
          <a:xfrm>
            <a:off x="273000" y="3537334"/>
            <a:ext cx="3165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連絡体制図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77C0F36-78B1-905A-5D31-A274E2169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34410"/>
              </p:ext>
            </p:extLst>
          </p:nvPr>
        </p:nvGraphicFramePr>
        <p:xfrm>
          <a:off x="273000" y="3821226"/>
          <a:ext cx="9360000" cy="2605753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3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42EB37F-552F-1979-2509-C854E5FF9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287019"/>
              </p:ext>
            </p:extLst>
          </p:nvPr>
        </p:nvGraphicFramePr>
        <p:xfrm>
          <a:off x="273000" y="931579"/>
          <a:ext cx="9360000" cy="2605753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3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684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02A00-A755-FB89-CDC5-39E4E4E65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AB910E-C86F-BE9A-83CD-0B9550168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2-2</a:t>
            </a:r>
            <a:r>
              <a:rPr lang="ja-JP" altLang="en-US" dirty="0"/>
              <a:t>．業務履行体制②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A28BE90C-98FB-E66F-CE33-A26F2DE5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53F901C-F343-ACB2-CB33-72AC588D8D8A}"/>
              </a:ext>
            </a:extLst>
          </p:cNvPr>
          <p:cNvSpPr txBox="1"/>
          <p:nvPr/>
        </p:nvSpPr>
        <p:spPr>
          <a:xfrm>
            <a:off x="273000" y="654618"/>
            <a:ext cx="346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車両状況、車両の管理について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86FF6B1-76FA-BC1A-EDAA-458DFB572A15}"/>
              </a:ext>
            </a:extLst>
          </p:cNvPr>
          <p:cNvSpPr txBox="1"/>
          <p:nvPr/>
        </p:nvSpPr>
        <p:spPr>
          <a:xfrm>
            <a:off x="273000" y="3537334"/>
            <a:ext cx="2505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乗務員の管理体制について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FC5E5E7-60EC-F73C-562D-E94083914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8920"/>
              </p:ext>
            </p:extLst>
          </p:nvPr>
        </p:nvGraphicFramePr>
        <p:xfrm>
          <a:off x="273000" y="3821226"/>
          <a:ext cx="9360000" cy="2605753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3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5545BD1-B1CA-6927-2F6E-FEA1F9D3E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749839"/>
              </p:ext>
            </p:extLst>
          </p:nvPr>
        </p:nvGraphicFramePr>
        <p:xfrm>
          <a:off x="273000" y="931580"/>
          <a:ext cx="9360000" cy="2605752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2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55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003D0-8DFA-2EF0-6DF8-42BF73142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69D58-6061-4FCD-5D57-B8A451DF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2-3</a:t>
            </a:r>
            <a:r>
              <a:rPr lang="ja-JP" altLang="en-US" dirty="0"/>
              <a:t>．業務履行体制③</a:t>
            </a:r>
            <a:endParaRPr kumimoji="1" lang="ja-JP" altLang="en-US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CDFBADF-79A8-58B0-E701-518B0B868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0316-2B59-4E9D-8A88-6217D619EBAD}" type="slidenum">
              <a:rPr lang="ja-JP" altLang="en-US" smtClean="0"/>
              <a:pPr/>
              <a:t>9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65EB96-26F6-112B-8FBF-DD2E893E52B9}"/>
              </a:ext>
            </a:extLst>
          </p:cNvPr>
          <p:cNvSpPr txBox="1"/>
          <p:nvPr/>
        </p:nvSpPr>
        <p:spPr>
          <a:xfrm>
            <a:off x="273000" y="654618"/>
            <a:ext cx="346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安全性確保策について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9863A0-DAD6-8C6D-F439-969F8BE8E59E}"/>
              </a:ext>
            </a:extLst>
          </p:cNvPr>
          <p:cNvSpPr txBox="1"/>
          <p:nvPr/>
        </p:nvSpPr>
        <p:spPr>
          <a:xfrm>
            <a:off x="273000" y="3537334"/>
            <a:ext cx="2505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緊急時の対応体制について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5E269FC-CC9E-630A-DD46-3A0BBF635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035393"/>
              </p:ext>
            </p:extLst>
          </p:nvPr>
        </p:nvGraphicFramePr>
        <p:xfrm>
          <a:off x="273000" y="3821226"/>
          <a:ext cx="9360000" cy="2605753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3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942B514-63AF-2F90-0E74-D574243C7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812450"/>
              </p:ext>
            </p:extLst>
          </p:nvPr>
        </p:nvGraphicFramePr>
        <p:xfrm>
          <a:off x="273000" y="931580"/>
          <a:ext cx="9360000" cy="2605752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9360000">
                  <a:extLst>
                    <a:ext uri="{9D8B030D-6E8A-4147-A177-3AD203B41FA5}">
                      <a16:colId xmlns:a16="http://schemas.microsoft.com/office/drawing/2014/main" val="1189712208"/>
                    </a:ext>
                  </a:extLst>
                </a:gridCol>
              </a:tblGrid>
              <a:tr h="2605752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3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320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Pゴシック"/>
        <a:ea typeface="BIZ UDPゴシック"/>
        <a:cs typeface=""/>
      </a:majorFont>
      <a:minorFont>
        <a:latin typeface="BIZ UD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824</Words>
  <Application>Microsoft Office PowerPoint</Application>
  <PresentationFormat>A4 210 x 297 mm</PresentationFormat>
  <Paragraphs>194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7" baseType="lpstr">
      <vt:lpstr>BIZ UDPゴシック</vt:lpstr>
      <vt:lpstr>BIZ UDゴシック</vt:lpstr>
      <vt:lpstr>游ゴシック</vt:lpstr>
      <vt:lpstr>Arial</vt:lpstr>
      <vt:lpstr>Office テーマ</vt:lpstr>
      <vt:lpstr>企画提案書</vt:lpstr>
      <vt:lpstr>１-1．事業実施体制</vt:lpstr>
      <vt:lpstr>１-2．事業実施スキーム図※事業者グループの場合作成。各図等を適宜追加編集して作成すること。</vt:lpstr>
      <vt:lpstr>1-３．事業実施スケジュール　※必要に応じて半期ごと分割等加工して作成、複数ページになるのも可。</vt:lpstr>
      <vt:lpstr>1-４．スケジュール管理体制</vt:lpstr>
      <vt:lpstr>１-５．業務実績　※事業者グループの場合は代表事業者の実績</vt:lpstr>
      <vt:lpstr>2-1．業務履行体制①</vt:lpstr>
      <vt:lpstr>2-2．業務履行体制②</vt:lpstr>
      <vt:lpstr>2-3．業務履行体制③</vt:lpstr>
      <vt:lpstr>2-4．業務履行体制④</vt:lpstr>
      <vt:lpstr>3-1．AIオンデマンド交通システム</vt:lpstr>
      <vt:lpstr>3-2．AIオンデマンド交通システム詳細</vt:lpstr>
      <vt:lpstr>3-3．AIオンデマンド交通システム管理体制</vt:lpstr>
      <vt:lpstr>4-1．提案事項（収支向上）</vt:lpstr>
      <vt:lpstr>4-２．提案事項（協賛金制度）</vt:lpstr>
      <vt:lpstr>4-3．提案事項（分析・改善）</vt:lpstr>
      <vt:lpstr>4-4．提案事項（ビジネスモデルの構築）</vt:lpstr>
      <vt:lpstr>4-5．提案事項（医療福祉施設等へのアクセス性）</vt:lpstr>
      <vt:lpstr>4-6．提案事項（利用促進）</vt:lpstr>
      <vt:lpstr>4-7．提案事項（利便性）</vt:lpstr>
      <vt:lpstr>4-８．その他の提案事項　※空白のままでも構いません</vt:lpstr>
      <vt:lpstr>5．サービス利用のフロー図　※会員登録から降車までの利用の流れを図示すること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望月　領人</dc:creator>
  <cp:lastModifiedBy>望月　領人</cp:lastModifiedBy>
  <cp:revision>108</cp:revision>
  <cp:lastPrinted>2025-10-01T23:50:09Z</cp:lastPrinted>
  <dcterms:created xsi:type="dcterms:W3CDTF">2025-09-18T06:50:12Z</dcterms:created>
  <dcterms:modified xsi:type="dcterms:W3CDTF">2025-10-14T02:54:21Z</dcterms:modified>
</cp:coreProperties>
</file>