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6"/>
  </p:notesMasterIdLst>
  <p:handoutMasterIdLst>
    <p:handoutMasterId r:id="rId7"/>
  </p:handoutMasterIdLst>
  <p:sldIdLst>
    <p:sldId id="446" r:id="rId3"/>
    <p:sldId id="449" r:id="rId4"/>
    <p:sldId id="453"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佐藤 大樹（地方創生推進事務局）" initials="佐藤" lastIdx="1" clrIdx="0">
    <p:extLst>
      <p:ext uri="{19B8F6BF-5375-455C-9EA6-DF929625EA0E}">
        <p15:presenceInfo xmlns:p15="http://schemas.microsoft.com/office/powerpoint/2012/main" userId="S-1-5-21-2022458152-3381638288-3706476089-1110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4E0"/>
    <a:srgbClr val="DEEBF7"/>
    <a:srgbClr val="FFD9FF"/>
    <a:srgbClr val="FFCCFF"/>
    <a:srgbClr val="FF0066"/>
    <a:srgbClr val="067CA6"/>
    <a:srgbClr val="0C446B"/>
    <a:srgbClr val="BBD6EF"/>
    <a:srgbClr val="0874A4"/>
    <a:srgbClr val="B1B9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85" autoAdjust="0"/>
    <p:restoredTop sz="94333" autoAdjust="0"/>
  </p:normalViewPr>
  <p:slideViewPr>
    <p:cSldViewPr snapToGrid="0">
      <p:cViewPr varScale="1">
        <p:scale>
          <a:sx n="67" d="100"/>
          <a:sy n="67" d="100"/>
        </p:scale>
        <p:origin x="1348" y="60"/>
      </p:cViewPr>
      <p:guideLst>
        <p:guide orient="horz" pos="2160"/>
        <p:guide pos="2880"/>
      </p:guideLst>
    </p:cSldViewPr>
  </p:slideViewPr>
  <p:notesTextViewPr>
    <p:cViewPr>
      <p:scale>
        <a:sx n="1" d="1"/>
        <a:sy n="1" d="1"/>
      </p:scale>
      <p:origin x="0" y="0"/>
    </p:cViewPr>
  </p:notesTextViewPr>
  <p:sorterViewPr>
    <p:cViewPr>
      <p:scale>
        <a:sx n="100" d="100"/>
        <a:sy n="100" d="100"/>
      </p:scale>
      <p:origin x="0" y="-1031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9E2A95C-D9AC-FB8B-201A-FB3D1E67FD3B}"/>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en-US" altLang="ja-JP"/>
              <a:t>R6</a:t>
            </a:r>
            <a:r>
              <a:rPr kumimoji="1" lang="ja-JP" altLang="en-US"/>
              <a:t>以降</a:t>
            </a:r>
            <a:r>
              <a:rPr kumimoji="1" lang="en-US" altLang="ja-JP"/>
              <a:t>(</a:t>
            </a:r>
            <a:r>
              <a:rPr kumimoji="1" lang="ja-JP" altLang="en-US"/>
              <a:t>案</a:t>
            </a:r>
            <a:r>
              <a:rPr kumimoji="1" lang="en-US" altLang="ja-JP"/>
              <a:t>)</a:t>
            </a:r>
            <a:endParaRPr kumimoji="1" lang="ja-JP" altLang="en-US"/>
          </a:p>
        </p:txBody>
      </p:sp>
      <p:sp>
        <p:nvSpPr>
          <p:cNvPr id="3" name="日付プレースホルダー 2">
            <a:extLst>
              <a:ext uri="{FF2B5EF4-FFF2-40B4-BE49-F238E27FC236}">
                <a16:creationId xmlns:a16="http://schemas.microsoft.com/office/drawing/2014/main" id="{358AAC52-34D6-D7A8-F6A2-6ED106E7DE08}"/>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1D310231-53D1-4686-82BC-E96118CC44E1}" type="datetimeFigureOut">
              <a:rPr kumimoji="1" lang="ja-JP" altLang="en-US" smtClean="0"/>
              <a:t>2026/4/13</a:t>
            </a:fld>
            <a:endParaRPr kumimoji="1" lang="ja-JP" altLang="en-US"/>
          </a:p>
        </p:txBody>
      </p:sp>
      <p:sp>
        <p:nvSpPr>
          <p:cNvPr id="4" name="フッター プレースホルダー 3">
            <a:extLst>
              <a:ext uri="{FF2B5EF4-FFF2-40B4-BE49-F238E27FC236}">
                <a16:creationId xmlns:a16="http://schemas.microsoft.com/office/drawing/2014/main" id="{EB4C9F4B-B9CC-2B79-E12D-E478BEAF6FFE}"/>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397C11B7-A274-133F-1B34-F85415562305}"/>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AACB975-4610-4A62-92C8-B76B14E0DA70}" type="slidenum">
              <a:rPr kumimoji="1" lang="ja-JP" altLang="en-US" smtClean="0"/>
              <a:t>‹#›</a:t>
            </a:fld>
            <a:endParaRPr kumimoji="1" lang="ja-JP" altLang="en-US"/>
          </a:p>
        </p:txBody>
      </p:sp>
    </p:spTree>
    <p:extLst>
      <p:ext uri="{BB962C8B-B14F-4D97-AF65-F5344CB8AC3E}">
        <p14:creationId xmlns:p14="http://schemas.microsoft.com/office/powerpoint/2010/main" val="2536673662"/>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49787" cy="498693"/>
          </a:xfrm>
          <a:prstGeom prst="rect">
            <a:avLst/>
          </a:prstGeom>
        </p:spPr>
        <p:txBody>
          <a:bodyPr vert="horz" lIns="92222" tIns="46112" rIns="92222" bIns="46112" rtlCol="0"/>
          <a:lstStyle>
            <a:lvl1pPr algn="l">
              <a:defRPr sz="1200"/>
            </a:lvl1pPr>
          </a:lstStyle>
          <a:p>
            <a:r>
              <a:rPr kumimoji="1" lang="en-US" altLang="ja-JP"/>
              <a:t>R6</a:t>
            </a:r>
            <a:r>
              <a:rPr kumimoji="1" lang="ja-JP" altLang="en-US"/>
              <a:t>以降</a:t>
            </a:r>
            <a:r>
              <a:rPr kumimoji="1" lang="en-US" altLang="ja-JP"/>
              <a:t>(</a:t>
            </a:r>
            <a:r>
              <a:rPr kumimoji="1" lang="ja-JP" altLang="en-US"/>
              <a:t>案</a:t>
            </a:r>
            <a:r>
              <a:rPr kumimoji="1" lang="en-US" altLang="ja-JP"/>
              <a:t>)</a:t>
            </a:r>
            <a:endParaRPr kumimoji="1" lang="ja-JP" altLang="en-US"/>
          </a:p>
        </p:txBody>
      </p:sp>
      <p:sp>
        <p:nvSpPr>
          <p:cNvPr id="3" name="日付プレースホルダー 2"/>
          <p:cNvSpPr>
            <a:spLocks noGrp="1"/>
          </p:cNvSpPr>
          <p:nvPr>
            <p:ph type="dt" idx="1"/>
          </p:nvPr>
        </p:nvSpPr>
        <p:spPr>
          <a:xfrm>
            <a:off x="3855840" y="1"/>
            <a:ext cx="2949787" cy="498693"/>
          </a:xfrm>
          <a:prstGeom prst="rect">
            <a:avLst/>
          </a:prstGeom>
        </p:spPr>
        <p:txBody>
          <a:bodyPr vert="horz" lIns="92222" tIns="46112" rIns="92222" bIns="46112" rtlCol="0"/>
          <a:lstStyle>
            <a:lvl1pPr algn="r">
              <a:defRPr sz="1200"/>
            </a:lvl1pPr>
          </a:lstStyle>
          <a:p>
            <a:fld id="{29969AC3-423A-406C-9CDA-5104FC2843F5}" type="datetimeFigureOut">
              <a:rPr kumimoji="1" lang="ja-JP" altLang="en-US" smtClean="0"/>
              <a:t>2026/4/13</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2800"/>
          </a:xfrm>
          <a:prstGeom prst="rect">
            <a:avLst/>
          </a:prstGeom>
          <a:noFill/>
          <a:ln w="12700">
            <a:solidFill>
              <a:prstClr val="black"/>
            </a:solidFill>
          </a:ln>
        </p:spPr>
        <p:txBody>
          <a:bodyPr vert="horz" lIns="92222" tIns="46112" rIns="92222" bIns="46112" rtlCol="0" anchor="ctr"/>
          <a:lstStyle/>
          <a:p>
            <a:endParaRPr lang="ja-JP" altLang="en-US"/>
          </a:p>
        </p:txBody>
      </p:sp>
      <p:sp>
        <p:nvSpPr>
          <p:cNvPr id="5" name="ノート プレースホルダー 4"/>
          <p:cNvSpPr>
            <a:spLocks noGrp="1"/>
          </p:cNvSpPr>
          <p:nvPr>
            <p:ph type="body" sz="quarter" idx="3"/>
          </p:nvPr>
        </p:nvSpPr>
        <p:spPr>
          <a:xfrm>
            <a:off x="680721" y="4783309"/>
            <a:ext cx="5445760" cy="3913615"/>
          </a:xfrm>
          <a:prstGeom prst="rect">
            <a:avLst/>
          </a:prstGeom>
        </p:spPr>
        <p:txBody>
          <a:bodyPr vert="horz" lIns="92222" tIns="46112" rIns="92222" bIns="461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47"/>
            <a:ext cx="2949787" cy="498692"/>
          </a:xfrm>
          <a:prstGeom prst="rect">
            <a:avLst/>
          </a:prstGeom>
        </p:spPr>
        <p:txBody>
          <a:bodyPr vert="horz" lIns="92222" tIns="46112" rIns="92222" bIns="461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7"/>
            <a:ext cx="2949787" cy="498692"/>
          </a:xfrm>
          <a:prstGeom prst="rect">
            <a:avLst/>
          </a:prstGeom>
        </p:spPr>
        <p:txBody>
          <a:bodyPr vert="horz" lIns="92222" tIns="46112" rIns="92222" bIns="46112" rtlCol="0" anchor="b"/>
          <a:lstStyle>
            <a:lvl1pPr algn="r">
              <a:defRPr sz="1200"/>
            </a:lvl1pPr>
          </a:lstStyle>
          <a:p>
            <a:fld id="{BDF813AA-3448-4CD9-B63A-61455916396D}" type="slidenum">
              <a:rPr kumimoji="1" lang="ja-JP" altLang="en-US" smtClean="0"/>
              <a:t>‹#›</a:t>
            </a:fld>
            <a:endParaRPr kumimoji="1" lang="ja-JP" altLang="en-US"/>
          </a:p>
        </p:txBody>
      </p:sp>
    </p:spTree>
    <p:extLst>
      <p:ext uri="{BB962C8B-B14F-4D97-AF65-F5344CB8AC3E}">
        <p14:creationId xmlns:p14="http://schemas.microsoft.com/office/powerpoint/2010/main" val="4161134361"/>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539"/>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215"/>
            </a:lvl1pPr>
            <a:lvl2pPr marL="422041" indent="0" algn="ctr">
              <a:buNone/>
              <a:defRPr sz="1846"/>
            </a:lvl2pPr>
            <a:lvl3pPr marL="844083" indent="0" algn="ctr">
              <a:buNone/>
              <a:defRPr sz="1662"/>
            </a:lvl3pPr>
            <a:lvl4pPr marL="1266124" indent="0" algn="ctr">
              <a:buNone/>
              <a:defRPr sz="1477"/>
            </a:lvl4pPr>
            <a:lvl5pPr marL="1688165" indent="0" algn="ctr">
              <a:buNone/>
              <a:defRPr sz="1477"/>
            </a:lvl5pPr>
            <a:lvl6pPr marL="2110207" indent="0" algn="ctr">
              <a:buNone/>
              <a:defRPr sz="1477"/>
            </a:lvl6pPr>
            <a:lvl7pPr marL="2532248" indent="0" algn="ctr">
              <a:buNone/>
              <a:defRPr sz="1477"/>
            </a:lvl7pPr>
            <a:lvl8pPr marL="2954289" indent="0" algn="ctr">
              <a:buNone/>
              <a:defRPr sz="1477"/>
            </a:lvl8pPr>
            <a:lvl9pPr marL="3376331" indent="0" algn="ctr">
              <a:buNone/>
              <a:defRPr sz="147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4D2FED2-75F1-4B07-BABC-32A2F204D6FB}"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1122470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2621A8-C3F5-446F-8AB0-2A48CD9C3EDA}"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97698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38231A5-0705-431F-919A-D271AE08E86A}"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193667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9514C20-6D16-4509-9720-635B69D3585C}"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699794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0F9416-0553-458C-AFBB-B27985612295}"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1447543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8139E96-E5B8-4413-817A-FFD062CC21B5}"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4039707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3521F1D-9E7C-43AC-BF64-88C7AB06C0E6}"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3674864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26116EF-69F7-4BD7-9EE7-CC55D0BD36CF}" type="datetime1">
              <a:rPr kumimoji="1" lang="ja-JP" altLang="en-US" smtClean="0"/>
              <a:t>2026/4/13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2895655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2202CA7-FEB0-4F9B-8707-803AF26DEAB4}" type="datetime1">
              <a:rPr kumimoji="1" lang="ja-JP" altLang="en-US" smtClean="0"/>
              <a:t>2026/4/13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42326034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383A80-1A1E-469F-A483-FE1F67DEB929}" type="datetime1">
              <a:rPr kumimoji="1" lang="ja-JP" altLang="en-US" smtClean="0"/>
              <a:t>2026/4/13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16795002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C8EE9B3-0347-4887-821F-3C56F59C7C9E}"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4168578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FE2DD03-A472-4DF2-B1E3-9A31E77F41CB}"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21493408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4EA227B-AB40-433B-B859-4C60BC8187EE}"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20571282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8456EAF-BD16-4D5B-8B70-44A65AAE2768}"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192754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532D85-337E-4BFB-936E-E327CE536C2D}"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988274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9" y="1709741"/>
            <a:ext cx="7886700" cy="2852737"/>
          </a:xfrm>
        </p:spPr>
        <p:txBody>
          <a:bodyPr anchor="b"/>
          <a:lstStyle>
            <a:lvl1pPr>
              <a:defRPr sz="553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9" y="4589466"/>
            <a:ext cx="7886700" cy="1500187"/>
          </a:xfrm>
        </p:spPr>
        <p:txBody>
          <a:bodyPr/>
          <a:lstStyle>
            <a:lvl1pPr marL="0" indent="0">
              <a:buNone/>
              <a:defRPr sz="2215">
                <a:solidFill>
                  <a:schemeClr val="tx1"/>
                </a:solidFill>
              </a:defRPr>
            </a:lvl1pPr>
            <a:lvl2pPr marL="422041" indent="0">
              <a:buNone/>
              <a:defRPr sz="1846">
                <a:solidFill>
                  <a:schemeClr val="tx1">
                    <a:tint val="75000"/>
                  </a:schemeClr>
                </a:solidFill>
              </a:defRPr>
            </a:lvl2pPr>
            <a:lvl3pPr marL="844083" indent="0">
              <a:buNone/>
              <a:defRPr sz="1662">
                <a:solidFill>
                  <a:schemeClr val="tx1">
                    <a:tint val="75000"/>
                  </a:schemeClr>
                </a:solidFill>
              </a:defRPr>
            </a:lvl3pPr>
            <a:lvl4pPr marL="1266124" indent="0">
              <a:buNone/>
              <a:defRPr sz="1477">
                <a:solidFill>
                  <a:schemeClr val="tx1">
                    <a:tint val="75000"/>
                  </a:schemeClr>
                </a:solidFill>
              </a:defRPr>
            </a:lvl4pPr>
            <a:lvl5pPr marL="1688165" indent="0">
              <a:buNone/>
              <a:defRPr sz="1477">
                <a:solidFill>
                  <a:schemeClr val="tx1">
                    <a:tint val="75000"/>
                  </a:schemeClr>
                </a:solidFill>
              </a:defRPr>
            </a:lvl5pPr>
            <a:lvl6pPr marL="2110207" indent="0">
              <a:buNone/>
              <a:defRPr sz="1477">
                <a:solidFill>
                  <a:schemeClr val="tx1">
                    <a:tint val="75000"/>
                  </a:schemeClr>
                </a:solidFill>
              </a:defRPr>
            </a:lvl6pPr>
            <a:lvl7pPr marL="2532248" indent="0">
              <a:buNone/>
              <a:defRPr sz="1477">
                <a:solidFill>
                  <a:schemeClr val="tx1">
                    <a:tint val="75000"/>
                  </a:schemeClr>
                </a:solidFill>
              </a:defRPr>
            </a:lvl7pPr>
            <a:lvl8pPr marL="2954289" indent="0">
              <a:buNone/>
              <a:defRPr sz="1477">
                <a:solidFill>
                  <a:schemeClr val="tx1">
                    <a:tint val="75000"/>
                  </a:schemeClr>
                </a:solidFill>
              </a:defRPr>
            </a:lvl8pPr>
            <a:lvl9pPr marL="3376331" indent="0">
              <a:buNone/>
              <a:defRPr sz="147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1C65F4B-3CFA-4904-971D-9894686E1B66}"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3404077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6E5DFDF-15E6-46F5-882B-10087E0477B4}"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524453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2" y="365128"/>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8BC0516-21F3-44A8-9106-0E2BDC5B2361}" type="datetime1">
              <a:rPr kumimoji="1" lang="ja-JP" altLang="en-US" smtClean="0"/>
              <a:t>2026/4/13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3951184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8A832BB-8CF5-4F79-9CF4-C94FDF6A76E4}" type="datetime1">
              <a:rPr kumimoji="1" lang="ja-JP" altLang="en-US" smtClean="0"/>
              <a:t>2026/4/13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2507400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B6DAEE-5A13-450D-95EB-3A190D82FEEB}" type="datetime1">
              <a:rPr kumimoji="1" lang="ja-JP" altLang="en-US" smtClean="0"/>
              <a:t>2026/4/13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740259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954"/>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8"/>
            <a:ext cx="4629150" cy="4873625"/>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477"/>
            </a:lvl1pPr>
            <a:lvl2pPr marL="422041" indent="0">
              <a:buNone/>
              <a:defRPr sz="1292"/>
            </a:lvl2pPr>
            <a:lvl3pPr marL="844083" indent="0">
              <a:buNone/>
              <a:defRPr sz="1108"/>
            </a:lvl3pPr>
            <a:lvl4pPr marL="1266124" indent="0">
              <a:buNone/>
              <a:defRPr sz="923"/>
            </a:lvl4pPr>
            <a:lvl5pPr marL="1688165" indent="0">
              <a:buNone/>
              <a:defRPr sz="923"/>
            </a:lvl5pPr>
            <a:lvl6pPr marL="2110207" indent="0">
              <a:buNone/>
              <a:defRPr sz="923"/>
            </a:lvl6pPr>
            <a:lvl7pPr marL="2532248" indent="0">
              <a:buNone/>
              <a:defRPr sz="923"/>
            </a:lvl7pPr>
            <a:lvl8pPr marL="2954289" indent="0">
              <a:buNone/>
              <a:defRPr sz="923"/>
            </a:lvl8pPr>
            <a:lvl9pPr marL="3376331" indent="0">
              <a:buNone/>
              <a:defRPr sz="92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A066C95-3DE4-4B1B-A0A3-6D5AD585B0B1}"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3410315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954"/>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477"/>
            </a:lvl1pPr>
            <a:lvl2pPr marL="422041" indent="0">
              <a:buNone/>
              <a:defRPr sz="1292"/>
            </a:lvl2pPr>
            <a:lvl3pPr marL="844083" indent="0">
              <a:buNone/>
              <a:defRPr sz="1108"/>
            </a:lvl3pPr>
            <a:lvl4pPr marL="1266124" indent="0">
              <a:buNone/>
              <a:defRPr sz="923"/>
            </a:lvl4pPr>
            <a:lvl5pPr marL="1688165" indent="0">
              <a:buNone/>
              <a:defRPr sz="923"/>
            </a:lvl5pPr>
            <a:lvl6pPr marL="2110207" indent="0">
              <a:buNone/>
              <a:defRPr sz="923"/>
            </a:lvl6pPr>
            <a:lvl7pPr marL="2532248" indent="0">
              <a:buNone/>
              <a:defRPr sz="923"/>
            </a:lvl7pPr>
            <a:lvl8pPr marL="2954289" indent="0">
              <a:buNone/>
              <a:defRPr sz="923"/>
            </a:lvl8pPr>
            <a:lvl9pPr marL="3376331" indent="0">
              <a:buNone/>
              <a:defRPr sz="92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AE02A0-7E54-4F0B-859F-ED0670116513}"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1119619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365128"/>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1"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108">
                <a:solidFill>
                  <a:schemeClr val="tx1">
                    <a:tint val="75000"/>
                  </a:schemeClr>
                </a:solidFill>
              </a:defRPr>
            </a:lvl1pPr>
          </a:lstStyle>
          <a:p>
            <a:fld id="{12BFD4DC-68F5-4546-BBB1-DD01398CBCBC}" type="datetime1">
              <a:rPr kumimoji="1" lang="ja-JP" altLang="en-US" smtClean="0"/>
              <a:t>2026/4/13</a:t>
            </a:fld>
            <a:endParaRPr kumimoji="1" lang="ja-JP" altLang="en-US"/>
          </a:p>
        </p:txBody>
      </p:sp>
      <p:sp>
        <p:nvSpPr>
          <p:cNvPr id="5" name="Footer Placeholder 4"/>
          <p:cNvSpPr>
            <a:spLocks noGrp="1"/>
          </p:cNvSpPr>
          <p:nvPr>
            <p:ph type="ftr" sz="quarter" idx="3"/>
          </p:nvPr>
        </p:nvSpPr>
        <p:spPr>
          <a:xfrm>
            <a:off x="3028951" y="6356353"/>
            <a:ext cx="3086100" cy="365125"/>
          </a:xfrm>
          <a:prstGeom prst="rect">
            <a:avLst/>
          </a:prstGeom>
        </p:spPr>
        <p:txBody>
          <a:bodyPr vert="horz" lIns="91440" tIns="45720" rIns="91440" bIns="45720" rtlCol="0" anchor="ctr"/>
          <a:lstStyle>
            <a:lvl1pPr algn="ctr">
              <a:defRPr sz="1108">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108">
                <a:solidFill>
                  <a:schemeClr val="tx1">
                    <a:tint val="75000"/>
                  </a:schemeClr>
                </a:solidFill>
              </a:defRPr>
            </a:lvl1pPr>
          </a:lstStyle>
          <a:p>
            <a:fld id="{A7BF7CAF-B6C2-4A64-B9DC-DE8DF5629928}" type="slidenum">
              <a:rPr kumimoji="1" lang="ja-JP" altLang="en-US" smtClean="0"/>
              <a:t>‹#›</a:t>
            </a:fld>
            <a:endParaRPr kumimoji="1" lang="ja-JP" altLang="en-US"/>
          </a:p>
        </p:txBody>
      </p:sp>
    </p:spTree>
    <p:extLst>
      <p:ext uri="{BB962C8B-B14F-4D97-AF65-F5344CB8AC3E}">
        <p14:creationId xmlns:p14="http://schemas.microsoft.com/office/powerpoint/2010/main" val="41790605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844083" rtl="0" eaLnBrk="1" latinLnBrk="0" hangingPunct="1">
        <a:lnSpc>
          <a:spcPct val="90000"/>
        </a:lnSpc>
        <a:spcBef>
          <a:spcPct val="0"/>
        </a:spcBef>
        <a:buNone/>
        <a:defRPr kumimoji="1" sz="4062" kern="1200">
          <a:solidFill>
            <a:schemeClr val="tx1"/>
          </a:solidFill>
          <a:latin typeface="+mj-lt"/>
          <a:ea typeface="+mj-ea"/>
          <a:cs typeface="+mj-cs"/>
        </a:defRPr>
      </a:lvl1pPr>
    </p:titleStyle>
    <p:bodyStyle>
      <a:lvl1pPr marL="211021" indent="-211021" algn="l" defTabSz="844083" rtl="0" eaLnBrk="1" latinLnBrk="0" hangingPunct="1">
        <a:lnSpc>
          <a:spcPct val="90000"/>
        </a:lnSpc>
        <a:spcBef>
          <a:spcPts val="923"/>
        </a:spcBef>
        <a:buFont typeface="Arial" panose="020B0604020202020204" pitchFamily="34" charset="0"/>
        <a:buChar char="•"/>
        <a:defRPr kumimoji="1" sz="2585" kern="1200">
          <a:solidFill>
            <a:schemeClr val="tx1"/>
          </a:solidFill>
          <a:latin typeface="+mn-lt"/>
          <a:ea typeface="+mn-ea"/>
          <a:cs typeface="+mn-cs"/>
        </a:defRPr>
      </a:lvl1pPr>
      <a:lvl2pPr marL="633062" indent="-211021" algn="l" defTabSz="844083" rtl="0" eaLnBrk="1" latinLnBrk="0" hangingPunct="1">
        <a:lnSpc>
          <a:spcPct val="90000"/>
        </a:lnSpc>
        <a:spcBef>
          <a:spcPts val="462"/>
        </a:spcBef>
        <a:buFont typeface="Arial" panose="020B0604020202020204" pitchFamily="34" charset="0"/>
        <a:buChar char="•"/>
        <a:defRPr kumimoji="1" sz="2215" kern="1200">
          <a:solidFill>
            <a:schemeClr val="tx1"/>
          </a:solidFill>
          <a:latin typeface="+mn-lt"/>
          <a:ea typeface="+mn-ea"/>
          <a:cs typeface="+mn-cs"/>
        </a:defRPr>
      </a:lvl2pPr>
      <a:lvl3pPr marL="1055103" indent="-211021" algn="l" defTabSz="844083" rtl="0" eaLnBrk="1" latinLnBrk="0" hangingPunct="1">
        <a:lnSpc>
          <a:spcPct val="90000"/>
        </a:lnSpc>
        <a:spcBef>
          <a:spcPts val="462"/>
        </a:spcBef>
        <a:buFont typeface="Arial" panose="020B0604020202020204" pitchFamily="34" charset="0"/>
        <a:buChar char="•"/>
        <a:defRPr kumimoji="1" sz="1846" kern="1200">
          <a:solidFill>
            <a:schemeClr val="tx1"/>
          </a:solidFill>
          <a:latin typeface="+mn-lt"/>
          <a:ea typeface="+mn-ea"/>
          <a:cs typeface="+mn-cs"/>
        </a:defRPr>
      </a:lvl3pPr>
      <a:lvl4pPr marL="1477145"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4pPr>
      <a:lvl5pPr marL="1899186"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5pPr>
      <a:lvl6pPr marL="2321227"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6pPr>
      <a:lvl7pPr marL="2743269"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7pPr>
      <a:lvl8pPr marL="3165310"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8pPr>
      <a:lvl9pPr marL="3587351"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9pPr>
    </p:bodyStyle>
    <p:otherStyle>
      <a:defPPr>
        <a:defRPr lang="en-US"/>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16EC74-B5FB-45A0-9966-E68CF34C8725}" type="datetime1">
              <a:rPr kumimoji="1" lang="ja-JP" altLang="en-US" smtClean="0"/>
              <a:t>2026/4/13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3C5B83-6C12-43ED-B01F-274791C6E8AB}" type="slidenum">
              <a:rPr kumimoji="1" lang="ja-JP" altLang="en-US" smtClean="0"/>
              <a:t>‹#›</a:t>
            </a:fld>
            <a:endParaRPr kumimoji="1" lang="ja-JP" altLang="en-US"/>
          </a:p>
        </p:txBody>
      </p:sp>
    </p:spTree>
    <p:extLst>
      <p:ext uri="{BB962C8B-B14F-4D97-AF65-F5344CB8AC3E}">
        <p14:creationId xmlns:p14="http://schemas.microsoft.com/office/powerpoint/2010/main" val="2296661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21" Type="http://schemas.openxmlformats.org/officeDocument/2006/relationships/image" Target="../media/image20.jpe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jpeg"/><Relationship Id="rId1" Type="http://schemas.openxmlformats.org/officeDocument/2006/relationships/slideLayout" Target="../slideLayouts/slideLayout18.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jpe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72570" y="607105"/>
            <a:ext cx="8987459" cy="613513"/>
          </a:xfrm>
          <a:prstGeom prst="rect">
            <a:avLst/>
          </a:prstGeom>
          <a:solidFill>
            <a:srgbClr val="0C446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u="sng" dirty="0">
                <a:solidFill>
                  <a:schemeClr val="bg1"/>
                </a:solidFill>
                <a:latin typeface="BIZ UDPゴシック" panose="020B0400000000000000" pitchFamily="50" charset="-128"/>
                <a:ea typeface="BIZ UDPゴシック" panose="020B0400000000000000" pitchFamily="50" charset="-128"/>
              </a:rPr>
              <a:t>О</a:t>
            </a:r>
            <a:r>
              <a:rPr kumimoji="1" lang="ja-JP" altLang="en-US" b="1" u="sng" dirty="0">
                <a:solidFill>
                  <a:schemeClr val="bg1"/>
                </a:solidFill>
                <a:latin typeface="BIZ UDPゴシック" panose="020B0400000000000000" pitchFamily="50" charset="-128"/>
                <a:ea typeface="BIZ UDPゴシック" panose="020B0400000000000000" pitchFamily="50" charset="-128"/>
              </a:rPr>
              <a:t>医院</a:t>
            </a:r>
            <a:r>
              <a:rPr kumimoji="1" lang="ja-JP" altLang="en-US" b="1" dirty="0">
                <a:solidFill>
                  <a:schemeClr val="bg1"/>
                </a:solidFill>
                <a:latin typeface="BIZ UDPゴシック" panose="020B0400000000000000" pitchFamily="50" charset="-128"/>
                <a:ea typeface="BIZ UDPゴシック" panose="020B0400000000000000" pitchFamily="50" charset="-128"/>
              </a:rPr>
              <a:t> </a:t>
            </a:r>
            <a:r>
              <a:rPr kumimoji="1" lang="en-US" altLang="ja-JP" b="1" dirty="0">
                <a:solidFill>
                  <a:schemeClr val="bg1"/>
                </a:solidFill>
                <a:latin typeface="BIZ UDPゴシック" panose="020B0400000000000000" pitchFamily="50" charset="-128"/>
                <a:ea typeface="BIZ UDPゴシック" panose="020B0400000000000000" pitchFamily="50" charset="-128"/>
              </a:rPr>
              <a:t>× </a:t>
            </a:r>
            <a:r>
              <a:rPr kumimoji="1" lang="en-US" altLang="ja-JP" b="1" u="sng" dirty="0">
                <a:solidFill>
                  <a:schemeClr val="bg1"/>
                </a:solidFill>
                <a:latin typeface="BIZ UDPゴシック" panose="020B0400000000000000" pitchFamily="50" charset="-128"/>
                <a:ea typeface="BIZ UDPゴシック" panose="020B0400000000000000" pitchFamily="50" charset="-128"/>
              </a:rPr>
              <a:t>A</a:t>
            </a:r>
            <a:r>
              <a:rPr kumimoji="1" lang="ja-JP" altLang="en-US" b="1" u="sng" dirty="0">
                <a:solidFill>
                  <a:schemeClr val="bg1"/>
                </a:solidFill>
                <a:latin typeface="BIZ UDPゴシック" panose="020B0400000000000000" pitchFamily="50" charset="-128"/>
                <a:ea typeface="BIZ UDPゴシック" panose="020B0400000000000000" pitchFamily="50" charset="-128"/>
              </a:rPr>
              <a:t>薬局 </a:t>
            </a:r>
            <a:r>
              <a:rPr kumimoji="1" lang="en-US" altLang="ja-JP" b="1" dirty="0">
                <a:solidFill>
                  <a:schemeClr val="bg1"/>
                </a:solidFill>
                <a:latin typeface="BIZ UDPゴシック" panose="020B0400000000000000" pitchFamily="50" charset="-128"/>
                <a:ea typeface="BIZ UDPゴシック" panose="020B0400000000000000" pitchFamily="50" charset="-128"/>
              </a:rPr>
              <a:t>× </a:t>
            </a:r>
            <a:r>
              <a:rPr kumimoji="1" lang="ja-JP" altLang="en-US" b="1" u="sng" dirty="0">
                <a:solidFill>
                  <a:schemeClr val="bg1"/>
                </a:solidFill>
                <a:latin typeface="BIZ UDPゴシック" panose="020B0400000000000000" pitchFamily="50" charset="-128"/>
                <a:ea typeface="BIZ UDPゴシック" panose="020B0400000000000000" pitchFamily="50" charset="-128"/>
              </a:rPr>
              <a:t>スポーツクラブ</a:t>
            </a:r>
            <a:r>
              <a:rPr kumimoji="1" lang="en-US" altLang="ja-JP" b="1" u="sng" dirty="0">
                <a:solidFill>
                  <a:schemeClr val="bg1"/>
                </a:solidFill>
                <a:latin typeface="BIZ UDPゴシック" panose="020B0400000000000000" pitchFamily="50" charset="-128"/>
                <a:ea typeface="BIZ UDPゴシック" panose="020B0400000000000000" pitchFamily="50" charset="-128"/>
              </a:rPr>
              <a:t>S</a:t>
            </a:r>
            <a:endParaRPr kumimoji="1" lang="ja-JP" altLang="en-US" b="1" u="sng" dirty="0">
              <a:solidFill>
                <a:schemeClr val="bg1"/>
              </a:solidFill>
              <a:latin typeface="BIZ UDPゴシック" panose="020B0400000000000000" pitchFamily="50" charset="-128"/>
              <a:ea typeface="BIZ UDPゴシック" panose="020B0400000000000000" pitchFamily="50" charset="-128"/>
            </a:endParaRPr>
          </a:p>
        </p:txBody>
      </p:sp>
      <p:graphicFrame>
        <p:nvGraphicFramePr>
          <p:cNvPr id="40" name="表 39"/>
          <p:cNvGraphicFramePr>
            <a:graphicFrameLocks noGrp="1"/>
          </p:cNvGraphicFramePr>
          <p:nvPr>
            <p:extLst>
              <p:ext uri="{D42A27DB-BD31-4B8C-83A1-F6EECF244321}">
                <p14:modId xmlns:p14="http://schemas.microsoft.com/office/powerpoint/2010/main" val="809970037"/>
              </p:ext>
            </p:extLst>
          </p:nvPr>
        </p:nvGraphicFramePr>
        <p:xfrm>
          <a:off x="69981" y="2794740"/>
          <a:ext cx="4588269" cy="3987822"/>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168269">
                  <a:extLst>
                    <a:ext uri="{9D8B030D-6E8A-4147-A177-3AD203B41FA5}">
                      <a16:colId xmlns:a16="http://schemas.microsoft.com/office/drawing/2014/main" val="3550993727"/>
                    </a:ext>
                  </a:extLst>
                </a:gridCol>
                <a:gridCol w="3420000">
                  <a:extLst>
                    <a:ext uri="{9D8B030D-6E8A-4147-A177-3AD203B41FA5}">
                      <a16:colId xmlns:a16="http://schemas.microsoft.com/office/drawing/2014/main" val="3183412318"/>
                    </a:ext>
                  </a:extLst>
                </a:gridCol>
              </a:tblGrid>
              <a:tr h="368497">
                <a:tc gridSpan="2">
                  <a:txBody>
                    <a:bodyPr/>
                    <a:lstStyle/>
                    <a:p>
                      <a:pPr marL="0" algn="l" defTabSz="914400" rtl="0" eaLnBrk="1" latinLnBrk="0" hangingPunct="1"/>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２</a:t>
                      </a:r>
                      <a:r>
                        <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a:t>
                      </a:r>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該当する</a:t>
                      </a:r>
                      <a:r>
                        <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SDGs</a:t>
                      </a:r>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目標・ターゲット</a:t>
                      </a:r>
                      <a:endPar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1" kern="1200" dirty="0">
                        <a:solidFill>
                          <a:sysClr val="windowText" lastClr="000000"/>
                        </a:solidFill>
                        <a:latin typeface="Meiryo UI" panose="020B0604030504040204" pitchFamily="50" charset="-128"/>
                        <a:ea typeface="Meiryo UI" panose="020B0604030504040204"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97731859"/>
                  </a:ext>
                </a:extLst>
              </a:tr>
              <a:tr h="1178379">
                <a:tc>
                  <a:txBody>
                    <a:bodyPr/>
                    <a:lstStyle/>
                    <a:p>
                      <a:endParaRPr kumimoji="1" lang="en-US" altLang="ja-JP" sz="1600" kern="1200" dirty="0">
                        <a:solidFill>
                          <a:schemeClr val="tx1"/>
                        </a:solidFill>
                        <a:latin typeface="BIZ UDPゴシック" panose="020B0400000000000000" pitchFamily="50" charset="-128"/>
                        <a:ea typeface="BIZ UDPゴシック" panose="020B0400000000000000"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医療が身近な存在として自ら地域に目を向け、健康に欠かせない人と人・地域がつながれる場所を提供しています。社会的孤立を防ぐことで、すべての人が健康で、幸せに暮らせる地域づくりを目指しています。</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87331919"/>
                  </a:ext>
                </a:extLst>
              </a:tr>
              <a:tr h="1105492">
                <a:tc gridSpan="2">
                  <a:txBody>
                    <a:bodyPr/>
                    <a:lstStyle/>
                    <a:p>
                      <a:r>
                        <a:rPr kumimoji="1" lang="en-US" altLang="ja-JP" sz="1400" kern="1200" dirty="0">
                          <a:solidFill>
                            <a:schemeClr val="tx1"/>
                          </a:solidFill>
                          <a:latin typeface="BIZ UDPゴシック" panose="020B0400000000000000" pitchFamily="50" charset="-128"/>
                          <a:ea typeface="BIZ UDPゴシック" panose="020B0400000000000000" pitchFamily="50" charset="-128"/>
                          <a:cs typeface="+mn-cs"/>
                        </a:rPr>
                        <a:t>【</a:t>
                      </a:r>
                      <a:r>
                        <a:rPr kumimoji="1" lang="ja-JP" altLang="en-US" sz="1400" kern="1200" dirty="0">
                          <a:solidFill>
                            <a:schemeClr val="tx1"/>
                          </a:solidFill>
                          <a:latin typeface="BIZ UDPゴシック" panose="020B0400000000000000" pitchFamily="50" charset="-128"/>
                          <a:ea typeface="BIZ UDPゴシック" panose="020B0400000000000000" pitchFamily="50" charset="-128"/>
                          <a:cs typeface="+mn-cs"/>
                        </a:rPr>
                        <a:t>ターゲット：</a:t>
                      </a:r>
                      <a:r>
                        <a:rPr kumimoji="1" lang="en-US" altLang="ja-JP" sz="1400" kern="1200" dirty="0">
                          <a:solidFill>
                            <a:schemeClr val="tx1"/>
                          </a:solidFill>
                          <a:latin typeface="BIZ UDPゴシック" panose="020B0400000000000000" pitchFamily="50" charset="-128"/>
                          <a:ea typeface="BIZ UDPゴシック" panose="020B0400000000000000" pitchFamily="50" charset="-128"/>
                          <a:cs typeface="+mn-cs"/>
                        </a:rPr>
                        <a:t>】</a:t>
                      </a:r>
                    </a:p>
                    <a:p>
                      <a:r>
                        <a:rPr kumimoji="1" lang="ja-JP" altLang="en-US" sz="14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3.4 2030</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年までに、非感染性疾患による若年死亡率を、予　　</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kern="1200" dirty="0">
                          <a:solidFill>
                            <a:schemeClr val="tx1"/>
                          </a:solidFill>
                          <a:latin typeface="Meiryo UI" panose="020B0604030504040204" pitchFamily="50" charset="-128"/>
                          <a:ea typeface="Meiryo UI" panose="020B0604030504040204" pitchFamily="50" charset="-128"/>
                          <a:cs typeface="+mn-cs"/>
                        </a:rPr>
                        <a:t>　　　 防や治療を通じて</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3</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分の</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1</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減少させ、精神保健及び福祉 </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r>
                        <a:rPr kumimoji="1" lang="en-US" altLang="ja-JP" sz="1400" kern="1200" dirty="0">
                          <a:solidFill>
                            <a:schemeClr val="tx1"/>
                          </a:solidFill>
                          <a:latin typeface="Meiryo UI" panose="020B0604030504040204" pitchFamily="50" charset="-128"/>
                          <a:ea typeface="Meiryo UI" panose="020B0604030504040204" pitchFamily="50" charset="-128"/>
                          <a:cs typeface="+mn-cs"/>
                        </a:rPr>
                        <a:t>      </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 を促進する。</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algn="l" defTabSz="914400" rtl="0" eaLnBrk="1" latinLnBrk="0" hangingPunct="1"/>
                      <a:endParaRPr kumimoji="1" lang="en-US" altLang="ja-JP" sz="1400" kern="1200" dirty="0">
                        <a:solidFill>
                          <a:srgbClr val="0070C0"/>
                        </a:solidFill>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2622753902"/>
                  </a:ext>
                </a:extLst>
              </a:tr>
              <a:tr h="368497">
                <a:tc gridSpan="2">
                  <a:txBody>
                    <a:bodyPr/>
                    <a:lstStyle/>
                    <a:p>
                      <a:r>
                        <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rPr>
                        <a:t>その他関連する</a:t>
                      </a:r>
                      <a:r>
                        <a:rPr kumimoji="1" lang="en-US" altLang="ja-JP" sz="1400" b="1" kern="1200" dirty="0">
                          <a:solidFill>
                            <a:schemeClr val="tx1"/>
                          </a:solidFill>
                          <a:latin typeface="BIZ UDPゴシック" panose="020B0400000000000000" pitchFamily="50" charset="-128"/>
                          <a:ea typeface="BIZ UDPゴシック" panose="020B0400000000000000" pitchFamily="50" charset="-128"/>
                          <a:cs typeface="+mn-cs"/>
                        </a:rPr>
                        <a:t>SDGs</a:t>
                      </a:r>
                      <a:r>
                        <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rPr>
                        <a:t>目標</a:t>
                      </a:r>
                      <a:endParaRPr kumimoji="1" lang="en-US" altLang="ja-JP" sz="2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kern="1200" dirty="0">
                        <a:solidFill>
                          <a:srgbClr val="0070C0"/>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71031101"/>
                  </a:ext>
                </a:extLst>
              </a:tr>
              <a:tr h="921243">
                <a:tc gridSpan="2">
                  <a:txBody>
                    <a:bodyPr/>
                    <a:lstStyle/>
                    <a:p>
                      <a:endParaRPr kumimoji="1" lang="en-US" altLang="ja-JP" sz="1400" kern="1200" dirty="0">
                        <a:solidFill>
                          <a:schemeClr val="tx1"/>
                        </a:solidFill>
                        <a:latin typeface="BIZ UDPゴシック" panose="020B0400000000000000" pitchFamily="50" charset="-128"/>
                        <a:ea typeface="BIZ UDPゴシック" panose="020B0400000000000000"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934052298"/>
                  </a:ext>
                </a:extLst>
              </a:tr>
            </a:tbl>
          </a:graphicData>
        </a:graphic>
      </p:graphicFrame>
      <p:grpSp>
        <p:nvGrpSpPr>
          <p:cNvPr id="8" name="グループ化 7">
            <a:extLst>
              <a:ext uri="{FF2B5EF4-FFF2-40B4-BE49-F238E27FC236}">
                <a16:creationId xmlns:a16="http://schemas.microsoft.com/office/drawing/2014/main" id="{8A776411-6A1B-5AA2-95C1-A933EAF9045F}"/>
              </a:ext>
            </a:extLst>
          </p:cNvPr>
          <p:cNvGrpSpPr/>
          <p:nvPr/>
        </p:nvGrpSpPr>
        <p:grpSpPr>
          <a:xfrm>
            <a:off x="-3013938" y="3083525"/>
            <a:ext cx="2396449" cy="2986114"/>
            <a:chOff x="-3080613" y="3012045"/>
            <a:chExt cx="2396449" cy="2986114"/>
          </a:xfrm>
        </p:grpSpPr>
        <p:pic>
          <p:nvPicPr>
            <p:cNvPr id="101" name="図 100">
              <a:extLst>
                <a:ext uri="{FF2B5EF4-FFF2-40B4-BE49-F238E27FC236}">
                  <a16:creationId xmlns:a16="http://schemas.microsoft.com/office/drawing/2014/main" id="{10F190B6-0A22-4FAB-9439-C8B9CD5D3446}"/>
                </a:ext>
              </a:extLst>
            </p:cNvPr>
            <p:cNvPicPr preferRelativeResize="0">
              <a:picLocks/>
            </p:cNvPicPr>
            <p:nvPr/>
          </p:nvPicPr>
          <p:blipFill>
            <a:blip r:embed="rId2"/>
            <a:stretch>
              <a:fillRect/>
            </a:stretch>
          </p:blipFill>
          <p:spPr>
            <a:xfrm>
              <a:off x="-3080613" y="3012045"/>
              <a:ext cx="540000" cy="540000"/>
            </a:xfrm>
            <a:prstGeom prst="rect">
              <a:avLst/>
            </a:prstGeom>
          </p:spPr>
        </p:pic>
        <p:pic>
          <p:nvPicPr>
            <p:cNvPr id="102" name="図 101">
              <a:extLst>
                <a:ext uri="{FF2B5EF4-FFF2-40B4-BE49-F238E27FC236}">
                  <a16:creationId xmlns:a16="http://schemas.microsoft.com/office/drawing/2014/main" id="{C3B91F6D-DB4F-40B3-A2EC-BF7BE0398D28}"/>
                </a:ext>
              </a:extLst>
            </p:cNvPr>
            <p:cNvPicPr>
              <a:picLocks noChangeAspect="1"/>
            </p:cNvPicPr>
            <p:nvPr/>
          </p:nvPicPr>
          <p:blipFill>
            <a:blip r:embed="rId3"/>
            <a:stretch>
              <a:fillRect/>
            </a:stretch>
          </p:blipFill>
          <p:spPr>
            <a:xfrm>
              <a:off x="-2466966" y="3012248"/>
              <a:ext cx="540000" cy="540000"/>
            </a:xfrm>
            <a:prstGeom prst="rect">
              <a:avLst/>
            </a:prstGeom>
          </p:spPr>
        </p:pic>
        <p:pic>
          <p:nvPicPr>
            <p:cNvPr id="103" name="図 102">
              <a:extLst>
                <a:ext uri="{FF2B5EF4-FFF2-40B4-BE49-F238E27FC236}">
                  <a16:creationId xmlns:a16="http://schemas.microsoft.com/office/drawing/2014/main" id="{8BB83ED3-4675-4C73-91F6-AFD75223722E}"/>
                </a:ext>
              </a:extLst>
            </p:cNvPr>
            <p:cNvPicPr>
              <a:picLocks noChangeAspect="1"/>
            </p:cNvPicPr>
            <p:nvPr/>
          </p:nvPicPr>
          <p:blipFill>
            <a:blip r:embed="rId4"/>
            <a:stretch>
              <a:fillRect/>
            </a:stretch>
          </p:blipFill>
          <p:spPr>
            <a:xfrm>
              <a:off x="-1837811" y="3012045"/>
              <a:ext cx="540000" cy="540000"/>
            </a:xfrm>
            <a:prstGeom prst="rect">
              <a:avLst/>
            </a:prstGeom>
          </p:spPr>
        </p:pic>
        <p:pic>
          <p:nvPicPr>
            <p:cNvPr id="104" name="図 103">
              <a:extLst>
                <a:ext uri="{FF2B5EF4-FFF2-40B4-BE49-F238E27FC236}">
                  <a16:creationId xmlns:a16="http://schemas.microsoft.com/office/drawing/2014/main" id="{5EBE6473-8300-4268-AB85-32686BF620A2}"/>
                </a:ext>
              </a:extLst>
            </p:cNvPr>
            <p:cNvPicPr preferRelativeResize="0">
              <a:picLocks/>
            </p:cNvPicPr>
            <p:nvPr/>
          </p:nvPicPr>
          <p:blipFill>
            <a:blip r:embed="rId5"/>
            <a:stretch>
              <a:fillRect/>
            </a:stretch>
          </p:blipFill>
          <p:spPr>
            <a:xfrm>
              <a:off x="-1224164" y="3012248"/>
              <a:ext cx="540000" cy="540000"/>
            </a:xfrm>
            <a:prstGeom prst="rect">
              <a:avLst/>
            </a:prstGeom>
          </p:spPr>
        </p:pic>
        <p:pic>
          <p:nvPicPr>
            <p:cNvPr id="105" name="図 104">
              <a:extLst>
                <a:ext uri="{FF2B5EF4-FFF2-40B4-BE49-F238E27FC236}">
                  <a16:creationId xmlns:a16="http://schemas.microsoft.com/office/drawing/2014/main" id="{83D3CA6E-4CE5-47FE-AF00-81E1C4F8D187}"/>
                </a:ext>
              </a:extLst>
            </p:cNvPr>
            <p:cNvPicPr preferRelativeResize="0">
              <a:picLocks/>
            </p:cNvPicPr>
            <p:nvPr/>
          </p:nvPicPr>
          <p:blipFill>
            <a:blip r:embed="rId6"/>
            <a:stretch>
              <a:fillRect/>
            </a:stretch>
          </p:blipFill>
          <p:spPr>
            <a:xfrm>
              <a:off x="-3080613" y="3635113"/>
              <a:ext cx="540000" cy="540000"/>
            </a:xfrm>
            <a:prstGeom prst="rect">
              <a:avLst/>
            </a:prstGeom>
          </p:spPr>
        </p:pic>
        <p:pic>
          <p:nvPicPr>
            <p:cNvPr id="106" name="図 105">
              <a:extLst>
                <a:ext uri="{FF2B5EF4-FFF2-40B4-BE49-F238E27FC236}">
                  <a16:creationId xmlns:a16="http://schemas.microsoft.com/office/drawing/2014/main" id="{64F4E66B-C986-4F3A-A109-0353340ADE81}"/>
                </a:ext>
              </a:extLst>
            </p:cNvPr>
            <p:cNvPicPr preferRelativeResize="0">
              <a:picLocks/>
            </p:cNvPicPr>
            <p:nvPr/>
          </p:nvPicPr>
          <p:blipFill>
            <a:blip r:embed="rId7"/>
            <a:stretch>
              <a:fillRect/>
            </a:stretch>
          </p:blipFill>
          <p:spPr>
            <a:xfrm>
              <a:off x="-2464951" y="3632080"/>
              <a:ext cx="540000" cy="540000"/>
            </a:xfrm>
            <a:prstGeom prst="rect">
              <a:avLst/>
            </a:prstGeom>
          </p:spPr>
        </p:pic>
        <p:pic>
          <p:nvPicPr>
            <p:cNvPr id="107" name="図 106">
              <a:extLst>
                <a:ext uri="{FF2B5EF4-FFF2-40B4-BE49-F238E27FC236}">
                  <a16:creationId xmlns:a16="http://schemas.microsoft.com/office/drawing/2014/main" id="{301D1DF8-D92B-4F75-A319-BE1F7B73F2EA}"/>
                </a:ext>
              </a:extLst>
            </p:cNvPr>
            <p:cNvPicPr>
              <a:picLocks noChangeAspect="1"/>
            </p:cNvPicPr>
            <p:nvPr/>
          </p:nvPicPr>
          <p:blipFill>
            <a:blip r:embed="rId8"/>
            <a:stretch>
              <a:fillRect/>
            </a:stretch>
          </p:blipFill>
          <p:spPr>
            <a:xfrm>
              <a:off x="-2459212" y="4251912"/>
              <a:ext cx="540000" cy="540000"/>
            </a:xfrm>
            <a:prstGeom prst="rect">
              <a:avLst/>
            </a:prstGeom>
          </p:spPr>
        </p:pic>
        <p:pic>
          <p:nvPicPr>
            <p:cNvPr id="108" name="図 107">
              <a:extLst>
                <a:ext uri="{FF2B5EF4-FFF2-40B4-BE49-F238E27FC236}">
                  <a16:creationId xmlns:a16="http://schemas.microsoft.com/office/drawing/2014/main" id="{35C6031D-1D1D-4641-ACA3-3F8DF2256512}"/>
                </a:ext>
              </a:extLst>
            </p:cNvPr>
            <p:cNvPicPr>
              <a:picLocks noChangeAspect="1"/>
            </p:cNvPicPr>
            <p:nvPr/>
          </p:nvPicPr>
          <p:blipFill>
            <a:blip r:embed="rId9"/>
            <a:stretch>
              <a:fillRect/>
            </a:stretch>
          </p:blipFill>
          <p:spPr>
            <a:xfrm>
              <a:off x="-1224164" y="4251912"/>
              <a:ext cx="540000" cy="540000"/>
            </a:xfrm>
            <a:prstGeom prst="rect">
              <a:avLst/>
            </a:prstGeom>
          </p:spPr>
        </p:pic>
        <p:pic>
          <p:nvPicPr>
            <p:cNvPr id="109" name="図 108">
              <a:extLst>
                <a:ext uri="{FF2B5EF4-FFF2-40B4-BE49-F238E27FC236}">
                  <a16:creationId xmlns:a16="http://schemas.microsoft.com/office/drawing/2014/main" id="{17F0645B-29D2-4C7F-8BD3-C6F123AE3727}"/>
                </a:ext>
              </a:extLst>
            </p:cNvPr>
            <p:cNvPicPr>
              <a:picLocks noChangeAspect="1"/>
            </p:cNvPicPr>
            <p:nvPr/>
          </p:nvPicPr>
          <p:blipFill>
            <a:blip r:embed="rId10"/>
            <a:stretch>
              <a:fillRect/>
            </a:stretch>
          </p:blipFill>
          <p:spPr>
            <a:xfrm>
              <a:off x="-2459212" y="4851561"/>
              <a:ext cx="540000" cy="540000"/>
            </a:xfrm>
            <a:prstGeom prst="rect">
              <a:avLst/>
            </a:prstGeom>
          </p:spPr>
        </p:pic>
        <p:pic>
          <p:nvPicPr>
            <p:cNvPr id="110" name="図 109">
              <a:extLst>
                <a:ext uri="{FF2B5EF4-FFF2-40B4-BE49-F238E27FC236}">
                  <a16:creationId xmlns:a16="http://schemas.microsoft.com/office/drawing/2014/main" id="{0CB1DADA-260C-40E2-B6C9-23F6026000D8}"/>
                </a:ext>
              </a:extLst>
            </p:cNvPr>
            <p:cNvPicPr>
              <a:picLocks noChangeAspect="1"/>
            </p:cNvPicPr>
            <p:nvPr/>
          </p:nvPicPr>
          <p:blipFill>
            <a:blip r:embed="rId11"/>
            <a:stretch>
              <a:fillRect/>
            </a:stretch>
          </p:blipFill>
          <p:spPr>
            <a:xfrm>
              <a:off x="-1224164" y="4875183"/>
              <a:ext cx="540000" cy="540000"/>
            </a:xfrm>
            <a:prstGeom prst="rect">
              <a:avLst/>
            </a:prstGeom>
          </p:spPr>
        </p:pic>
        <p:pic>
          <p:nvPicPr>
            <p:cNvPr id="111" name="図 110">
              <a:extLst>
                <a:ext uri="{FF2B5EF4-FFF2-40B4-BE49-F238E27FC236}">
                  <a16:creationId xmlns:a16="http://schemas.microsoft.com/office/drawing/2014/main" id="{9323BD0F-1197-41E3-979A-07C385B18BCA}"/>
                </a:ext>
              </a:extLst>
            </p:cNvPr>
            <p:cNvPicPr preferRelativeResize="0">
              <a:picLocks/>
            </p:cNvPicPr>
            <p:nvPr/>
          </p:nvPicPr>
          <p:blipFill>
            <a:blip r:embed="rId12"/>
            <a:stretch>
              <a:fillRect/>
            </a:stretch>
          </p:blipFill>
          <p:spPr>
            <a:xfrm>
              <a:off x="-3080613" y="5458159"/>
              <a:ext cx="540000" cy="540000"/>
            </a:xfrm>
            <a:prstGeom prst="rect">
              <a:avLst/>
            </a:prstGeom>
          </p:spPr>
        </p:pic>
        <p:pic>
          <p:nvPicPr>
            <p:cNvPr id="112" name="図 111">
              <a:extLst>
                <a:ext uri="{FF2B5EF4-FFF2-40B4-BE49-F238E27FC236}">
                  <a16:creationId xmlns:a16="http://schemas.microsoft.com/office/drawing/2014/main" id="{550AFFDF-09F9-44F5-98F9-CC6B892EC664}"/>
                </a:ext>
              </a:extLst>
            </p:cNvPr>
            <p:cNvPicPr>
              <a:picLocks noChangeAspect="1"/>
            </p:cNvPicPr>
            <p:nvPr/>
          </p:nvPicPr>
          <p:blipFill>
            <a:blip r:embed="rId13"/>
            <a:stretch>
              <a:fillRect/>
            </a:stretch>
          </p:blipFill>
          <p:spPr>
            <a:xfrm>
              <a:off x="-1833780" y="3635113"/>
              <a:ext cx="540000" cy="540000"/>
            </a:xfrm>
            <a:prstGeom prst="rect">
              <a:avLst/>
            </a:prstGeom>
          </p:spPr>
        </p:pic>
        <p:pic>
          <p:nvPicPr>
            <p:cNvPr id="113" name="図 112">
              <a:extLst>
                <a:ext uri="{FF2B5EF4-FFF2-40B4-BE49-F238E27FC236}">
                  <a16:creationId xmlns:a16="http://schemas.microsoft.com/office/drawing/2014/main" id="{88C14638-9372-4506-98EA-C92770433685}"/>
                </a:ext>
              </a:extLst>
            </p:cNvPr>
            <p:cNvPicPr preferRelativeResize="0">
              <a:picLocks/>
            </p:cNvPicPr>
            <p:nvPr/>
          </p:nvPicPr>
          <p:blipFill>
            <a:blip r:embed="rId14"/>
            <a:stretch>
              <a:fillRect/>
            </a:stretch>
          </p:blipFill>
          <p:spPr>
            <a:xfrm>
              <a:off x="-1224164" y="3635113"/>
              <a:ext cx="540000" cy="540000"/>
            </a:xfrm>
            <a:prstGeom prst="rect">
              <a:avLst/>
            </a:prstGeom>
          </p:spPr>
        </p:pic>
        <p:pic>
          <p:nvPicPr>
            <p:cNvPr id="114" name="図 113">
              <a:extLst>
                <a:ext uri="{FF2B5EF4-FFF2-40B4-BE49-F238E27FC236}">
                  <a16:creationId xmlns:a16="http://schemas.microsoft.com/office/drawing/2014/main" id="{A88DD228-48F8-48BA-8BA6-355A2E405B28}"/>
                </a:ext>
              </a:extLst>
            </p:cNvPr>
            <p:cNvPicPr>
              <a:picLocks noChangeAspect="1"/>
            </p:cNvPicPr>
            <p:nvPr/>
          </p:nvPicPr>
          <p:blipFill>
            <a:blip r:embed="rId15"/>
            <a:stretch>
              <a:fillRect/>
            </a:stretch>
          </p:blipFill>
          <p:spPr>
            <a:xfrm>
              <a:off x="-3080613" y="4244557"/>
              <a:ext cx="540000" cy="540000"/>
            </a:xfrm>
            <a:prstGeom prst="rect">
              <a:avLst/>
            </a:prstGeom>
          </p:spPr>
        </p:pic>
        <p:pic>
          <p:nvPicPr>
            <p:cNvPr id="115" name="図 114">
              <a:extLst>
                <a:ext uri="{FF2B5EF4-FFF2-40B4-BE49-F238E27FC236}">
                  <a16:creationId xmlns:a16="http://schemas.microsoft.com/office/drawing/2014/main" id="{278C9180-2E15-4CD3-9F84-F469DF68D6F8}"/>
                </a:ext>
              </a:extLst>
            </p:cNvPr>
            <p:cNvPicPr preferRelativeResize="0">
              <a:picLocks/>
            </p:cNvPicPr>
            <p:nvPr/>
          </p:nvPicPr>
          <p:blipFill>
            <a:blip r:embed="rId16"/>
            <a:stretch>
              <a:fillRect/>
            </a:stretch>
          </p:blipFill>
          <p:spPr>
            <a:xfrm>
              <a:off x="-1837811" y="4244557"/>
              <a:ext cx="540000" cy="540000"/>
            </a:xfrm>
            <a:prstGeom prst="rect">
              <a:avLst/>
            </a:prstGeom>
          </p:spPr>
        </p:pic>
        <p:pic>
          <p:nvPicPr>
            <p:cNvPr id="116" name="図 115">
              <a:extLst>
                <a:ext uri="{FF2B5EF4-FFF2-40B4-BE49-F238E27FC236}">
                  <a16:creationId xmlns:a16="http://schemas.microsoft.com/office/drawing/2014/main" id="{A0DAFFEF-283F-418F-979B-47AFB2A3760B}"/>
                </a:ext>
              </a:extLst>
            </p:cNvPr>
            <p:cNvPicPr>
              <a:picLocks noChangeAspect="1"/>
            </p:cNvPicPr>
            <p:nvPr/>
          </p:nvPicPr>
          <p:blipFill>
            <a:blip r:embed="rId17"/>
            <a:stretch>
              <a:fillRect/>
            </a:stretch>
          </p:blipFill>
          <p:spPr>
            <a:xfrm>
              <a:off x="-3080613" y="4851358"/>
              <a:ext cx="540000" cy="540000"/>
            </a:xfrm>
            <a:prstGeom prst="rect">
              <a:avLst/>
            </a:prstGeom>
          </p:spPr>
        </p:pic>
        <p:pic>
          <p:nvPicPr>
            <p:cNvPr id="117" name="図 116">
              <a:extLst>
                <a:ext uri="{FF2B5EF4-FFF2-40B4-BE49-F238E27FC236}">
                  <a16:creationId xmlns:a16="http://schemas.microsoft.com/office/drawing/2014/main" id="{7DEE25E4-A963-476A-87BF-875C573CA0C2}"/>
                </a:ext>
              </a:extLst>
            </p:cNvPr>
            <p:cNvPicPr preferRelativeResize="0">
              <a:picLocks/>
            </p:cNvPicPr>
            <p:nvPr/>
          </p:nvPicPr>
          <p:blipFill>
            <a:blip r:embed="rId18"/>
            <a:stretch>
              <a:fillRect/>
            </a:stretch>
          </p:blipFill>
          <p:spPr>
            <a:xfrm>
              <a:off x="-1837811" y="4859093"/>
              <a:ext cx="540000" cy="540000"/>
            </a:xfrm>
            <a:prstGeom prst="rect">
              <a:avLst/>
            </a:prstGeom>
          </p:spPr>
        </p:pic>
      </p:grpSp>
      <p:sp>
        <p:nvSpPr>
          <p:cNvPr id="33" name="タイトル 1"/>
          <p:cNvSpPr txBox="1">
            <a:spLocks/>
          </p:cNvSpPr>
          <p:nvPr/>
        </p:nvSpPr>
        <p:spPr>
          <a:xfrm>
            <a:off x="1" y="97957"/>
            <a:ext cx="7600949" cy="438383"/>
          </a:xfrm>
          <a:prstGeom prst="rect">
            <a:avLst/>
          </a:prstGeom>
          <a:noFill/>
        </p:spPr>
        <p:txBody>
          <a:bodyPr anchor="ctr" anchorCtr="0">
            <a:normAutofit/>
          </a:bodyPr>
          <a:lstStyle>
            <a:defPPr>
              <a:defRPr lang="ja-JP"/>
            </a:defPPr>
            <a:lvl1pPr algn="ctr">
              <a:lnSpc>
                <a:spcPct val="90000"/>
              </a:lnSpc>
              <a:spcBef>
                <a:spcPct val="0"/>
              </a:spcBef>
              <a:buNone/>
              <a:defRPr sz="2800">
                <a:solidFill>
                  <a:schemeClr val="bg1"/>
                </a:solidFill>
                <a:ea typeface="+mj-ea"/>
                <a:cs typeface="+mj-c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defRPr/>
            </a:pPr>
            <a:r>
              <a:rPr kumimoji="0" lang="ja-JP" altLang="en-US" sz="2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〇〇〇〇〇でつながる、誰もが取り残されない健康を！</a:t>
            </a:r>
            <a:endParaRPr kumimoji="0" lang="en-US" altLang="ja-JP" sz="2400" b="1" i="0" u="none" strike="noStrike" kern="1200" cap="none" spc="0" normalizeH="0" baseline="0" noProof="0" dirty="0">
              <a:ln>
                <a:noFill/>
              </a:ln>
              <a:solidFill>
                <a:srgbClr val="067CA6"/>
              </a:solidFill>
              <a:effectLst/>
              <a:uLnTx/>
              <a:uFillTx/>
              <a:latin typeface="Meiryo UI" panose="020B0604030504040204" pitchFamily="50" charset="-128"/>
              <a:ea typeface="Meiryo UI" panose="020B0604030504040204" pitchFamily="50" charset="-128"/>
            </a:endParaRPr>
          </a:p>
        </p:txBody>
      </p:sp>
      <p:cxnSp>
        <p:nvCxnSpPr>
          <p:cNvPr id="34" name="直線コネクタ 33"/>
          <p:cNvCxnSpPr/>
          <p:nvPr/>
        </p:nvCxnSpPr>
        <p:spPr>
          <a:xfrm>
            <a:off x="0" y="522485"/>
            <a:ext cx="9144000"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aphicFrame>
        <p:nvGraphicFramePr>
          <p:cNvPr id="36" name="表 35">
            <a:extLst>
              <a:ext uri="{FF2B5EF4-FFF2-40B4-BE49-F238E27FC236}">
                <a16:creationId xmlns:a16="http://schemas.microsoft.com/office/drawing/2014/main" id="{6D45ED25-37B3-4408-BB3C-DD3753D27D9B}"/>
              </a:ext>
            </a:extLst>
          </p:cNvPr>
          <p:cNvGraphicFramePr>
            <a:graphicFrameLocks noGrp="1"/>
          </p:cNvGraphicFramePr>
          <p:nvPr>
            <p:extLst>
              <p:ext uri="{D42A27DB-BD31-4B8C-83A1-F6EECF244321}">
                <p14:modId xmlns:p14="http://schemas.microsoft.com/office/powerpoint/2010/main" val="4204208330"/>
              </p:ext>
            </p:extLst>
          </p:nvPr>
        </p:nvGraphicFramePr>
        <p:xfrm>
          <a:off x="72570" y="1287338"/>
          <a:ext cx="8987460" cy="144000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375229">
                  <a:extLst>
                    <a:ext uri="{9D8B030D-6E8A-4147-A177-3AD203B41FA5}">
                      <a16:colId xmlns:a16="http://schemas.microsoft.com/office/drawing/2014/main" val="1348850893"/>
                    </a:ext>
                  </a:extLst>
                </a:gridCol>
                <a:gridCol w="7612231">
                  <a:extLst>
                    <a:ext uri="{9D8B030D-6E8A-4147-A177-3AD203B41FA5}">
                      <a16:colId xmlns:a16="http://schemas.microsoft.com/office/drawing/2014/main" val="1195807557"/>
                    </a:ext>
                  </a:extLst>
                </a:gridCol>
              </a:tblGrid>
              <a:tr h="1080000">
                <a:tc>
                  <a:txBody>
                    <a:bodyPr/>
                    <a:lstStyle/>
                    <a:p>
                      <a:pPr marL="0" algn="l" defTabSz="914400" rtl="0" eaLnBrk="1" latinLnBrk="0" hangingPunct="1"/>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１</a:t>
                      </a:r>
                      <a:r>
                        <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a:t>
                      </a:r>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取組概要</a:t>
                      </a:r>
                      <a:endPar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rgbClr val="DEEBF7"/>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mj-ea"/>
                        <a:buNone/>
                        <a:tabLst/>
                        <a:defRPr/>
                      </a:pPr>
                      <a:r>
                        <a:rPr kumimoji="1" lang="en-US" altLang="ja-JP" sz="1400" b="0" i="0" kern="1200" dirty="0">
                          <a:solidFill>
                            <a:schemeClr val="tx1"/>
                          </a:solidFill>
                          <a:latin typeface="Meiryo UI" panose="020B0604030504040204" pitchFamily="50" charset="-128"/>
                          <a:ea typeface="Meiryo UI" panose="020B0604030504040204" pitchFamily="50" charset="-128"/>
                          <a:cs typeface="+mn-cs"/>
                        </a:rPr>
                        <a:t>О</a:t>
                      </a:r>
                      <a:r>
                        <a:rPr kumimoji="1" lang="ja-JP" altLang="en-US" sz="1400" b="0" i="0" kern="1200" dirty="0">
                          <a:solidFill>
                            <a:schemeClr val="tx1"/>
                          </a:solidFill>
                          <a:latin typeface="Meiryo UI" panose="020B0604030504040204" pitchFamily="50" charset="-128"/>
                          <a:ea typeface="Meiryo UI" panose="020B0604030504040204" pitchFamily="50" charset="-128"/>
                          <a:cs typeface="+mn-cs"/>
                        </a:rPr>
                        <a:t>医院の中庭を「〇〇〇〇〇」と名付け、マルシェやワークショップなど様々な出店者やお客様が集まるイベントを毎月</a:t>
                      </a:r>
                      <a:r>
                        <a:rPr kumimoji="1" lang="en-US" altLang="ja-JP" sz="1400" b="0" i="0" kern="1200" dirty="0">
                          <a:solidFill>
                            <a:schemeClr val="tx1"/>
                          </a:solidFill>
                          <a:latin typeface="Meiryo UI" panose="020B0604030504040204" pitchFamily="50" charset="-128"/>
                          <a:ea typeface="Meiryo UI" panose="020B0604030504040204" pitchFamily="50" charset="-128"/>
                          <a:cs typeface="+mn-cs"/>
                        </a:rPr>
                        <a:t>1</a:t>
                      </a:r>
                      <a:r>
                        <a:rPr kumimoji="1" lang="ja-JP" altLang="en-US" sz="1400" b="0" i="0" kern="1200" dirty="0">
                          <a:solidFill>
                            <a:schemeClr val="tx1"/>
                          </a:solidFill>
                          <a:latin typeface="Meiryo UI" panose="020B0604030504040204" pitchFamily="50" charset="-128"/>
                          <a:ea typeface="Meiryo UI" panose="020B0604030504040204" pitchFamily="50" charset="-128"/>
                          <a:cs typeface="+mn-cs"/>
                        </a:rPr>
                        <a:t>回定期的に開催しています。</a:t>
                      </a:r>
                      <a:r>
                        <a:rPr kumimoji="1" lang="en-US" altLang="ja-JP" sz="1400" b="0" i="0" kern="1200" dirty="0">
                          <a:solidFill>
                            <a:schemeClr val="tx1"/>
                          </a:solidFill>
                          <a:latin typeface="Meiryo UI" panose="020B0604030504040204" pitchFamily="50" charset="-128"/>
                          <a:ea typeface="Meiryo UI" panose="020B0604030504040204" pitchFamily="50" charset="-128"/>
                          <a:cs typeface="+mn-cs"/>
                        </a:rPr>
                        <a:t>A</a:t>
                      </a:r>
                      <a:r>
                        <a:rPr kumimoji="1" lang="ja-JP" altLang="en-US" sz="1400" b="0" i="0" kern="1200" dirty="0">
                          <a:solidFill>
                            <a:schemeClr val="tx1"/>
                          </a:solidFill>
                          <a:latin typeface="Meiryo UI" panose="020B0604030504040204" pitchFamily="50" charset="-128"/>
                          <a:ea typeface="Meiryo UI" panose="020B0604030504040204" pitchFamily="50" charset="-128"/>
                          <a:cs typeface="+mn-cs"/>
                        </a:rPr>
                        <a:t>薬局・スポーツクラブ</a:t>
                      </a:r>
                      <a:r>
                        <a:rPr kumimoji="1" lang="en-US" altLang="ja-JP" sz="1400" b="0" i="0" kern="1200" dirty="0">
                          <a:solidFill>
                            <a:schemeClr val="tx1"/>
                          </a:solidFill>
                          <a:latin typeface="Meiryo UI" panose="020B0604030504040204" pitchFamily="50" charset="-128"/>
                          <a:ea typeface="Meiryo UI" panose="020B0604030504040204" pitchFamily="50" charset="-128"/>
                          <a:cs typeface="+mn-cs"/>
                        </a:rPr>
                        <a:t>S</a:t>
                      </a:r>
                      <a:r>
                        <a:rPr kumimoji="1" lang="ja-JP" altLang="en-US" sz="1400" b="0" i="0" kern="1200" dirty="0">
                          <a:solidFill>
                            <a:schemeClr val="tx1"/>
                          </a:solidFill>
                          <a:latin typeface="Meiryo UI" panose="020B0604030504040204" pitchFamily="50" charset="-128"/>
                          <a:ea typeface="Meiryo UI" panose="020B0604030504040204" pitchFamily="50" charset="-128"/>
                          <a:cs typeface="+mn-cs"/>
                        </a:rPr>
                        <a:t>では〇〇〇〇〇開催時に、講師として健康・食事・福祉などをテーマに参加型講座を提供しています。全ての人にとって健康や医療・福祉が身近な存在であり、社会とつながるコミュニティの場所として継続的に開催しています。</a:t>
                      </a:r>
                      <a:endParaRPr kumimoji="1" lang="en-US" altLang="ja-JP" sz="1400" b="0" i="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857265339"/>
                  </a:ext>
                </a:extLst>
              </a:tr>
              <a:tr h="360000">
                <a:tc>
                  <a:txBody>
                    <a:bodyPr/>
                    <a:lstStyle/>
                    <a:p>
                      <a:pPr marL="0" algn="l" defTabSz="914400" rtl="0" eaLnBrk="1" latinLnBrk="0" hangingPunct="1"/>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取組継続年数</a:t>
                      </a:r>
                      <a:endPar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mj-ea"/>
                        <a:buNone/>
                        <a:tabLst/>
                        <a:defRPr/>
                      </a:pPr>
                      <a:r>
                        <a:rPr kumimoji="1" lang="ja-JP" altLang="en-US" sz="1400" b="0" i="0" kern="1200" dirty="0">
                          <a:solidFill>
                            <a:schemeClr val="tx1"/>
                          </a:solidFill>
                          <a:latin typeface="BIZ UDPゴシック" panose="020B0400000000000000" pitchFamily="50" charset="-128"/>
                          <a:ea typeface="BIZ UDPゴシック" panose="020B0400000000000000" pitchFamily="50" charset="-128"/>
                          <a:cs typeface="+mn-cs"/>
                        </a:rPr>
                        <a:t>　　年目</a:t>
                      </a:r>
                      <a:endParaRPr kumimoji="1" lang="en-US" altLang="ja-JP" sz="1400" b="0" i="0" kern="1200" dirty="0">
                        <a:solidFill>
                          <a:schemeClr val="tx1"/>
                        </a:solidFill>
                        <a:latin typeface="BIZ UDPゴシック" panose="020B0400000000000000" pitchFamily="50" charset="-128"/>
                        <a:ea typeface="BIZ UDPゴシック" panose="020B0400000000000000"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60976247"/>
                  </a:ext>
                </a:extLst>
              </a:tr>
            </a:tbl>
          </a:graphicData>
        </a:graphic>
      </p:graphicFrame>
      <p:sp>
        <p:nvSpPr>
          <p:cNvPr id="5" name="線吹き出し 1 (枠付き) 4"/>
          <p:cNvSpPr/>
          <p:nvPr/>
        </p:nvSpPr>
        <p:spPr>
          <a:xfrm>
            <a:off x="9601199" y="48382"/>
            <a:ext cx="3014664" cy="682928"/>
          </a:xfrm>
          <a:prstGeom prst="borderCallout1">
            <a:avLst>
              <a:gd name="adj1" fmla="val 53072"/>
              <a:gd name="adj2" fmla="val 430"/>
              <a:gd name="adj3" fmla="val 33760"/>
              <a:gd name="adj4" fmla="val -15137"/>
            </a:avLst>
          </a:prstGeom>
          <a:solidFill>
            <a:schemeClr val="accent4">
              <a:lumMod val="20000"/>
              <a:lumOff val="80000"/>
            </a:schemeClr>
          </a:solidFill>
          <a:ln w="12700">
            <a:solidFill>
              <a:schemeClr val="accent2"/>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取組のタイトルを入力してください。</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u="sng" dirty="0">
                <a:solidFill>
                  <a:srgbClr val="FF0000"/>
                </a:solidFill>
                <a:latin typeface="BIZ UDPゴシック" panose="020B0400000000000000" pitchFamily="50" charset="-128"/>
                <a:ea typeface="BIZ UDPゴシック" panose="020B0400000000000000" pitchFamily="50" charset="-128"/>
              </a:rPr>
              <a:t>「タイトル」の文字は削除してご提出</a:t>
            </a:r>
            <a:r>
              <a:rPr kumimoji="1" lang="ja-JP" altLang="en-US" sz="1200" dirty="0">
                <a:solidFill>
                  <a:prstClr val="black"/>
                </a:solidFill>
                <a:latin typeface="BIZ UDPゴシック" panose="020B0400000000000000" pitchFamily="50" charset="-128"/>
                <a:ea typeface="BIZ UDPゴシック" panose="020B0400000000000000" pitchFamily="50" charset="-128"/>
              </a:rPr>
              <a:t>ください</a:t>
            </a:r>
            <a:r>
              <a:rPr kumimoji="1" lang="ja-JP" altLang="en-US" sz="1200" dirty="0">
                <a:solidFill>
                  <a:schemeClr val="tx1"/>
                </a:solidFill>
                <a:latin typeface="BIZ UDPゴシック" panose="020B0400000000000000" pitchFamily="50" charset="-128"/>
                <a:ea typeface="BIZ UDPゴシック" panose="020B0400000000000000" pitchFamily="50" charset="-128"/>
              </a:rPr>
              <a:t>。</a:t>
            </a:r>
          </a:p>
        </p:txBody>
      </p:sp>
      <p:sp>
        <p:nvSpPr>
          <p:cNvPr id="38" name="線吹き出し 1 (枠付き) 37"/>
          <p:cNvSpPr/>
          <p:nvPr/>
        </p:nvSpPr>
        <p:spPr>
          <a:xfrm>
            <a:off x="9601199" y="848381"/>
            <a:ext cx="3014663" cy="1780520"/>
          </a:xfrm>
          <a:prstGeom prst="borderCallout1">
            <a:avLst>
              <a:gd name="adj1" fmla="val 11022"/>
              <a:gd name="adj2" fmla="val 909"/>
              <a:gd name="adj3" fmla="val 7325"/>
              <a:gd name="adj4" fmla="val -14659"/>
            </a:avLst>
          </a:prstGeom>
          <a:solidFill>
            <a:schemeClr val="accent4">
              <a:lumMod val="20000"/>
              <a:lumOff val="80000"/>
            </a:schemeClr>
          </a:solidFill>
          <a:ln w="12700">
            <a:solidFill>
              <a:schemeClr val="accent2"/>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応募に賛同し、協力を得られた事業所・団体名を連盟で記載してください。</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連携先が多数の場合、文字数や文字サイズを考慮し、同業種や同形態の事業所・団体を「○○業」「□□団体」という形で表記をお願いさせていただく場合があります。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例）株式会社○○ </a:t>
            </a:r>
            <a:r>
              <a:rPr kumimoji="1" lang="en-US" altLang="ja-JP" sz="1200" dirty="0">
                <a:solidFill>
                  <a:schemeClr val="tx1"/>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solidFill>
                <a:latin typeface="BIZ UDPゴシック" panose="020B0400000000000000" pitchFamily="50" charset="-128"/>
                <a:ea typeface="BIZ UDPゴシック" panose="020B0400000000000000" pitchFamily="50" charset="-128"/>
              </a:rPr>
              <a:t>△△団体 </a:t>
            </a:r>
            <a:r>
              <a:rPr kumimoji="1" lang="en-US" altLang="ja-JP" sz="1200" dirty="0">
                <a:solidFill>
                  <a:schemeClr val="tx1"/>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solidFill>
                <a:latin typeface="BIZ UDPゴシック" panose="020B0400000000000000" pitchFamily="50" charset="-128"/>
                <a:ea typeface="BIZ UDPゴシック" panose="020B0400000000000000" pitchFamily="50" charset="-128"/>
              </a:rPr>
              <a:t>□□学校</a:t>
            </a: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sp>
        <p:nvSpPr>
          <p:cNvPr id="37" name="正方形/長方形 36">
            <a:extLst>
              <a:ext uri="{FF2B5EF4-FFF2-40B4-BE49-F238E27FC236}">
                <a16:creationId xmlns:a16="http://schemas.microsoft.com/office/drawing/2014/main" id="{B626A8F7-7E57-4A47-A52D-63FDFE7F2401}"/>
              </a:ext>
            </a:extLst>
          </p:cNvPr>
          <p:cNvSpPr/>
          <p:nvPr/>
        </p:nvSpPr>
        <p:spPr>
          <a:xfrm>
            <a:off x="9601199" y="5686775"/>
            <a:ext cx="3082955" cy="1050075"/>
          </a:xfrm>
          <a:prstGeom prst="rect">
            <a:avLst/>
          </a:prstGeom>
          <a:solidFill>
            <a:srgbClr val="FFFF00"/>
          </a:solid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rgbClr val="FF0000"/>
                </a:solidFill>
                <a:latin typeface="BIZ UDPゴシック" panose="020B0400000000000000" pitchFamily="50" charset="-128"/>
                <a:ea typeface="BIZ UDPゴシック" panose="020B0400000000000000" pitchFamily="50" charset="-128"/>
              </a:rPr>
              <a:t>枠のサイズを変更したり、枠の行を削除したり、</a:t>
            </a:r>
            <a:r>
              <a:rPr kumimoji="1" lang="ja-JP" altLang="en-US" sz="16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rPr>
              <a:t>様式の変更は行わないでください。</a:t>
            </a:r>
          </a:p>
        </p:txBody>
      </p:sp>
      <p:graphicFrame>
        <p:nvGraphicFramePr>
          <p:cNvPr id="41" name="表 40"/>
          <p:cNvGraphicFramePr>
            <a:graphicFrameLocks noGrp="1"/>
          </p:cNvGraphicFramePr>
          <p:nvPr>
            <p:extLst>
              <p:ext uri="{D42A27DB-BD31-4B8C-83A1-F6EECF244321}">
                <p14:modId xmlns:p14="http://schemas.microsoft.com/office/powerpoint/2010/main" val="2206323958"/>
              </p:ext>
            </p:extLst>
          </p:nvPr>
        </p:nvGraphicFramePr>
        <p:xfrm>
          <a:off x="4727745" y="2802308"/>
          <a:ext cx="4320000" cy="3964744"/>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4320000">
                  <a:extLst>
                    <a:ext uri="{9D8B030D-6E8A-4147-A177-3AD203B41FA5}">
                      <a16:colId xmlns:a16="http://schemas.microsoft.com/office/drawing/2014/main" val="3550993727"/>
                    </a:ext>
                  </a:extLst>
                </a:gridCol>
              </a:tblGrid>
              <a:tr h="271843">
                <a:tc>
                  <a:txBody>
                    <a:bodyPr/>
                    <a:lstStyle/>
                    <a:p>
                      <a:pPr marL="0" algn="l" defTabSz="914400" rtl="0" eaLnBrk="1" latinLnBrk="0" hangingPunct="1"/>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３</a:t>
                      </a:r>
                      <a:r>
                        <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a:t>
                      </a:r>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目標に対する達成状況、実績</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97731859"/>
                  </a:ext>
                </a:extLst>
              </a:tr>
              <a:tr h="14405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kern="1200" dirty="0">
                          <a:solidFill>
                            <a:schemeClr val="tx1"/>
                          </a:solidFill>
                          <a:latin typeface="Meiryo UI" panose="020B0604030504040204" pitchFamily="50" charset="-128"/>
                          <a:ea typeface="Meiryo UI" panose="020B0604030504040204" pitchFamily="50" charset="-128"/>
                          <a:cs typeface="+mn-cs"/>
                        </a:rPr>
                        <a:t>来場者数・店舗数・売上等の増加だけを目指しているわけではなく、継続的に未就学児童から後期高齢者まで多世代・様々な方が立ち寄り交われる場所を目指しています。</a:t>
                      </a:r>
                      <a:endParaRPr kumimoji="1" lang="en-US" altLang="ja-JP" sz="1400" u="none"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u="none" kern="1200" dirty="0">
                          <a:solidFill>
                            <a:schemeClr val="tx1"/>
                          </a:solidFill>
                          <a:latin typeface="Meiryo UI" panose="020B0604030504040204" pitchFamily="50" charset="-128"/>
                          <a:ea typeface="Meiryo UI" panose="020B0604030504040204" pitchFamily="50" charset="-128"/>
                          <a:cs typeface="+mn-cs"/>
                        </a:rPr>
                        <a:t>202</a:t>
                      </a:r>
                      <a:r>
                        <a:rPr kumimoji="1" lang="ja-JP" altLang="en-US" sz="1400" u="none" kern="1200" dirty="0">
                          <a:solidFill>
                            <a:schemeClr val="tx1"/>
                          </a:solidFill>
                          <a:latin typeface="Meiryo UI" panose="020B0604030504040204" pitchFamily="50" charset="-128"/>
                          <a:ea typeface="Meiryo UI" panose="020B0604030504040204" pitchFamily="50" charset="-128"/>
                          <a:cs typeface="+mn-cs"/>
                        </a:rPr>
                        <a:t>〇年に</a:t>
                      </a:r>
                      <a:r>
                        <a:rPr kumimoji="1" lang="en-US" altLang="ja-JP" sz="1400" u="none" kern="1200" dirty="0">
                          <a:solidFill>
                            <a:schemeClr val="tx1"/>
                          </a:solidFill>
                          <a:latin typeface="Meiryo UI" panose="020B0604030504040204" pitchFamily="50" charset="-128"/>
                          <a:ea typeface="Meiryo UI" panose="020B0604030504040204" pitchFamily="50" charset="-128"/>
                          <a:cs typeface="+mn-cs"/>
                        </a:rPr>
                        <a:t>3</a:t>
                      </a:r>
                      <a:r>
                        <a:rPr kumimoji="1" lang="ja-JP" altLang="en-US" sz="1400" u="none" kern="1200" dirty="0">
                          <a:solidFill>
                            <a:schemeClr val="tx1"/>
                          </a:solidFill>
                          <a:latin typeface="Meiryo UI" panose="020B0604030504040204" pitchFamily="50" charset="-128"/>
                          <a:ea typeface="Meiryo UI" panose="020B0604030504040204" pitchFamily="50" charset="-128"/>
                          <a:cs typeface="+mn-cs"/>
                        </a:rPr>
                        <a:t>人でスタートし、</a:t>
                      </a:r>
                      <a:r>
                        <a:rPr kumimoji="1" lang="en-US" altLang="ja-JP" sz="1400" u="none" kern="1200" dirty="0">
                          <a:solidFill>
                            <a:schemeClr val="tx1"/>
                          </a:solidFill>
                          <a:latin typeface="Meiryo UI" panose="020B0604030504040204" pitchFamily="50" charset="-128"/>
                          <a:ea typeface="Meiryo UI" panose="020B0604030504040204" pitchFamily="50" charset="-128"/>
                          <a:cs typeface="+mn-cs"/>
                        </a:rPr>
                        <a:t>202</a:t>
                      </a:r>
                      <a:r>
                        <a:rPr kumimoji="1" lang="ja-JP" altLang="en-US" sz="1400" u="none" kern="1200" dirty="0">
                          <a:solidFill>
                            <a:schemeClr val="tx1"/>
                          </a:solidFill>
                          <a:latin typeface="Meiryo UI" panose="020B0604030504040204" pitchFamily="50" charset="-128"/>
                          <a:ea typeface="Meiryo UI" panose="020B0604030504040204" pitchFamily="50" charset="-128"/>
                          <a:cs typeface="+mn-cs"/>
                        </a:rPr>
                        <a:t>〇年〇月には</a:t>
                      </a:r>
                      <a:r>
                        <a:rPr kumimoji="1" lang="en-US" altLang="ja-JP" sz="1400" u="none" kern="1200" dirty="0">
                          <a:solidFill>
                            <a:schemeClr val="tx1"/>
                          </a:solidFill>
                          <a:latin typeface="Meiryo UI" panose="020B0604030504040204" pitchFamily="50" charset="-128"/>
                          <a:ea typeface="Meiryo UI" panose="020B0604030504040204" pitchFamily="50" charset="-128"/>
                          <a:cs typeface="+mn-cs"/>
                        </a:rPr>
                        <a:t>30</a:t>
                      </a:r>
                      <a:r>
                        <a:rPr kumimoji="1" lang="ja-JP" altLang="en-US" sz="1400" u="none" kern="1200" dirty="0">
                          <a:solidFill>
                            <a:schemeClr val="tx1"/>
                          </a:solidFill>
                          <a:latin typeface="Meiryo UI" panose="020B0604030504040204" pitchFamily="50" charset="-128"/>
                          <a:ea typeface="Meiryo UI" panose="020B0604030504040204" pitchFamily="50" charset="-128"/>
                          <a:cs typeface="+mn-cs"/>
                        </a:rPr>
                        <a:t>組以上が出店者・演奏として参加、多くの方が参加・来場するコミュニティへ成長。後期高齢者の趣味の発表や、学校へ通えない方が再び通えるようになる等の効果も表れています。</a:t>
                      </a:r>
                      <a:endParaRPr kumimoji="1" lang="en-US" altLang="ja-JP" sz="1400" u="none"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331919"/>
                  </a:ext>
                </a:extLst>
              </a:tr>
              <a:tr h="2718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４．取組が開始されたきっかけ・課題意識</a:t>
                      </a:r>
                      <a:endPar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90090810"/>
                  </a:ext>
                </a:extLst>
              </a:tr>
              <a:tr h="16809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医者として医療活動だけでは、人の病気の根源を解決できないと感じていました。病気の原因を考えると社会から孤立し、自分の存在や生きがいを見失った人ほど心身の健康から遠のいています。その解決のため私は妻・友人の</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3</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人で軒先から健康屋台を始め、様々な人と話し続けました。人と人が、そして社会とつながっていると少しでも実感してもらい、そして医療が誰にでも身近でありたいという思いからスタートしました</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16871253"/>
                  </a:ext>
                </a:extLst>
              </a:tr>
            </a:tbl>
          </a:graphicData>
        </a:graphic>
      </p:graphicFrame>
      <p:grpSp>
        <p:nvGrpSpPr>
          <p:cNvPr id="12" name="グループ化 11">
            <a:extLst>
              <a:ext uri="{FF2B5EF4-FFF2-40B4-BE49-F238E27FC236}">
                <a16:creationId xmlns:a16="http://schemas.microsoft.com/office/drawing/2014/main" id="{D6F5DA62-17DB-547C-169A-27F49CD10BAE}"/>
              </a:ext>
            </a:extLst>
          </p:cNvPr>
          <p:cNvGrpSpPr/>
          <p:nvPr/>
        </p:nvGrpSpPr>
        <p:grpSpPr>
          <a:xfrm>
            <a:off x="-3264380" y="0"/>
            <a:ext cx="3085088" cy="2439993"/>
            <a:chOff x="-3264380" y="0"/>
            <a:chExt cx="3085088" cy="2439993"/>
          </a:xfrm>
        </p:grpSpPr>
        <p:grpSp>
          <p:nvGrpSpPr>
            <p:cNvPr id="6" name="グループ化 5"/>
            <p:cNvGrpSpPr/>
            <p:nvPr/>
          </p:nvGrpSpPr>
          <p:grpSpPr>
            <a:xfrm>
              <a:off x="-3264380" y="0"/>
              <a:ext cx="3085088" cy="1375527"/>
              <a:chOff x="-3264380" y="157965"/>
              <a:chExt cx="3085088" cy="1375527"/>
            </a:xfrm>
          </p:grpSpPr>
          <p:sp>
            <p:nvSpPr>
              <p:cNvPr id="63" name="テキスト ボックス 62">
                <a:extLst>
                  <a:ext uri="{FF2B5EF4-FFF2-40B4-BE49-F238E27FC236}">
                    <a16:creationId xmlns:a16="http://schemas.microsoft.com/office/drawing/2014/main" id="{0F41CECA-3D85-4DB2-94FB-FB5822186523}"/>
                  </a:ext>
                </a:extLst>
              </p:cNvPr>
              <p:cNvSpPr txBox="1"/>
              <p:nvPr/>
            </p:nvSpPr>
            <p:spPr>
              <a:xfrm>
                <a:off x="-3264380" y="1071827"/>
                <a:ext cx="3085088" cy="461665"/>
              </a:xfrm>
              <a:prstGeom prst="rect">
                <a:avLst/>
              </a:prstGeom>
              <a:solidFill>
                <a:schemeClr val="accent4">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ご提出の際は</a:t>
                </a:r>
                <a:r>
                  <a:rPr kumimoji="1" lang="ja-JP" altLang="en-US" sz="1200" b="1" i="0" u="sng" strike="noStrike" kern="1200" cap="none" spc="0" normalizeH="0" baseline="0" noProof="0" dirty="0">
                    <a:ln>
                      <a:noFill/>
                    </a:ln>
                    <a:solidFill>
                      <a:schemeClr val="tx1">
                        <a:lumMod val="50000"/>
                        <a:lumOff val="50000"/>
                      </a:schemeClr>
                    </a:solidFill>
                    <a:effectLst/>
                    <a:uLnTx/>
                    <a:uFillTx/>
                    <a:latin typeface="BIZ UDPゴシック" panose="020B0400000000000000" pitchFamily="50" charset="-128"/>
                    <a:ea typeface="BIZ UDPゴシック" panose="020B0400000000000000" pitchFamily="50" charset="-128"/>
                  </a:rPr>
                  <a:t>灰色の文字</a:t>
                </a:r>
                <a:r>
                  <a:rPr kumimoji="1" lang="ja-JP" altLang="en-US" sz="12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は削除してご提出</a:t>
                </a:r>
                <a:r>
                  <a:rPr kumimoji="1" lang="ja-JP" altLang="en-US" sz="1200" dirty="0">
                    <a:solidFill>
                      <a:prstClr val="black"/>
                    </a:solidFill>
                    <a:latin typeface="BIZ UDPゴシック" panose="020B0400000000000000" pitchFamily="50" charset="-128"/>
                    <a:ea typeface="BIZ UDPゴシック" panose="020B0400000000000000" pitchFamily="50" charset="-128"/>
                  </a:rPr>
                  <a:t>ください。</a:t>
                </a:r>
                <a:endPar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39" name="テキスト ボックス 38">
                <a:extLst>
                  <a:ext uri="{FF2B5EF4-FFF2-40B4-BE49-F238E27FC236}">
                    <a16:creationId xmlns:a16="http://schemas.microsoft.com/office/drawing/2014/main" id="{0F41CECA-3D85-4DB2-94FB-FB5822186523}"/>
                  </a:ext>
                </a:extLst>
              </p:cNvPr>
              <p:cNvSpPr txBox="1"/>
              <p:nvPr/>
            </p:nvSpPr>
            <p:spPr>
              <a:xfrm>
                <a:off x="-3264380" y="157965"/>
                <a:ext cx="3085088" cy="830997"/>
              </a:xfrm>
              <a:prstGeom prst="rect">
                <a:avLst/>
              </a:prstGeom>
              <a:solidFill>
                <a:schemeClr val="accent4">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noProof="0" dirty="0">
                    <a:solidFill>
                      <a:prstClr val="black"/>
                    </a:solidFill>
                    <a:latin typeface="BIZ UDPゴシック" panose="020B0400000000000000" pitchFamily="50" charset="-128"/>
                    <a:ea typeface="BIZ UDPゴシック" panose="020B0400000000000000" pitchFamily="50" charset="-128"/>
                  </a:rPr>
                  <a:t>本応募シートは、事例集に掲載を行う場合があります。写真や図等を貼付される際には、肖像権、著作権侵害に該当しないようご注意ください。</a:t>
                </a:r>
                <a:endPar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sp>
          <p:nvSpPr>
            <p:cNvPr id="10" name="正方形/長方形 9">
              <a:extLst>
                <a:ext uri="{FF2B5EF4-FFF2-40B4-BE49-F238E27FC236}">
                  <a16:creationId xmlns:a16="http://schemas.microsoft.com/office/drawing/2014/main" id="{336271E1-D9A7-1C6D-D09F-279B55446370}"/>
                </a:ext>
              </a:extLst>
            </p:cNvPr>
            <p:cNvSpPr/>
            <p:nvPr/>
          </p:nvSpPr>
          <p:spPr>
            <a:xfrm>
              <a:off x="-3264380" y="1442328"/>
              <a:ext cx="3082954" cy="376525"/>
            </a:xfrm>
            <a:prstGeom prst="rect">
              <a:avLst/>
            </a:prstGeom>
            <a:solidFill>
              <a:schemeClr val="accent4">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dirty="0">
                  <a:solidFill>
                    <a:prstClr val="black"/>
                  </a:solidFill>
                  <a:latin typeface="BIZ UDPゴシック" panose="020B0400000000000000" pitchFamily="50" charset="-128"/>
                  <a:ea typeface="BIZ UDPゴシック" panose="020B0400000000000000" pitchFamily="50" charset="-128"/>
                </a:rPr>
                <a:t>記入は全て「</a:t>
              </a:r>
              <a:r>
                <a:rPr kumimoji="1" lang="ja-JP" altLang="en-US" sz="1200" b="1" u="sng" dirty="0">
                  <a:solidFill>
                    <a:srgbClr val="FF0000"/>
                  </a:solidFill>
                  <a:latin typeface="BIZ UDPゴシック" panose="020B0400000000000000" pitchFamily="50" charset="-128"/>
                  <a:ea typeface="BIZ UDPゴシック" panose="020B0400000000000000" pitchFamily="50" charset="-128"/>
                </a:rPr>
                <a:t>です・ます調</a:t>
              </a:r>
              <a:r>
                <a:rPr kumimoji="1" lang="ja-JP" altLang="en-US" sz="1400" dirty="0">
                  <a:solidFill>
                    <a:prstClr val="black"/>
                  </a:solidFill>
                  <a:latin typeface="BIZ UDPゴシック" panose="020B0400000000000000" pitchFamily="50" charset="-128"/>
                  <a:ea typeface="BIZ UDPゴシック" panose="020B0400000000000000" pitchFamily="50" charset="-128"/>
                </a:rPr>
                <a:t>」</a:t>
              </a:r>
              <a:r>
                <a:rPr kumimoji="1" lang="ja-JP" altLang="en-US" sz="1200" dirty="0">
                  <a:solidFill>
                    <a:prstClr val="black"/>
                  </a:solidFill>
                  <a:latin typeface="BIZ UDPゴシック" panose="020B0400000000000000" pitchFamily="50" charset="-128"/>
                  <a:ea typeface="BIZ UDPゴシック" panose="020B0400000000000000" pitchFamily="50" charset="-128"/>
                </a:rPr>
                <a:t>でお願いします。</a:t>
              </a:r>
              <a:endPar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0D721833-368A-DC78-FE74-C15E59689231}"/>
                </a:ext>
              </a:extLst>
            </p:cNvPr>
            <p:cNvSpPr/>
            <p:nvPr/>
          </p:nvSpPr>
          <p:spPr>
            <a:xfrm>
              <a:off x="-3264380" y="1883166"/>
              <a:ext cx="3082954" cy="556827"/>
            </a:xfrm>
            <a:prstGeom prst="rect">
              <a:avLst/>
            </a:prstGeom>
            <a:solidFill>
              <a:schemeClr val="accent4">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u="sng" dirty="0">
                  <a:solidFill>
                    <a:srgbClr val="FF0000"/>
                  </a:solidFill>
                  <a:latin typeface="BIZ UDPゴシック" panose="020B0400000000000000" pitchFamily="50" charset="-128"/>
                  <a:ea typeface="BIZ UDPゴシック" panose="020B0400000000000000" pitchFamily="50" charset="-128"/>
                </a:rPr>
                <a:t>記載内容は枠内に収め、フォントは変えずにご記入ください。</a:t>
              </a:r>
              <a:r>
                <a:rPr kumimoji="1" lang="ja-JP" altLang="en-US" sz="1050" dirty="0">
                  <a:solidFill>
                    <a:schemeClr val="tx1"/>
                  </a:solidFill>
                  <a:latin typeface="BIZ UDPゴシック" panose="020B0400000000000000" pitchFamily="50" charset="-128"/>
                  <a:ea typeface="BIZ UDPゴシック" panose="020B0400000000000000" pitchFamily="50" charset="-128"/>
                </a:rPr>
                <a:t>（フォント：</a:t>
              </a:r>
              <a:r>
                <a:rPr kumimoji="1" lang="en-US" altLang="ja-JP" sz="1050" dirty="0">
                  <a:solidFill>
                    <a:schemeClr val="tx1"/>
                  </a:solidFill>
                  <a:latin typeface="BIZ UDPゴシック" panose="020B0400000000000000" pitchFamily="50" charset="-128"/>
                  <a:ea typeface="BIZ UDPゴシック" panose="020B0400000000000000" pitchFamily="50" charset="-128"/>
                </a:rPr>
                <a:t>BIZ UDP</a:t>
              </a:r>
              <a:r>
                <a:rPr kumimoji="1" lang="ja-JP" altLang="en-US" sz="1050" dirty="0">
                  <a:solidFill>
                    <a:schemeClr val="tx1"/>
                  </a:solidFill>
                  <a:latin typeface="BIZ UDPゴシック" panose="020B0400000000000000" pitchFamily="50" charset="-128"/>
                  <a:ea typeface="BIZ UDPゴシック" panose="020B0400000000000000" pitchFamily="50" charset="-128"/>
                </a:rPr>
                <a:t>ゴシック）</a:t>
              </a:r>
              <a:endParaRPr kumimoji="1" lang="ja-JP" altLang="en-US" sz="12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grpSp>
      <p:sp>
        <p:nvSpPr>
          <p:cNvPr id="13" name="線吹き出し 1 (枠付き) 37">
            <a:extLst>
              <a:ext uri="{FF2B5EF4-FFF2-40B4-BE49-F238E27FC236}">
                <a16:creationId xmlns:a16="http://schemas.microsoft.com/office/drawing/2014/main" id="{8B780680-5253-E018-5260-B53EBC51C875}"/>
              </a:ext>
            </a:extLst>
          </p:cNvPr>
          <p:cNvSpPr/>
          <p:nvPr/>
        </p:nvSpPr>
        <p:spPr>
          <a:xfrm>
            <a:off x="-3264380" y="2538562"/>
            <a:ext cx="3082954" cy="446394"/>
          </a:xfrm>
          <a:prstGeom prst="borderCallout1">
            <a:avLst>
              <a:gd name="adj1" fmla="val 68634"/>
              <a:gd name="adj2" fmla="val 99663"/>
              <a:gd name="adj3" fmla="val 111880"/>
              <a:gd name="adj4" fmla="val 110250"/>
            </a:avLst>
          </a:prstGeom>
          <a:solidFill>
            <a:schemeClr val="accent4">
              <a:lumMod val="20000"/>
              <a:lumOff val="80000"/>
            </a:schemeClr>
          </a:solidFill>
          <a:ln w="12700">
            <a:solidFill>
              <a:schemeClr val="accent2"/>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dirty="0">
                <a:solidFill>
                  <a:prstClr val="black"/>
                </a:solidFill>
                <a:latin typeface="BIZ UDPゴシック" panose="020B0400000000000000" pitchFamily="50" charset="-128"/>
                <a:ea typeface="BIZ UDPゴシック" panose="020B0400000000000000" pitchFamily="50" charset="-128"/>
              </a:rPr>
              <a:t>「</a:t>
            </a:r>
            <a:r>
              <a:rPr kumimoji="1" lang="en-US" altLang="ja-JP" sz="1200" dirty="0">
                <a:solidFill>
                  <a:prstClr val="black"/>
                </a:solidFill>
                <a:latin typeface="BIZ UDPゴシック" panose="020B0400000000000000" pitchFamily="50" charset="-128"/>
                <a:ea typeface="BIZ UDPゴシック" panose="020B0400000000000000" pitchFamily="50" charset="-128"/>
              </a:rPr>
              <a:t>2.</a:t>
            </a:r>
            <a:r>
              <a:rPr kumimoji="1" lang="ja-JP" altLang="en-US" sz="1200" dirty="0">
                <a:solidFill>
                  <a:prstClr val="black"/>
                </a:solidFill>
                <a:latin typeface="BIZ UDPゴシック" panose="020B0400000000000000" pitchFamily="50" charset="-128"/>
                <a:ea typeface="BIZ UDPゴシック" panose="020B0400000000000000" pitchFamily="50" charset="-128"/>
              </a:rPr>
              <a:t>該当するＳＤＧｓ目標」　には、</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該当するアイコンを</a:t>
            </a:r>
            <a:r>
              <a:rPr kumimoji="1" lang="ja-JP" altLang="en-US" sz="1200" b="1" u="sng" dirty="0">
                <a:solidFill>
                  <a:srgbClr val="FF0000"/>
                </a:solidFill>
                <a:effectLst/>
                <a:latin typeface="BIZ UDPゴシック" panose="020B0400000000000000" pitchFamily="50" charset="-128"/>
                <a:ea typeface="BIZ UDPゴシック" panose="020B0400000000000000" pitchFamily="50" charset="-128"/>
              </a:rPr>
              <a:t>１つ</a:t>
            </a:r>
            <a:r>
              <a:rPr kumimoji="1" lang="ja-JP" altLang="en-US" sz="1200" dirty="0">
                <a:solidFill>
                  <a:prstClr val="black"/>
                </a:solidFill>
                <a:latin typeface="BIZ UDPゴシック" panose="020B0400000000000000" pitchFamily="50" charset="-128"/>
                <a:ea typeface="BIZ UDPゴシック" panose="020B0400000000000000" pitchFamily="50" charset="-128"/>
              </a:rPr>
              <a:t>貼り付けてください。</a:t>
            </a:r>
            <a:endPar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D7FE0F0B-E306-8D1D-4D5D-9CE0A0DCE232}"/>
              </a:ext>
            </a:extLst>
          </p:cNvPr>
          <p:cNvPicPr>
            <a:picLocks noChangeAspect="1"/>
          </p:cNvPicPr>
          <p:nvPr/>
        </p:nvPicPr>
        <p:blipFill>
          <a:blip r:embed="rId19"/>
          <a:stretch>
            <a:fillRect/>
          </a:stretch>
        </p:blipFill>
        <p:spPr>
          <a:xfrm>
            <a:off x="295275" y="3371083"/>
            <a:ext cx="737942" cy="793153"/>
          </a:xfrm>
          <a:prstGeom prst="rect">
            <a:avLst/>
          </a:prstGeom>
        </p:spPr>
      </p:pic>
      <p:pic>
        <p:nvPicPr>
          <p:cNvPr id="9" name="図 8">
            <a:extLst>
              <a:ext uri="{FF2B5EF4-FFF2-40B4-BE49-F238E27FC236}">
                <a16:creationId xmlns:a16="http://schemas.microsoft.com/office/drawing/2014/main" id="{4E2C2E89-68D9-4112-7C1B-25B3024AC81F}"/>
              </a:ext>
            </a:extLst>
          </p:cNvPr>
          <p:cNvPicPr preferRelativeResize="0">
            <a:picLocks/>
          </p:cNvPicPr>
          <p:nvPr/>
        </p:nvPicPr>
        <p:blipFill>
          <a:blip r:embed="rId20"/>
          <a:stretch>
            <a:fillRect/>
          </a:stretch>
        </p:blipFill>
        <p:spPr>
          <a:xfrm>
            <a:off x="347662" y="5950807"/>
            <a:ext cx="633167" cy="723900"/>
          </a:xfrm>
          <a:prstGeom prst="rect">
            <a:avLst/>
          </a:prstGeom>
        </p:spPr>
      </p:pic>
      <p:pic>
        <p:nvPicPr>
          <p:cNvPr id="15" name="図 14">
            <a:extLst>
              <a:ext uri="{FF2B5EF4-FFF2-40B4-BE49-F238E27FC236}">
                <a16:creationId xmlns:a16="http://schemas.microsoft.com/office/drawing/2014/main" id="{39FE71C2-FAE9-B871-9E56-6A54EE52ADEE}"/>
              </a:ext>
            </a:extLst>
          </p:cNvPr>
          <p:cNvPicPr preferRelativeResize="0">
            <a:picLocks/>
          </p:cNvPicPr>
          <p:nvPr/>
        </p:nvPicPr>
        <p:blipFill>
          <a:blip r:embed="rId21"/>
          <a:stretch>
            <a:fillRect/>
          </a:stretch>
        </p:blipFill>
        <p:spPr>
          <a:xfrm>
            <a:off x="1217700" y="5954600"/>
            <a:ext cx="633166" cy="723900"/>
          </a:xfrm>
          <a:prstGeom prst="rect">
            <a:avLst/>
          </a:prstGeom>
        </p:spPr>
      </p:pic>
      <p:sp>
        <p:nvSpPr>
          <p:cNvPr id="7" name="正方形/長方形 6">
            <a:extLst>
              <a:ext uri="{FF2B5EF4-FFF2-40B4-BE49-F238E27FC236}">
                <a16:creationId xmlns:a16="http://schemas.microsoft.com/office/drawing/2014/main" id="{87C92FFA-80E2-5432-4F8B-3E01B6660AE2}"/>
              </a:ext>
            </a:extLst>
          </p:cNvPr>
          <p:cNvSpPr/>
          <p:nvPr/>
        </p:nvSpPr>
        <p:spPr>
          <a:xfrm>
            <a:off x="7703229" y="97957"/>
            <a:ext cx="1183127" cy="359216"/>
          </a:xfrm>
          <a:prstGeom prst="rect">
            <a:avLst/>
          </a:prstGeom>
          <a:solidFill>
            <a:schemeClr val="bg1"/>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rgbClr val="FF0000"/>
                </a:solidFill>
              </a:rPr>
              <a:t>記載例</a:t>
            </a:r>
          </a:p>
        </p:txBody>
      </p:sp>
      <p:sp>
        <p:nvSpPr>
          <p:cNvPr id="4" name="テキスト ボックス 3">
            <a:extLst>
              <a:ext uri="{FF2B5EF4-FFF2-40B4-BE49-F238E27FC236}">
                <a16:creationId xmlns:a16="http://schemas.microsoft.com/office/drawing/2014/main" id="{3625C0C2-A746-4EE2-F7CA-85D7119D0372}"/>
              </a:ext>
            </a:extLst>
          </p:cNvPr>
          <p:cNvSpPr txBox="1"/>
          <p:nvPr/>
        </p:nvSpPr>
        <p:spPr>
          <a:xfrm>
            <a:off x="1220698" y="4372880"/>
            <a:ext cx="3610284" cy="253916"/>
          </a:xfrm>
          <a:prstGeom prst="rect">
            <a:avLst/>
          </a:prstGeom>
          <a:noFill/>
        </p:spPr>
        <p:txBody>
          <a:bodyPr wrap="none" rtlCol="0">
            <a:spAutoFit/>
          </a:bodyPr>
          <a:lstStyle/>
          <a:p>
            <a:r>
              <a:rPr kumimoji="1" lang="en-US" altLang="ja-JP" sz="1050" dirty="0">
                <a:solidFill>
                  <a:schemeClr val="tx1">
                    <a:lumMod val="50000"/>
                    <a:lumOff val="50000"/>
                  </a:schemeClr>
                </a:solidFill>
                <a:latin typeface="BIZ UDPゴシック" panose="020B0400000000000000" pitchFamily="50" charset="-128"/>
                <a:ea typeface="BIZ UDPゴシック" panose="020B0400000000000000" pitchFamily="50" charset="-128"/>
              </a:rPr>
              <a:t>※</a:t>
            </a:r>
            <a:r>
              <a:rPr kumimoji="1" lang="ja-JP" altLang="en-US" sz="1050" dirty="0">
                <a:solidFill>
                  <a:schemeClr val="tx1">
                    <a:lumMod val="50000"/>
                    <a:lumOff val="50000"/>
                  </a:schemeClr>
                </a:solidFill>
                <a:latin typeface="BIZ UDPゴシック" panose="020B0400000000000000" pitchFamily="50" charset="-128"/>
                <a:ea typeface="BIZ UDPゴシック" panose="020B0400000000000000" pitchFamily="50" charset="-128"/>
              </a:rPr>
              <a:t>該当するターゲットが無い場合は未記入で構いません。</a:t>
            </a:r>
            <a:endParaRPr kumimoji="1" lang="en-US" altLang="ja-JP" sz="1050" b="0" i="0" kern="1200" dirty="0">
              <a:solidFill>
                <a:schemeClr val="tx1">
                  <a:lumMod val="50000"/>
                  <a:lumOff val="50000"/>
                </a:schemeClr>
              </a:solidFill>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2881315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 name="表 39"/>
          <p:cNvGraphicFramePr>
            <a:graphicFrameLocks noGrp="1"/>
          </p:cNvGraphicFramePr>
          <p:nvPr>
            <p:extLst>
              <p:ext uri="{D42A27DB-BD31-4B8C-83A1-F6EECF244321}">
                <p14:modId xmlns:p14="http://schemas.microsoft.com/office/powerpoint/2010/main" val="179473944"/>
              </p:ext>
            </p:extLst>
          </p:nvPr>
        </p:nvGraphicFramePr>
        <p:xfrm>
          <a:off x="62765" y="63000"/>
          <a:ext cx="9018470" cy="673200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3366235">
                  <a:extLst>
                    <a:ext uri="{9D8B030D-6E8A-4147-A177-3AD203B41FA5}">
                      <a16:colId xmlns:a16="http://schemas.microsoft.com/office/drawing/2014/main" val="3550993727"/>
                    </a:ext>
                  </a:extLst>
                </a:gridCol>
                <a:gridCol w="5652235">
                  <a:extLst>
                    <a:ext uri="{9D8B030D-6E8A-4147-A177-3AD203B41FA5}">
                      <a16:colId xmlns:a16="http://schemas.microsoft.com/office/drawing/2014/main" val="685197567"/>
                    </a:ext>
                  </a:extLst>
                </a:gridCol>
              </a:tblGrid>
              <a:tr h="360000">
                <a:tc gridSpan="2">
                  <a:txBody>
                    <a:bodyPr/>
                    <a:lstStyle/>
                    <a:p>
                      <a:pPr marL="0" algn="l" defTabSz="914400" rtl="0" eaLnBrk="1" latinLnBrk="0" hangingPunct="1"/>
                      <a:r>
                        <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5.</a:t>
                      </a:r>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取組イメージ</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497731859"/>
                  </a:ext>
                </a:extLst>
              </a:tr>
              <a:tr h="3060000">
                <a:tc gridSpan="2">
                  <a:txBody>
                    <a:bodyPr/>
                    <a:lstStyle/>
                    <a:p>
                      <a:pPr marL="0" algn="l" defTabSz="914400" rtl="0" eaLnBrk="1" latinLnBrk="0" hangingPunct="1"/>
                      <a:r>
                        <a:rPr kumimoji="1" lang="en-US" altLang="ja-JP" sz="1400" kern="1200" dirty="0">
                          <a:solidFill>
                            <a:schemeClr val="tx1"/>
                          </a:solidFill>
                          <a:latin typeface="Meiryo UI" panose="020B0604030504040204" pitchFamily="50" charset="-128"/>
                          <a:ea typeface="Meiryo UI" panose="020B0604030504040204" pitchFamily="50" charset="-128"/>
                          <a:cs typeface="+mn-cs"/>
                        </a:rPr>
                        <a:t>202</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〇年小さな屋台をつくり、活動を軒下からスタートしました。やがて活動に共感してくれる人が現れ、整体やお茶を振舞う人など</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202</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〇年に現在の中庭で開催するスタイルにまで仲間が増えました。マルシェや演奏など子どもから大人まで楽しめる場所、人と</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kern="1200" dirty="0">
                          <a:solidFill>
                            <a:schemeClr val="tx1"/>
                          </a:solidFill>
                          <a:latin typeface="Meiryo UI" panose="020B0604030504040204" pitchFamily="50" charset="-128"/>
                          <a:ea typeface="Meiryo UI" panose="020B0604030504040204" pitchFamily="50" charset="-128"/>
                          <a:cs typeface="+mn-cs"/>
                        </a:rPr>
                        <a:t>つながれる場所に。</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en-US" altLang="ja-JP" sz="1400" kern="1200" dirty="0">
                          <a:solidFill>
                            <a:schemeClr val="tx1"/>
                          </a:solidFill>
                          <a:latin typeface="Meiryo UI" panose="020B0604030504040204" pitchFamily="50" charset="-128"/>
                          <a:ea typeface="Meiryo UI" panose="020B0604030504040204" pitchFamily="50" charset="-128"/>
                          <a:cs typeface="+mn-cs"/>
                        </a:rPr>
                        <a:t>3</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者が企画する健康ワークショップでは季節に合わせた健康に関するお話や体験を提供し、医療従事者や関係者と気軽に話せる時間を設けています。</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kern="1200" dirty="0">
                        <a:solidFill>
                          <a:schemeClr val="tx1"/>
                        </a:solidFill>
                        <a:latin typeface="BIZ UDPゴシック" panose="020B0400000000000000" pitchFamily="50" charset="-128"/>
                        <a:ea typeface="BIZ UDPゴシック" panose="020B0400000000000000"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87331919"/>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6.</a:t>
                      </a:r>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応募した取組の今後の計画・展開</a:t>
                      </a:r>
                      <a:endPar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7.</a:t>
                      </a:r>
                      <a:r>
                        <a:rPr kumimoji="1" lang="ja-JP" altLang="en-US" sz="1400" b="1" kern="1200" dirty="0">
                          <a:solidFill>
                            <a:sysClr val="windowText" lastClr="000000"/>
                          </a:solidFill>
                          <a:latin typeface="BIZ UDPゴシック" panose="020B0400000000000000" pitchFamily="50" charset="-128"/>
                          <a:ea typeface="BIZ UDPゴシック" panose="020B0400000000000000" pitchFamily="50" charset="-128"/>
                          <a:cs typeface="+mn-cs"/>
                        </a:rPr>
                        <a:t>取組のポイント（新規性・挑戦性等）</a:t>
                      </a:r>
                      <a:endParaRPr kumimoji="1" lang="en-US" altLang="ja-JP" sz="1400" b="1" kern="1200" dirty="0">
                        <a:solidFill>
                          <a:sysClr val="windowText" lastClr="000000"/>
                        </a:solidFill>
                        <a:latin typeface="BIZ UDPゴシック" panose="020B0400000000000000" pitchFamily="50" charset="-128"/>
                        <a:ea typeface="BIZ UDPゴシック" panose="020B0400000000000000"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extLst>
                  <a:ext uri="{0D108BD9-81ED-4DB2-BD59-A6C34878D82A}">
                    <a16:rowId xmlns:a16="http://schemas.microsoft.com/office/drawing/2014/main" val="4179206178"/>
                  </a:ext>
                </a:extLst>
              </a:tr>
              <a:tr h="295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この活動は拠点を中心とした輪が広がるだけ</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ではありません。〇〇〇〇〇で出会った人</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達がそれをきっかけに、他の場所でも互いの</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取組みへ参加したり協力したりと人のつなが</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りが地域へ広がり波及しています。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またイベントなどにも出店し、他の場所でも</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健康屋台を開き接点を増やしています。</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医師・薬剤師・管理栄養士の</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3</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者が聞き手</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として、訪れる様々な人の話を聞きました。</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健康について身近に感じて貰いながら、人と</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つながるきっかけ作りの窓口を広げる活動を</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今後も展開していきます。</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kern="1200" dirty="0">
                        <a:solidFill>
                          <a:schemeClr val="tx1"/>
                        </a:solidFill>
                        <a:latin typeface="BIZ UDPゴシック" panose="020B0400000000000000" pitchFamily="50" charset="-128"/>
                        <a:ea typeface="BIZ UDPゴシック" panose="020B0400000000000000"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１．</a:t>
                      </a:r>
                      <a:r>
                        <a:rPr kumimoji="1" lang="ja-JP" altLang="ja-JP" sz="1400" b="0" kern="1200" dirty="0">
                          <a:solidFill>
                            <a:schemeClr val="dk1"/>
                          </a:solidFill>
                          <a:effectLst/>
                          <a:latin typeface="Meiryo UI" panose="020B0604030504040204" pitchFamily="50" charset="-128"/>
                          <a:ea typeface="Meiryo UI" panose="020B0604030504040204" pitchFamily="50" charset="-128"/>
                          <a:cs typeface="+mn-cs"/>
                        </a:rPr>
                        <a:t>多世代・多様な人たちの交流拠点</a:t>
                      </a:r>
                      <a:br>
                        <a:rPr kumimoji="1" lang="en-US" altLang="ja-JP" sz="1400" kern="1200" dirty="0">
                          <a:solidFill>
                            <a:schemeClr val="dk1"/>
                          </a:solidFill>
                          <a:effectLst/>
                          <a:latin typeface="Meiryo UI" panose="020B0604030504040204" pitchFamily="50" charset="-128"/>
                          <a:ea typeface="Meiryo UI" panose="020B0604030504040204" pitchFamily="50" charset="-128"/>
                          <a:cs typeface="+mn-cs"/>
                        </a:rPr>
                      </a:br>
                      <a:r>
                        <a:rPr kumimoji="1" lang="ja-JP" altLang="ja-JP" sz="1400" kern="1200" dirty="0">
                          <a:solidFill>
                            <a:schemeClr val="dk1"/>
                          </a:solidFill>
                          <a:effectLst/>
                          <a:latin typeface="Meiryo UI" panose="020B0604030504040204" pitchFamily="50" charset="-128"/>
                          <a:ea typeface="Meiryo UI" panose="020B0604030504040204" pitchFamily="50" charset="-128"/>
                          <a:cs typeface="+mn-cs"/>
                        </a:rPr>
                        <a:t>　従来の地域施設とは違い、子どもから高齢者、障がいのある人、外国人など「多様な人たち」が自然と交われる共生型のスペースをつくった点。特定の世代や属性に偏らない設計が新しい。</a:t>
                      </a:r>
                    </a:p>
                    <a:p>
                      <a:pPr lvl="0"/>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２．</a:t>
                      </a:r>
                      <a:r>
                        <a:rPr kumimoji="1" lang="ja-JP" altLang="ja-JP" sz="1400" b="0" kern="1200" dirty="0">
                          <a:solidFill>
                            <a:schemeClr val="dk1"/>
                          </a:solidFill>
                          <a:effectLst/>
                          <a:latin typeface="Meiryo UI" panose="020B0604030504040204" pitchFamily="50" charset="-128"/>
                          <a:ea typeface="Meiryo UI" panose="020B0604030504040204" pitchFamily="50" charset="-128"/>
                          <a:cs typeface="+mn-cs"/>
                        </a:rPr>
                        <a:t>地域資源（桜・自然）を活かしたまちづくり</a:t>
                      </a:r>
                      <a:br>
                        <a:rPr kumimoji="1" lang="en-US" altLang="ja-JP" sz="1400" kern="1200" dirty="0">
                          <a:solidFill>
                            <a:schemeClr val="dk1"/>
                          </a:solidFill>
                          <a:effectLst/>
                          <a:latin typeface="Meiryo UI" panose="020B0604030504040204" pitchFamily="50" charset="-128"/>
                          <a:ea typeface="Meiryo UI" panose="020B0604030504040204" pitchFamily="50" charset="-128"/>
                          <a:cs typeface="+mn-cs"/>
                        </a:rPr>
                      </a:br>
                      <a:r>
                        <a:rPr kumimoji="1" lang="ja-JP" altLang="ja-JP" sz="1400" kern="1200" dirty="0">
                          <a:solidFill>
                            <a:schemeClr val="dk1"/>
                          </a:solidFill>
                          <a:effectLst/>
                          <a:latin typeface="Meiryo UI" panose="020B0604030504040204" pitchFamily="50" charset="-128"/>
                          <a:ea typeface="Meiryo UI" panose="020B0604030504040204" pitchFamily="50" charset="-128"/>
                          <a:cs typeface="+mn-cs"/>
                        </a:rPr>
                        <a:t>　地域に根付く「桜の木」という資源をシンボルにして、人の流れや交流を生み出すまちづくりを進めた点。観光資源や商業開発とは異なり、自然と共生する持続可能なまちづくりへの挑戦。</a:t>
                      </a:r>
                    </a:p>
                    <a:p>
                      <a:pPr lvl="0"/>
                      <a:r>
                        <a:rPr kumimoji="1" lang="ja-JP" altLang="en-US" sz="1400" b="0" kern="1200" dirty="0">
                          <a:solidFill>
                            <a:schemeClr val="dk1"/>
                          </a:solidFill>
                          <a:effectLst/>
                          <a:latin typeface="Meiryo UI" panose="020B0604030504040204" pitchFamily="50" charset="-128"/>
                          <a:ea typeface="Meiryo UI" panose="020B0604030504040204" pitchFamily="50" charset="-128"/>
                          <a:cs typeface="+mn-cs"/>
                        </a:rPr>
                        <a:t>３．</a:t>
                      </a:r>
                      <a:r>
                        <a:rPr kumimoji="1" lang="ja-JP" altLang="ja-JP" sz="1400" b="0" kern="1200" dirty="0">
                          <a:solidFill>
                            <a:schemeClr val="dk1"/>
                          </a:solidFill>
                          <a:effectLst/>
                          <a:latin typeface="Meiryo UI" panose="020B0604030504040204" pitchFamily="50" charset="-128"/>
                          <a:ea typeface="Meiryo UI" panose="020B0604030504040204" pitchFamily="50" charset="-128"/>
                          <a:cs typeface="+mn-cs"/>
                        </a:rPr>
                        <a:t>市民主体の運営・共創の仕組み</a:t>
                      </a:r>
                      <a:br>
                        <a:rPr kumimoji="1" lang="en-US" altLang="ja-JP" sz="1400" kern="1200" dirty="0">
                          <a:solidFill>
                            <a:schemeClr val="dk1"/>
                          </a:solidFill>
                          <a:effectLst/>
                          <a:latin typeface="Meiryo UI" panose="020B0604030504040204" pitchFamily="50" charset="-128"/>
                          <a:ea typeface="Meiryo UI" panose="020B0604030504040204" pitchFamily="50" charset="-128"/>
                          <a:cs typeface="+mn-cs"/>
                        </a:rPr>
                      </a:br>
                      <a:r>
                        <a:rPr kumimoji="1" lang="ja-JP" altLang="ja-JP" sz="1400" kern="1200" dirty="0">
                          <a:solidFill>
                            <a:schemeClr val="dk1"/>
                          </a:solidFill>
                          <a:effectLst/>
                          <a:latin typeface="Meiryo UI" panose="020B0604030504040204" pitchFamily="50" charset="-128"/>
                          <a:ea typeface="Meiryo UI" panose="020B0604030504040204" pitchFamily="50" charset="-128"/>
                          <a:cs typeface="+mn-cs"/>
                        </a:rPr>
                        <a:t>　行政が単独で運営するのではなく、市民団体、企業、</a:t>
                      </a:r>
                      <a:r>
                        <a:rPr kumimoji="1" lang="en-US" altLang="ja-JP" sz="1400" kern="1200" dirty="0">
                          <a:solidFill>
                            <a:schemeClr val="dk1"/>
                          </a:solidFill>
                          <a:effectLst/>
                          <a:latin typeface="Meiryo UI" panose="020B0604030504040204" pitchFamily="50" charset="-128"/>
                          <a:ea typeface="Meiryo UI" panose="020B0604030504040204" pitchFamily="50" charset="-128"/>
                          <a:cs typeface="+mn-cs"/>
                        </a:rPr>
                        <a:t>NPO</a:t>
                      </a:r>
                      <a:r>
                        <a:rPr kumimoji="1" lang="ja-JP" altLang="ja-JP" sz="1400" kern="1200" dirty="0">
                          <a:solidFill>
                            <a:schemeClr val="dk1"/>
                          </a:solidFill>
                          <a:effectLst/>
                          <a:latin typeface="Meiryo UI" panose="020B0604030504040204" pitchFamily="50" charset="-128"/>
                          <a:ea typeface="Meiryo UI" panose="020B0604030504040204" pitchFamily="50" charset="-128"/>
                          <a:cs typeface="+mn-cs"/>
                        </a:rPr>
                        <a:t>、大学などと連携し、主体的な運営を促進している点。単なる「委託」ではなく「共創（</a:t>
                      </a:r>
                      <a:r>
                        <a:rPr kumimoji="1" lang="en-US" altLang="ja-JP" sz="1400" kern="1200" dirty="0">
                          <a:solidFill>
                            <a:schemeClr val="dk1"/>
                          </a:solidFill>
                          <a:effectLst/>
                          <a:latin typeface="Meiryo UI" panose="020B0604030504040204" pitchFamily="50" charset="-128"/>
                          <a:ea typeface="Meiryo UI" panose="020B0604030504040204" pitchFamily="50" charset="-128"/>
                          <a:cs typeface="+mn-cs"/>
                        </a:rPr>
                        <a:t>Co-creation</a:t>
                      </a:r>
                      <a:r>
                        <a:rPr kumimoji="1" lang="ja-JP" altLang="ja-JP" sz="1400" kern="1200" dirty="0">
                          <a:solidFill>
                            <a:schemeClr val="dk1"/>
                          </a:solidFill>
                          <a:effectLst/>
                          <a:latin typeface="Meiryo UI" panose="020B0604030504040204" pitchFamily="50" charset="-128"/>
                          <a:ea typeface="Meiryo UI" panose="020B0604030504040204" pitchFamily="50" charset="-128"/>
                          <a:cs typeface="+mn-cs"/>
                        </a:rPr>
                        <a:t>）」という形に挑戦している。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kern="1200" dirty="0">
                        <a:solidFill>
                          <a:schemeClr val="dk1"/>
                        </a:solidFill>
                        <a:effectLst/>
                        <a:latin typeface="Meiryo UI" panose="020B0604030504040204" pitchFamily="50" charset="-128"/>
                        <a:ea typeface="Meiryo UI" panose="020B0604030504040204" pitchFamily="50" charset="-128"/>
                        <a:cs typeface="+mn-cs"/>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3279724"/>
                  </a:ext>
                </a:extLst>
              </a:tr>
            </a:tbl>
          </a:graphicData>
        </a:graphic>
      </p:graphicFrame>
      <p:grpSp>
        <p:nvGrpSpPr>
          <p:cNvPr id="6" name="グループ化 5">
            <a:extLst>
              <a:ext uri="{FF2B5EF4-FFF2-40B4-BE49-F238E27FC236}">
                <a16:creationId xmlns:a16="http://schemas.microsoft.com/office/drawing/2014/main" id="{2659151C-6E20-1E3A-59D7-42269D99987E}"/>
              </a:ext>
            </a:extLst>
          </p:cNvPr>
          <p:cNvGrpSpPr/>
          <p:nvPr/>
        </p:nvGrpSpPr>
        <p:grpSpPr>
          <a:xfrm>
            <a:off x="-3266514" y="157965"/>
            <a:ext cx="3087222" cy="2418953"/>
            <a:chOff x="-3266514" y="157965"/>
            <a:chExt cx="3087222" cy="2418953"/>
          </a:xfrm>
        </p:grpSpPr>
        <p:grpSp>
          <p:nvGrpSpPr>
            <p:cNvPr id="3" name="グループ化 2"/>
            <p:cNvGrpSpPr/>
            <p:nvPr/>
          </p:nvGrpSpPr>
          <p:grpSpPr>
            <a:xfrm>
              <a:off x="-3264380" y="157965"/>
              <a:ext cx="3085088" cy="2418953"/>
              <a:chOff x="-3264380" y="157965"/>
              <a:chExt cx="3085088" cy="2418953"/>
            </a:xfrm>
          </p:grpSpPr>
          <p:sp>
            <p:nvSpPr>
              <p:cNvPr id="9" name="正方形/長方形 8">
                <a:extLst>
                  <a:ext uri="{FF2B5EF4-FFF2-40B4-BE49-F238E27FC236}">
                    <a16:creationId xmlns:a16="http://schemas.microsoft.com/office/drawing/2014/main" id="{B626A8F7-7E57-4A47-A52D-63FDFE7F2401}"/>
                  </a:ext>
                </a:extLst>
              </p:cNvPr>
              <p:cNvSpPr/>
              <p:nvPr/>
            </p:nvSpPr>
            <p:spPr>
              <a:xfrm>
                <a:off x="-3264380" y="1579253"/>
                <a:ext cx="3082954" cy="376525"/>
              </a:xfrm>
              <a:prstGeom prst="rect">
                <a:avLst/>
              </a:prstGeom>
              <a:solidFill>
                <a:schemeClr val="accent4">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dirty="0">
                    <a:solidFill>
                      <a:prstClr val="black"/>
                    </a:solidFill>
                    <a:latin typeface="BIZ UDPゴシック" panose="020B0400000000000000" pitchFamily="50" charset="-128"/>
                    <a:ea typeface="BIZ UDPゴシック" panose="020B0400000000000000" pitchFamily="50" charset="-128"/>
                  </a:rPr>
                  <a:t>記入は全て「</a:t>
                </a:r>
                <a:r>
                  <a:rPr kumimoji="1" lang="ja-JP" altLang="en-US" sz="1200" b="1" u="sng" dirty="0">
                    <a:solidFill>
                      <a:srgbClr val="FF0000"/>
                    </a:solidFill>
                    <a:latin typeface="BIZ UDPゴシック" panose="020B0400000000000000" pitchFamily="50" charset="-128"/>
                    <a:ea typeface="BIZ UDPゴシック" panose="020B0400000000000000" pitchFamily="50" charset="-128"/>
                  </a:rPr>
                  <a:t>です・ます調</a:t>
                </a:r>
                <a:r>
                  <a:rPr kumimoji="1" lang="ja-JP" altLang="en-US" sz="1400" dirty="0">
                    <a:solidFill>
                      <a:prstClr val="black"/>
                    </a:solidFill>
                    <a:latin typeface="BIZ UDPゴシック" panose="020B0400000000000000" pitchFamily="50" charset="-128"/>
                    <a:ea typeface="BIZ UDPゴシック" panose="020B0400000000000000" pitchFamily="50" charset="-128"/>
                  </a:rPr>
                  <a:t>」</a:t>
                </a:r>
                <a:r>
                  <a:rPr kumimoji="1" lang="ja-JP" altLang="en-US" sz="1200" dirty="0">
                    <a:solidFill>
                      <a:prstClr val="black"/>
                    </a:solidFill>
                    <a:latin typeface="BIZ UDPゴシック" panose="020B0400000000000000" pitchFamily="50" charset="-128"/>
                    <a:ea typeface="BIZ UDPゴシック" panose="020B0400000000000000" pitchFamily="50" charset="-128"/>
                  </a:rPr>
                  <a:t>でお願いします。</a:t>
                </a:r>
                <a:endPar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B626A8F7-7E57-4A47-A52D-63FDFE7F2401}"/>
                  </a:ext>
                </a:extLst>
              </p:cNvPr>
              <p:cNvSpPr/>
              <p:nvPr/>
            </p:nvSpPr>
            <p:spPr>
              <a:xfrm>
                <a:off x="-3264380" y="2020091"/>
                <a:ext cx="3082954" cy="556827"/>
              </a:xfrm>
              <a:prstGeom prst="rect">
                <a:avLst/>
              </a:prstGeom>
              <a:solidFill>
                <a:schemeClr val="accent4">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u="sng" dirty="0">
                    <a:solidFill>
                      <a:srgbClr val="FF0000"/>
                    </a:solidFill>
                    <a:latin typeface="BIZ UDPゴシック" panose="020B0400000000000000" pitchFamily="50" charset="-128"/>
                    <a:ea typeface="BIZ UDPゴシック" panose="020B0400000000000000" pitchFamily="50" charset="-128"/>
                  </a:rPr>
                  <a:t>記載内容は枠内に収め、フォントは変えずにご記入ください。</a:t>
                </a:r>
                <a:r>
                  <a:rPr kumimoji="1" lang="ja-JP" altLang="en-US" sz="1050" dirty="0">
                    <a:solidFill>
                      <a:schemeClr val="tx1"/>
                    </a:solidFill>
                    <a:latin typeface="BIZ UDPゴシック" panose="020B0400000000000000" pitchFamily="50" charset="-128"/>
                    <a:ea typeface="BIZ UDPゴシック" panose="020B0400000000000000" pitchFamily="50" charset="-128"/>
                  </a:rPr>
                  <a:t>（フォント：</a:t>
                </a:r>
                <a:r>
                  <a:rPr kumimoji="1" lang="en-US" altLang="ja-JP" sz="1050" dirty="0">
                    <a:solidFill>
                      <a:schemeClr val="tx1"/>
                    </a:solidFill>
                    <a:latin typeface="BIZ UDPゴシック" panose="020B0400000000000000" pitchFamily="50" charset="-128"/>
                    <a:ea typeface="BIZ UDPゴシック" panose="020B0400000000000000" pitchFamily="50" charset="-128"/>
                  </a:rPr>
                  <a:t>BIZ UDP</a:t>
                </a:r>
                <a:r>
                  <a:rPr kumimoji="1" lang="ja-JP" altLang="en-US" sz="1050" dirty="0">
                    <a:solidFill>
                      <a:schemeClr val="tx1"/>
                    </a:solidFill>
                    <a:latin typeface="BIZ UDPゴシック" panose="020B0400000000000000" pitchFamily="50" charset="-128"/>
                    <a:ea typeface="BIZ UDPゴシック" panose="020B0400000000000000" pitchFamily="50" charset="-128"/>
                  </a:rPr>
                  <a:t>ゴシック）</a:t>
                </a:r>
                <a:endParaRPr kumimoji="1" lang="ja-JP" altLang="en-US" sz="12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0F41CECA-3D85-4DB2-94FB-FB5822186523}"/>
                  </a:ext>
                </a:extLst>
              </p:cNvPr>
              <p:cNvSpPr txBox="1"/>
              <p:nvPr/>
            </p:nvSpPr>
            <p:spPr>
              <a:xfrm>
                <a:off x="-3264380" y="157965"/>
                <a:ext cx="3085088" cy="830997"/>
              </a:xfrm>
              <a:prstGeom prst="rect">
                <a:avLst/>
              </a:prstGeom>
              <a:solidFill>
                <a:schemeClr val="accent4">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noProof="0" dirty="0">
                    <a:solidFill>
                      <a:prstClr val="black"/>
                    </a:solidFill>
                    <a:latin typeface="BIZ UDPゴシック" panose="020B0400000000000000" pitchFamily="50" charset="-128"/>
                    <a:ea typeface="BIZ UDPゴシック" panose="020B0400000000000000" pitchFamily="50" charset="-128"/>
                  </a:rPr>
                  <a:t>本応募シートは、事例集に掲載を行う</a:t>
                </a:r>
                <a:r>
                  <a:rPr kumimoji="1" lang="ja-JP" altLang="en-US" sz="1200" dirty="0">
                    <a:solidFill>
                      <a:prstClr val="black"/>
                    </a:solidFill>
                    <a:latin typeface="BIZ UDPゴシック" panose="020B0400000000000000" pitchFamily="50" charset="-128"/>
                    <a:ea typeface="BIZ UDPゴシック" panose="020B0400000000000000" pitchFamily="50" charset="-128"/>
                  </a:rPr>
                  <a:t>予定です</a:t>
                </a:r>
                <a:r>
                  <a:rPr kumimoji="1" lang="ja-JP" altLang="en-US" sz="1200" noProof="0" dirty="0">
                    <a:solidFill>
                      <a:prstClr val="black"/>
                    </a:solidFill>
                    <a:latin typeface="BIZ UDPゴシック" panose="020B0400000000000000" pitchFamily="50" charset="-128"/>
                    <a:ea typeface="BIZ UDPゴシック" panose="020B0400000000000000" pitchFamily="50" charset="-128"/>
                  </a:rPr>
                  <a:t>。写真や図等を貼付される際には、肖像権、著作権侵害に該当しないようご注意ください。</a:t>
                </a:r>
                <a:endPar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sp>
          <p:nvSpPr>
            <p:cNvPr id="5" name="テキスト ボックス 4">
              <a:extLst>
                <a:ext uri="{FF2B5EF4-FFF2-40B4-BE49-F238E27FC236}">
                  <a16:creationId xmlns:a16="http://schemas.microsoft.com/office/drawing/2014/main" id="{BB284011-E677-9A1C-DAB8-28FB128703DC}"/>
                </a:ext>
              </a:extLst>
            </p:cNvPr>
            <p:cNvSpPr txBox="1"/>
            <p:nvPr/>
          </p:nvSpPr>
          <p:spPr>
            <a:xfrm>
              <a:off x="-3266514" y="1053275"/>
              <a:ext cx="3085088" cy="461665"/>
            </a:xfrm>
            <a:prstGeom prst="rect">
              <a:avLst/>
            </a:prstGeom>
            <a:solidFill>
              <a:schemeClr val="accent4">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ご提出の際は</a:t>
              </a:r>
              <a:r>
                <a:rPr kumimoji="1" lang="ja-JP" altLang="en-US" sz="1200" b="1" i="0" u="sng" strike="noStrike" kern="1200" cap="none" spc="0" normalizeH="0" baseline="0" noProof="0" dirty="0">
                  <a:ln>
                    <a:noFill/>
                  </a:ln>
                  <a:solidFill>
                    <a:schemeClr val="tx1">
                      <a:lumMod val="50000"/>
                      <a:lumOff val="50000"/>
                    </a:schemeClr>
                  </a:solidFill>
                  <a:effectLst/>
                  <a:uLnTx/>
                  <a:uFillTx/>
                  <a:latin typeface="BIZ UDPゴシック" panose="020B0400000000000000" pitchFamily="50" charset="-128"/>
                  <a:ea typeface="BIZ UDPゴシック" panose="020B0400000000000000" pitchFamily="50" charset="-128"/>
                </a:rPr>
                <a:t>灰色の文字</a:t>
              </a:r>
              <a:r>
                <a:rPr kumimoji="1" lang="ja-JP" altLang="en-US" sz="12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は削除してご提出</a:t>
              </a:r>
              <a:r>
                <a:rPr kumimoji="1" lang="ja-JP" altLang="en-US" sz="1200" dirty="0">
                  <a:solidFill>
                    <a:prstClr val="black"/>
                  </a:solidFill>
                  <a:latin typeface="BIZ UDPゴシック" panose="020B0400000000000000" pitchFamily="50" charset="-128"/>
                  <a:ea typeface="BIZ UDPゴシック" panose="020B0400000000000000" pitchFamily="50" charset="-128"/>
                </a:rPr>
                <a:t>ください。</a:t>
              </a:r>
              <a:endPar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sp>
        <p:nvSpPr>
          <p:cNvPr id="7" name="正方形/長方形 6">
            <a:extLst>
              <a:ext uri="{FF2B5EF4-FFF2-40B4-BE49-F238E27FC236}">
                <a16:creationId xmlns:a16="http://schemas.microsoft.com/office/drawing/2014/main" id="{F3C73D7B-804B-8791-B26C-83A57E7E3147}"/>
              </a:ext>
            </a:extLst>
          </p:cNvPr>
          <p:cNvSpPr/>
          <p:nvPr/>
        </p:nvSpPr>
        <p:spPr>
          <a:xfrm>
            <a:off x="3510251" y="1733658"/>
            <a:ext cx="2123498" cy="1521034"/>
          </a:xfrm>
          <a:prstGeom prst="rect">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t>写真</a:t>
            </a:r>
          </a:p>
        </p:txBody>
      </p:sp>
      <p:sp>
        <p:nvSpPr>
          <p:cNvPr id="8" name="正方形/長方形 7">
            <a:extLst>
              <a:ext uri="{FF2B5EF4-FFF2-40B4-BE49-F238E27FC236}">
                <a16:creationId xmlns:a16="http://schemas.microsoft.com/office/drawing/2014/main" id="{2A74F9A7-9777-9280-1AA0-C1C6F6A32E52}"/>
              </a:ext>
            </a:extLst>
          </p:cNvPr>
          <p:cNvSpPr/>
          <p:nvPr/>
        </p:nvSpPr>
        <p:spPr>
          <a:xfrm>
            <a:off x="369019" y="1733658"/>
            <a:ext cx="2470387" cy="1521035"/>
          </a:xfrm>
          <a:prstGeom prst="rect">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t>図</a:t>
            </a:r>
          </a:p>
        </p:txBody>
      </p:sp>
      <p:sp>
        <p:nvSpPr>
          <p:cNvPr id="12" name="正方形/長方形 11">
            <a:extLst>
              <a:ext uri="{FF2B5EF4-FFF2-40B4-BE49-F238E27FC236}">
                <a16:creationId xmlns:a16="http://schemas.microsoft.com/office/drawing/2014/main" id="{93CDFBEA-1EBE-1604-EF0F-B61573286F34}"/>
              </a:ext>
            </a:extLst>
          </p:cNvPr>
          <p:cNvSpPr/>
          <p:nvPr/>
        </p:nvSpPr>
        <p:spPr>
          <a:xfrm>
            <a:off x="6304594" y="1733659"/>
            <a:ext cx="2123498" cy="1521033"/>
          </a:xfrm>
          <a:prstGeom prst="rect">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t>写真</a:t>
            </a:r>
          </a:p>
        </p:txBody>
      </p:sp>
    </p:spTree>
    <p:extLst>
      <p:ext uri="{BB962C8B-B14F-4D97-AF65-F5344CB8AC3E}">
        <p14:creationId xmlns:p14="http://schemas.microsoft.com/office/powerpoint/2010/main" val="4164972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タイトル 1"/>
          <p:cNvSpPr txBox="1">
            <a:spLocks/>
          </p:cNvSpPr>
          <p:nvPr/>
        </p:nvSpPr>
        <p:spPr>
          <a:xfrm>
            <a:off x="83970" y="52183"/>
            <a:ext cx="9060030" cy="438383"/>
          </a:xfrm>
          <a:prstGeom prst="rect">
            <a:avLst/>
          </a:prstGeom>
          <a:noFill/>
        </p:spPr>
        <p:txBody>
          <a:bodyPr anchor="ctr" anchorCtr="0">
            <a:normAutofit/>
          </a:bodyPr>
          <a:lstStyle>
            <a:defPPr>
              <a:defRPr lang="ja-JP"/>
            </a:defPPr>
            <a:lvl1pPr algn="ctr">
              <a:lnSpc>
                <a:spcPct val="90000"/>
              </a:lnSpc>
              <a:spcBef>
                <a:spcPct val="0"/>
              </a:spcBef>
              <a:buNone/>
              <a:defRPr sz="2800">
                <a:solidFill>
                  <a:schemeClr val="bg1"/>
                </a:solidFill>
                <a:ea typeface="+mj-ea"/>
                <a:cs typeface="+mj-c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defRPr/>
            </a:pPr>
            <a:r>
              <a:rPr lang="ja-JP" altLang="en-US" sz="2400" b="1" dirty="0">
                <a:solidFill>
                  <a:prstClr val="black"/>
                </a:solidFill>
                <a:latin typeface="Meiryo UI" panose="020B0604030504040204" pitchFamily="50" charset="-128"/>
                <a:ea typeface="Meiryo UI" panose="020B0604030504040204" pitchFamily="50" charset="-128"/>
              </a:rPr>
              <a:t>構成事業所・団体　一覧</a:t>
            </a:r>
            <a:r>
              <a:rPr lang="en-US" altLang="ja-JP" sz="1400" b="1" dirty="0">
                <a:solidFill>
                  <a:prstClr val="black"/>
                </a:solidFill>
                <a:latin typeface="Meiryo UI" panose="020B0604030504040204" pitchFamily="50" charset="-128"/>
                <a:ea typeface="Meiryo UI" panose="020B0604030504040204" pitchFamily="50" charset="-128"/>
              </a:rPr>
              <a:t>(</a:t>
            </a:r>
            <a:r>
              <a:rPr lang="ja-JP" altLang="en-US" sz="1600" b="1" dirty="0">
                <a:solidFill>
                  <a:srgbClr val="FF0000"/>
                </a:solidFill>
                <a:latin typeface="Meiryo UI" panose="020B0604030504040204" pitchFamily="50" charset="-128"/>
                <a:ea typeface="Meiryo UI" panose="020B0604030504040204" pitchFamily="50" charset="-128"/>
              </a:rPr>
              <a:t>◎</a:t>
            </a:r>
            <a:r>
              <a:rPr lang="ja-JP" altLang="en-US" sz="1400" b="1" dirty="0">
                <a:solidFill>
                  <a:prstClr val="black"/>
                </a:solidFill>
                <a:latin typeface="Meiryo UI" panose="020B0604030504040204" pitchFamily="50" charset="-128"/>
                <a:ea typeface="Meiryo UI" panose="020B0604030504040204" pitchFamily="50" charset="-128"/>
              </a:rPr>
              <a:t> 問い合わせ代表</a:t>
            </a:r>
            <a:r>
              <a:rPr lang="en-US" altLang="ja-JP" sz="1400" b="1" dirty="0">
                <a:solidFill>
                  <a:prstClr val="black"/>
                </a:solidFill>
                <a:latin typeface="Meiryo UI" panose="020B0604030504040204" pitchFamily="50" charset="-128"/>
                <a:ea typeface="Meiryo UI" panose="020B0604030504040204" pitchFamily="50" charset="-128"/>
              </a:rPr>
              <a:t>)</a:t>
            </a:r>
            <a:r>
              <a:rPr lang="ja-JP" altLang="en-US" sz="1400" b="1" dirty="0">
                <a:solidFill>
                  <a:prstClr val="black"/>
                </a:solidFill>
                <a:latin typeface="Meiryo UI" panose="020B0604030504040204" pitchFamily="50" charset="-128"/>
                <a:ea typeface="Meiryo UI" panose="020B0604030504040204" pitchFamily="50" charset="-128"/>
              </a:rPr>
              <a:t>　</a:t>
            </a:r>
            <a:endParaRPr lang="en-US" altLang="ja-JP" sz="1400" b="1" dirty="0">
              <a:solidFill>
                <a:prstClr val="black"/>
              </a:solidFill>
              <a:latin typeface="Meiryo UI" panose="020B0604030504040204" pitchFamily="50" charset="-128"/>
              <a:ea typeface="Meiryo UI" panose="020B0604030504040204" pitchFamily="50" charset="-128"/>
            </a:endParaRPr>
          </a:p>
        </p:txBody>
      </p:sp>
      <p:cxnSp>
        <p:nvCxnSpPr>
          <p:cNvPr id="34" name="直線コネクタ 33"/>
          <p:cNvCxnSpPr/>
          <p:nvPr/>
        </p:nvCxnSpPr>
        <p:spPr>
          <a:xfrm>
            <a:off x="0" y="442708"/>
            <a:ext cx="9144000"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aphicFrame>
        <p:nvGraphicFramePr>
          <p:cNvPr id="9" name="表 8">
            <a:extLst>
              <a:ext uri="{FF2B5EF4-FFF2-40B4-BE49-F238E27FC236}">
                <a16:creationId xmlns:a16="http://schemas.microsoft.com/office/drawing/2014/main" id="{41A0A2F0-1E7B-47DD-8344-2FFFF4F483CF}"/>
              </a:ext>
            </a:extLst>
          </p:cNvPr>
          <p:cNvGraphicFramePr>
            <a:graphicFrameLocks noGrp="1"/>
          </p:cNvGraphicFramePr>
          <p:nvPr>
            <p:extLst>
              <p:ext uri="{D42A27DB-BD31-4B8C-83A1-F6EECF244321}">
                <p14:modId xmlns:p14="http://schemas.microsoft.com/office/powerpoint/2010/main" val="2646582122"/>
              </p:ext>
            </p:extLst>
          </p:nvPr>
        </p:nvGraphicFramePr>
        <p:xfrm>
          <a:off x="50800" y="589717"/>
          <a:ext cx="9029700" cy="839255"/>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308100">
                  <a:extLst>
                    <a:ext uri="{9D8B030D-6E8A-4147-A177-3AD203B41FA5}">
                      <a16:colId xmlns:a16="http://schemas.microsoft.com/office/drawing/2014/main" val="1348850893"/>
                    </a:ext>
                  </a:extLst>
                </a:gridCol>
                <a:gridCol w="2655497">
                  <a:extLst>
                    <a:ext uri="{9D8B030D-6E8A-4147-A177-3AD203B41FA5}">
                      <a16:colId xmlns:a16="http://schemas.microsoft.com/office/drawing/2014/main" val="1195807557"/>
                    </a:ext>
                  </a:extLst>
                </a:gridCol>
                <a:gridCol w="837003">
                  <a:extLst>
                    <a:ext uri="{9D8B030D-6E8A-4147-A177-3AD203B41FA5}">
                      <a16:colId xmlns:a16="http://schemas.microsoft.com/office/drawing/2014/main" val="2513165794"/>
                    </a:ext>
                  </a:extLst>
                </a:gridCol>
                <a:gridCol w="1723136">
                  <a:extLst>
                    <a:ext uri="{9D8B030D-6E8A-4147-A177-3AD203B41FA5}">
                      <a16:colId xmlns:a16="http://schemas.microsoft.com/office/drawing/2014/main" val="3492310274"/>
                    </a:ext>
                  </a:extLst>
                </a:gridCol>
                <a:gridCol w="667512">
                  <a:extLst>
                    <a:ext uri="{9D8B030D-6E8A-4147-A177-3AD203B41FA5}">
                      <a16:colId xmlns:a16="http://schemas.microsoft.com/office/drawing/2014/main" val="1018413806"/>
                    </a:ext>
                  </a:extLst>
                </a:gridCol>
                <a:gridCol w="1838452">
                  <a:extLst>
                    <a:ext uri="{9D8B030D-6E8A-4147-A177-3AD203B41FA5}">
                      <a16:colId xmlns:a16="http://schemas.microsoft.com/office/drawing/2014/main" val="1940940461"/>
                    </a:ext>
                  </a:extLst>
                </a:gridCol>
              </a:tblGrid>
              <a:tr h="3890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事業所・団体名</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solidFill>
                            <a:srgbClr val="FF0000"/>
                          </a:solidFill>
                          <a:latin typeface="Meiryo UI" panose="020B0604030504040204" pitchFamily="50" charset="-128"/>
                          <a:ea typeface="Meiryo UI" panose="020B0604030504040204" pitchFamily="50" charset="-128"/>
                        </a:rPr>
                        <a:t>◎</a:t>
                      </a: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医療法人 </a:t>
                      </a:r>
                      <a:r>
                        <a:rPr kumimoji="1" lang="en-US" altLang="ja-JP" sz="1200" b="0" kern="1200" dirty="0">
                          <a:solidFill>
                            <a:schemeClr val="tx1"/>
                          </a:solidFill>
                          <a:latin typeface="Meiryo UI" panose="020B0604030504040204" pitchFamily="50" charset="-128"/>
                          <a:ea typeface="Meiryo UI" panose="020B0604030504040204" pitchFamily="50" charset="-128"/>
                          <a:cs typeface="+mn-cs"/>
                        </a:rPr>
                        <a:t>О</a:t>
                      </a: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医院</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tx1"/>
                          </a:solidFill>
                          <a:latin typeface="Meiryo UI" panose="020B0604030504040204" pitchFamily="50" charset="-128"/>
                          <a:ea typeface="Meiryo UI" panose="020B0604030504040204" pitchFamily="50" charset="-128"/>
                          <a:cs typeface="+mn-cs"/>
                        </a:rPr>
                        <a:t>所在地</a:t>
                      </a:r>
                      <a:endParaRPr kumimoji="1" lang="en-US" altLang="ja-JP" sz="1200" b="1"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静岡市葵区〇〇〇</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54972983"/>
                  </a:ext>
                </a:extLst>
              </a:tr>
              <a:tr h="388620">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連携における役割</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主催者として医療知識と開催場所を提供し、企画・運営などビジョンの実現へ向けた活動を行っています。</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1"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tx1"/>
                          </a:solidFill>
                          <a:latin typeface="Meiryo UI" panose="020B0604030504040204" pitchFamily="50" charset="-128"/>
                          <a:ea typeface="Meiryo UI" panose="020B0604030504040204" pitchFamily="50" charset="-128"/>
                          <a:cs typeface="+mn-cs"/>
                        </a:rPr>
                        <a:t>業種</a:t>
                      </a:r>
                      <a:endParaRPr kumimoji="1" lang="en-US" altLang="ja-JP" sz="1200" b="1"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サービス業</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82114953"/>
                  </a:ext>
                </a:extLst>
              </a:tr>
            </a:tbl>
          </a:graphicData>
        </a:graphic>
      </p:graphicFrame>
      <p:sp>
        <p:nvSpPr>
          <p:cNvPr id="10" name="正方形/長方形 9">
            <a:extLst>
              <a:ext uri="{FF2B5EF4-FFF2-40B4-BE49-F238E27FC236}">
                <a16:creationId xmlns:a16="http://schemas.microsoft.com/office/drawing/2014/main" id="{47AC5BFA-E79C-4AF5-B10A-D4980D9CD21A}"/>
              </a:ext>
            </a:extLst>
          </p:cNvPr>
          <p:cNvSpPr/>
          <p:nvPr/>
        </p:nvSpPr>
        <p:spPr>
          <a:xfrm>
            <a:off x="-2703514" y="1342247"/>
            <a:ext cx="2574926" cy="1042989"/>
          </a:xfrm>
          <a:prstGeom prst="rect">
            <a:avLst/>
          </a:prstGeom>
          <a:solidFill>
            <a:schemeClr val="accent4">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事業所・団体名、所在地、連携における役割につきましては、事例集に掲載される可能性がありますので、予めご了承ください。</a:t>
            </a:r>
            <a:endParaRPr kumimoji="1"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47AC5BFA-E79C-4AF5-B10A-D4980D9CD21A}"/>
              </a:ext>
            </a:extLst>
          </p:cNvPr>
          <p:cNvSpPr/>
          <p:nvPr/>
        </p:nvSpPr>
        <p:spPr>
          <a:xfrm>
            <a:off x="-2703514" y="589717"/>
            <a:ext cx="2574926" cy="517886"/>
          </a:xfrm>
          <a:prstGeom prst="rect">
            <a:avLst/>
          </a:prstGeom>
          <a:solidFill>
            <a:schemeClr val="accent4">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dirty="0">
                <a:solidFill>
                  <a:prstClr val="black"/>
                </a:solidFill>
                <a:latin typeface="Meiryo UI" panose="020B0604030504040204" pitchFamily="50" charset="-128"/>
                <a:ea typeface="Meiryo UI" panose="020B0604030504040204" pitchFamily="50" charset="-128"/>
              </a:rPr>
              <a:t>問い合わせ代表の事業所若しくは団体名の先頭に</a:t>
            </a:r>
            <a:r>
              <a:rPr kumimoji="1" lang="ja-JP" altLang="en-US" sz="1200" dirty="0">
                <a:solidFill>
                  <a:srgbClr val="FF0000"/>
                </a:solidFill>
                <a:latin typeface="Meiryo UI" panose="020B0604030504040204" pitchFamily="50" charset="-128"/>
                <a:ea typeface="Meiryo UI" panose="020B0604030504040204" pitchFamily="50" charset="-128"/>
              </a:rPr>
              <a:t>◎</a:t>
            </a:r>
            <a:r>
              <a:rPr kumimoji="1" lang="ja-JP" altLang="en-US" sz="1200" dirty="0">
                <a:solidFill>
                  <a:prstClr val="black"/>
                </a:solidFill>
                <a:latin typeface="Meiryo UI" panose="020B0604030504040204" pitchFamily="50" charset="-128"/>
                <a:ea typeface="Meiryo UI" panose="020B0604030504040204" pitchFamily="50" charset="-128"/>
              </a:rPr>
              <a:t>を付けてください。</a:t>
            </a:r>
            <a:endPar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F1E093EF-FEC0-177E-D289-B2359A250317}"/>
              </a:ext>
            </a:extLst>
          </p:cNvPr>
          <p:cNvGraphicFramePr>
            <a:graphicFrameLocks noGrp="1"/>
          </p:cNvGraphicFramePr>
          <p:nvPr>
            <p:extLst>
              <p:ext uri="{D42A27DB-BD31-4B8C-83A1-F6EECF244321}">
                <p14:modId xmlns:p14="http://schemas.microsoft.com/office/powerpoint/2010/main" val="2986144289"/>
              </p:ext>
            </p:extLst>
          </p:nvPr>
        </p:nvGraphicFramePr>
        <p:xfrm>
          <a:off x="50800" y="1663141"/>
          <a:ext cx="9029700" cy="839255"/>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308100">
                  <a:extLst>
                    <a:ext uri="{9D8B030D-6E8A-4147-A177-3AD203B41FA5}">
                      <a16:colId xmlns:a16="http://schemas.microsoft.com/office/drawing/2014/main" val="1348850893"/>
                    </a:ext>
                  </a:extLst>
                </a:gridCol>
                <a:gridCol w="2655497">
                  <a:extLst>
                    <a:ext uri="{9D8B030D-6E8A-4147-A177-3AD203B41FA5}">
                      <a16:colId xmlns:a16="http://schemas.microsoft.com/office/drawing/2014/main" val="1195807557"/>
                    </a:ext>
                  </a:extLst>
                </a:gridCol>
                <a:gridCol w="837003">
                  <a:extLst>
                    <a:ext uri="{9D8B030D-6E8A-4147-A177-3AD203B41FA5}">
                      <a16:colId xmlns:a16="http://schemas.microsoft.com/office/drawing/2014/main" val="2513165794"/>
                    </a:ext>
                  </a:extLst>
                </a:gridCol>
                <a:gridCol w="1723136">
                  <a:extLst>
                    <a:ext uri="{9D8B030D-6E8A-4147-A177-3AD203B41FA5}">
                      <a16:colId xmlns:a16="http://schemas.microsoft.com/office/drawing/2014/main" val="3492310274"/>
                    </a:ext>
                  </a:extLst>
                </a:gridCol>
                <a:gridCol w="667512">
                  <a:extLst>
                    <a:ext uri="{9D8B030D-6E8A-4147-A177-3AD203B41FA5}">
                      <a16:colId xmlns:a16="http://schemas.microsoft.com/office/drawing/2014/main" val="1018413806"/>
                    </a:ext>
                  </a:extLst>
                </a:gridCol>
                <a:gridCol w="1838452">
                  <a:extLst>
                    <a:ext uri="{9D8B030D-6E8A-4147-A177-3AD203B41FA5}">
                      <a16:colId xmlns:a16="http://schemas.microsoft.com/office/drawing/2014/main" val="1940940461"/>
                    </a:ext>
                  </a:extLst>
                </a:gridCol>
              </a:tblGrid>
              <a:tr h="3890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事業所・団体名</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株式会社 </a:t>
                      </a:r>
                      <a:r>
                        <a:rPr kumimoji="1" lang="en-US" altLang="ja-JP" sz="1200" b="0" kern="1200" dirty="0">
                          <a:solidFill>
                            <a:schemeClr val="tx1"/>
                          </a:solidFill>
                          <a:latin typeface="Meiryo UI" panose="020B0604030504040204" pitchFamily="50" charset="-128"/>
                          <a:ea typeface="Meiryo UI" panose="020B0604030504040204" pitchFamily="50" charset="-128"/>
                          <a:cs typeface="+mn-cs"/>
                        </a:rPr>
                        <a:t>A</a:t>
                      </a: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薬局</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tx1"/>
                          </a:solidFill>
                          <a:latin typeface="Meiryo UI" panose="020B0604030504040204" pitchFamily="50" charset="-128"/>
                          <a:ea typeface="Meiryo UI" panose="020B0604030504040204" pitchFamily="50" charset="-128"/>
                          <a:cs typeface="+mn-cs"/>
                        </a:rPr>
                        <a:t>所在地</a:t>
                      </a:r>
                      <a:endParaRPr kumimoji="1" lang="en-US" altLang="ja-JP" sz="1200" b="1"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200" b="0" kern="1200" dirty="0">
                          <a:solidFill>
                            <a:schemeClr val="tx1"/>
                          </a:solidFill>
                          <a:latin typeface="Meiryo UI" panose="020B0604030504040204" pitchFamily="50" charset="-128"/>
                          <a:ea typeface="Meiryo UI" panose="020B0604030504040204" pitchFamily="50" charset="-128"/>
                          <a:cs typeface="+mn-cs"/>
                        </a:rPr>
                        <a:t>静岡市葵区</a:t>
                      </a: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〇〇〇</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54972983"/>
                  </a:ext>
                </a:extLst>
              </a:tr>
              <a:tr h="388620">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連携における役割</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コアメンバーとして企画・運営に携わり、薬剤師の観点から健康や医療に関する参加型講座や、プログラムの開催などを行っています。</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1"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tx1"/>
                          </a:solidFill>
                          <a:latin typeface="Meiryo UI" panose="020B0604030504040204" pitchFamily="50" charset="-128"/>
                          <a:ea typeface="Meiryo UI" panose="020B0604030504040204" pitchFamily="50" charset="-128"/>
                          <a:cs typeface="+mn-cs"/>
                        </a:rPr>
                        <a:t>業種</a:t>
                      </a:r>
                      <a:endParaRPr kumimoji="1" lang="en-US" altLang="ja-JP" sz="1200" b="1"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卸売・小売・飲食業</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82114953"/>
                  </a:ext>
                </a:extLst>
              </a:tr>
            </a:tbl>
          </a:graphicData>
        </a:graphic>
      </p:graphicFrame>
      <p:graphicFrame>
        <p:nvGraphicFramePr>
          <p:cNvPr id="27" name="表 26">
            <a:extLst>
              <a:ext uri="{FF2B5EF4-FFF2-40B4-BE49-F238E27FC236}">
                <a16:creationId xmlns:a16="http://schemas.microsoft.com/office/drawing/2014/main" id="{00F65BD9-3FEB-B320-3EF8-03C456DE1B58}"/>
              </a:ext>
            </a:extLst>
          </p:cNvPr>
          <p:cNvGraphicFramePr>
            <a:graphicFrameLocks noGrp="1"/>
          </p:cNvGraphicFramePr>
          <p:nvPr>
            <p:extLst>
              <p:ext uri="{D42A27DB-BD31-4B8C-83A1-F6EECF244321}">
                <p14:modId xmlns:p14="http://schemas.microsoft.com/office/powerpoint/2010/main" val="4146689675"/>
              </p:ext>
            </p:extLst>
          </p:nvPr>
        </p:nvGraphicFramePr>
        <p:xfrm>
          <a:off x="50800" y="2724632"/>
          <a:ext cx="9029700" cy="839255"/>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308100">
                  <a:extLst>
                    <a:ext uri="{9D8B030D-6E8A-4147-A177-3AD203B41FA5}">
                      <a16:colId xmlns:a16="http://schemas.microsoft.com/office/drawing/2014/main" val="1348850893"/>
                    </a:ext>
                  </a:extLst>
                </a:gridCol>
                <a:gridCol w="2655497">
                  <a:extLst>
                    <a:ext uri="{9D8B030D-6E8A-4147-A177-3AD203B41FA5}">
                      <a16:colId xmlns:a16="http://schemas.microsoft.com/office/drawing/2014/main" val="1195807557"/>
                    </a:ext>
                  </a:extLst>
                </a:gridCol>
                <a:gridCol w="837003">
                  <a:extLst>
                    <a:ext uri="{9D8B030D-6E8A-4147-A177-3AD203B41FA5}">
                      <a16:colId xmlns:a16="http://schemas.microsoft.com/office/drawing/2014/main" val="2513165794"/>
                    </a:ext>
                  </a:extLst>
                </a:gridCol>
                <a:gridCol w="1723136">
                  <a:extLst>
                    <a:ext uri="{9D8B030D-6E8A-4147-A177-3AD203B41FA5}">
                      <a16:colId xmlns:a16="http://schemas.microsoft.com/office/drawing/2014/main" val="3492310274"/>
                    </a:ext>
                  </a:extLst>
                </a:gridCol>
                <a:gridCol w="667512">
                  <a:extLst>
                    <a:ext uri="{9D8B030D-6E8A-4147-A177-3AD203B41FA5}">
                      <a16:colId xmlns:a16="http://schemas.microsoft.com/office/drawing/2014/main" val="1018413806"/>
                    </a:ext>
                  </a:extLst>
                </a:gridCol>
                <a:gridCol w="1838452">
                  <a:extLst>
                    <a:ext uri="{9D8B030D-6E8A-4147-A177-3AD203B41FA5}">
                      <a16:colId xmlns:a16="http://schemas.microsoft.com/office/drawing/2014/main" val="1940940461"/>
                    </a:ext>
                  </a:extLst>
                </a:gridCol>
              </a:tblGrid>
              <a:tr h="3890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事業所・団体名</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株式会社 スポーツクラブ</a:t>
                      </a:r>
                      <a:r>
                        <a:rPr kumimoji="1" lang="en-US" altLang="ja-JP" sz="1200" b="0" kern="1200" dirty="0">
                          <a:solidFill>
                            <a:schemeClr val="tx1"/>
                          </a:solidFill>
                          <a:latin typeface="Meiryo UI" panose="020B0604030504040204" pitchFamily="50" charset="-128"/>
                          <a:ea typeface="Meiryo UI" panose="020B0604030504040204" pitchFamily="50" charset="-128"/>
                          <a:cs typeface="+mn-cs"/>
                        </a:rPr>
                        <a:t>S</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tx1"/>
                          </a:solidFill>
                          <a:latin typeface="Meiryo UI" panose="020B0604030504040204" pitchFamily="50" charset="-128"/>
                          <a:ea typeface="Meiryo UI" panose="020B0604030504040204" pitchFamily="50" charset="-128"/>
                          <a:cs typeface="+mn-cs"/>
                        </a:rPr>
                        <a:t>所在地</a:t>
                      </a:r>
                      <a:endParaRPr kumimoji="1" lang="en-US" altLang="ja-JP" sz="1200" b="1"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200" b="0" kern="1200" dirty="0">
                          <a:solidFill>
                            <a:schemeClr val="tx1"/>
                          </a:solidFill>
                          <a:latin typeface="Meiryo UI" panose="020B0604030504040204" pitchFamily="50" charset="-128"/>
                          <a:ea typeface="Meiryo UI" panose="020B0604030504040204" pitchFamily="50" charset="-128"/>
                          <a:cs typeface="+mn-cs"/>
                        </a:rPr>
                        <a:t>静岡市葵区</a:t>
                      </a: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〇〇〇</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54972983"/>
                  </a:ext>
                </a:extLst>
              </a:tr>
              <a:tr h="388620">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連携における役割</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EBF7"/>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eiryo UI" panose="020B0604030504040204" pitchFamily="50" charset="-128"/>
                          <a:ea typeface="Meiryo UI" panose="020B0604030504040204" pitchFamily="50" charset="-128"/>
                          <a:cs typeface="+mn-cs"/>
                        </a:rPr>
                        <a:t>コアメンバーとして企画・運営に携わり、健康運動指導士・管理栄養士が運動や食事・健康に関する参加型講座やプログラムの提供と協力、出店などを行っています。</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1"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tx1"/>
                          </a:solidFill>
                          <a:latin typeface="Meiryo UI" panose="020B0604030504040204" pitchFamily="50" charset="-128"/>
                          <a:ea typeface="Meiryo UI" panose="020B0604030504040204" pitchFamily="50" charset="-128"/>
                          <a:cs typeface="+mn-cs"/>
                        </a:rPr>
                        <a:t>業種</a:t>
                      </a:r>
                      <a:endParaRPr kumimoji="1" lang="en-US" altLang="ja-JP" sz="1200" b="1" kern="1200" dirty="0">
                        <a:solidFill>
                          <a:schemeClr val="tx1"/>
                        </a:solidFill>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サービス業</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82114953"/>
                  </a:ext>
                </a:extLst>
              </a:tr>
            </a:tbl>
          </a:graphicData>
        </a:graphic>
      </p:graphicFrame>
      <p:sp>
        <p:nvSpPr>
          <p:cNvPr id="32" name="正方形/長方形 31">
            <a:extLst>
              <a:ext uri="{FF2B5EF4-FFF2-40B4-BE49-F238E27FC236}">
                <a16:creationId xmlns:a16="http://schemas.microsoft.com/office/drawing/2014/main" id="{5FD255E1-5EFF-59ED-F385-0DEB8383CF8C}"/>
              </a:ext>
            </a:extLst>
          </p:cNvPr>
          <p:cNvSpPr/>
          <p:nvPr/>
        </p:nvSpPr>
        <p:spPr>
          <a:xfrm>
            <a:off x="9449371" y="487037"/>
            <a:ext cx="2574926" cy="541425"/>
          </a:xfrm>
          <a:prstGeom prst="rect">
            <a:avLst/>
          </a:prstGeom>
          <a:solidFill>
            <a:schemeClr val="accent4">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業種は下記「業種一覧」より</a:t>
            </a:r>
            <a:r>
              <a:rPr kumimoji="1" lang="ja-JP" altLang="en-US" sz="1200" dirty="0">
                <a:solidFill>
                  <a:prstClr val="black"/>
                </a:solidFill>
                <a:latin typeface="Meiryo UI" panose="020B0604030504040204" pitchFamily="50" charset="-128"/>
                <a:ea typeface="Meiryo UI" panose="020B0604030504040204" pitchFamily="50" charset="-128"/>
              </a:rPr>
              <a:t>選択し、</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入力してください。</a:t>
            </a:r>
            <a:endParaRPr kumimoji="1" lang="en-US" altLang="ja-JP"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pSp>
        <p:nvGrpSpPr>
          <p:cNvPr id="47" name="グループ化 46">
            <a:extLst>
              <a:ext uri="{FF2B5EF4-FFF2-40B4-BE49-F238E27FC236}">
                <a16:creationId xmlns:a16="http://schemas.microsoft.com/office/drawing/2014/main" id="{4CD0B912-CBAF-ECFA-6D40-D8349FB5C3C3}"/>
              </a:ext>
            </a:extLst>
          </p:cNvPr>
          <p:cNvGrpSpPr/>
          <p:nvPr/>
        </p:nvGrpSpPr>
        <p:grpSpPr>
          <a:xfrm>
            <a:off x="9449371" y="1205939"/>
            <a:ext cx="2030223" cy="5820264"/>
            <a:chOff x="9266236" y="1036491"/>
            <a:chExt cx="2030223" cy="5820264"/>
          </a:xfrm>
        </p:grpSpPr>
        <p:grpSp>
          <p:nvGrpSpPr>
            <p:cNvPr id="31" name="グループ化 30">
              <a:extLst>
                <a:ext uri="{FF2B5EF4-FFF2-40B4-BE49-F238E27FC236}">
                  <a16:creationId xmlns:a16="http://schemas.microsoft.com/office/drawing/2014/main" id="{101BC27C-EF7C-E352-1B18-A8816C8443F6}"/>
                </a:ext>
              </a:extLst>
            </p:cNvPr>
            <p:cNvGrpSpPr/>
            <p:nvPr/>
          </p:nvGrpSpPr>
          <p:grpSpPr>
            <a:xfrm>
              <a:off x="9275635" y="1036491"/>
              <a:ext cx="2020824" cy="5820264"/>
              <a:chOff x="9546336" y="1037736"/>
              <a:chExt cx="2020824" cy="5820264"/>
            </a:xfrm>
          </p:grpSpPr>
          <p:sp>
            <p:nvSpPr>
              <p:cNvPr id="2" name="正方形/長方形 1">
                <a:extLst>
                  <a:ext uri="{FF2B5EF4-FFF2-40B4-BE49-F238E27FC236}">
                    <a16:creationId xmlns:a16="http://schemas.microsoft.com/office/drawing/2014/main" id="{B7E5308B-13F2-ED0C-A15E-3C570B17AF48}"/>
                  </a:ext>
                </a:extLst>
              </p:cNvPr>
              <p:cNvSpPr/>
              <p:nvPr/>
            </p:nvSpPr>
            <p:spPr>
              <a:xfrm>
                <a:off x="9546336" y="1320595"/>
                <a:ext cx="1325880"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１．</a:t>
                </a:r>
                <a:r>
                  <a:rPr lang="ja-JP" altLang="en-US" sz="1200" dirty="0">
                    <a:solidFill>
                      <a:schemeClr val="tx1"/>
                    </a:solidFill>
                    <a:effectLst/>
                    <a:latin typeface="Meiryo UI" panose="020B0604030504040204" pitchFamily="50" charset="-128"/>
                    <a:ea typeface="Meiryo UI" panose="020B0604030504040204" pitchFamily="50" charset="-128"/>
                  </a:rPr>
                  <a:t>農業　</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24A489FA-0B54-D698-EB33-2D1C5B475D57}"/>
                  </a:ext>
                </a:extLst>
              </p:cNvPr>
              <p:cNvSpPr/>
              <p:nvPr/>
            </p:nvSpPr>
            <p:spPr>
              <a:xfrm>
                <a:off x="9546336" y="1679569"/>
                <a:ext cx="1325880"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２．林業</a:t>
                </a:r>
              </a:p>
            </p:txBody>
          </p:sp>
          <p:sp>
            <p:nvSpPr>
              <p:cNvPr id="4" name="正方形/長方形 3">
                <a:extLst>
                  <a:ext uri="{FF2B5EF4-FFF2-40B4-BE49-F238E27FC236}">
                    <a16:creationId xmlns:a16="http://schemas.microsoft.com/office/drawing/2014/main" id="{7AD5EFB6-0BF8-EA1E-2283-9A685C5EDD09}"/>
                  </a:ext>
                </a:extLst>
              </p:cNvPr>
              <p:cNvSpPr/>
              <p:nvPr/>
            </p:nvSpPr>
            <p:spPr>
              <a:xfrm>
                <a:off x="9546336" y="2038543"/>
                <a:ext cx="1325880"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３．漁業</a:t>
                </a:r>
              </a:p>
            </p:txBody>
          </p:sp>
          <p:sp>
            <p:nvSpPr>
              <p:cNvPr id="5" name="正方形/長方形 4">
                <a:extLst>
                  <a:ext uri="{FF2B5EF4-FFF2-40B4-BE49-F238E27FC236}">
                    <a16:creationId xmlns:a16="http://schemas.microsoft.com/office/drawing/2014/main" id="{111E1331-2596-C748-077F-1A99D742DACB}"/>
                  </a:ext>
                </a:extLst>
              </p:cNvPr>
              <p:cNvSpPr/>
              <p:nvPr/>
            </p:nvSpPr>
            <p:spPr>
              <a:xfrm>
                <a:off x="9546336" y="2397517"/>
                <a:ext cx="1325880"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４．鉱業</a:t>
                </a:r>
              </a:p>
            </p:txBody>
          </p:sp>
          <p:sp>
            <p:nvSpPr>
              <p:cNvPr id="6" name="正方形/長方形 5">
                <a:extLst>
                  <a:ext uri="{FF2B5EF4-FFF2-40B4-BE49-F238E27FC236}">
                    <a16:creationId xmlns:a16="http://schemas.microsoft.com/office/drawing/2014/main" id="{845A7F82-E4BA-951D-8D80-61C984019EB7}"/>
                  </a:ext>
                </a:extLst>
              </p:cNvPr>
              <p:cNvSpPr/>
              <p:nvPr/>
            </p:nvSpPr>
            <p:spPr>
              <a:xfrm>
                <a:off x="9546336" y="2760823"/>
                <a:ext cx="1325880"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５．建設業</a:t>
                </a:r>
              </a:p>
            </p:txBody>
          </p:sp>
          <p:sp>
            <p:nvSpPr>
              <p:cNvPr id="7" name="正方形/長方形 6">
                <a:extLst>
                  <a:ext uri="{FF2B5EF4-FFF2-40B4-BE49-F238E27FC236}">
                    <a16:creationId xmlns:a16="http://schemas.microsoft.com/office/drawing/2014/main" id="{59650E81-C321-9371-A8D6-AF48DF29ECF2}"/>
                  </a:ext>
                </a:extLst>
              </p:cNvPr>
              <p:cNvSpPr/>
              <p:nvPr/>
            </p:nvSpPr>
            <p:spPr>
              <a:xfrm>
                <a:off x="9546336" y="3470107"/>
                <a:ext cx="1325880"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７．電気・ガス</a:t>
                </a:r>
              </a:p>
            </p:txBody>
          </p:sp>
          <p:sp>
            <p:nvSpPr>
              <p:cNvPr id="8" name="正方形/長方形 7">
                <a:extLst>
                  <a:ext uri="{FF2B5EF4-FFF2-40B4-BE49-F238E27FC236}">
                    <a16:creationId xmlns:a16="http://schemas.microsoft.com/office/drawing/2014/main" id="{F7BA4A5A-C371-3F19-0DB9-16CDFADE78B8}"/>
                  </a:ext>
                </a:extLst>
              </p:cNvPr>
              <p:cNvSpPr/>
              <p:nvPr/>
            </p:nvSpPr>
            <p:spPr>
              <a:xfrm>
                <a:off x="9546336" y="3833413"/>
                <a:ext cx="1325880"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８．運輸・通信業</a:t>
                </a:r>
              </a:p>
            </p:txBody>
          </p:sp>
          <p:sp>
            <p:nvSpPr>
              <p:cNvPr id="16" name="正方形/長方形 15">
                <a:extLst>
                  <a:ext uri="{FF2B5EF4-FFF2-40B4-BE49-F238E27FC236}">
                    <a16:creationId xmlns:a16="http://schemas.microsoft.com/office/drawing/2014/main" id="{0DDDD281-4540-CC33-BE4D-F9645B0D4625}"/>
                  </a:ext>
                </a:extLst>
              </p:cNvPr>
              <p:cNvSpPr/>
              <p:nvPr/>
            </p:nvSpPr>
            <p:spPr>
              <a:xfrm>
                <a:off x="9546336" y="4196719"/>
                <a:ext cx="2020824"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９．卸売・小売・飲食業</a:t>
                </a:r>
              </a:p>
            </p:txBody>
          </p:sp>
          <p:sp>
            <p:nvSpPr>
              <p:cNvPr id="17" name="正方形/長方形 16">
                <a:extLst>
                  <a:ext uri="{FF2B5EF4-FFF2-40B4-BE49-F238E27FC236}">
                    <a16:creationId xmlns:a16="http://schemas.microsoft.com/office/drawing/2014/main" id="{73636F33-3A16-2665-9451-08911FCD06D3}"/>
                  </a:ext>
                </a:extLst>
              </p:cNvPr>
              <p:cNvSpPr/>
              <p:nvPr/>
            </p:nvSpPr>
            <p:spPr>
              <a:xfrm>
                <a:off x="9546336" y="4551361"/>
                <a:ext cx="2020824"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．金融・保険業</a:t>
                </a:r>
              </a:p>
            </p:txBody>
          </p:sp>
          <p:sp>
            <p:nvSpPr>
              <p:cNvPr id="20" name="正方形/長方形 19">
                <a:extLst>
                  <a:ext uri="{FF2B5EF4-FFF2-40B4-BE49-F238E27FC236}">
                    <a16:creationId xmlns:a16="http://schemas.microsoft.com/office/drawing/2014/main" id="{A1E08C79-3916-92A9-FCFC-E2AE0B5AD157}"/>
                  </a:ext>
                </a:extLst>
              </p:cNvPr>
              <p:cNvSpPr/>
              <p:nvPr/>
            </p:nvSpPr>
            <p:spPr>
              <a:xfrm>
                <a:off x="9546336" y="4914667"/>
                <a:ext cx="2020824"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．不動産業</a:t>
                </a:r>
              </a:p>
            </p:txBody>
          </p:sp>
          <p:sp>
            <p:nvSpPr>
              <p:cNvPr id="21" name="正方形/長方形 20">
                <a:extLst>
                  <a:ext uri="{FF2B5EF4-FFF2-40B4-BE49-F238E27FC236}">
                    <a16:creationId xmlns:a16="http://schemas.microsoft.com/office/drawing/2014/main" id="{1A6778B1-5481-2AC4-BFE4-B6ABF8CE3AD4}"/>
                  </a:ext>
                </a:extLst>
              </p:cNvPr>
              <p:cNvSpPr/>
              <p:nvPr/>
            </p:nvSpPr>
            <p:spPr>
              <a:xfrm>
                <a:off x="9546336" y="5269309"/>
                <a:ext cx="2020824"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eiryo UI" panose="020B0604030504040204" pitchFamily="50" charset="-128"/>
                    <a:ea typeface="Meiryo UI" panose="020B0604030504040204" pitchFamily="50" charset="-128"/>
                  </a:rPr>
                  <a:t>12</a:t>
                </a:r>
                <a:r>
                  <a:rPr kumimoji="1" lang="ja-JP" altLang="en-US" sz="1200" dirty="0">
                    <a:solidFill>
                      <a:schemeClr val="tx1"/>
                    </a:solidFill>
                    <a:latin typeface="Meiryo UI" panose="020B0604030504040204" pitchFamily="50" charset="-128"/>
                    <a:ea typeface="Meiryo UI" panose="020B0604030504040204" pitchFamily="50" charset="-128"/>
                  </a:rPr>
                  <a:t>．サービス業</a:t>
                </a:r>
              </a:p>
            </p:txBody>
          </p:sp>
          <p:sp>
            <p:nvSpPr>
              <p:cNvPr id="22" name="正方形/長方形 21">
                <a:extLst>
                  <a:ext uri="{FF2B5EF4-FFF2-40B4-BE49-F238E27FC236}">
                    <a16:creationId xmlns:a16="http://schemas.microsoft.com/office/drawing/2014/main" id="{60F30ED4-5746-1280-08A5-B3DF9A831AFA}"/>
                  </a:ext>
                </a:extLst>
              </p:cNvPr>
              <p:cNvSpPr/>
              <p:nvPr/>
            </p:nvSpPr>
            <p:spPr>
              <a:xfrm>
                <a:off x="9546336" y="5628283"/>
                <a:ext cx="2020824"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eiryo UI" panose="020B0604030504040204" pitchFamily="50" charset="-128"/>
                    <a:ea typeface="Meiryo UI" panose="020B0604030504040204" pitchFamily="50" charset="-128"/>
                  </a:rPr>
                  <a:t>13</a:t>
                </a:r>
                <a:r>
                  <a:rPr kumimoji="1" lang="ja-JP" altLang="en-US" sz="1200" dirty="0">
                    <a:solidFill>
                      <a:schemeClr val="tx1"/>
                    </a:solidFill>
                    <a:latin typeface="Meiryo UI" panose="020B0604030504040204" pitchFamily="50" charset="-128"/>
                    <a:ea typeface="Meiryo UI" panose="020B0604030504040204" pitchFamily="50" charset="-128"/>
                  </a:rPr>
                  <a:t>．行政機関</a:t>
                </a:r>
              </a:p>
            </p:txBody>
          </p:sp>
          <p:sp>
            <p:nvSpPr>
              <p:cNvPr id="23" name="正方形/長方形 22">
                <a:extLst>
                  <a:ext uri="{FF2B5EF4-FFF2-40B4-BE49-F238E27FC236}">
                    <a16:creationId xmlns:a16="http://schemas.microsoft.com/office/drawing/2014/main" id="{3997C43C-B061-3498-425A-55D6324E18C5}"/>
                  </a:ext>
                </a:extLst>
              </p:cNvPr>
              <p:cNvSpPr/>
              <p:nvPr/>
            </p:nvSpPr>
            <p:spPr>
              <a:xfrm>
                <a:off x="9720072" y="1037736"/>
                <a:ext cx="1152144"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業種一覧</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DC3A3428-7783-7D14-CA3A-E30B7F6858BB}"/>
                  </a:ext>
                </a:extLst>
              </p:cNvPr>
              <p:cNvSpPr/>
              <p:nvPr/>
            </p:nvSpPr>
            <p:spPr>
              <a:xfrm>
                <a:off x="9546336" y="5981140"/>
                <a:ext cx="2020824"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eiryo UI" panose="020B0604030504040204" pitchFamily="50" charset="-128"/>
                    <a:ea typeface="Meiryo UI" panose="020B0604030504040204" pitchFamily="50" charset="-128"/>
                  </a:rPr>
                  <a:t>14</a:t>
                </a:r>
                <a:r>
                  <a:rPr kumimoji="1" lang="ja-JP" altLang="en-US" sz="1200" dirty="0">
                    <a:solidFill>
                      <a:schemeClr val="tx1"/>
                    </a:solidFill>
                    <a:latin typeface="Meiryo UI" panose="020B0604030504040204" pitchFamily="50" charset="-128"/>
                    <a:ea typeface="Meiryo UI" panose="020B0604030504040204" pitchFamily="50" charset="-128"/>
                  </a:rPr>
                  <a:t>．団体</a:t>
                </a:r>
              </a:p>
            </p:txBody>
          </p:sp>
          <p:sp>
            <p:nvSpPr>
              <p:cNvPr id="25" name="正方形/長方形 24">
                <a:extLst>
                  <a:ext uri="{FF2B5EF4-FFF2-40B4-BE49-F238E27FC236}">
                    <a16:creationId xmlns:a16="http://schemas.microsoft.com/office/drawing/2014/main" id="{9EAC3E06-437E-DE11-5255-817AF179CB04}"/>
                  </a:ext>
                </a:extLst>
              </p:cNvPr>
              <p:cNvSpPr/>
              <p:nvPr/>
            </p:nvSpPr>
            <p:spPr>
              <a:xfrm>
                <a:off x="9546336" y="6340114"/>
                <a:ext cx="2020824"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eiryo UI" panose="020B0604030504040204" pitchFamily="50" charset="-128"/>
                    <a:ea typeface="Meiryo UI" panose="020B0604030504040204" pitchFamily="50" charset="-128"/>
                  </a:rPr>
                  <a:t>15</a:t>
                </a:r>
                <a:r>
                  <a:rPr kumimoji="1" lang="ja-JP" altLang="en-US" sz="1200" dirty="0">
                    <a:solidFill>
                      <a:schemeClr val="tx1"/>
                    </a:solidFill>
                    <a:latin typeface="Meiryo UI" panose="020B0604030504040204" pitchFamily="50" charset="-128"/>
                    <a:ea typeface="Meiryo UI" panose="020B0604030504040204" pitchFamily="50" charset="-128"/>
                  </a:rPr>
                  <a:t>．教育機関</a:t>
                </a:r>
              </a:p>
            </p:txBody>
          </p:sp>
        </p:grpSp>
        <p:sp>
          <p:nvSpPr>
            <p:cNvPr id="18" name="正方形/長方形 17">
              <a:extLst>
                <a:ext uri="{FF2B5EF4-FFF2-40B4-BE49-F238E27FC236}">
                  <a16:creationId xmlns:a16="http://schemas.microsoft.com/office/drawing/2014/main" id="{8DF4CAD2-699F-9EE3-5047-94054D7B8232}"/>
                </a:ext>
              </a:extLst>
            </p:cNvPr>
            <p:cNvSpPr/>
            <p:nvPr/>
          </p:nvSpPr>
          <p:spPr>
            <a:xfrm>
              <a:off x="9266236" y="3108484"/>
              <a:ext cx="1534478" cy="5178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Meiryo UI" panose="020B0604030504040204" pitchFamily="50" charset="-128"/>
                  <a:ea typeface="Meiryo UI" panose="020B0604030504040204" pitchFamily="50" charset="-128"/>
                </a:rPr>
                <a:t>６．製造業</a:t>
              </a:r>
            </a:p>
          </p:txBody>
        </p:sp>
      </p:grpSp>
    </p:spTree>
    <p:extLst>
      <p:ext uri="{BB962C8B-B14F-4D97-AF65-F5344CB8AC3E}">
        <p14:creationId xmlns:p14="http://schemas.microsoft.com/office/powerpoint/2010/main" val="1314178498"/>
      </p:ext>
    </p:extLst>
  </p:cSld>
  <p:clrMapOvr>
    <a:masterClrMapping/>
  </p:clrMapOvr>
</p:sld>
</file>

<file path=ppt/theme/theme1.xml><?xml version="1.0" encoding="utf-8"?>
<a:theme xmlns:a="http://schemas.openxmlformats.org/drawingml/2006/main" name="Default Theme">
  <a:themeElements>
    <a:clrScheme name="MRI_color">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6491747A-C01C-401F-8A7B-16C736434FAA}" vid="{960E631B-0A63-4D8A-95DF-3A258DBC1AC0}"/>
    </a:ext>
  </a:ext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Default Theme</Template>
  <TotalTime>6831</TotalTime>
  <Words>1488</Words>
  <Application>Microsoft Office PowerPoint</Application>
  <PresentationFormat>画面に合わせる (4:3)</PresentationFormat>
  <Paragraphs>106</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3</vt:i4>
      </vt:variant>
    </vt:vector>
  </HeadingPairs>
  <TitlesOfParts>
    <vt:vector size="11" baseType="lpstr">
      <vt:lpstr>BIZ UDPゴシック</vt:lpstr>
      <vt:lpstr>Meiryo UI</vt:lpstr>
      <vt:lpstr>游ゴシック</vt:lpstr>
      <vt:lpstr>Arial</vt:lpstr>
      <vt:lpstr>Calibri</vt:lpstr>
      <vt:lpstr>Calibri Light</vt:lpstr>
      <vt:lpstr>Default Theme</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Yamazaki Hiromu</dc:creator>
  <cp:lastModifiedBy>岩崎　陽典</cp:lastModifiedBy>
  <cp:revision>511</cp:revision>
  <cp:lastPrinted>2024-02-20T08:11:41Z</cp:lastPrinted>
  <dcterms:created xsi:type="dcterms:W3CDTF">2019-06-05T08:09:35Z</dcterms:created>
  <dcterms:modified xsi:type="dcterms:W3CDTF">2026-04-13T00:20:27Z</dcterms:modified>
</cp:coreProperties>
</file>