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10"/>
  </p:notesMasterIdLst>
  <p:sldIdLst>
    <p:sldId id="325" r:id="rId2"/>
    <p:sldId id="326" r:id="rId3"/>
    <p:sldId id="327" r:id="rId4"/>
    <p:sldId id="328" r:id="rId5"/>
    <p:sldId id="329" r:id="rId6"/>
    <p:sldId id="330" r:id="rId7"/>
    <p:sldId id="331" r:id="rId8"/>
    <p:sldId id="332" r:id="rId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CCECFF"/>
    <a:srgbClr val="99CCFF"/>
    <a:srgbClr val="7194F5"/>
    <a:srgbClr val="72F4F1"/>
    <a:srgbClr val="7DD7E9"/>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59" autoAdjust="0"/>
    <p:restoredTop sz="70074" autoAdjust="0"/>
  </p:normalViewPr>
  <p:slideViewPr>
    <p:cSldViewPr snapToGrid="0">
      <p:cViewPr varScale="1">
        <p:scale>
          <a:sx n="51" d="100"/>
          <a:sy n="51" d="100"/>
        </p:scale>
        <p:origin x="189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76" y="72"/>
      </p:cViewPr>
      <p:guideLst/>
    </p:cSldViewPr>
  </p:notes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viewProps" Target="viewProp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presProps" Target="presProps.xml" />
  <Relationship Id="rId2" Type="http://schemas.openxmlformats.org/officeDocument/2006/relationships/slide" Target="slides/slide1.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commentAuthors" Target="commentAuthors.xml" />
  <Relationship Id="rId5" Type="http://schemas.openxmlformats.org/officeDocument/2006/relationships/slide" Target="slides/slide4.xml" />
  <Relationship Id="rId15" Type="http://schemas.openxmlformats.org/officeDocument/2006/relationships/tableStyles" Target="tableStyles.xml" />
  <Relationship Id="rId10" Type="http://schemas.openxmlformats.org/officeDocument/2006/relationships/notesMaster" Target="notesMasters/notesMaster1.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theme" Target="theme/theme1.xml" />
</Relationships>
</file>

<file path=ppt/charts/_rels/chart1.xml.rels>&#65279;<?xml version="1.0" encoding="utf-8" standalone="yes"?>
<Relationships xmlns="http://schemas.openxmlformats.org/package/2006/relationships">
  <Relationship Id="rId3" Type="http://schemas.openxmlformats.org/officeDocument/2006/relationships/themeOverride" Target="../theme/themeOverride1.xml" />
  <Relationship Id="rId2" Type="http://schemas.microsoft.com/office/2011/relationships/chartColorStyle" Target="colors1.xml" />
  <Relationship Id="rId1" Type="http://schemas.microsoft.com/office/2011/relationships/chartStyle" Target="style1.xml" />
  <Relationship Id="rId5" Type="http://schemas.openxmlformats.org/officeDocument/2006/relationships/chartUserShapes" Target="../drawings/drawing1.xml" />
  <Relationship Id="rId4" Type="http://schemas.openxmlformats.org/officeDocument/2006/relationships/package" Target="../embeddings/Microsoft_Excel_______.xlsx" />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ja-JP" altLang="en-US" sz="3500" b="1" dirty="0">
                <a:solidFill>
                  <a:schemeClr val="tx1"/>
                </a:solidFill>
              </a:rPr>
              <a:t>静岡市の紙ごみ</a:t>
            </a:r>
          </a:p>
        </c:rich>
      </c:tx>
      <c:layout>
        <c:manualLayout>
          <c:xMode val="edge"/>
          <c:yMode val="edge"/>
          <c:x val="0.35905956199919453"/>
          <c:y val="1.892665993240378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7774253067894727"/>
          <c:y val="0.1892597109891376"/>
          <c:w val="0.54905233909611684"/>
          <c:h val="0.70059313148097035"/>
        </c:manualLayout>
      </c:layout>
      <c:pieChart>
        <c:varyColors val="1"/>
        <c:ser>
          <c:idx val="0"/>
          <c:order val="0"/>
          <c:tx>
            <c:strRef>
              <c:f>Sheet1!$B$1</c:f>
              <c:strCache>
                <c:ptCount val="1"/>
                <c:pt idx="0">
                  <c:v>紙ごみ</c:v>
                </c:pt>
              </c:strCache>
            </c:strRef>
          </c:tx>
          <c:dPt>
            <c:idx val="0"/>
            <c:bubble3D val="0"/>
            <c:spPr>
              <a:solidFill>
                <a:schemeClr val="accent1">
                  <a:lumMod val="60000"/>
                  <a:lumOff val="40000"/>
                </a:schemeClr>
              </a:solidFill>
              <a:ln w="19050">
                <a:solidFill>
                  <a:schemeClr val="accent1">
                    <a:lumMod val="60000"/>
                    <a:lumOff val="40000"/>
                  </a:schemeClr>
                </a:solidFill>
              </a:ln>
              <a:effectLst/>
            </c:spPr>
            <c:extLst>
              <c:ext xmlns:c16="http://schemas.microsoft.com/office/drawing/2014/chart" uri="{C3380CC4-5D6E-409C-BE32-E72D297353CC}">
                <c16:uniqueId val="{00000001-5717-4999-860A-2B8CE4EEECBD}"/>
              </c:ext>
            </c:extLst>
          </c:dPt>
          <c:dPt>
            <c:idx val="1"/>
            <c:bubble3D val="0"/>
            <c:spPr>
              <a:solidFill>
                <a:srgbClr val="FF6600"/>
              </a:solidFill>
              <a:ln w="19050">
                <a:solidFill>
                  <a:srgbClr val="FF6600"/>
                </a:solidFill>
              </a:ln>
              <a:effectLst/>
            </c:spPr>
            <c:extLst>
              <c:ext xmlns:c16="http://schemas.microsoft.com/office/drawing/2014/chart" uri="{C3380CC4-5D6E-409C-BE32-E72D297353CC}">
                <c16:uniqueId val="{00000003-5717-4999-860A-2B8CE4EEECBD}"/>
              </c:ext>
            </c:extLst>
          </c:dPt>
          <c:dLbls>
            <c:dLbl>
              <c:idx val="0"/>
              <c:layout>
                <c:manualLayout>
                  <c:x val="-0.21811034373827815"/>
                  <c:y val="6.4570533948076644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sz="2600" b="1" baseline="0" dirty="0">
                        <a:solidFill>
                          <a:schemeClr val="tx1"/>
                        </a:solidFill>
                        <a:latin typeface="+mn-ea"/>
                        <a:ea typeface="+mn-ea"/>
                      </a:rPr>
                      <a:t>紙おむつ</a:t>
                    </a:r>
                  </a:p>
                  <a:p>
                    <a:pPr>
                      <a:defRPr/>
                    </a:pPr>
                    <a:r>
                      <a:rPr lang="ja-JP" altLang="en-US" sz="2600" b="1" baseline="0" dirty="0">
                        <a:solidFill>
                          <a:schemeClr val="tx1"/>
                        </a:solidFill>
                        <a:latin typeface="+mn-ea"/>
                        <a:ea typeface="+mn-ea"/>
                      </a:rPr>
                      <a:t>ティッシュ</a:t>
                    </a: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3305348736169884"/>
                      <c:h val="0.26349389196720779"/>
                    </c:manualLayout>
                  </c15:layout>
                </c:ext>
                <c:ext xmlns:c16="http://schemas.microsoft.com/office/drawing/2014/chart" uri="{C3380CC4-5D6E-409C-BE32-E72D297353CC}">
                  <c16:uniqueId val="{00000001-5717-4999-860A-2B8CE4EEECBD}"/>
                </c:ext>
              </c:extLst>
            </c:dLbl>
            <c:dLbl>
              <c:idx val="1"/>
              <c:layout>
                <c:manualLayout>
                  <c:x val="0.23350390724968895"/>
                  <c:y val="-3.8236595224308716E-2"/>
                </c:manualLayout>
              </c:layout>
              <c:tx>
                <c:rich>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r>
                      <a:rPr lang="ja-JP" altLang="en-US" sz="2600" b="1" baseline="0" dirty="0">
                        <a:solidFill>
                          <a:schemeClr val="tx1"/>
                        </a:solidFill>
                        <a:latin typeface="+mn-ea"/>
                        <a:ea typeface="+mn-ea"/>
                      </a:rPr>
                      <a:t>ざつ紙</a:t>
                    </a:r>
                  </a:p>
                  <a:p>
                    <a:pPr>
                      <a:defRPr/>
                    </a:pPr>
                    <a:r>
                      <a:rPr lang="ja-JP" altLang="en-US" sz="2600" b="1" baseline="0" dirty="0">
                        <a:solidFill>
                          <a:schemeClr val="tx1"/>
                        </a:solidFill>
                        <a:latin typeface="+mn-ea"/>
                        <a:ea typeface="+mn-ea"/>
                      </a:rPr>
                      <a:t>新聞・チラシ</a:t>
                    </a:r>
                  </a:p>
                  <a:p>
                    <a:pPr>
                      <a:defRPr/>
                    </a:pPr>
                    <a:r>
                      <a:rPr lang="ja-JP" altLang="en-US" sz="2600" b="1" baseline="0" dirty="0">
                        <a:solidFill>
                          <a:schemeClr val="tx1"/>
                        </a:solidFill>
                        <a:latin typeface="+mn-ea"/>
                        <a:ea typeface="+mn-ea"/>
                      </a:rPr>
                      <a:t>段ボール</a:t>
                    </a:r>
                    <a:r>
                      <a:rPr lang="ja-JP" altLang="en-US" sz="3000" baseline="0" dirty="0">
                        <a:solidFill>
                          <a:schemeClr val="tx1"/>
                        </a:solidFill>
                        <a:latin typeface="+mn-ea"/>
                        <a:ea typeface="+mn-ea"/>
                      </a:rPr>
                      <a:t>
</a:t>
                    </a:r>
                    <a:endParaRPr lang="ja-JP" altLang="en-US" sz="3000" dirty="0">
                      <a:solidFill>
                        <a:schemeClr val="tx1"/>
                      </a:solidFill>
                      <a:latin typeface="+mn-ea"/>
                      <a:ea typeface="+mn-ea"/>
                    </a:endParaRPr>
                  </a:p>
                </c:rich>
              </c:tx>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extLst>
                <c:ext xmlns:c15="http://schemas.microsoft.com/office/drawing/2012/chart" uri="{CE6537A1-D6FC-4f65-9D91-7224C49458BB}">
                  <c15:layout>
                    <c:manualLayout>
                      <c:w val="0.24009229005104521"/>
                      <c:h val="0.33551245909076177"/>
                    </c:manualLayout>
                  </c15:layout>
                </c:ext>
                <c:ext xmlns:c16="http://schemas.microsoft.com/office/drawing/2014/chart" uri="{C3380CC4-5D6E-409C-BE32-E72D297353CC}">
                  <c16:uniqueId val="{00000003-5717-4999-860A-2B8CE4EEECBD}"/>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紙おむつ　ティッシュなど</c:v>
                </c:pt>
                <c:pt idx="1">
                  <c:v>雑がみ　チラシ　段ボール</c:v>
                </c:pt>
              </c:strCache>
            </c:strRef>
          </c:cat>
          <c:val>
            <c:numRef>
              <c:f>Sheet1!$B$2:$B$3</c:f>
              <c:numCache>
                <c:formatCode>0%</c:formatCode>
                <c:ptCount val="2"/>
                <c:pt idx="0">
                  <c:v>0.48</c:v>
                </c:pt>
                <c:pt idx="1">
                  <c:v>0.52</c:v>
                </c:pt>
              </c:numCache>
            </c:numRef>
          </c:val>
          <c:extLst>
            <c:ext xmlns:c16="http://schemas.microsoft.com/office/drawing/2014/chart" uri="{C3380CC4-5D6E-409C-BE32-E72D297353CC}">
              <c16:uniqueId val="{00000004-5717-4999-860A-2B8CE4EEECBD}"/>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0.32462</cdr:x>
      <cdr:y>0.33901</cdr:y>
    </cdr:from>
    <cdr:to>
      <cdr:x>0.56713</cdr:x>
      <cdr:y>0.73905</cdr:y>
    </cdr:to>
    <cdr:sp macro="" textlink="">
      <cdr:nvSpPr>
        <cdr:cNvPr id="2" name="円/楕円 1"/>
        <cdr:cNvSpPr/>
      </cdr:nvSpPr>
      <cdr:spPr>
        <a:xfrm xmlns:a="http://schemas.openxmlformats.org/drawingml/2006/main">
          <a:off x="4090737" y="2406315"/>
          <a:ext cx="3056021" cy="2839452"/>
        </a:xfrm>
        <a:prstGeom xmlns:a="http://schemas.openxmlformats.org/drawingml/2006/main" prst="ellipse">
          <a:avLst/>
        </a:prstGeom>
        <a:noFill xmlns:a="http://schemas.openxmlformats.org/drawingml/2006/main"/>
        <a:ln xmlns:a="http://schemas.openxmlformats.org/drawingml/2006/main" w="60325">
          <a:solidFill>
            <a:srgbClr val="FF0000"/>
          </a:solid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vertOverflow="clip"/>
        <a:lstStyle xmlns:a="http://schemas.openxmlformats.org/drawingml/2006/main"/>
        <a:p xmlns:a="http://schemas.openxmlformats.org/drawingml/2006/main">
          <a:endParaRPr lang="ja-JP">
            <a:noFill/>
          </a:endParaRPr>
        </a:p>
      </cdr:txBody>
    </cdr:sp>
  </cdr:relSizeAnchor>
</c:userShape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0"/>
            <a:ext cx="2945659" cy="498056"/>
          </a:xfrm>
          <a:prstGeom prst="rect">
            <a:avLst/>
          </a:prstGeom>
        </p:spPr>
        <p:txBody>
          <a:bodyPr vert="horz" lIns="91431" tIns="45715" rIns="91431" bIns="45715" rtlCol="0"/>
          <a:lstStyle>
            <a:lvl1pPr algn="r">
              <a:defRPr sz="1200"/>
            </a:lvl1pPr>
          </a:lstStyle>
          <a:p>
            <a:fld id="{226500BF-20D6-4D07-8454-579762DD6B1C}" type="datetimeFigureOut">
              <a:rPr kumimoji="1" lang="ja-JP" altLang="en-US" smtClean="0"/>
              <a:t>2021/3/8</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5"/>
            <a:ext cx="2945659" cy="49805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5"/>
            <a:ext cx="2945659" cy="498055"/>
          </a:xfrm>
          <a:prstGeom prst="rect">
            <a:avLst/>
          </a:prstGeom>
        </p:spPr>
        <p:txBody>
          <a:bodyPr vert="horz" lIns="91431" tIns="45715" rIns="91431" bIns="45715" rtlCol="0" anchor="b"/>
          <a:lstStyle>
            <a:lvl1pPr algn="r">
              <a:defRPr sz="1200"/>
            </a:lvl1pPr>
          </a:lstStyle>
          <a:p>
            <a:fld id="{4C594CE2-44EB-4CAC-A5A6-0D229CE54C7F}" type="slidenum">
              <a:rPr kumimoji="1" lang="ja-JP" altLang="en-US" smtClean="0"/>
              <a:t>‹#›</a:t>
            </a:fld>
            <a:endParaRPr kumimoji="1" lang="ja-JP" altLang="en-US"/>
          </a:p>
        </p:txBody>
      </p:sp>
    </p:spTree>
    <p:extLst>
      <p:ext uri="{BB962C8B-B14F-4D97-AF65-F5344CB8AC3E}">
        <p14:creationId xmlns:p14="http://schemas.microsoft.com/office/powerpoint/2010/main" val="12903536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1.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2.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3.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4.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5.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6.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7.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游ゴシック" panose="020B0400000000000000" pitchFamily="50" charset="-128"/>
                <a:ea typeface="+mn-ea"/>
              </a:rPr>
              <a:t>（説明例）</a:t>
            </a:r>
            <a:endParaRPr kumimoji="1" lang="en-US" altLang="ja-JP" dirty="0" smtClean="0"/>
          </a:p>
          <a:p>
            <a:r>
              <a:rPr kumimoji="1" lang="ja-JP" altLang="en-US" dirty="0" smtClean="0"/>
              <a:t>ゲームのやり方</a:t>
            </a:r>
            <a:r>
              <a:rPr kumimoji="1" lang="ja-JP" altLang="en-US" dirty="0"/>
              <a:t>を</a:t>
            </a:r>
            <a:r>
              <a:rPr kumimoji="1" lang="ja-JP" altLang="en-US" dirty="0" smtClean="0"/>
              <a:t>説明する</a:t>
            </a:r>
            <a:r>
              <a:rPr kumimoji="1" lang="ja-JP" altLang="en-US" dirty="0"/>
              <a:t>　</a:t>
            </a:r>
            <a:endParaRPr kumimoji="1" lang="en-US" altLang="ja-JP" dirty="0"/>
          </a:p>
          <a:p>
            <a:endParaRPr kumimoji="1" lang="en-US" altLang="ja-JP" dirty="0"/>
          </a:p>
          <a:p>
            <a:r>
              <a:rPr kumimoji="1" lang="ja-JP" altLang="en-US" dirty="0" smtClean="0"/>
              <a:t>①グループ</a:t>
            </a:r>
            <a:r>
              <a:rPr kumimoji="1" lang="ja-JP" altLang="en-US" dirty="0"/>
              <a:t>を作り、用意したイスの前に移動させる</a:t>
            </a:r>
            <a:endParaRPr kumimoji="1" lang="en-US" altLang="ja-JP" dirty="0"/>
          </a:p>
          <a:p>
            <a:r>
              <a:rPr kumimoji="1" lang="ja-JP" altLang="en-US" dirty="0"/>
              <a:t>　（クラスの人数によるが</a:t>
            </a:r>
            <a:r>
              <a:rPr kumimoji="1" lang="en-US" altLang="ja-JP" dirty="0"/>
              <a:t>1</a:t>
            </a:r>
            <a:r>
              <a:rPr kumimoji="1" lang="ja-JP" altLang="en-US" dirty="0" smtClean="0"/>
              <a:t>グループ</a:t>
            </a:r>
            <a:r>
              <a:rPr kumimoji="1" lang="en-US" altLang="ja-JP" dirty="0" smtClean="0"/>
              <a:t>3</a:t>
            </a:r>
            <a:r>
              <a:rPr kumimoji="1" lang="ja-JP" altLang="en-US" dirty="0" smtClean="0"/>
              <a:t>～</a:t>
            </a:r>
            <a:r>
              <a:rPr kumimoji="1" lang="en-US" altLang="ja-JP" dirty="0"/>
              <a:t>6</a:t>
            </a:r>
            <a:r>
              <a:rPr kumimoji="1" lang="ja-JP" altLang="en-US" dirty="0"/>
              <a:t>人程度が目安、最大</a:t>
            </a:r>
            <a:r>
              <a:rPr kumimoji="1" lang="en-US" altLang="ja-JP" dirty="0"/>
              <a:t>6</a:t>
            </a:r>
            <a:r>
              <a:rPr kumimoji="1" lang="ja-JP" altLang="en-US" dirty="0"/>
              <a:t>グループ</a:t>
            </a:r>
            <a:r>
              <a:rPr kumimoji="1" lang="ja-JP" altLang="en-US" dirty="0" smtClean="0"/>
              <a:t>）</a:t>
            </a:r>
            <a:endParaRPr kumimoji="1" lang="en-US" altLang="ja-JP" dirty="0"/>
          </a:p>
          <a:p>
            <a:r>
              <a:rPr kumimoji="1" lang="ja-JP" altLang="en-US" dirty="0" smtClean="0"/>
              <a:t>②③は実際</a:t>
            </a:r>
            <a:r>
              <a:rPr kumimoji="1" lang="ja-JP" altLang="en-US" dirty="0"/>
              <a:t>の動きをまねして</a:t>
            </a:r>
            <a:r>
              <a:rPr kumimoji="1" lang="ja-JP" altLang="en-US" dirty="0" smtClean="0"/>
              <a:t>見せながら説明する</a:t>
            </a:r>
            <a:endParaRPr kumimoji="1" lang="en-US" altLang="ja-JP" dirty="0"/>
          </a:p>
          <a:p>
            <a:endParaRPr kumimoji="1" lang="en-US" altLang="ja-JP" dirty="0"/>
          </a:p>
          <a:p>
            <a:r>
              <a:rPr kumimoji="1" lang="ja-JP" altLang="en-US" dirty="0"/>
              <a:t>　　</a:t>
            </a:r>
            <a:endParaRPr kumimoji="1" lang="en-US" altLang="ja-JP" dirty="0"/>
          </a:p>
        </p:txBody>
      </p:sp>
      <p:sp>
        <p:nvSpPr>
          <p:cNvPr id="4" name="スライド番号プレースホルダー 3"/>
          <p:cNvSpPr>
            <a:spLocks noGrp="1"/>
          </p:cNvSpPr>
          <p:nvPr>
            <p:ph type="sldNum" sz="quarter" idx="5"/>
          </p:nvPr>
        </p:nvSpPr>
        <p:spPr/>
        <p:txBody>
          <a:bodyPr/>
          <a:lstStyle/>
          <a:p>
            <a:fld id="{4C594CE2-44EB-4CAC-A5A6-0D229CE54C7F}"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2601752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游ゴシック" panose="020B0400000000000000" pitchFamily="50" charset="-128"/>
                <a:ea typeface="+mn-ea"/>
              </a:rPr>
              <a:t>（説明例）</a:t>
            </a:r>
            <a:endParaRPr kumimoji="1" lang="en-US" altLang="ja-JP" dirty="0" smtClean="0">
              <a:latin typeface="游ゴシック" panose="020B0400000000000000" pitchFamily="50" charset="-128"/>
              <a:ea typeface="+mn-ea"/>
            </a:endParaRPr>
          </a:p>
          <a:p>
            <a:r>
              <a:rPr lang="ja-JP" altLang="en-US" dirty="0" smtClean="0"/>
              <a:t>お約束</a:t>
            </a:r>
            <a:r>
              <a:rPr lang="ja-JP" altLang="en-US" dirty="0"/>
              <a:t>として以下のことを伝える</a:t>
            </a:r>
            <a:endParaRPr lang="en-US" altLang="ja-JP" dirty="0"/>
          </a:p>
          <a:p>
            <a:r>
              <a:rPr lang="ja-JP" altLang="en-US" dirty="0"/>
              <a:t>・走らない</a:t>
            </a:r>
            <a:endParaRPr lang="en-US" altLang="ja-JP" dirty="0"/>
          </a:p>
          <a:p>
            <a:r>
              <a:rPr lang="ja-JP" altLang="en-US" dirty="0"/>
              <a:t>・わからない時はグループの人に相談する</a:t>
            </a:r>
            <a:endParaRPr lang="en-US" altLang="ja-JP" dirty="0"/>
          </a:p>
          <a:p>
            <a:r>
              <a:rPr lang="ja-JP" altLang="en-US" dirty="0"/>
              <a:t>ただし</a:t>
            </a:r>
            <a:endParaRPr lang="en-US" altLang="ja-JP" dirty="0"/>
          </a:p>
          <a:p>
            <a:r>
              <a:rPr lang="ja-JP" altLang="en-US" dirty="0"/>
              <a:t>・他のグループの人に答えが聞こえないよう大きな声で話さないようにする</a:t>
            </a:r>
            <a:endParaRPr lang="en-US" altLang="ja-JP" dirty="0"/>
          </a:p>
          <a:p>
            <a:r>
              <a:rPr lang="ja-JP" altLang="en-US" dirty="0"/>
              <a:t>・時間は</a:t>
            </a:r>
            <a:r>
              <a:rPr lang="en-US" altLang="ja-JP" dirty="0"/>
              <a:t>2</a:t>
            </a:r>
            <a:r>
              <a:rPr lang="ja-JP" altLang="en-US" dirty="0"/>
              <a:t>分、その間にできるだけたくさん分けるように伝える</a:t>
            </a:r>
            <a:endParaRPr lang="en-US" altLang="ja-JP" dirty="0"/>
          </a:p>
          <a:p>
            <a:endParaRPr lang="en-US" altLang="ja-JP" dirty="0"/>
          </a:p>
          <a:p>
            <a:r>
              <a:rPr lang="ja-JP" altLang="en-US" dirty="0"/>
              <a:t>ここまで説明したらゲーム開始</a:t>
            </a:r>
            <a:endParaRPr lang="en-US" altLang="ja-JP" dirty="0"/>
          </a:p>
          <a:p>
            <a:r>
              <a:rPr lang="ja-JP" altLang="en-US" dirty="0"/>
              <a:t>ストップウォッチ等で</a:t>
            </a:r>
            <a:r>
              <a:rPr lang="en-US" altLang="ja-JP" dirty="0"/>
              <a:t>2</a:t>
            </a:r>
            <a:r>
              <a:rPr lang="ja-JP" altLang="en-US" dirty="0"/>
              <a:t>分計測</a:t>
            </a:r>
            <a:r>
              <a:rPr lang="en-US" altLang="ja-JP" dirty="0"/>
              <a:t>(</a:t>
            </a:r>
            <a:r>
              <a:rPr lang="ja-JP" altLang="en-US" dirty="0"/>
              <a:t>スタートの合図、中間１分間での声かけ、終了の合図をする）</a:t>
            </a:r>
            <a:endParaRPr kumimoji="1" lang="en-US" altLang="ja-JP" dirty="0"/>
          </a:p>
          <a:p>
            <a:endParaRPr kumimoji="1" lang="en-US" altLang="ja-JP" dirty="0"/>
          </a:p>
          <a:p>
            <a:r>
              <a:rPr kumimoji="1" lang="en-US" altLang="ja-JP" dirty="0" smtClean="0"/>
              <a:t>※2</a:t>
            </a:r>
            <a:r>
              <a:rPr kumimoji="1" lang="ja-JP" altLang="en-US" dirty="0"/>
              <a:t>分になる前に分別が終わったグループがあれば、箱の中を見て分別が合っているか確認して</a:t>
            </a:r>
            <a:r>
              <a:rPr kumimoji="1" lang="ja-JP" altLang="en-US" dirty="0" smtClean="0"/>
              <a:t>もらう</a:t>
            </a:r>
            <a:endParaRPr kumimoji="1" lang="en-US" altLang="ja-JP" dirty="0"/>
          </a:p>
        </p:txBody>
      </p:sp>
      <p:sp>
        <p:nvSpPr>
          <p:cNvPr id="4" name="スライド番号プレースホルダー 3"/>
          <p:cNvSpPr>
            <a:spLocks noGrp="1"/>
          </p:cNvSpPr>
          <p:nvPr>
            <p:ph type="sldNum" sz="quarter" idx="5"/>
          </p:nvPr>
        </p:nvSpPr>
        <p:spPr/>
        <p:txBody>
          <a:bodyPr/>
          <a:lstStyle/>
          <a:p>
            <a:fld id="{4C594CE2-44EB-4CAC-A5A6-0D229CE54C7F}"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1809652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游ゴシック" panose="020B0400000000000000" pitchFamily="50" charset="-128"/>
                <a:ea typeface="+mn-ea"/>
              </a:rPr>
              <a:t>（説明例）</a:t>
            </a:r>
            <a:endParaRPr kumimoji="1" lang="en-US" altLang="ja-JP" dirty="0" smtClean="0"/>
          </a:p>
          <a:p>
            <a:r>
              <a:rPr kumimoji="1" lang="ja-JP" altLang="en-US" dirty="0" smtClean="0"/>
              <a:t>答え合わせをする</a:t>
            </a:r>
            <a:r>
              <a:rPr kumimoji="1" lang="ja-JP" altLang="en-US" dirty="0" smtClean="0"/>
              <a:t>ため「リサイクル</a:t>
            </a:r>
            <a:r>
              <a:rPr kumimoji="1" lang="ja-JP" altLang="en-US" dirty="0"/>
              <a:t>できないもの」の箱を見て</a:t>
            </a:r>
            <a:r>
              <a:rPr kumimoji="1" lang="ja-JP" altLang="en-US" dirty="0" smtClean="0"/>
              <a:t>もらう</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4C594CE2-44EB-4CAC-A5A6-0D229CE54C7F}"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274564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游ゴシック" panose="020B0400000000000000" pitchFamily="50" charset="-128"/>
                <a:ea typeface="+mn-ea"/>
              </a:rPr>
              <a:t>（説明例）</a:t>
            </a:r>
            <a:endParaRPr kumimoji="1" lang="en-US" altLang="ja-JP" dirty="0" smtClean="0"/>
          </a:p>
          <a:p>
            <a:r>
              <a:rPr kumimoji="1" lang="en-US" altLang="ja-JP" dirty="0" smtClean="0"/>
              <a:t>1</a:t>
            </a:r>
            <a:r>
              <a:rPr kumimoji="1" lang="ja-JP" altLang="en-US" dirty="0" err="1" smtClean="0"/>
              <a:t>つずつ</a:t>
            </a:r>
            <a:r>
              <a:rPr kumimoji="1" lang="ja-JP" altLang="en-US" dirty="0" smtClean="0"/>
              <a:t>見せながら答え合わせをする</a:t>
            </a:r>
            <a:endParaRPr kumimoji="1" lang="en-US" altLang="ja-JP" dirty="0" smtClean="0"/>
          </a:p>
          <a:p>
            <a:endParaRPr kumimoji="1" lang="en-US" altLang="ja-JP" dirty="0" smtClean="0"/>
          </a:p>
          <a:p>
            <a:r>
              <a:rPr kumimoji="1" lang="ja-JP" altLang="en-US" dirty="0" smtClean="0"/>
              <a:t>①レシート</a:t>
            </a:r>
            <a:endParaRPr kumimoji="1" lang="en-US" altLang="ja-JP" dirty="0" smtClean="0"/>
          </a:p>
          <a:p>
            <a:r>
              <a:rPr kumimoji="1" lang="ja-JP" altLang="en-US" dirty="0" smtClean="0"/>
              <a:t>　</a:t>
            </a:r>
            <a:r>
              <a:rPr kumimoji="1" lang="en-US" altLang="ja-JP" dirty="0" smtClean="0"/>
              <a:t>※</a:t>
            </a:r>
            <a:r>
              <a:rPr kumimoji="1" lang="ja-JP" altLang="en-US" dirty="0" smtClean="0"/>
              <a:t>「リサイクルできる」箱に入っていたら「リサイクルできない」箱に入れてもらう　</a:t>
            </a:r>
            <a:endParaRPr kumimoji="1" lang="en-US" altLang="ja-JP" dirty="0" smtClean="0"/>
          </a:p>
          <a:p>
            <a:pPr defTabSz="914305">
              <a:defRPr/>
            </a:pPr>
            <a:r>
              <a:rPr kumimoji="1" lang="ja-JP" altLang="en-US" dirty="0" smtClean="0"/>
              <a:t>②写真　</a:t>
            </a:r>
            <a:endParaRPr kumimoji="1" lang="en-US" altLang="ja-JP" dirty="0" smtClean="0"/>
          </a:p>
          <a:p>
            <a:pPr defTabSz="914305">
              <a:defRPr/>
            </a:pPr>
            <a:r>
              <a:rPr kumimoji="1" lang="ja-JP" altLang="en-US" dirty="0" smtClean="0"/>
              <a:t>③紙コップ</a:t>
            </a:r>
            <a:endParaRPr kumimoji="1" lang="en-US" altLang="ja-JP" baseline="0" dirty="0" smtClean="0"/>
          </a:p>
          <a:p>
            <a:r>
              <a:rPr kumimoji="1" lang="ja-JP" altLang="en-US" baseline="0" dirty="0" smtClean="0"/>
              <a:t>④</a:t>
            </a:r>
            <a:r>
              <a:rPr kumimoji="1" lang="ja-JP" altLang="en-US" dirty="0" smtClean="0"/>
              <a:t>ティッシュ</a:t>
            </a:r>
            <a:r>
              <a:rPr kumimoji="1" lang="ja-JP" altLang="en-US" dirty="0"/>
              <a:t>の箱</a:t>
            </a:r>
            <a:endParaRPr kumimoji="1" lang="en-US" altLang="ja-JP" dirty="0"/>
          </a:p>
          <a:p>
            <a:r>
              <a:rPr kumimoji="1" lang="ja-JP" altLang="en-US" dirty="0"/>
              <a:t>　</a:t>
            </a:r>
            <a:r>
              <a:rPr kumimoji="1" lang="en-US" altLang="ja-JP" dirty="0"/>
              <a:t>※</a:t>
            </a:r>
            <a:r>
              <a:rPr kumimoji="1" lang="ja-JP" altLang="en-US" dirty="0"/>
              <a:t>これは、そのままだとリサイクル</a:t>
            </a:r>
            <a:r>
              <a:rPr kumimoji="1" lang="ja-JP" altLang="en-US" dirty="0" smtClean="0"/>
              <a:t>できない。が、取り出し口</a:t>
            </a:r>
            <a:r>
              <a:rPr kumimoji="1" lang="ja-JP" altLang="en-US" dirty="0"/>
              <a:t>のビニールを外せばリサイクル</a:t>
            </a:r>
            <a:r>
              <a:rPr kumimoji="1" lang="ja-JP" altLang="en-US" dirty="0" smtClean="0"/>
              <a:t>できる</a:t>
            </a:r>
            <a:endParaRPr kumimoji="1" lang="en-US" altLang="ja-JP" dirty="0" smtClean="0"/>
          </a:p>
          <a:p>
            <a:endParaRPr kumimoji="1" lang="en-US" altLang="ja-JP" dirty="0" smtClean="0"/>
          </a:p>
          <a:p>
            <a:r>
              <a:rPr kumimoji="1" lang="ja-JP" altLang="en-US" dirty="0" smtClean="0"/>
              <a:t>結果：リサイクルできないものは、４つだけ。あとは、すべてリサイクルできる紙</a:t>
            </a:r>
            <a:endParaRPr kumimoji="1" lang="en-US" altLang="ja-JP" dirty="0" smtClean="0"/>
          </a:p>
        </p:txBody>
      </p:sp>
      <p:sp>
        <p:nvSpPr>
          <p:cNvPr id="4" name="スライド番号プレースホルダー 3"/>
          <p:cNvSpPr>
            <a:spLocks noGrp="1"/>
          </p:cNvSpPr>
          <p:nvPr>
            <p:ph type="sldNum" sz="quarter" idx="5"/>
          </p:nvPr>
        </p:nvSpPr>
        <p:spPr/>
        <p:txBody>
          <a:bodyPr/>
          <a:lstStyle/>
          <a:p>
            <a:fld id="{4C594CE2-44EB-4CAC-A5A6-0D229CE54C7F}"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2027546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游ゴシック" panose="020B0400000000000000" pitchFamily="50" charset="-128"/>
                <a:ea typeface="+mn-ea"/>
              </a:rPr>
              <a:t>（説明例）</a:t>
            </a:r>
            <a:endParaRPr kumimoji="1" lang="en-US" altLang="ja-JP" dirty="0" smtClean="0"/>
          </a:p>
          <a:p>
            <a:r>
              <a:rPr kumimoji="1" lang="ja-JP" altLang="en-US" dirty="0" smtClean="0"/>
              <a:t>「リサイクル</a:t>
            </a:r>
            <a:r>
              <a:rPr kumimoji="1" lang="ja-JP" altLang="en-US" dirty="0" smtClean="0"/>
              <a:t>できる」の箱に入っている物は、おかしの箱、プリント、カレンダー、紙袋、ラップの箱、カレーまたはシチューの箱、</a:t>
            </a:r>
            <a:endParaRPr kumimoji="1" lang="en-US" altLang="ja-JP" dirty="0" smtClean="0"/>
          </a:p>
          <a:p>
            <a:r>
              <a:rPr kumimoji="1" lang="ja-JP" altLang="en-US" dirty="0" smtClean="0"/>
              <a:t>プリンまたはヨーグルトの台紙、トイレットペーパーの芯などであることを伝え確認してもらう</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C594CE2-44EB-4CAC-A5A6-0D229CE54C7F}" type="slidenum">
              <a:rPr kumimoji="1" lang="ja-JP" altLang="en-US" smtClean="0">
                <a:solidFill>
                  <a:prstClr val="black"/>
                </a:solidFill>
              </a:rPr>
              <a:pPr/>
              <a:t>5</a:t>
            </a:fld>
            <a:endParaRPr kumimoji="1" lang="ja-JP" altLang="en-US">
              <a:solidFill>
                <a:prstClr val="black"/>
              </a:solidFill>
            </a:endParaRPr>
          </a:p>
        </p:txBody>
      </p:sp>
    </p:spTree>
    <p:extLst>
      <p:ext uri="{BB962C8B-B14F-4D97-AF65-F5344CB8AC3E}">
        <p14:creationId xmlns:p14="http://schemas.microsoft.com/office/powerpoint/2010/main" val="4094759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游ゴシック" panose="020B0400000000000000" pitchFamily="50" charset="-128"/>
                <a:ea typeface="+mn-ea"/>
              </a:rPr>
              <a:t>（説明例）</a:t>
            </a:r>
            <a:endParaRPr kumimoji="1" lang="en-US" altLang="ja-JP" dirty="0" smtClean="0"/>
          </a:p>
          <a:p>
            <a:r>
              <a:rPr kumimoji="1" lang="ja-JP" altLang="en-US" dirty="0" smtClean="0"/>
              <a:t>「</a:t>
            </a:r>
            <a:r>
              <a:rPr kumimoji="1" lang="ja-JP" altLang="en-US" dirty="0"/>
              <a:t>リサイクルできる」に入っているものを見てもらい、それらはすべてリサイクルできる紙であり</a:t>
            </a:r>
            <a:r>
              <a:rPr kumimoji="1" lang="ja-JP" altLang="en-US" dirty="0" smtClean="0"/>
              <a:t>、「</a:t>
            </a:r>
            <a:r>
              <a:rPr kumimoji="1" lang="ja-JP" altLang="en-US" dirty="0"/>
              <a:t>雑紙」ということを伝える</a:t>
            </a:r>
            <a:endParaRPr kumimoji="1" lang="en-US" altLang="ja-JP" dirty="0"/>
          </a:p>
          <a:p>
            <a:endParaRPr kumimoji="1" lang="en-US" altLang="ja-JP" dirty="0"/>
          </a:p>
          <a:p>
            <a:r>
              <a:rPr kumimoji="1" lang="ja-JP" altLang="en-US" dirty="0" smtClean="0"/>
              <a:t>雑紙</a:t>
            </a:r>
            <a:r>
              <a:rPr kumimoji="1" lang="ja-JP" altLang="en-US" dirty="0"/>
              <a:t>の目印が「紙マーク」　　</a:t>
            </a:r>
            <a:endParaRPr kumimoji="1" lang="en-US" altLang="ja-JP" dirty="0"/>
          </a:p>
          <a:p>
            <a:r>
              <a:rPr kumimoji="1" lang="ja-JP" altLang="en-US" dirty="0"/>
              <a:t>　</a:t>
            </a:r>
            <a:r>
              <a:rPr kumimoji="1" lang="en-US" altLang="ja-JP" dirty="0"/>
              <a:t>※</a:t>
            </a:r>
            <a:r>
              <a:rPr kumimoji="1" lang="ja-JP" altLang="en-US" dirty="0"/>
              <a:t>おかしの箱などに書いてあるのを見てもらう</a:t>
            </a:r>
            <a:endParaRPr kumimoji="1" lang="en-US" altLang="ja-JP" dirty="0"/>
          </a:p>
          <a:p>
            <a:endParaRPr kumimoji="1" lang="en-US" altLang="ja-JP" dirty="0"/>
          </a:p>
          <a:p>
            <a:r>
              <a:rPr kumimoji="1" lang="ja-JP" altLang="en-US" dirty="0" smtClean="0"/>
              <a:t>ただし</a:t>
            </a:r>
            <a:r>
              <a:rPr kumimoji="1" lang="ja-JP" altLang="en-US" dirty="0"/>
              <a:t>紙マークがついていてもリサイクルできないものがある</a:t>
            </a:r>
            <a:endParaRPr kumimoji="1" lang="en-US" altLang="ja-JP" dirty="0"/>
          </a:p>
          <a:p>
            <a:r>
              <a:rPr kumimoji="1" lang="ja-JP" altLang="en-US" dirty="0" smtClean="0"/>
              <a:t>食べ物</a:t>
            </a:r>
            <a:r>
              <a:rPr kumimoji="1" lang="ja-JP" altLang="en-US" dirty="0"/>
              <a:t>や飲み物を入れるものは加工してあるため</a:t>
            </a:r>
            <a:r>
              <a:rPr kumimoji="1" lang="ja-JP" altLang="en-US" dirty="0" smtClean="0"/>
              <a:t>リサイクルに向かない</a:t>
            </a:r>
            <a:endParaRPr kumimoji="1" lang="en-US" altLang="ja-JP" dirty="0" smtClean="0"/>
          </a:p>
          <a:p>
            <a:pPr defTabSz="914305">
              <a:defRPr/>
            </a:pPr>
            <a:r>
              <a:rPr kumimoji="1" lang="ja-JP" altLang="en-US" dirty="0" smtClean="0"/>
              <a:t>　</a:t>
            </a:r>
            <a:r>
              <a:rPr kumimoji="1" lang="en-US" altLang="ja-JP" dirty="0" smtClean="0"/>
              <a:t>※</a:t>
            </a:r>
            <a:r>
              <a:rPr kumimoji="1" lang="ja-JP" altLang="en-US" dirty="0" smtClean="0"/>
              <a:t>カップ麺やアイスの容器、紙コップなどを見せる</a:t>
            </a:r>
            <a:endParaRPr kumimoji="1" lang="en-US" altLang="ja-JP" dirty="0" smtClean="0"/>
          </a:p>
          <a:p>
            <a:endParaRPr kumimoji="1" lang="en-US" altLang="ja-JP" dirty="0"/>
          </a:p>
          <a:p>
            <a:r>
              <a:rPr kumimoji="1" lang="ja-JP" altLang="en-US" dirty="0" smtClean="0"/>
              <a:t>市のごみ分</a:t>
            </a:r>
            <a:r>
              <a:rPr kumimoji="1" lang="ja-JP" altLang="en-US" dirty="0"/>
              <a:t>別</a:t>
            </a:r>
            <a:r>
              <a:rPr kumimoji="1" lang="ja-JP" altLang="en-US" dirty="0" smtClean="0"/>
              <a:t>ガイドブックを見せ、雑紙については分別ガイドブックに詳しく書いてあることを伝える</a:t>
            </a:r>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C594CE2-44EB-4CAC-A5A6-0D229CE54C7F}" type="slidenum">
              <a:rPr kumimoji="1" lang="ja-JP" altLang="en-US" smtClean="0">
                <a:solidFill>
                  <a:prstClr val="black"/>
                </a:solidFill>
              </a:rPr>
              <a:pPr/>
              <a:t>6</a:t>
            </a:fld>
            <a:endParaRPr kumimoji="1" lang="ja-JP" altLang="en-US">
              <a:solidFill>
                <a:prstClr val="black"/>
              </a:solidFill>
            </a:endParaRPr>
          </a:p>
        </p:txBody>
      </p:sp>
    </p:spTree>
    <p:extLst>
      <p:ext uri="{BB962C8B-B14F-4D97-AF65-F5344CB8AC3E}">
        <p14:creationId xmlns:p14="http://schemas.microsoft.com/office/powerpoint/2010/main" val="2438095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305" rtl="0" eaLnBrk="1" fontAlgn="auto" latinLnBrk="0" hangingPunct="1">
              <a:lnSpc>
                <a:spcPct val="100000"/>
              </a:lnSpc>
              <a:spcBef>
                <a:spcPts val="0"/>
              </a:spcBef>
              <a:spcAft>
                <a:spcPts val="0"/>
              </a:spcAft>
              <a:buClrTx/>
              <a:buSzTx/>
              <a:buFontTx/>
              <a:buNone/>
              <a:tabLst/>
              <a:defRPr/>
            </a:pPr>
            <a:r>
              <a:rPr kumimoji="1" lang="ja-JP" altLang="en-US" dirty="0" smtClean="0">
                <a:latin typeface="游ゴシック" panose="020B0400000000000000" pitchFamily="50" charset="-128"/>
                <a:ea typeface="+mn-ea"/>
              </a:rPr>
              <a:t>（説明例）</a:t>
            </a:r>
            <a:endParaRPr kumimoji="1" lang="en-US" altLang="ja-JP" dirty="0" smtClean="0"/>
          </a:p>
          <a:p>
            <a:r>
              <a:rPr kumimoji="1" lang="ja-JP" altLang="en-US" dirty="0" smtClean="0"/>
              <a:t>静岡市</a:t>
            </a:r>
            <a:r>
              <a:rPr kumimoji="1" lang="ja-JP" altLang="en-US" dirty="0"/>
              <a:t>の紙ごみの約半分は雑紙、新聞、チラシなどリサイクルできる紙である　</a:t>
            </a:r>
            <a:endParaRPr kumimoji="1" lang="en-US" altLang="ja-JP" dirty="0"/>
          </a:p>
          <a:p>
            <a:endParaRPr kumimoji="1" lang="en-US" altLang="ja-JP" dirty="0"/>
          </a:p>
          <a:p>
            <a:r>
              <a:rPr kumimoji="1" lang="ja-JP" altLang="en-US" dirty="0" smtClean="0"/>
              <a:t>正しく</a:t>
            </a:r>
            <a:r>
              <a:rPr kumimoji="1" lang="ja-JP" altLang="en-US" dirty="0"/>
              <a:t>分別すれば紙ごみの半分を減らせる　</a:t>
            </a:r>
            <a:endParaRPr kumimoji="1" lang="en-US" altLang="ja-JP" dirty="0"/>
          </a:p>
          <a:p>
            <a:endParaRPr kumimoji="1" lang="en-US" altLang="ja-JP" dirty="0"/>
          </a:p>
          <a:p>
            <a:r>
              <a:rPr kumimoji="1" lang="ja-JP" altLang="en-US" dirty="0" smtClean="0"/>
              <a:t>雑紙</a:t>
            </a:r>
            <a:r>
              <a:rPr kumimoji="1" lang="ja-JP" altLang="en-US" dirty="0"/>
              <a:t>は紙袋などにいれて古紙回収や廃品回収としてだせばリサイクルされることを伝える</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C594CE2-44EB-4CAC-A5A6-0D229CE54C7F}" type="slidenum">
              <a:rPr kumimoji="1" lang="ja-JP" altLang="en-US" smtClean="0">
                <a:solidFill>
                  <a:prstClr val="black"/>
                </a:solidFill>
              </a:rPr>
              <a:pPr/>
              <a:t>7</a:t>
            </a:fld>
            <a:endParaRPr kumimoji="1" lang="ja-JP" altLang="en-US">
              <a:solidFill>
                <a:prstClr val="black"/>
              </a:solidFill>
            </a:endParaRPr>
          </a:p>
        </p:txBody>
      </p:sp>
    </p:spTree>
    <p:extLst>
      <p:ext uri="{BB962C8B-B14F-4D97-AF65-F5344CB8AC3E}">
        <p14:creationId xmlns:p14="http://schemas.microsoft.com/office/powerpoint/2010/main" val="134052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游ゴシック" panose="020B0400000000000000" pitchFamily="50" charset="-128"/>
                <a:ea typeface="+mn-ea"/>
              </a:rPr>
              <a:t>（説明例）</a:t>
            </a:r>
            <a:endParaRPr kumimoji="1" lang="en-US" altLang="ja-JP" dirty="0" smtClean="0"/>
          </a:p>
          <a:p>
            <a:r>
              <a:rPr kumimoji="1" lang="ja-JP" altLang="en-US" dirty="0" smtClean="0"/>
              <a:t>ワークブック</a:t>
            </a:r>
            <a:r>
              <a:rPr kumimoji="1" lang="en-US" altLang="ja-JP" dirty="0" smtClean="0"/>
              <a:t>P.3</a:t>
            </a:r>
            <a:r>
              <a:rPr kumimoji="1" lang="ja-JP" altLang="en-US" dirty="0" smtClean="0"/>
              <a:t>の「リサイクルできる紙なのに、ごみ箱にすててしまっている紙はないかな？」を説明。</a:t>
            </a:r>
            <a:endParaRPr kumimoji="1" lang="en-US" altLang="ja-JP" dirty="0" smtClean="0"/>
          </a:p>
          <a:p>
            <a:r>
              <a:rPr kumimoji="1" lang="ja-JP" altLang="en-US" dirty="0" smtClean="0"/>
              <a:t>　</a:t>
            </a:r>
            <a:r>
              <a:rPr kumimoji="1" lang="en-US" altLang="ja-JP" dirty="0" smtClean="0"/>
              <a:t>※</a:t>
            </a:r>
            <a:r>
              <a:rPr kumimoji="1" lang="ja-JP" altLang="en-US" dirty="0" smtClean="0"/>
              <a:t>例として「リサクルできるものを」もう一度見せて、ここに書かれたものを捨てていたら記入するよう伝える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C594CE2-44EB-4CAC-A5A6-0D229CE54C7F}" type="slidenum">
              <a:rPr kumimoji="1" lang="ja-JP" altLang="en-US" smtClean="0">
                <a:solidFill>
                  <a:prstClr val="black"/>
                </a:solidFill>
              </a:rPr>
              <a:pPr/>
              <a:t>8</a:t>
            </a:fld>
            <a:endParaRPr kumimoji="1" lang="ja-JP" altLang="en-US">
              <a:solidFill>
                <a:prstClr val="black"/>
              </a:solidFill>
            </a:endParaRPr>
          </a:p>
        </p:txBody>
      </p:sp>
    </p:spTree>
    <p:extLst>
      <p:ext uri="{BB962C8B-B14F-4D97-AF65-F5344CB8AC3E}">
        <p14:creationId xmlns:p14="http://schemas.microsoft.com/office/powerpoint/2010/main" val="1290062517"/>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974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15936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66886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4464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08964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72949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2058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10916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76247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58494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9280D0-58F2-4BD0-98BE-1C47F74D08BE}" type="datetimeFigureOut">
              <a:rPr lang="ja-JP" altLang="en-US" smtClean="0">
                <a:solidFill>
                  <a:prstClr val="black">
                    <a:tint val="75000"/>
                  </a:prstClr>
                </a:solidFill>
              </a:rPr>
              <a:pPr/>
              <a:t>2021/3/8</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08C1700-8BC5-4219-9968-64671A85810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020986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9280D0-58F2-4BD0-98BE-1C47F74D08BE}" type="datetimeFigureOut">
              <a:rPr kumimoji="1" lang="ja-JP" altLang="en-US" smtClean="0">
                <a:solidFill>
                  <a:prstClr val="black">
                    <a:tint val="75000"/>
                  </a:prstClr>
                </a:solidFill>
              </a:rPr>
              <a:pPr/>
              <a:t>2021/3/8</a:t>
            </a:fld>
            <a:endParaRPr kumimoji="1" lang="ja-JP" alt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8C1700-8BC5-4219-9968-64671A85810E}" type="slidenum">
              <a:rPr kumimoji="1" lang="ja-JP" altLang="en-US" smtClean="0">
                <a:solidFill>
                  <a:prstClr val="black">
                    <a:tint val="75000"/>
                  </a:prstClr>
                </a:solidFill>
              </a:rPr>
              <a:pPr/>
              <a:t>‹#›</a:t>
            </a:fld>
            <a:endParaRPr kumimoji="1" lang="ja-JP" altLang="en-US">
              <a:solidFill>
                <a:prstClr val="black">
                  <a:tint val="75000"/>
                </a:prstClr>
              </a:solidFill>
            </a:endParaRPr>
          </a:p>
        </p:txBody>
      </p:sp>
    </p:spTree>
    <p:extLst>
      <p:ext uri="{BB962C8B-B14F-4D97-AF65-F5344CB8AC3E}">
        <p14:creationId xmlns:p14="http://schemas.microsoft.com/office/powerpoint/2010/main" val="11579188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1.xml" />
</Relationships>
</file>

<file path=ppt/slides/_rels/slide3.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1.xml" />
</Relationships>
</file>

<file path=ppt/slides/_rels/slide4.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1.xml" />
</Relationships>
</file>

<file path=ppt/slides/_rels/slide5.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3" Type="http://schemas.openxmlformats.org/officeDocument/2006/relationships/image" Target="../media/image1.gif" />
  <Relationship Id="rId2" Type="http://schemas.openxmlformats.org/officeDocument/2006/relationships/notesSlide" Target="../notesSlides/notesSlide6.xml" />
  <Relationship Id="rId1" Type="http://schemas.openxmlformats.org/officeDocument/2006/relationships/slideLayout" Target="../slideLayouts/slideLayout2.xml" />
  <Relationship Id="rId5" Type="http://schemas.openxmlformats.org/officeDocument/2006/relationships/image" Target="../media/image3.png" />
  <Relationship Id="rId4" Type="http://schemas.openxmlformats.org/officeDocument/2006/relationships/image" Target="../media/image2.png" />
</Relationships>
</file>

<file path=ppt/slides/_rels/slide7.xml.rels>&#65279;<?xml version="1.0" encoding="utf-8" standalone="yes"?>
<Relationships xmlns="http://schemas.openxmlformats.org/package/2006/relationships">
  <Relationship Id="rId3" Type="http://schemas.openxmlformats.org/officeDocument/2006/relationships/chart" Target="../charts/chart1.xml" />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3" Type="http://schemas.openxmlformats.org/officeDocument/2006/relationships/image" Target="../media/image4.png" />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コンテンツ プレースホルダー 8"/>
          <p:cNvSpPr txBox="1">
            <a:spLocks/>
          </p:cNvSpPr>
          <p:nvPr/>
        </p:nvSpPr>
        <p:spPr>
          <a:xfrm>
            <a:off x="5670480" y="2185441"/>
            <a:ext cx="2320318" cy="814385"/>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buFontTx/>
              <a:buNone/>
              <a:defRPr/>
            </a:pPr>
            <a:r>
              <a:rPr lang="ja-JP" altLang="en-US" sz="4000" dirty="0">
                <a:solidFill>
                  <a:srgbClr val="FF0000"/>
                </a:solidFill>
                <a:effectLst>
                  <a:outerShdw blurRad="38100" dist="38100" dir="2700000" algn="tl">
                    <a:srgbClr val="C0C0C0"/>
                  </a:outerShdw>
                </a:effectLst>
                <a:latin typeface="HGP創英角ﾎﾟｯﾌﾟ体" panose="040B0A00000000000000" pitchFamily="50" charset="-128"/>
                <a:ea typeface="HGP創英角ﾎﾟｯﾌﾟ体" panose="040B0A00000000000000" pitchFamily="50" charset="-128"/>
              </a:rPr>
              <a:t>　</a:t>
            </a:r>
            <a:endParaRPr lang="en-US" altLang="ja-JP" sz="4000" dirty="0">
              <a:solidFill>
                <a:srgbClr val="FF0000"/>
              </a:solidFill>
              <a:latin typeface="HGP創英角ﾎﾟｯﾌﾟ体" panose="040B0A00000000000000" pitchFamily="50" charset="-128"/>
              <a:ea typeface="HGP創英角ﾎﾟｯﾌﾟ体" panose="040B0A00000000000000" pitchFamily="50" charset="-128"/>
            </a:endParaRPr>
          </a:p>
          <a:p>
            <a:pPr>
              <a:buFontTx/>
              <a:buNone/>
              <a:defRPr/>
            </a:pPr>
            <a:r>
              <a:rPr lang="ja-JP" altLang="en-US" sz="4000" dirty="0">
                <a:solidFill>
                  <a:prstClr val="black"/>
                </a:solidFill>
                <a:latin typeface="HGP創英角ﾎﾟｯﾌﾟ体" panose="040B0A00000000000000" pitchFamily="50" charset="-128"/>
                <a:ea typeface="HGP創英角ﾎﾟｯﾌﾟ体" panose="040B0A00000000000000" pitchFamily="50" charset="-128"/>
              </a:rPr>
              <a:t>　　　  </a:t>
            </a:r>
            <a:r>
              <a:rPr lang="ja-JP" altLang="en-US" sz="4000" dirty="0">
                <a:solidFill>
                  <a:srgbClr val="0000CC"/>
                </a:solidFill>
                <a:effectLst>
                  <a:outerShdw blurRad="38100" dist="38100" dir="2700000" algn="tl">
                    <a:srgbClr val="C0C0C0"/>
                  </a:outerShdw>
                </a:effectLst>
                <a:latin typeface="HGP創英角ﾎﾟｯﾌﾟ体" panose="040B0A00000000000000" pitchFamily="50" charset="-128"/>
                <a:ea typeface="HGP創英角ﾎﾟｯﾌﾟ体" panose="040B0A00000000000000" pitchFamily="50" charset="-128"/>
              </a:rPr>
              <a:t>    </a:t>
            </a:r>
            <a:endParaRPr lang="ja-JP" altLang="en-US" sz="4500" dirty="0">
              <a:solidFill>
                <a:srgbClr val="008000"/>
              </a:solidFill>
              <a:latin typeface="HGP創英角ﾎﾟｯﾌﾟ体" panose="040B0A00000000000000" pitchFamily="50" charset="-128"/>
              <a:ea typeface="HGP創英角ﾎﾟｯﾌﾟ体" panose="040B0A00000000000000" pitchFamily="50" charset="-128"/>
            </a:endParaRPr>
          </a:p>
        </p:txBody>
      </p:sp>
      <p:sp>
        <p:nvSpPr>
          <p:cNvPr id="8" name="サブタイトル 1"/>
          <p:cNvSpPr>
            <a:spLocks noGrp="1"/>
          </p:cNvSpPr>
          <p:nvPr>
            <p:ph type="subTitle" idx="1"/>
          </p:nvPr>
        </p:nvSpPr>
        <p:spPr>
          <a:xfrm>
            <a:off x="366583" y="1637225"/>
            <a:ext cx="8103875" cy="625841"/>
          </a:xfrm>
        </p:spPr>
        <p:txBody>
          <a:bodyPr>
            <a:normAutofit/>
          </a:bodyPr>
          <a:lstStyle/>
          <a:p>
            <a:pPr algn="l"/>
            <a:r>
              <a:rPr lang="ja-JP" altLang="en-US" sz="3000" dirty="0"/>
              <a:t>    </a:t>
            </a:r>
            <a:r>
              <a:rPr kumimoji="1" lang="ja-JP" altLang="en-US" sz="3000" b="1" dirty="0">
                <a:latin typeface="HG丸ｺﾞｼｯｸM-PRO" panose="020F0600000000000000" pitchFamily="50" charset="-128"/>
                <a:ea typeface="HG丸ｺﾞｼｯｸM-PRO" panose="020F0600000000000000" pitchFamily="50" charset="-128"/>
              </a:rPr>
              <a:t>①</a:t>
            </a:r>
            <a:r>
              <a:rPr lang="ja-JP" altLang="en-US" sz="3000" b="1" dirty="0">
                <a:latin typeface="HG丸ｺﾞｼｯｸM-PRO" panose="020F0600000000000000" pitchFamily="50" charset="-128"/>
                <a:ea typeface="HG丸ｺﾞｼｯｸM-PRO" panose="020F0600000000000000" pitchFamily="50" charset="-128"/>
              </a:rPr>
              <a:t>グループを作ります。</a:t>
            </a:r>
            <a:r>
              <a:rPr lang="ja-JP" altLang="en-US" sz="3500"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endParaRPr kumimoji="1" lang="ja-JP" altLang="en-US" dirty="0"/>
          </a:p>
        </p:txBody>
      </p:sp>
      <p:sp>
        <p:nvSpPr>
          <p:cNvPr id="5" name="サブタイトル 1"/>
          <p:cNvSpPr txBox="1">
            <a:spLocks/>
          </p:cNvSpPr>
          <p:nvPr/>
        </p:nvSpPr>
        <p:spPr>
          <a:xfrm>
            <a:off x="695648" y="2440574"/>
            <a:ext cx="7953677" cy="260350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000" b="1" dirty="0">
                <a:solidFill>
                  <a:prstClr val="black"/>
                </a:solidFill>
                <a:latin typeface="HG丸ｺﾞｼｯｸM-PRO" panose="020F0600000000000000" pitchFamily="50" charset="-128"/>
                <a:ea typeface="HG丸ｺﾞｼｯｸM-PRO" panose="020F0600000000000000" pitchFamily="50" charset="-128"/>
              </a:rPr>
              <a:t>②各グループにごみ袋があります。</a:t>
            </a:r>
            <a:endParaRPr lang="en-US" altLang="ja-JP" sz="3000" b="1" dirty="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3000" b="1" dirty="0">
                <a:solidFill>
                  <a:prstClr val="black"/>
                </a:solidFill>
                <a:latin typeface="HG丸ｺﾞｼｯｸM-PRO" panose="020F0600000000000000" pitchFamily="50" charset="-128"/>
                <a:ea typeface="HG丸ｺﾞｼｯｸM-PRO" panose="020F0600000000000000" pitchFamily="50" charset="-128"/>
              </a:rPr>
              <a:t>　先頭の人はその中から</a:t>
            </a:r>
            <a:r>
              <a:rPr lang="en-US" altLang="ja-JP" sz="3000" b="1" dirty="0">
                <a:solidFill>
                  <a:prstClr val="black"/>
                </a:solidFill>
                <a:latin typeface="HG丸ｺﾞｼｯｸM-PRO" panose="020F0600000000000000" pitchFamily="50" charset="-128"/>
                <a:ea typeface="HG丸ｺﾞｼｯｸM-PRO" panose="020F0600000000000000" pitchFamily="50" charset="-128"/>
              </a:rPr>
              <a:t>1</a:t>
            </a:r>
            <a:r>
              <a:rPr lang="ja-JP" altLang="en-US" sz="3000" b="1" dirty="0">
                <a:solidFill>
                  <a:prstClr val="black"/>
                </a:solidFill>
                <a:latin typeface="HG丸ｺﾞｼｯｸM-PRO" panose="020F0600000000000000" pitchFamily="50" charset="-128"/>
                <a:ea typeface="HG丸ｺﾞｼｯｸM-PRO" panose="020F0600000000000000" pitchFamily="50" charset="-128"/>
              </a:rPr>
              <a:t>つごみを選んでく</a:t>
            </a:r>
            <a:endParaRPr lang="en-US" altLang="ja-JP" sz="3000" b="1" dirty="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3000" b="1" dirty="0">
                <a:solidFill>
                  <a:prstClr val="black"/>
                </a:solidFill>
                <a:latin typeface="HG丸ｺﾞｼｯｸM-PRO" panose="020F0600000000000000" pitchFamily="50" charset="-128"/>
                <a:ea typeface="HG丸ｺﾞｼｯｸM-PRO" panose="020F0600000000000000" pitchFamily="50" charset="-128"/>
              </a:rPr>
              <a:t>　ださい。グループの人に見せてから、リサ</a:t>
            </a:r>
            <a:endParaRPr lang="en-US" altLang="ja-JP" sz="3000" b="1" dirty="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3000" b="1" dirty="0">
                <a:solidFill>
                  <a:prstClr val="black"/>
                </a:solidFill>
                <a:latin typeface="HG丸ｺﾞｼｯｸM-PRO" panose="020F0600000000000000" pitchFamily="50" charset="-128"/>
                <a:ea typeface="HG丸ｺﾞｼｯｸM-PRO" panose="020F0600000000000000" pitchFamily="50" charset="-128"/>
              </a:rPr>
              <a:t>　イクルできるかできないか決めて箱に入れ</a:t>
            </a:r>
            <a:endParaRPr lang="en-US" altLang="ja-JP" sz="3000" b="1" dirty="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3000" b="1" dirty="0">
                <a:solidFill>
                  <a:prstClr val="black"/>
                </a:solidFill>
                <a:latin typeface="HG丸ｺﾞｼｯｸM-PRO" panose="020F0600000000000000" pitchFamily="50" charset="-128"/>
                <a:ea typeface="HG丸ｺﾞｼｯｸM-PRO" panose="020F0600000000000000" pitchFamily="50" charset="-128"/>
              </a:rPr>
              <a:t>　ます。</a:t>
            </a:r>
            <a:endParaRPr lang="en-US" altLang="ja-JP" sz="3000" b="1" dirty="0">
              <a:solidFill>
                <a:prstClr val="black"/>
              </a:solidFill>
              <a:latin typeface="HG丸ｺﾞｼｯｸM-PRO" panose="020F0600000000000000" pitchFamily="50" charset="-128"/>
              <a:ea typeface="HG丸ｺﾞｼｯｸM-PRO" panose="020F0600000000000000" pitchFamily="50" charset="-128"/>
            </a:endParaRPr>
          </a:p>
          <a:p>
            <a:pPr algn="l"/>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endParaRPr lang="ja-JP" altLang="en-US" dirty="0">
              <a:solidFill>
                <a:prstClr val="black"/>
              </a:solidFill>
            </a:endParaRPr>
          </a:p>
        </p:txBody>
      </p:sp>
      <p:sp>
        <p:nvSpPr>
          <p:cNvPr id="6" name="サブタイトル 1"/>
          <p:cNvSpPr txBox="1">
            <a:spLocks/>
          </p:cNvSpPr>
          <p:nvPr/>
        </p:nvSpPr>
        <p:spPr>
          <a:xfrm>
            <a:off x="740620" y="5154354"/>
            <a:ext cx="7578921" cy="110271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000" b="1" dirty="0" smtClean="0">
                <a:solidFill>
                  <a:prstClr val="black"/>
                </a:solidFill>
                <a:latin typeface="HG丸ｺﾞｼｯｸM-PRO" panose="020F0600000000000000" pitchFamily="50" charset="-128"/>
                <a:ea typeface="HG丸ｺﾞｼｯｸM-PRO" panose="020F0600000000000000" pitchFamily="50" charset="-128"/>
              </a:rPr>
              <a:t>③</a:t>
            </a:r>
            <a:r>
              <a:rPr lang="ja-JP" altLang="en-US" sz="3000" b="1" dirty="0">
                <a:solidFill>
                  <a:prstClr val="black"/>
                </a:solidFill>
                <a:latin typeface="HG丸ｺﾞｼｯｸM-PRO" panose="020F0600000000000000" pitchFamily="50" charset="-128"/>
                <a:ea typeface="HG丸ｺﾞｼｯｸM-PRO" panose="020F0600000000000000" pitchFamily="50" charset="-128"/>
              </a:rPr>
              <a:t>元</a:t>
            </a:r>
            <a:r>
              <a:rPr lang="ja-JP" altLang="en-US" sz="3000" b="1" dirty="0" smtClean="0">
                <a:solidFill>
                  <a:prstClr val="black"/>
                </a:solidFill>
                <a:latin typeface="HG丸ｺﾞｼｯｸM-PRO" panose="020F0600000000000000" pitchFamily="50" charset="-128"/>
                <a:ea typeface="HG丸ｺﾞｼｯｸM-PRO" panose="020F0600000000000000" pitchFamily="50" charset="-128"/>
              </a:rPr>
              <a:t>の場所に戻ったら次</a:t>
            </a:r>
            <a:r>
              <a:rPr lang="ja-JP" altLang="en-US" sz="3000" b="1" dirty="0">
                <a:solidFill>
                  <a:prstClr val="black"/>
                </a:solidFill>
                <a:latin typeface="HG丸ｺﾞｼｯｸM-PRO" panose="020F0600000000000000" pitchFamily="50" charset="-128"/>
                <a:ea typeface="HG丸ｺﾞｼｯｸM-PRO" panose="020F0600000000000000" pitchFamily="50" charset="-128"/>
              </a:rPr>
              <a:t>の人がスタート。</a:t>
            </a:r>
            <a:endParaRPr lang="en-US" altLang="ja-JP" sz="3000" b="1" dirty="0">
              <a:solidFill>
                <a:prstClr val="black"/>
              </a:solidFill>
              <a:latin typeface="HG丸ｺﾞｼｯｸM-PRO" panose="020F0600000000000000" pitchFamily="50" charset="-128"/>
              <a:ea typeface="HG丸ｺﾞｼｯｸM-PRO" panose="020F0600000000000000" pitchFamily="50" charset="-128"/>
            </a:endParaRPr>
          </a:p>
          <a:p>
            <a:pPr algn="l"/>
            <a:r>
              <a:rPr lang="ja-JP" altLang="en-US" sz="3000" b="1" dirty="0">
                <a:solidFill>
                  <a:prstClr val="black"/>
                </a:solidFill>
                <a:latin typeface="HG丸ｺﾞｼｯｸM-PRO" panose="020F0600000000000000" pitchFamily="50" charset="-128"/>
                <a:ea typeface="HG丸ｺﾞｼｯｸM-PRO" panose="020F0600000000000000" pitchFamily="50" charset="-128"/>
              </a:rPr>
              <a:t>　これをくりかえします</a:t>
            </a:r>
            <a:r>
              <a:rPr lang="ja-JP" altLang="en-US" sz="3000" b="1" dirty="0" smtClean="0">
                <a:solidFill>
                  <a:prstClr val="black"/>
                </a:solidFill>
                <a:latin typeface="HG丸ｺﾞｼｯｸM-PRO" panose="020F0600000000000000" pitchFamily="50" charset="-128"/>
                <a:ea typeface="HG丸ｺﾞｼｯｸM-PRO" panose="020F0600000000000000" pitchFamily="50" charset="-128"/>
              </a:rPr>
              <a:t>。時間は</a:t>
            </a:r>
            <a:r>
              <a:rPr lang="en-US" altLang="ja-JP" sz="3000" b="1" dirty="0" smtClean="0">
                <a:solidFill>
                  <a:prstClr val="black"/>
                </a:solidFill>
                <a:latin typeface="HG丸ｺﾞｼｯｸM-PRO" panose="020F0600000000000000" pitchFamily="50" charset="-128"/>
                <a:ea typeface="HG丸ｺﾞｼｯｸM-PRO" panose="020F0600000000000000" pitchFamily="50" charset="-128"/>
              </a:rPr>
              <a:t>2</a:t>
            </a:r>
            <a:r>
              <a:rPr lang="ja-JP" altLang="en-US" sz="3000" b="1" dirty="0" smtClean="0">
                <a:solidFill>
                  <a:prstClr val="black"/>
                </a:solidFill>
                <a:latin typeface="HG丸ｺﾞｼｯｸM-PRO" panose="020F0600000000000000" pitchFamily="50" charset="-128"/>
                <a:ea typeface="HG丸ｺﾞｼｯｸM-PRO" panose="020F0600000000000000" pitchFamily="50" charset="-128"/>
              </a:rPr>
              <a:t>分です。</a:t>
            </a:r>
            <a:r>
              <a:rPr lang="ja-JP" altLang="en-US" sz="3000" b="1" dirty="0">
                <a:solidFill>
                  <a:prstClr val="black"/>
                </a:solidFill>
                <a:latin typeface="HG丸ｺﾞｼｯｸM-PRO" panose="020F0600000000000000" pitchFamily="50" charset="-128"/>
                <a:ea typeface="HG丸ｺﾞｼｯｸM-PRO" panose="020F0600000000000000" pitchFamily="50" charset="-128"/>
              </a:rPr>
              <a:t>　　</a:t>
            </a:r>
            <a:endParaRPr lang="en-US" altLang="ja-JP" sz="30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9" name="タイトル 1">
            <a:extLst>
              <a:ext uri="{FF2B5EF4-FFF2-40B4-BE49-F238E27FC236}">
                <a16:creationId xmlns:a16="http://schemas.microsoft.com/office/drawing/2014/main" id="{1D373046-48CB-4FD7-B9C9-05C3C6970BE5}"/>
              </a:ext>
            </a:extLst>
          </p:cNvPr>
          <p:cNvSpPr txBox="1">
            <a:spLocks/>
          </p:cNvSpPr>
          <p:nvPr/>
        </p:nvSpPr>
        <p:spPr>
          <a:xfrm>
            <a:off x="1360898" y="523808"/>
            <a:ext cx="6629900" cy="683109"/>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pPr defTabSz="914400"/>
            <a:r>
              <a:rPr lang="ja-JP" altLang="en-US" sz="5200" kern="0" dirty="0">
                <a:solidFill>
                  <a:srgbClr val="FF6600"/>
                </a:solidFill>
                <a:latin typeface="HG創英角ﾎﾟｯﾌﾟ体" panose="040B0A09000000000000" pitchFamily="49" charset="-128"/>
                <a:ea typeface="HG創英角ﾎﾟｯﾌﾟ体" panose="040B0A09000000000000" pitchFamily="49" charset="-128"/>
              </a:rPr>
              <a:t>ゲームのやり方</a:t>
            </a:r>
            <a:endParaRPr lang="en-US" altLang="ja-JP" sz="5200" kern="0" dirty="0">
              <a:solidFill>
                <a:srgbClr val="FF6600"/>
              </a:solidFill>
              <a:latin typeface="HG創英角ﾎﾟｯﾌﾟ体" panose="040B0A09000000000000" pitchFamily="49" charset="-128"/>
              <a:ea typeface="HG創英角ﾎﾟｯﾌﾟ体" panose="040B0A09000000000000" pitchFamily="49" charset="-128"/>
            </a:endParaRPr>
          </a:p>
          <a:p>
            <a:pPr defTabSz="914400"/>
            <a:endParaRPr lang="en-US" altLang="ja-JP" u="sng" kern="0" dirty="0">
              <a:solidFill>
                <a:srgbClr val="3333CC"/>
              </a:solidFill>
            </a:endParaRPr>
          </a:p>
          <a:p>
            <a:pPr defTabSz="914400"/>
            <a:endParaRPr lang="ja-JP" altLang="en-US" kern="0" dirty="0">
              <a:solidFill>
                <a:srgbClr val="3333CC"/>
              </a:solidFill>
            </a:endParaRPr>
          </a:p>
        </p:txBody>
      </p:sp>
    </p:spTree>
    <p:extLst>
      <p:ext uri="{BB962C8B-B14F-4D97-AF65-F5344CB8AC3E}">
        <p14:creationId xmlns:p14="http://schemas.microsoft.com/office/powerpoint/2010/main" val="243026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コンテンツ プレースホルダー 8"/>
          <p:cNvSpPr txBox="1">
            <a:spLocks/>
          </p:cNvSpPr>
          <p:nvPr/>
        </p:nvSpPr>
        <p:spPr>
          <a:xfrm>
            <a:off x="5670480" y="2185441"/>
            <a:ext cx="2320318" cy="814385"/>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buFontTx/>
              <a:buNone/>
              <a:defRPr/>
            </a:pPr>
            <a:r>
              <a:rPr lang="ja-JP" altLang="en-US" sz="4000" dirty="0">
                <a:solidFill>
                  <a:srgbClr val="FF0000"/>
                </a:solidFill>
                <a:effectLst>
                  <a:outerShdw blurRad="38100" dist="38100" dir="2700000" algn="tl">
                    <a:srgbClr val="C0C0C0"/>
                  </a:outerShdw>
                </a:effectLst>
                <a:latin typeface="HGP創英角ﾎﾟｯﾌﾟ体" panose="040B0A00000000000000" pitchFamily="50" charset="-128"/>
                <a:ea typeface="HGP創英角ﾎﾟｯﾌﾟ体" panose="040B0A00000000000000" pitchFamily="50" charset="-128"/>
              </a:rPr>
              <a:t>　</a:t>
            </a:r>
            <a:endParaRPr lang="en-US" altLang="ja-JP" sz="4000" dirty="0">
              <a:solidFill>
                <a:srgbClr val="FF0000"/>
              </a:solidFill>
              <a:latin typeface="HGP創英角ﾎﾟｯﾌﾟ体" panose="040B0A00000000000000" pitchFamily="50" charset="-128"/>
              <a:ea typeface="HGP創英角ﾎﾟｯﾌﾟ体" panose="040B0A00000000000000" pitchFamily="50" charset="-128"/>
            </a:endParaRPr>
          </a:p>
          <a:p>
            <a:pPr>
              <a:buFontTx/>
              <a:buNone/>
              <a:defRPr/>
            </a:pPr>
            <a:r>
              <a:rPr lang="ja-JP" altLang="en-US" sz="4000" dirty="0">
                <a:solidFill>
                  <a:prstClr val="black"/>
                </a:solidFill>
                <a:latin typeface="HGP創英角ﾎﾟｯﾌﾟ体" panose="040B0A00000000000000" pitchFamily="50" charset="-128"/>
                <a:ea typeface="HGP創英角ﾎﾟｯﾌﾟ体" panose="040B0A00000000000000" pitchFamily="50" charset="-128"/>
              </a:rPr>
              <a:t>　　　  </a:t>
            </a:r>
            <a:r>
              <a:rPr lang="ja-JP" altLang="en-US" sz="4000" dirty="0">
                <a:solidFill>
                  <a:srgbClr val="0000CC"/>
                </a:solidFill>
                <a:effectLst>
                  <a:outerShdw blurRad="38100" dist="38100" dir="2700000" algn="tl">
                    <a:srgbClr val="C0C0C0"/>
                  </a:outerShdw>
                </a:effectLst>
                <a:latin typeface="HGP創英角ﾎﾟｯﾌﾟ体" panose="040B0A00000000000000" pitchFamily="50" charset="-128"/>
                <a:ea typeface="HGP創英角ﾎﾟｯﾌﾟ体" panose="040B0A00000000000000" pitchFamily="50" charset="-128"/>
              </a:rPr>
              <a:t>    </a:t>
            </a:r>
            <a:endParaRPr lang="ja-JP" altLang="en-US" sz="4500" dirty="0">
              <a:solidFill>
                <a:srgbClr val="008000"/>
              </a:solidFill>
              <a:latin typeface="HGP創英角ﾎﾟｯﾌﾟ体" panose="040B0A00000000000000" pitchFamily="50" charset="-128"/>
              <a:ea typeface="HGP創英角ﾎﾟｯﾌﾟ体" panose="040B0A00000000000000" pitchFamily="50" charset="-128"/>
            </a:endParaRPr>
          </a:p>
        </p:txBody>
      </p:sp>
      <p:sp>
        <p:nvSpPr>
          <p:cNvPr id="8" name="サブタイトル 1"/>
          <p:cNvSpPr>
            <a:spLocks noGrp="1"/>
          </p:cNvSpPr>
          <p:nvPr>
            <p:ph type="subTitle" idx="1"/>
          </p:nvPr>
        </p:nvSpPr>
        <p:spPr>
          <a:xfrm>
            <a:off x="698556" y="1601686"/>
            <a:ext cx="7997576" cy="4761792"/>
          </a:xfrm>
        </p:spPr>
        <p:txBody>
          <a:bodyPr>
            <a:normAutofit/>
          </a:bodyPr>
          <a:lstStyle/>
          <a:p>
            <a:pPr algn="l"/>
            <a:r>
              <a:rPr lang="ja-JP" altLang="en-US" dirty="0"/>
              <a:t>　</a:t>
            </a:r>
            <a:endParaRPr lang="en-US" altLang="ja-JP" dirty="0"/>
          </a:p>
          <a:p>
            <a:pPr algn="l">
              <a:lnSpc>
                <a:spcPct val="150000"/>
              </a:lnSpc>
            </a:pPr>
            <a:r>
              <a:rPr lang="en-US" altLang="ja-JP" sz="3000" b="1" dirty="0">
                <a:latin typeface="HG丸ｺﾞｼｯｸM-PRO" panose="020F0600000000000000" pitchFamily="50" charset="-128"/>
                <a:ea typeface="HG丸ｺﾞｼｯｸM-PRO" panose="020F0600000000000000" pitchFamily="50" charset="-128"/>
              </a:rPr>
              <a:t> </a:t>
            </a:r>
            <a:r>
              <a:rPr lang="ja-JP" altLang="en-US" sz="3000" b="1" dirty="0" smtClean="0">
                <a:latin typeface="HG丸ｺﾞｼｯｸM-PRO" panose="020F0600000000000000" pitchFamily="50" charset="-128"/>
                <a:ea typeface="HG丸ｺﾞｼｯｸM-PRO" panose="020F0600000000000000" pitchFamily="50" charset="-128"/>
              </a:rPr>
              <a:t>・</a:t>
            </a:r>
            <a:r>
              <a:rPr lang="ja-JP" altLang="en-US" sz="3000" b="1" dirty="0">
                <a:latin typeface="HG丸ｺﾞｼｯｸM-PRO" panose="020F0600000000000000" pitchFamily="50" charset="-128"/>
                <a:ea typeface="HG丸ｺﾞｼｯｸM-PRO" panose="020F0600000000000000" pitchFamily="50" charset="-128"/>
              </a:rPr>
              <a:t>走らない</a:t>
            </a:r>
            <a:endParaRPr lang="en-US" altLang="ja-JP" sz="3000" b="1" dirty="0">
              <a:latin typeface="HG丸ｺﾞｼｯｸM-PRO" panose="020F0600000000000000" pitchFamily="50" charset="-128"/>
              <a:ea typeface="HG丸ｺﾞｼｯｸM-PRO" panose="020F0600000000000000" pitchFamily="50" charset="-128"/>
            </a:endParaRPr>
          </a:p>
          <a:p>
            <a:pPr algn="l">
              <a:lnSpc>
                <a:spcPct val="150000"/>
              </a:lnSpc>
            </a:pPr>
            <a:r>
              <a:rPr lang="ja-JP" altLang="en-US" sz="3000" b="1" dirty="0">
                <a:latin typeface="HG丸ｺﾞｼｯｸM-PRO" panose="020F0600000000000000" pitchFamily="50" charset="-128"/>
                <a:ea typeface="HG丸ｺﾞｼｯｸM-PRO" panose="020F0600000000000000" pitchFamily="50" charset="-128"/>
              </a:rPr>
              <a:t> ・わからない時はグループの人に相談</a:t>
            </a:r>
            <a:endParaRPr lang="en-US" altLang="ja-JP" sz="3000" b="1" dirty="0">
              <a:latin typeface="HG丸ｺﾞｼｯｸM-PRO" panose="020F0600000000000000" pitchFamily="50" charset="-128"/>
              <a:ea typeface="HG丸ｺﾞｼｯｸM-PRO" panose="020F0600000000000000" pitchFamily="50" charset="-128"/>
            </a:endParaRPr>
          </a:p>
          <a:p>
            <a:pPr algn="l">
              <a:lnSpc>
                <a:spcPct val="150000"/>
              </a:lnSpc>
            </a:pPr>
            <a:r>
              <a:rPr lang="ja-JP" altLang="en-US" sz="3000" b="1" dirty="0">
                <a:latin typeface="HG丸ｺﾞｼｯｸM-PRO" panose="020F0600000000000000" pitchFamily="50" charset="-128"/>
                <a:ea typeface="HG丸ｺﾞｼｯｸM-PRO" panose="020F0600000000000000" pitchFamily="50" charset="-128"/>
              </a:rPr>
              <a:t> ・大きな声で話さない</a:t>
            </a:r>
            <a:endParaRPr lang="en-US" altLang="ja-JP" sz="3000" b="1" dirty="0">
              <a:latin typeface="HG丸ｺﾞｼｯｸM-PRO" panose="020F0600000000000000" pitchFamily="50" charset="-128"/>
              <a:ea typeface="HG丸ｺﾞｼｯｸM-PRO" panose="020F0600000000000000" pitchFamily="50" charset="-128"/>
            </a:endParaRPr>
          </a:p>
          <a:p>
            <a:pPr algn="l">
              <a:lnSpc>
                <a:spcPct val="150000"/>
              </a:lnSpc>
            </a:pPr>
            <a:r>
              <a:rPr lang="ja-JP" altLang="en-US" sz="3000" b="1" dirty="0">
                <a:latin typeface="HG丸ｺﾞｼｯｸM-PRO" panose="020F0600000000000000" pitchFamily="50" charset="-128"/>
                <a:ea typeface="HG丸ｺﾞｼｯｸM-PRO" panose="020F0600000000000000" pitchFamily="50" charset="-128"/>
              </a:rPr>
              <a:t>　（他のグループに答えが</a:t>
            </a:r>
            <a:r>
              <a:rPr lang="ja-JP" altLang="en-US" sz="3000" b="1" dirty="0" smtClean="0">
                <a:latin typeface="HG丸ｺﾞｼｯｸM-PRO" panose="020F0600000000000000" pitchFamily="50" charset="-128"/>
                <a:ea typeface="HG丸ｺﾞｼｯｸM-PRO" panose="020F0600000000000000" pitchFamily="50" charset="-128"/>
              </a:rPr>
              <a:t>きこえない</a:t>
            </a:r>
            <a:r>
              <a:rPr lang="ja-JP" altLang="en-US" sz="3000" b="1" dirty="0">
                <a:latin typeface="HG丸ｺﾞｼｯｸM-PRO" panose="020F0600000000000000" pitchFamily="50" charset="-128"/>
                <a:ea typeface="HG丸ｺﾞｼｯｸM-PRO" panose="020F0600000000000000" pitchFamily="50" charset="-128"/>
              </a:rPr>
              <a:t>ように</a:t>
            </a:r>
            <a:r>
              <a:rPr lang="en-US" altLang="ja-JP" sz="3000" b="1" dirty="0" smtClean="0">
                <a:latin typeface="HG丸ｺﾞｼｯｸM-PRO" panose="020F0600000000000000" pitchFamily="50" charset="-128"/>
                <a:ea typeface="HG丸ｺﾞｼｯｸM-PRO" panose="020F0600000000000000" pitchFamily="50" charset="-128"/>
              </a:rPr>
              <a:t>)</a:t>
            </a:r>
          </a:p>
          <a:p>
            <a:pPr algn="l">
              <a:lnSpc>
                <a:spcPct val="150000"/>
              </a:lnSpc>
            </a:pPr>
            <a:r>
              <a:rPr lang="ja-JP" altLang="en-US" sz="3000" b="1" dirty="0" smtClean="0">
                <a:latin typeface="HG丸ｺﾞｼｯｸM-PRO" panose="020F0600000000000000" pitchFamily="50" charset="-128"/>
                <a:ea typeface="HG丸ｺﾞｼｯｸM-PRO" panose="020F0600000000000000" pitchFamily="50" charset="-128"/>
              </a:rPr>
              <a:t> ・</a:t>
            </a:r>
            <a:r>
              <a:rPr lang="en-US" altLang="ja-JP" sz="3000" b="1" dirty="0" smtClean="0">
                <a:latin typeface="HG丸ｺﾞｼｯｸM-PRO" panose="020F0600000000000000" pitchFamily="50" charset="-128"/>
                <a:ea typeface="HG丸ｺﾞｼｯｸM-PRO" panose="020F0600000000000000" pitchFamily="50" charset="-128"/>
              </a:rPr>
              <a:t>2</a:t>
            </a:r>
            <a:r>
              <a:rPr lang="ja-JP" altLang="en-US" sz="3000" b="1" dirty="0" smtClean="0">
                <a:latin typeface="HG丸ｺﾞｼｯｸM-PRO" panose="020F0600000000000000" pitchFamily="50" charset="-128"/>
                <a:ea typeface="HG丸ｺﾞｼｯｸM-PRO" panose="020F0600000000000000" pitchFamily="50" charset="-128"/>
              </a:rPr>
              <a:t>分の間にできるだけたくさん分ける</a:t>
            </a:r>
            <a:endParaRPr lang="en-US" altLang="ja-JP" sz="3000" b="1" dirty="0" smtClean="0">
              <a:latin typeface="HG丸ｺﾞｼｯｸM-PRO" panose="020F0600000000000000" pitchFamily="50" charset="-128"/>
              <a:ea typeface="HG丸ｺﾞｼｯｸM-PRO" panose="020F0600000000000000" pitchFamily="50" charset="-128"/>
            </a:endParaRPr>
          </a:p>
          <a:p>
            <a:pPr algn="l">
              <a:lnSpc>
                <a:spcPct val="150000"/>
              </a:lnSpc>
            </a:pPr>
            <a:endParaRPr lang="en-US" altLang="ja-JP" sz="4000" b="1" dirty="0">
              <a:latin typeface="HG丸ｺﾞｼｯｸM-PRO" panose="020F0600000000000000" pitchFamily="50" charset="-128"/>
              <a:ea typeface="HG丸ｺﾞｼｯｸM-PRO" panose="020F0600000000000000" pitchFamily="50" charset="-128"/>
            </a:endParaRPr>
          </a:p>
          <a:p>
            <a:pPr algn="l"/>
            <a:endParaRPr lang="en-US" altLang="ja-JP" sz="4000" b="1" dirty="0">
              <a:latin typeface="HG丸ｺﾞｼｯｸM-PRO" panose="020F0600000000000000" pitchFamily="50" charset="-128"/>
              <a:ea typeface="HG丸ｺﾞｼｯｸM-PRO" panose="020F0600000000000000" pitchFamily="50" charset="-128"/>
            </a:endParaRPr>
          </a:p>
          <a:p>
            <a:endParaRPr kumimoji="1" lang="ja-JP" altLang="en-US" dirty="0"/>
          </a:p>
        </p:txBody>
      </p:sp>
      <p:sp>
        <p:nvSpPr>
          <p:cNvPr id="10" name="タイトル 1">
            <a:extLst>
              <a:ext uri="{FF2B5EF4-FFF2-40B4-BE49-F238E27FC236}">
                <a16:creationId xmlns:a16="http://schemas.microsoft.com/office/drawing/2014/main" id="{1D373046-48CB-4FD7-B9C9-05C3C6970BE5}"/>
              </a:ext>
            </a:extLst>
          </p:cNvPr>
          <p:cNvSpPr txBox="1">
            <a:spLocks/>
          </p:cNvSpPr>
          <p:nvPr/>
        </p:nvSpPr>
        <p:spPr>
          <a:xfrm>
            <a:off x="1360898" y="622089"/>
            <a:ext cx="6629900" cy="683109"/>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pPr defTabSz="914400"/>
            <a:r>
              <a:rPr lang="ja-JP" altLang="en-US" sz="5200" kern="0" dirty="0">
                <a:solidFill>
                  <a:srgbClr val="FF6600"/>
                </a:solidFill>
                <a:latin typeface="HG創英角ﾎﾟｯﾌﾟ体" panose="040B0A09000000000000" pitchFamily="49" charset="-128"/>
                <a:ea typeface="HG創英角ﾎﾟｯﾌﾟ体" panose="040B0A09000000000000" pitchFamily="49" charset="-128"/>
              </a:rPr>
              <a:t>おやくそく</a:t>
            </a:r>
            <a:endParaRPr lang="en-US" altLang="ja-JP" sz="5200" kern="0" dirty="0">
              <a:solidFill>
                <a:srgbClr val="FF6600"/>
              </a:solidFill>
              <a:latin typeface="HG創英角ﾎﾟｯﾌﾟ体" panose="040B0A09000000000000" pitchFamily="49" charset="-128"/>
              <a:ea typeface="HG創英角ﾎﾟｯﾌﾟ体" panose="040B0A09000000000000" pitchFamily="49" charset="-128"/>
            </a:endParaRPr>
          </a:p>
          <a:p>
            <a:pPr defTabSz="914400"/>
            <a:endParaRPr lang="en-US" altLang="ja-JP" sz="5200" kern="0" dirty="0">
              <a:solidFill>
                <a:srgbClr val="0000FF"/>
              </a:solidFill>
              <a:latin typeface="HG創英角ﾎﾟｯﾌﾟ体" panose="040B0A09000000000000" pitchFamily="49" charset="-128"/>
              <a:ea typeface="HG創英角ﾎﾟｯﾌﾟ体" panose="040B0A09000000000000" pitchFamily="49" charset="-128"/>
            </a:endParaRPr>
          </a:p>
          <a:p>
            <a:pPr defTabSz="914400"/>
            <a:endParaRPr lang="en-US" altLang="ja-JP" u="sng" kern="0" dirty="0">
              <a:solidFill>
                <a:srgbClr val="3333CC"/>
              </a:solidFill>
            </a:endParaRPr>
          </a:p>
          <a:p>
            <a:pPr defTabSz="914400"/>
            <a:endParaRPr lang="ja-JP" altLang="en-US" kern="0" dirty="0">
              <a:solidFill>
                <a:srgbClr val="3333CC"/>
              </a:solidFill>
            </a:endParaRPr>
          </a:p>
        </p:txBody>
      </p:sp>
    </p:spTree>
    <p:extLst>
      <p:ext uri="{BB962C8B-B14F-4D97-AF65-F5344CB8AC3E}">
        <p14:creationId xmlns:p14="http://schemas.microsoft.com/office/powerpoint/2010/main" val="1985510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コンテンツ プレースホルダー 8"/>
          <p:cNvSpPr txBox="1">
            <a:spLocks/>
          </p:cNvSpPr>
          <p:nvPr/>
        </p:nvSpPr>
        <p:spPr>
          <a:xfrm>
            <a:off x="5670480" y="2185441"/>
            <a:ext cx="2320318" cy="814385"/>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buFontTx/>
              <a:buNone/>
              <a:defRPr/>
            </a:pPr>
            <a:r>
              <a:rPr lang="ja-JP" altLang="en-US" sz="4000" dirty="0">
                <a:solidFill>
                  <a:srgbClr val="FF0000"/>
                </a:solidFill>
                <a:effectLst>
                  <a:outerShdw blurRad="38100" dist="38100" dir="2700000" algn="tl">
                    <a:srgbClr val="C0C0C0"/>
                  </a:outerShdw>
                </a:effectLst>
                <a:latin typeface="HGP創英角ﾎﾟｯﾌﾟ体" panose="040B0A00000000000000" pitchFamily="50" charset="-128"/>
                <a:ea typeface="HGP創英角ﾎﾟｯﾌﾟ体" panose="040B0A00000000000000" pitchFamily="50" charset="-128"/>
              </a:rPr>
              <a:t>　</a:t>
            </a:r>
            <a:endParaRPr lang="en-US" altLang="ja-JP" sz="4000" dirty="0">
              <a:solidFill>
                <a:srgbClr val="FF0000"/>
              </a:solidFill>
              <a:latin typeface="HGP創英角ﾎﾟｯﾌﾟ体" panose="040B0A00000000000000" pitchFamily="50" charset="-128"/>
              <a:ea typeface="HGP創英角ﾎﾟｯﾌﾟ体" panose="040B0A00000000000000" pitchFamily="50" charset="-128"/>
            </a:endParaRPr>
          </a:p>
          <a:p>
            <a:pPr>
              <a:buFontTx/>
              <a:buNone/>
              <a:defRPr/>
            </a:pPr>
            <a:r>
              <a:rPr lang="ja-JP" altLang="en-US" sz="4000" dirty="0">
                <a:solidFill>
                  <a:prstClr val="black"/>
                </a:solidFill>
                <a:latin typeface="HGP創英角ﾎﾟｯﾌﾟ体" panose="040B0A00000000000000" pitchFamily="50" charset="-128"/>
                <a:ea typeface="HGP創英角ﾎﾟｯﾌﾟ体" panose="040B0A00000000000000" pitchFamily="50" charset="-128"/>
              </a:rPr>
              <a:t>　　　  </a:t>
            </a:r>
            <a:r>
              <a:rPr lang="ja-JP" altLang="en-US" sz="4000" dirty="0">
                <a:solidFill>
                  <a:srgbClr val="0000CC"/>
                </a:solidFill>
                <a:effectLst>
                  <a:outerShdw blurRad="38100" dist="38100" dir="2700000" algn="tl">
                    <a:srgbClr val="C0C0C0"/>
                  </a:outerShdw>
                </a:effectLst>
                <a:latin typeface="HGP創英角ﾎﾟｯﾌﾟ体" panose="040B0A00000000000000" pitchFamily="50" charset="-128"/>
                <a:ea typeface="HGP創英角ﾎﾟｯﾌﾟ体" panose="040B0A00000000000000" pitchFamily="50" charset="-128"/>
              </a:rPr>
              <a:t>    </a:t>
            </a:r>
            <a:endParaRPr lang="ja-JP" altLang="en-US" sz="4500" dirty="0">
              <a:solidFill>
                <a:srgbClr val="008000"/>
              </a:solidFill>
              <a:latin typeface="HGP創英角ﾎﾟｯﾌﾟ体" panose="040B0A00000000000000" pitchFamily="50" charset="-128"/>
              <a:ea typeface="HGP創英角ﾎﾟｯﾌﾟ体" panose="040B0A00000000000000" pitchFamily="50" charset="-128"/>
            </a:endParaRPr>
          </a:p>
        </p:txBody>
      </p:sp>
      <p:sp>
        <p:nvSpPr>
          <p:cNvPr id="8" name="サブタイトル 1"/>
          <p:cNvSpPr>
            <a:spLocks noGrp="1"/>
          </p:cNvSpPr>
          <p:nvPr>
            <p:ph type="subTitle" idx="1"/>
          </p:nvPr>
        </p:nvSpPr>
        <p:spPr>
          <a:xfrm>
            <a:off x="877078" y="2850537"/>
            <a:ext cx="8266922" cy="2677871"/>
          </a:xfrm>
        </p:spPr>
        <p:txBody>
          <a:bodyPr>
            <a:noAutofit/>
          </a:bodyPr>
          <a:lstStyle/>
          <a:p>
            <a:pPr algn="l">
              <a:lnSpc>
                <a:spcPct val="150000"/>
              </a:lnSpc>
            </a:pPr>
            <a:r>
              <a:rPr lang="ja-JP" altLang="en-US" sz="6000" b="1" dirty="0" smtClean="0">
                <a:latin typeface="HGP創英角ﾎﾟｯﾌﾟ体" panose="040B0A00000000000000" pitchFamily="50" charset="-128"/>
                <a:ea typeface="HGP創英角ﾎﾟｯﾌﾟ体" panose="040B0A00000000000000" pitchFamily="50" charset="-128"/>
              </a:rPr>
              <a:t>「リサイクル</a:t>
            </a:r>
            <a:r>
              <a:rPr lang="ja-JP" altLang="en-US" sz="6000" b="1" dirty="0" smtClean="0">
                <a:solidFill>
                  <a:srgbClr val="FF0000"/>
                </a:solidFill>
                <a:latin typeface="HGP創英角ﾎﾟｯﾌﾟ体" panose="040B0A00000000000000" pitchFamily="50" charset="-128"/>
                <a:ea typeface="HGP創英角ﾎﾟｯﾌﾟ体" panose="040B0A00000000000000" pitchFamily="50" charset="-128"/>
              </a:rPr>
              <a:t>できない</a:t>
            </a:r>
            <a:r>
              <a:rPr lang="ja-JP" altLang="en-US" sz="6000" b="1" dirty="0" smtClean="0">
                <a:latin typeface="HGP創英角ﾎﾟｯﾌﾟ体" panose="040B0A00000000000000" pitchFamily="50" charset="-128"/>
                <a:ea typeface="HGP創英角ﾎﾟｯﾌﾟ体" panose="040B0A00000000000000" pitchFamily="50" charset="-128"/>
              </a:rPr>
              <a:t>」</a:t>
            </a:r>
            <a:endParaRPr lang="en-US" altLang="ja-JP" sz="6000" b="1" dirty="0" smtClean="0">
              <a:latin typeface="HGP創英角ﾎﾟｯﾌﾟ体" panose="040B0A00000000000000" pitchFamily="50" charset="-128"/>
              <a:ea typeface="HGP創英角ﾎﾟｯﾌﾟ体" panose="040B0A00000000000000" pitchFamily="50" charset="-128"/>
            </a:endParaRPr>
          </a:p>
          <a:p>
            <a:pPr algn="l">
              <a:lnSpc>
                <a:spcPct val="150000"/>
              </a:lnSpc>
            </a:pPr>
            <a:r>
              <a:rPr lang="en-US" altLang="ja-JP" sz="6000" b="1" dirty="0">
                <a:latin typeface="HGP創英角ﾎﾟｯﾌﾟ体" panose="040B0A00000000000000" pitchFamily="50" charset="-128"/>
                <a:ea typeface="HGP創英角ﾎﾟｯﾌﾟ体" panose="040B0A00000000000000" pitchFamily="50" charset="-128"/>
              </a:rPr>
              <a:t> </a:t>
            </a:r>
            <a:r>
              <a:rPr lang="en-US" altLang="ja-JP" sz="6000" b="1" dirty="0" smtClean="0">
                <a:latin typeface="HGP創英角ﾎﾟｯﾌﾟ体" panose="040B0A00000000000000" pitchFamily="50" charset="-128"/>
                <a:ea typeface="HGP創英角ﾎﾟｯﾌﾟ体" panose="040B0A00000000000000" pitchFamily="50" charset="-128"/>
              </a:rPr>
              <a:t>   </a:t>
            </a:r>
            <a:r>
              <a:rPr lang="ja-JP" altLang="en-US" sz="6000" b="1" dirty="0" smtClean="0">
                <a:latin typeface="HGP創英角ﾎﾟｯﾌﾟ体" panose="040B0A00000000000000" pitchFamily="50" charset="-128"/>
                <a:ea typeface="HGP創英角ﾎﾟｯﾌﾟ体" panose="040B0A00000000000000" pitchFamily="50" charset="-128"/>
              </a:rPr>
              <a:t>の箱に入るもの</a:t>
            </a:r>
            <a:endParaRPr lang="en-US" altLang="ja-JP" sz="6000" b="1" dirty="0">
              <a:latin typeface="HGP創英角ﾎﾟｯﾌﾟ体" panose="040B0A00000000000000" pitchFamily="50" charset="-128"/>
              <a:ea typeface="HGP創英角ﾎﾟｯﾌﾟ体" panose="040B0A00000000000000" pitchFamily="50" charset="-128"/>
            </a:endParaRPr>
          </a:p>
        </p:txBody>
      </p:sp>
      <p:sp>
        <p:nvSpPr>
          <p:cNvPr id="5" name="タイトル 1">
            <a:extLst>
              <a:ext uri="{FF2B5EF4-FFF2-40B4-BE49-F238E27FC236}">
                <a16:creationId xmlns:a16="http://schemas.microsoft.com/office/drawing/2014/main" id="{1D373046-48CB-4FD7-B9C9-05C3C6970BE5}"/>
              </a:ext>
            </a:extLst>
          </p:cNvPr>
          <p:cNvSpPr txBox="1">
            <a:spLocks/>
          </p:cNvSpPr>
          <p:nvPr/>
        </p:nvSpPr>
        <p:spPr>
          <a:xfrm>
            <a:off x="1283091" y="1163039"/>
            <a:ext cx="6629900" cy="683109"/>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charset="0"/>
                <a:ea typeface="ＭＳ Ｐゴシック" pitchFamily="50" charset="-128"/>
              </a:defRPr>
            </a:lvl9pPr>
          </a:lstStyle>
          <a:p>
            <a:pPr defTabSz="914400"/>
            <a:r>
              <a:rPr lang="ja-JP" altLang="en-US" sz="6000" b="1" kern="0" dirty="0" smtClean="0">
                <a:solidFill>
                  <a:srgbClr val="FF0000"/>
                </a:solidFill>
                <a:latin typeface="HGP創英角ﾎﾟｯﾌﾟ体" panose="040B0A00000000000000" pitchFamily="50" charset="-128"/>
                <a:ea typeface="HGP創英角ﾎﾟｯﾌﾟ体" panose="040B0A00000000000000" pitchFamily="50" charset="-128"/>
              </a:rPr>
              <a:t>分別ゲーム　答え</a:t>
            </a:r>
            <a:endParaRPr lang="en-US" altLang="ja-JP" sz="6000" b="1" kern="0" dirty="0">
              <a:solidFill>
                <a:srgbClr val="FF0000"/>
              </a:solidFill>
              <a:latin typeface="HGP創英角ﾎﾟｯﾌﾟ体" panose="040B0A00000000000000" pitchFamily="50" charset="-128"/>
              <a:ea typeface="HGP創英角ﾎﾟｯﾌﾟ体" panose="040B0A00000000000000" pitchFamily="50" charset="-128"/>
            </a:endParaRPr>
          </a:p>
          <a:p>
            <a:pPr defTabSz="914400"/>
            <a:endParaRPr lang="en-US" altLang="ja-JP" b="1" u="sng" kern="0" dirty="0">
              <a:solidFill>
                <a:srgbClr val="3333CC"/>
              </a:solidFill>
            </a:endParaRPr>
          </a:p>
          <a:p>
            <a:pPr defTabSz="914400"/>
            <a:r>
              <a:rPr lang="en-US" altLang="ja-JP" kern="0" dirty="0" smtClean="0">
                <a:solidFill>
                  <a:srgbClr val="3333CC"/>
                </a:solidFill>
              </a:rPr>
              <a:t>  </a:t>
            </a:r>
          </a:p>
          <a:p>
            <a:pPr defTabSz="914400"/>
            <a:r>
              <a:rPr lang="en-US" altLang="ja-JP" kern="0" dirty="0" smtClean="0">
                <a:solidFill>
                  <a:srgbClr val="3333CC"/>
                </a:solidFill>
              </a:rPr>
              <a:t>  </a:t>
            </a:r>
          </a:p>
          <a:p>
            <a:pPr defTabSz="914400"/>
            <a:endParaRPr lang="en-US" altLang="ja-JP" kern="0" dirty="0">
              <a:solidFill>
                <a:srgbClr val="3333CC"/>
              </a:solidFill>
            </a:endParaRPr>
          </a:p>
          <a:p>
            <a:pPr defTabSz="914400"/>
            <a:endParaRPr lang="ja-JP" altLang="en-US" kern="0" dirty="0">
              <a:solidFill>
                <a:srgbClr val="3333CC"/>
              </a:solidFill>
            </a:endParaRPr>
          </a:p>
        </p:txBody>
      </p:sp>
    </p:spTree>
    <p:extLst>
      <p:ext uri="{BB962C8B-B14F-4D97-AF65-F5344CB8AC3E}">
        <p14:creationId xmlns:p14="http://schemas.microsoft.com/office/powerpoint/2010/main" val="3660420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コンテンツ プレースホルダー 8"/>
          <p:cNvSpPr txBox="1">
            <a:spLocks/>
          </p:cNvSpPr>
          <p:nvPr/>
        </p:nvSpPr>
        <p:spPr>
          <a:xfrm>
            <a:off x="5670480" y="2185441"/>
            <a:ext cx="2320318" cy="814385"/>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buFontTx/>
              <a:buNone/>
              <a:defRPr/>
            </a:pPr>
            <a:r>
              <a:rPr lang="ja-JP" altLang="en-US" sz="4000" dirty="0">
                <a:solidFill>
                  <a:srgbClr val="FF0000"/>
                </a:solidFill>
                <a:effectLst>
                  <a:outerShdw blurRad="38100" dist="38100" dir="2700000" algn="tl">
                    <a:srgbClr val="C0C0C0"/>
                  </a:outerShdw>
                </a:effectLst>
                <a:latin typeface="HGP創英角ﾎﾟｯﾌﾟ体" panose="040B0A00000000000000" pitchFamily="50" charset="-128"/>
                <a:ea typeface="HGP創英角ﾎﾟｯﾌﾟ体" panose="040B0A00000000000000" pitchFamily="50" charset="-128"/>
              </a:rPr>
              <a:t>　</a:t>
            </a:r>
            <a:endParaRPr lang="en-US" altLang="ja-JP" sz="4000" dirty="0">
              <a:solidFill>
                <a:srgbClr val="FF0000"/>
              </a:solidFill>
              <a:latin typeface="HGP創英角ﾎﾟｯﾌﾟ体" panose="040B0A00000000000000" pitchFamily="50" charset="-128"/>
              <a:ea typeface="HGP創英角ﾎﾟｯﾌﾟ体" panose="040B0A00000000000000" pitchFamily="50" charset="-128"/>
            </a:endParaRPr>
          </a:p>
          <a:p>
            <a:pPr>
              <a:buFontTx/>
              <a:buNone/>
              <a:defRPr/>
            </a:pPr>
            <a:r>
              <a:rPr lang="ja-JP" altLang="en-US" sz="4000" dirty="0">
                <a:solidFill>
                  <a:prstClr val="black"/>
                </a:solidFill>
                <a:latin typeface="HGP創英角ﾎﾟｯﾌﾟ体" panose="040B0A00000000000000" pitchFamily="50" charset="-128"/>
                <a:ea typeface="HGP創英角ﾎﾟｯﾌﾟ体" panose="040B0A00000000000000" pitchFamily="50" charset="-128"/>
              </a:rPr>
              <a:t>　　　  </a:t>
            </a:r>
            <a:r>
              <a:rPr lang="ja-JP" altLang="en-US" sz="4000" dirty="0">
                <a:solidFill>
                  <a:srgbClr val="0000CC"/>
                </a:solidFill>
                <a:effectLst>
                  <a:outerShdw blurRad="38100" dist="38100" dir="2700000" algn="tl">
                    <a:srgbClr val="C0C0C0"/>
                  </a:outerShdw>
                </a:effectLst>
                <a:latin typeface="HGP創英角ﾎﾟｯﾌﾟ体" panose="040B0A00000000000000" pitchFamily="50" charset="-128"/>
                <a:ea typeface="HGP創英角ﾎﾟｯﾌﾟ体" panose="040B0A00000000000000" pitchFamily="50" charset="-128"/>
              </a:rPr>
              <a:t>    </a:t>
            </a:r>
            <a:endParaRPr lang="ja-JP" altLang="en-US" sz="4500" dirty="0">
              <a:solidFill>
                <a:srgbClr val="008000"/>
              </a:solidFill>
              <a:latin typeface="HGP創英角ﾎﾟｯﾌﾟ体" panose="040B0A00000000000000" pitchFamily="50" charset="-128"/>
              <a:ea typeface="HGP創英角ﾎﾟｯﾌﾟ体" panose="040B0A00000000000000" pitchFamily="50" charset="-128"/>
            </a:endParaRPr>
          </a:p>
        </p:txBody>
      </p:sp>
      <p:sp>
        <p:nvSpPr>
          <p:cNvPr id="15" name="タイトル 1">
            <a:extLst>
              <a:ext uri="{FF2B5EF4-FFF2-40B4-BE49-F238E27FC236}">
                <a16:creationId xmlns:a16="http://schemas.microsoft.com/office/drawing/2014/main" id="{1D373046-48CB-4FD7-B9C9-05C3C6970BE5}"/>
              </a:ext>
            </a:extLst>
          </p:cNvPr>
          <p:cNvSpPr txBox="1">
            <a:spLocks/>
          </p:cNvSpPr>
          <p:nvPr/>
        </p:nvSpPr>
        <p:spPr>
          <a:xfrm>
            <a:off x="1369090" y="862811"/>
            <a:ext cx="6070492" cy="667770"/>
          </a:xfrm>
          <a:prstGeom prst="rect">
            <a:avLst/>
          </a:prstGeom>
        </p:spPr>
        <p:txBody>
          <a:bodyPr wrap="square">
            <a:noAutofit/>
          </a:bodyPr>
          <a:lstStyle/>
          <a:p>
            <a:r>
              <a:rPr kumimoji="1" lang="ja-JP" altLang="en-US" sz="3400" b="1" dirty="0">
                <a:solidFill>
                  <a:prstClr val="black"/>
                </a:solidFill>
                <a:latin typeface="HGP創英角ﾎﾟｯﾌﾟ体" panose="040B0A00000000000000" pitchFamily="50" charset="-128"/>
                <a:ea typeface="HGP創英角ﾎﾟｯﾌﾟ体" panose="040B0A00000000000000" pitchFamily="50" charset="-128"/>
              </a:rPr>
              <a:t>リサイクルできない</a:t>
            </a:r>
            <a:r>
              <a:rPr kumimoji="1" lang="ja-JP" altLang="en-US" sz="3400" b="1" dirty="0" smtClean="0">
                <a:solidFill>
                  <a:prstClr val="black"/>
                </a:solidFill>
                <a:latin typeface="HGP創英角ﾎﾟｯﾌﾟ体" panose="040B0A00000000000000" pitchFamily="50" charset="-128"/>
                <a:ea typeface="HGP創英角ﾎﾟｯﾌﾟ体" panose="040B0A00000000000000" pitchFamily="50" charset="-128"/>
              </a:rPr>
              <a:t>①</a:t>
            </a:r>
            <a:r>
              <a:rPr kumimoji="1" lang="ja-JP" altLang="en-US" sz="3400" b="1" dirty="0" smtClean="0">
                <a:solidFill>
                  <a:srgbClr val="FF0000"/>
                </a:solidFill>
                <a:latin typeface="HGP創英角ﾎﾟｯﾌﾟ体" panose="040B0A00000000000000" pitchFamily="50" charset="-128"/>
                <a:ea typeface="HGP創英角ﾎﾟｯﾌﾟ体" panose="040B0A00000000000000" pitchFamily="50" charset="-128"/>
              </a:rPr>
              <a:t>　レシート</a:t>
            </a:r>
            <a:endParaRPr kumimoji="1" lang="en-US" altLang="ja-JP" sz="3400" b="1" dirty="0">
              <a:solidFill>
                <a:srgbClr val="FF0000"/>
              </a:solidFill>
              <a:latin typeface="HGP創英角ﾎﾟｯﾌﾟ体" panose="040B0A00000000000000" pitchFamily="50" charset="-128"/>
              <a:ea typeface="HGP創英角ﾎﾟｯﾌﾟ体" panose="040B0A00000000000000" pitchFamily="50" charset="-128"/>
            </a:endParaRPr>
          </a:p>
          <a:p>
            <a:endParaRPr lang="ja-JP" altLang="en-US" sz="4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タイトル 1">
            <a:extLst>
              <a:ext uri="{FF2B5EF4-FFF2-40B4-BE49-F238E27FC236}">
                <a16:creationId xmlns:a16="http://schemas.microsoft.com/office/drawing/2014/main" id="{1D373046-48CB-4FD7-B9C9-05C3C6970BE5}"/>
              </a:ext>
            </a:extLst>
          </p:cNvPr>
          <p:cNvSpPr txBox="1">
            <a:spLocks/>
          </p:cNvSpPr>
          <p:nvPr/>
        </p:nvSpPr>
        <p:spPr>
          <a:xfrm>
            <a:off x="1369090" y="2325313"/>
            <a:ext cx="5361366" cy="667770"/>
          </a:xfrm>
          <a:prstGeom prst="rect">
            <a:avLst/>
          </a:prstGeom>
        </p:spPr>
        <p:txBody>
          <a:bodyPr wrap="square">
            <a:noAutofit/>
          </a:bodyPr>
          <a:lstStyle/>
          <a:p>
            <a:r>
              <a:rPr kumimoji="1" lang="ja-JP" altLang="en-US" sz="3400" b="1" dirty="0">
                <a:solidFill>
                  <a:prstClr val="black"/>
                </a:solidFill>
                <a:latin typeface="HGP創英角ﾎﾟｯﾌﾟ体" panose="040B0A00000000000000" pitchFamily="50" charset="-128"/>
                <a:ea typeface="HGP創英角ﾎﾟｯﾌﾟ体" panose="040B0A00000000000000" pitchFamily="50" charset="-128"/>
              </a:rPr>
              <a:t>リサイクル</a:t>
            </a:r>
            <a:r>
              <a:rPr kumimoji="1" lang="ja-JP" altLang="en-US" sz="3400" b="1" dirty="0" smtClean="0">
                <a:solidFill>
                  <a:prstClr val="black"/>
                </a:solidFill>
                <a:latin typeface="HGP創英角ﾎﾟｯﾌﾟ体" panose="040B0A00000000000000" pitchFamily="50" charset="-128"/>
                <a:ea typeface="HGP創英角ﾎﾟｯﾌﾟ体" panose="040B0A00000000000000" pitchFamily="50" charset="-128"/>
              </a:rPr>
              <a:t>できない②</a:t>
            </a:r>
            <a:r>
              <a:rPr kumimoji="1" lang="ja-JP" altLang="en-US" sz="3400" b="1" dirty="0" smtClean="0">
                <a:solidFill>
                  <a:srgbClr val="FF0000"/>
                </a:solidFill>
                <a:latin typeface="HGP創英角ﾎﾟｯﾌﾟ体" panose="040B0A00000000000000" pitchFamily="50" charset="-128"/>
                <a:ea typeface="HGP創英角ﾎﾟｯﾌﾟ体" panose="040B0A00000000000000" pitchFamily="50" charset="-128"/>
              </a:rPr>
              <a:t>　写真</a:t>
            </a:r>
            <a:endParaRPr kumimoji="1" lang="en-US" altLang="ja-JP" sz="3400" b="1" dirty="0">
              <a:solidFill>
                <a:srgbClr val="FF0000"/>
              </a:solidFill>
              <a:latin typeface="HGP創英角ﾎﾟｯﾌﾟ体" panose="040B0A00000000000000" pitchFamily="50" charset="-128"/>
              <a:ea typeface="HGP創英角ﾎﾟｯﾌﾟ体" panose="040B0A00000000000000" pitchFamily="50" charset="-128"/>
            </a:endParaRPr>
          </a:p>
          <a:p>
            <a:endParaRPr lang="ja-JP" altLang="en-US" sz="4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0" name="タイトル 1">
            <a:extLst>
              <a:ext uri="{FF2B5EF4-FFF2-40B4-BE49-F238E27FC236}">
                <a16:creationId xmlns:a16="http://schemas.microsoft.com/office/drawing/2014/main" id="{1D373046-48CB-4FD7-B9C9-05C3C6970BE5}"/>
              </a:ext>
            </a:extLst>
          </p:cNvPr>
          <p:cNvSpPr txBox="1">
            <a:spLocks/>
          </p:cNvSpPr>
          <p:nvPr/>
        </p:nvSpPr>
        <p:spPr>
          <a:xfrm>
            <a:off x="1394183" y="3935483"/>
            <a:ext cx="6764934" cy="667770"/>
          </a:xfrm>
          <a:prstGeom prst="rect">
            <a:avLst/>
          </a:prstGeom>
        </p:spPr>
        <p:txBody>
          <a:bodyPr wrap="square">
            <a:noAutofit/>
          </a:bodyPr>
          <a:lstStyle/>
          <a:p>
            <a:r>
              <a:rPr kumimoji="1" lang="ja-JP" altLang="en-US" sz="3400" b="1" dirty="0">
                <a:solidFill>
                  <a:prstClr val="black"/>
                </a:solidFill>
                <a:latin typeface="HGP創英角ﾎﾟｯﾌﾟ体" panose="040B0A00000000000000" pitchFamily="50" charset="-128"/>
                <a:ea typeface="HGP創英角ﾎﾟｯﾌﾟ体" panose="040B0A00000000000000" pitchFamily="50" charset="-128"/>
              </a:rPr>
              <a:t>リサイクル</a:t>
            </a:r>
            <a:r>
              <a:rPr kumimoji="1" lang="ja-JP" altLang="en-US" sz="3400" b="1" dirty="0" smtClean="0">
                <a:solidFill>
                  <a:prstClr val="black"/>
                </a:solidFill>
                <a:latin typeface="HGP創英角ﾎﾟｯﾌﾟ体" panose="040B0A00000000000000" pitchFamily="50" charset="-128"/>
                <a:ea typeface="HGP創英角ﾎﾟｯﾌﾟ体" panose="040B0A00000000000000" pitchFamily="50" charset="-128"/>
              </a:rPr>
              <a:t>できない③</a:t>
            </a:r>
            <a:r>
              <a:rPr kumimoji="1" lang="ja-JP" altLang="en-US" sz="3400" b="1"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3400" b="1" dirty="0" smtClean="0">
                <a:solidFill>
                  <a:srgbClr val="FF0000"/>
                </a:solidFill>
                <a:latin typeface="HGP創英角ﾎﾟｯﾌﾟ体" panose="040B0A00000000000000" pitchFamily="50" charset="-128"/>
                <a:ea typeface="HGP創英角ﾎﾟｯﾌﾟ体" panose="040B0A00000000000000" pitchFamily="50" charset="-128"/>
              </a:rPr>
              <a:t>紙コップ</a:t>
            </a:r>
            <a:endParaRPr kumimoji="1" lang="en-US" altLang="ja-JP" sz="3400" b="1" dirty="0">
              <a:solidFill>
                <a:srgbClr val="FF0000"/>
              </a:solidFill>
              <a:latin typeface="HGP創英角ﾎﾟｯﾌﾟ体" panose="040B0A00000000000000" pitchFamily="50" charset="-128"/>
              <a:ea typeface="HGP創英角ﾎﾟｯﾌﾟ体" panose="040B0A00000000000000" pitchFamily="50" charset="-128"/>
            </a:endParaRPr>
          </a:p>
          <a:p>
            <a:endParaRPr lang="ja-JP" altLang="en-US" sz="4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1" name="タイトル 1">
            <a:extLst>
              <a:ext uri="{FF2B5EF4-FFF2-40B4-BE49-F238E27FC236}">
                <a16:creationId xmlns:a16="http://schemas.microsoft.com/office/drawing/2014/main" id="{1D373046-48CB-4FD7-B9C9-05C3C6970BE5}"/>
              </a:ext>
            </a:extLst>
          </p:cNvPr>
          <p:cNvSpPr txBox="1">
            <a:spLocks/>
          </p:cNvSpPr>
          <p:nvPr/>
        </p:nvSpPr>
        <p:spPr>
          <a:xfrm>
            <a:off x="1394183" y="5376043"/>
            <a:ext cx="8536934" cy="1304702"/>
          </a:xfrm>
          <a:prstGeom prst="rect">
            <a:avLst/>
          </a:prstGeom>
        </p:spPr>
        <p:txBody>
          <a:bodyPr wrap="square">
            <a:noAutofit/>
          </a:bodyPr>
          <a:lstStyle/>
          <a:p>
            <a:r>
              <a:rPr kumimoji="1" lang="ja-JP" altLang="en-US" sz="3400" b="1" dirty="0">
                <a:solidFill>
                  <a:prstClr val="black"/>
                </a:solidFill>
                <a:latin typeface="HGP創英角ﾎﾟｯﾌﾟ体" panose="040B0A00000000000000" pitchFamily="50" charset="-128"/>
                <a:ea typeface="HGP創英角ﾎﾟｯﾌﾟ体" panose="040B0A00000000000000" pitchFamily="50" charset="-128"/>
              </a:rPr>
              <a:t>リサイクル</a:t>
            </a:r>
            <a:r>
              <a:rPr kumimoji="1" lang="ja-JP" altLang="en-US" sz="3400" b="1" dirty="0" smtClean="0">
                <a:solidFill>
                  <a:prstClr val="black"/>
                </a:solidFill>
                <a:latin typeface="HGP創英角ﾎﾟｯﾌﾟ体" panose="040B0A00000000000000" pitchFamily="50" charset="-128"/>
                <a:ea typeface="HGP創英角ﾎﾟｯﾌﾟ体" panose="040B0A00000000000000" pitchFamily="50" charset="-128"/>
              </a:rPr>
              <a:t>できない④</a:t>
            </a:r>
            <a:r>
              <a:rPr kumimoji="1" lang="ja-JP" altLang="en-US" sz="3400" b="1"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3400" b="1" dirty="0" smtClean="0">
                <a:solidFill>
                  <a:srgbClr val="FF0000"/>
                </a:solidFill>
                <a:latin typeface="HGP創英角ﾎﾟｯﾌﾟ体" panose="040B0A00000000000000" pitchFamily="50" charset="-128"/>
                <a:ea typeface="HGP創英角ﾎﾟｯﾌﾟ体" panose="040B0A00000000000000" pitchFamily="50" charset="-128"/>
              </a:rPr>
              <a:t>ティッシュの箱</a:t>
            </a:r>
            <a:endParaRPr kumimoji="1" lang="en-US" altLang="ja-JP" sz="3400" b="1" dirty="0">
              <a:solidFill>
                <a:srgbClr val="FF0000"/>
              </a:solidFill>
              <a:latin typeface="HGP創英角ﾎﾟｯﾌﾟ体" panose="040B0A00000000000000" pitchFamily="50" charset="-128"/>
              <a:ea typeface="HGP創英角ﾎﾟｯﾌﾟ体" panose="040B0A00000000000000" pitchFamily="50" charset="-128"/>
            </a:endParaRPr>
          </a:p>
          <a:p>
            <a:r>
              <a:rPr lang="ja-JP" altLang="en-US" sz="4000" dirty="0" smtClean="0">
                <a:solidFill>
                  <a:prstClr val="black"/>
                </a:solidFill>
                <a:latin typeface="HGP創英角ﾎﾟｯﾌﾟ体" panose="040B0A00000000000000" pitchFamily="50" charset="-128"/>
                <a:ea typeface="HGP創英角ﾎﾟｯﾌﾟ体" panose="040B0A00000000000000" pitchFamily="50" charset="-128"/>
                <a:cs typeface="ＭＳ Ｐゴシック" panose="020B0600070205080204" pitchFamily="50" charset="-128"/>
              </a:rPr>
              <a:t>　　　　　　　　　　</a:t>
            </a:r>
            <a:r>
              <a:rPr lang="ja-JP" altLang="en-US" sz="4000" dirty="0">
                <a:solidFill>
                  <a:prstClr val="black"/>
                </a:solidFill>
                <a:latin typeface="HGP創英角ﾎﾟｯﾌﾟ体" panose="040B0A00000000000000" pitchFamily="50" charset="-128"/>
                <a:ea typeface="HGP創英角ﾎﾟｯﾌﾟ体" panose="040B0A00000000000000" pitchFamily="50" charset="-128"/>
                <a:cs typeface="ＭＳ Ｐゴシック" panose="020B0600070205080204" pitchFamily="50" charset="-128"/>
              </a:rPr>
              <a:t> </a:t>
            </a:r>
            <a:r>
              <a:rPr lang="ja-JP" altLang="en-US" sz="4000" b="1" dirty="0" smtClean="0">
                <a:solidFill>
                  <a:prstClr val="black"/>
                </a:solidFill>
                <a:latin typeface="HGP創英角ﾎﾟｯﾌﾟ体" panose="040B0A00000000000000" pitchFamily="50" charset="-128"/>
                <a:ea typeface="HGP創英角ﾎﾟｯﾌﾟ体" panose="040B0A00000000000000" pitchFamily="50" charset="-128"/>
                <a:cs typeface="ＭＳ Ｐゴシック" panose="020B0600070205080204" pitchFamily="50" charset="-128"/>
              </a:rPr>
              <a:t>　 </a:t>
            </a:r>
            <a:r>
              <a:rPr lang="ja-JP" altLang="en-US" sz="3400" b="1" dirty="0" smtClean="0">
                <a:solidFill>
                  <a:srgbClr val="FF0000"/>
                </a:solidFill>
                <a:latin typeface="HGP創英角ﾎﾟｯﾌﾟ体" panose="040B0A00000000000000" pitchFamily="50" charset="-128"/>
                <a:ea typeface="HGP創英角ﾎﾟｯﾌﾟ体" panose="040B0A00000000000000" pitchFamily="50" charset="-128"/>
                <a:cs typeface="ＭＳ Ｐゴシック" panose="020B0600070205080204" pitchFamily="50" charset="-128"/>
              </a:rPr>
              <a:t>（そのままだと✕</a:t>
            </a:r>
            <a:r>
              <a:rPr lang="ja-JP" altLang="en-US" sz="3400" b="1" dirty="0" smtClean="0">
                <a:solidFill>
                  <a:srgbClr val="FF0000"/>
                </a:solidFill>
                <a:latin typeface="ＭＳ ゴシック" panose="020B0609070205080204" pitchFamily="49" charset="-128"/>
                <a:ea typeface="ＭＳ ゴシック" panose="020B0609070205080204" pitchFamily="49" charset="-128"/>
                <a:cs typeface="ＭＳ Ｐゴシック" panose="020B0600070205080204" pitchFamily="50" charset="-128"/>
              </a:rPr>
              <a:t>）</a:t>
            </a:r>
            <a:endParaRPr lang="ja-JP" altLang="en-US" sz="3400" b="1" dirty="0">
              <a:solidFill>
                <a:srgbClr val="FF0000"/>
              </a:solidFill>
              <a:latin typeface="ＭＳ ゴシック" panose="020B0609070205080204" pitchFamily="49" charset="-128"/>
              <a:ea typeface="ＭＳ ゴシック" panose="020B0609070205080204" pitchFamily="49" charset="-128"/>
              <a:cs typeface="ＭＳ Ｐゴシック" panose="020B0600070205080204" pitchFamily="50" charset="-128"/>
            </a:endParaRPr>
          </a:p>
        </p:txBody>
      </p:sp>
    </p:spTree>
    <p:extLst>
      <p:ext uri="{BB962C8B-B14F-4D97-AF65-F5344CB8AC3E}">
        <p14:creationId xmlns:p14="http://schemas.microsoft.com/office/powerpoint/2010/main" val="25199564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D8B00AC5-983D-4A55-AC49-3E68E5E13523}"/>
              </a:ext>
            </a:extLst>
          </p:cNvPr>
          <p:cNvSpPr>
            <a:spLocks noGrp="1"/>
          </p:cNvSpPr>
          <p:nvPr>
            <p:ph type="title"/>
          </p:nvPr>
        </p:nvSpPr>
        <p:spPr>
          <a:xfrm>
            <a:off x="1419613" y="718456"/>
            <a:ext cx="6601279" cy="854080"/>
          </a:xfrm>
          <a:prstGeom prst="rect">
            <a:avLst/>
          </a:prstGeom>
        </p:spPr>
        <p:txBody>
          <a:bodyPr wrap="square">
            <a:spAutoFit/>
          </a:bodyPr>
          <a:lstStyle/>
          <a:p>
            <a:pPr eaLnBrk="0" fontAlgn="base" hangingPunct="0"/>
            <a:r>
              <a:rPr lang="ja-JP" sz="5500" b="1" kern="1200" dirty="0">
                <a:solidFill>
                  <a:srgbClr val="FF0000"/>
                </a:solidFill>
                <a:effectLst/>
                <a:latin typeface="ＭＳ Ｐゴシック" panose="020B0600070205080204" pitchFamily="50" charset="-128"/>
                <a:ea typeface="HGP創英角ﾎﾟｯﾌﾟ体"/>
                <a:cs typeface="Times New Roman" panose="02020603050405020304" pitchFamily="18" charset="0"/>
              </a:rPr>
              <a:t>リサイクルできるもの</a:t>
            </a:r>
            <a:endParaRPr lang="ja-JP" sz="55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 name="コンテンツ プレースホルダー 4">
            <a:extLst>
              <a:ext uri="{FF2B5EF4-FFF2-40B4-BE49-F238E27FC236}">
                <a16:creationId xmlns:a16="http://schemas.microsoft.com/office/drawing/2014/main" id="{49BA29CB-D9B3-45F8-848F-9F4DFB264B4C}"/>
              </a:ext>
            </a:extLst>
          </p:cNvPr>
          <p:cNvSpPr>
            <a:spLocks noGrp="1"/>
          </p:cNvSpPr>
          <p:nvPr>
            <p:ph idx="1"/>
          </p:nvPr>
        </p:nvSpPr>
        <p:spPr>
          <a:xfrm>
            <a:off x="709256" y="1895086"/>
            <a:ext cx="8021994" cy="4529138"/>
          </a:xfrm>
          <a:prstGeom prst="rect">
            <a:avLst/>
          </a:prstGeom>
        </p:spPr>
        <p:txBody>
          <a:bodyPr wrap="square">
            <a:noAutofit/>
          </a:bodyPr>
          <a:lstStyle/>
          <a:p>
            <a:pPr marL="0" indent="0" eaLnBrk="0" fontAlgn="base" hangingPunct="0">
              <a:buNone/>
            </a:pPr>
            <a:r>
              <a:rPr lang="ja-JP" sz="4500" b="1" kern="1200" dirty="0">
                <a:effectLst/>
                <a:latin typeface="ＭＳ Ｐゴシック" panose="020B0600070205080204" pitchFamily="50" charset="-128"/>
                <a:ea typeface="HGP創英角ﾎﾟｯﾌﾟ体"/>
                <a:cs typeface="Times New Roman" panose="02020603050405020304" pitchFamily="18" charset="0"/>
              </a:rPr>
              <a:t>・おかしの箱　</a:t>
            </a:r>
            <a:r>
              <a:rPr lang="en-US" sz="4500" b="1" kern="1200" dirty="0">
                <a:effectLst/>
                <a:latin typeface="ＭＳ Ｐゴシック" panose="020B0600070205080204" pitchFamily="50" charset="-128"/>
                <a:ea typeface="HGP創英角ﾎﾟｯﾌﾟ体"/>
                <a:cs typeface="Times New Roman" panose="02020603050405020304" pitchFamily="18" charset="0"/>
              </a:rPr>
              <a:t>        </a:t>
            </a:r>
            <a:r>
              <a:rPr lang="ja-JP" sz="4500" b="1" kern="1200" dirty="0" smtClean="0">
                <a:effectLst/>
                <a:latin typeface="ＭＳ Ｐゴシック" panose="020B0600070205080204" pitchFamily="50" charset="-128"/>
                <a:ea typeface="HGP創英角ﾎﾟｯﾌﾟ体"/>
                <a:cs typeface="Times New Roman" panose="02020603050405020304" pitchFamily="18" charset="0"/>
              </a:rPr>
              <a:t>・</a:t>
            </a:r>
            <a:r>
              <a:rPr lang="ja-JP" sz="4500" b="1" kern="1200" dirty="0">
                <a:effectLst/>
                <a:latin typeface="ＭＳ Ｐゴシック" panose="020B0600070205080204" pitchFamily="50" charset="-128"/>
                <a:ea typeface="HGP創英角ﾎﾟｯﾌﾟ体"/>
                <a:cs typeface="Times New Roman" panose="02020603050405020304" pitchFamily="18" charset="0"/>
              </a:rPr>
              <a:t>プリント</a:t>
            </a:r>
            <a:endParaRPr lang="ja-JP" sz="45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indent="0" eaLnBrk="0" fontAlgn="base" hangingPunct="0">
              <a:buNone/>
            </a:pPr>
            <a:r>
              <a:rPr lang="ja-JP" sz="4500" b="1" kern="1200" dirty="0">
                <a:effectLst/>
                <a:latin typeface="ＭＳ Ｐゴシック" panose="020B0600070205080204" pitchFamily="50" charset="-128"/>
                <a:ea typeface="HGP創英角ﾎﾟｯﾌﾟ体"/>
                <a:cs typeface="Times New Roman" panose="02020603050405020304" pitchFamily="18" charset="0"/>
              </a:rPr>
              <a:t>・カレンダー</a:t>
            </a:r>
            <a:r>
              <a:rPr lang="en-US" sz="4500" b="1" kern="1200" dirty="0">
                <a:effectLst/>
                <a:latin typeface="ＭＳ Ｐゴシック" panose="020B0600070205080204" pitchFamily="50" charset="-128"/>
                <a:ea typeface="HGP創英角ﾎﾟｯﾌﾟ体"/>
                <a:cs typeface="Times New Roman" panose="02020603050405020304" pitchFamily="18" charset="0"/>
              </a:rPr>
              <a:t>           </a:t>
            </a:r>
            <a:r>
              <a:rPr lang="ja-JP" sz="4500" b="1" kern="1200" dirty="0">
                <a:effectLst/>
                <a:latin typeface="ＭＳ Ｐゴシック" panose="020B0600070205080204" pitchFamily="50" charset="-128"/>
                <a:ea typeface="HGP創英角ﾎﾟｯﾌﾟ体"/>
                <a:cs typeface="Times New Roman" panose="02020603050405020304" pitchFamily="18" charset="0"/>
              </a:rPr>
              <a:t>・紙ぶくろ</a:t>
            </a:r>
            <a:endParaRPr lang="ja-JP" sz="45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indent="0" eaLnBrk="0" fontAlgn="base" hangingPunct="0">
              <a:buNone/>
            </a:pPr>
            <a:r>
              <a:rPr lang="ja-JP" sz="4500" b="1" kern="1200" dirty="0">
                <a:effectLst/>
                <a:latin typeface="ＭＳ Ｐゴシック" panose="020B0600070205080204" pitchFamily="50" charset="-128"/>
                <a:ea typeface="HGP創英角ﾎﾟｯﾌﾟ体"/>
                <a:cs typeface="Times New Roman" panose="02020603050405020304" pitchFamily="18" charset="0"/>
              </a:rPr>
              <a:t>・ラップの箱　</a:t>
            </a:r>
            <a:r>
              <a:rPr lang="en-US" sz="4500" b="1" kern="1200" dirty="0">
                <a:effectLst/>
                <a:latin typeface="ＭＳ Ｐゴシック" panose="020B0600070205080204" pitchFamily="50" charset="-128"/>
                <a:ea typeface="HGP創英角ﾎﾟｯﾌﾟ体"/>
                <a:cs typeface="Times New Roman" panose="02020603050405020304" pitchFamily="18" charset="0"/>
              </a:rPr>
              <a:t>     </a:t>
            </a:r>
            <a:endParaRPr lang="ja-JP" sz="45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indent="0" eaLnBrk="0" fontAlgn="base" hangingPunct="0">
              <a:buNone/>
            </a:pPr>
            <a:r>
              <a:rPr lang="ja-JP" sz="4500" b="1" kern="1200" dirty="0">
                <a:effectLst/>
                <a:latin typeface="ＭＳ Ｐゴシック" panose="020B0600070205080204" pitchFamily="50" charset="-128"/>
                <a:ea typeface="HGP創英角ﾎﾟｯﾌﾟ体"/>
                <a:cs typeface="Times New Roman" panose="02020603050405020304" pitchFamily="18" charset="0"/>
              </a:rPr>
              <a:t>・カレーまたはシチューの箱</a:t>
            </a:r>
            <a:endParaRPr lang="ja-JP" sz="45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indent="0" eaLnBrk="0" fontAlgn="base" hangingPunct="0">
              <a:buNone/>
            </a:pPr>
            <a:r>
              <a:rPr lang="ja-JP" sz="4500" b="1" kern="1200" dirty="0">
                <a:effectLst/>
                <a:latin typeface="ＭＳ Ｐゴシック" panose="020B0600070205080204" pitchFamily="50" charset="-128"/>
                <a:ea typeface="HGP創英角ﾎﾟｯﾌﾟ体"/>
                <a:cs typeface="Times New Roman" panose="02020603050405020304" pitchFamily="18" charset="0"/>
              </a:rPr>
              <a:t>・プリンまたはヨーグルトの台紙</a:t>
            </a:r>
            <a:endParaRPr lang="ja-JP" sz="45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indent="0" eaLnBrk="0" fontAlgn="base" hangingPunct="0">
              <a:buNone/>
            </a:pPr>
            <a:r>
              <a:rPr lang="ja-JP" sz="4500" b="1" kern="1200" dirty="0">
                <a:effectLst/>
                <a:latin typeface="ＭＳ Ｐゴシック" panose="020B0600070205080204" pitchFamily="50" charset="-128"/>
                <a:ea typeface="HGP創英角ﾎﾟｯﾌﾟ体"/>
                <a:cs typeface="Times New Roman" panose="02020603050405020304" pitchFamily="18" charset="0"/>
              </a:rPr>
              <a:t>・トイレットペーパーのしん</a:t>
            </a:r>
            <a:endParaRPr lang="ja-JP" sz="45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0" indent="0" eaLnBrk="0" fontAlgn="base" hangingPunct="0">
              <a:buNone/>
            </a:pPr>
            <a:r>
              <a:rPr lang="en-US" sz="50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025008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D373046-48CB-4FD7-B9C9-05C3C6970BE5}"/>
              </a:ext>
            </a:extLst>
          </p:cNvPr>
          <p:cNvSpPr txBox="1">
            <a:spLocks/>
          </p:cNvSpPr>
          <p:nvPr/>
        </p:nvSpPr>
        <p:spPr>
          <a:xfrm>
            <a:off x="-151750" y="540800"/>
            <a:ext cx="9379901" cy="950910"/>
          </a:xfrm>
          <a:prstGeom prst="rect">
            <a:avLst/>
          </a:prstGeom>
        </p:spPr>
        <p:txBody>
          <a:bodyPr wrap="square">
            <a:noAutofit/>
          </a:bodyPr>
          <a:lstStyle/>
          <a:p>
            <a:r>
              <a:rPr lang="ja-JP" altLang="en-US" sz="4000" dirty="0">
                <a:solidFill>
                  <a:srgbClr val="0000FF"/>
                </a:solidFill>
                <a:latin typeface="ＭＳ Ｐゴシック" panose="020B0600070205080204" pitchFamily="50" charset="-128"/>
                <a:ea typeface="HG創英角ﾎﾟｯﾌﾟ体"/>
                <a:cs typeface="Times New Roman" panose="02020603050405020304" pitchFamily="18" charset="0"/>
              </a:rPr>
              <a:t>「リサイクルできる」に入っているもの</a:t>
            </a:r>
            <a:endParaRPr lang="ja-JP" altLang="en-US" sz="4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 name="タイトル 1">
            <a:extLst>
              <a:ext uri="{FF2B5EF4-FFF2-40B4-BE49-F238E27FC236}">
                <a16:creationId xmlns:a16="http://schemas.microsoft.com/office/drawing/2014/main" id="{1D373046-48CB-4FD7-B9C9-05C3C6970BE5}"/>
              </a:ext>
            </a:extLst>
          </p:cNvPr>
          <p:cNvSpPr txBox="1">
            <a:spLocks/>
          </p:cNvSpPr>
          <p:nvPr/>
        </p:nvSpPr>
        <p:spPr>
          <a:xfrm>
            <a:off x="3386772" y="1217014"/>
            <a:ext cx="2370455" cy="719137"/>
          </a:xfrm>
          <a:prstGeom prst="rect">
            <a:avLst/>
          </a:prstGeom>
        </p:spPr>
        <p:txBody>
          <a:bodyPr wrap="square">
            <a:noAutofit/>
          </a:bodyPr>
          <a:lstStyle/>
          <a:p>
            <a:r>
              <a:rPr lang="en-US" sz="4000" dirty="0">
                <a:solidFill>
                  <a:srgbClr val="FF0000"/>
                </a:solidFill>
                <a:latin typeface="ＭＳ 明朝" panose="02020609040205080304" pitchFamily="17" charset="-128"/>
                <a:ea typeface="HG創英角ﾎﾟｯﾌﾟ体"/>
                <a:cs typeface="ＭＳ 明朝" panose="02020609040205080304" pitchFamily="17" charset="-128"/>
              </a:rPr>
              <a:t>➡</a:t>
            </a:r>
            <a:r>
              <a:rPr lang="ja-JP" altLang="en-US" sz="4000" dirty="0">
                <a:solidFill>
                  <a:srgbClr val="FF0000"/>
                </a:solidFill>
                <a:latin typeface="ＭＳ Ｐゴシック" panose="020B0600070205080204" pitchFamily="50" charset="-128"/>
                <a:ea typeface="HG創英角ﾎﾟｯﾌﾟ体"/>
                <a:cs typeface="HG創英角ﾎﾟｯﾌﾟ体"/>
              </a:rPr>
              <a:t>ざつ</a:t>
            </a:r>
            <a:r>
              <a:rPr lang="ja-JP" altLang="en-US" sz="4000" dirty="0">
                <a:solidFill>
                  <a:srgbClr val="FF0000"/>
                </a:solidFill>
                <a:latin typeface="ＭＳ Ｐゴシック" panose="020B0600070205080204" pitchFamily="50" charset="-128"/>
                <a:ea typeface="HG創英角ﾎﾟｯﾌﾟ体"/>
                <a:cs typeface="Times New Roman" panose="02020603050405020304" pitchFamily="18" charset="0"/>
              </a:rPr>
              <a:t>紙</a:t>
            </a:r>
            <a:endParaRPr lang="ja-JP" altLang="en-US" sz="4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6" name="図 5">
            <a:extLst>
              <a:ext uri="{FF2B5EF4-FFF2-40B4-BE49-F238E27FC236}">
                <a16:creationId xmlns:a16="http://schemas.microsoft.com/office/drawing/2014/main" id="{3C0410C7-27FF-4686-BC5D-1E21C73BF252}"/>
              </a:ext>
            </a:extLst>
          </p:cNvPr>
          <p:cNvPicPr/>
          <p:nvPr/>
        </p:nvPicPr>
        <p:blipFill>
          <a:blip r:embed="rId3">
            <a:extLst>
              <a:ext uri="{28A0092B-C50C-407E-A947-70E740481C1C}">
                <a14:useLocalDpi xmlns:a14="http://schemas.microsoft.com/office/drawing/2010/main" val="0"/>
              </a:ext>
            </a:extLst>
          </a:blip>
          <a:stretch>
            <a:fillRect/>
          </a:stretch>
        </p:blipFill>
        <p:spPr>
          <a:xfrm>
            <a:off x="3517502" y="2139157"/>
            <a:ext cx="2108994" cy="1904998"/>
          </a:xfrm>
          <a:prstGeom prst="rect">
            <a:avLst/>
          </a:prstGeom>
        </p:spPr>
      </p:pic>
      <p:sp>
        <p:nvSpPr>
          <p:cNvPr id="7" name="タイトル 1">
            <a:extLst>
              <a:ext uri="{FF2B5EF4-FFF2-40B4-BE49-F238E27FC236}">
                <a16:creationId xmlns:a16="http://schemas.microsoft.com/office/drawing/2014/main" id="{1D373046-48CB-4FD7-B9C9-05C3C6970BE5}"/>
              </a:ext>
            </a:extLst>
          </p:cNvPr>
          <p:cNvSpPr txBox="1">
            <a:spLocks/>
          </p:cNvSpPr>
          <p:nvPr/>
        </p:nvSpPr>
        <p:spPr>
          <a:xfrm>
            <a:off x="6283643" y="2213291"/>
            <a:ext cx="1831657" cy="987109"/>
          </a:xfrm>
          <a:prstGeom prst="rect">
            <a:avLst/>
          </a:prstGeom>
        </p:spPr>
        <p:txBody>
          <a:bodyPr wrap="square">
            <a:noAutofit/>
          </a:bodyPr>
          <a:lstStyle/>
          <a:p>
            <a:r>
              <a:rPr lang="ja-JP" altLang="en-US" sz="3000" dirty="0">
                <a:solidFill>
                  <a:srgbClr val="FF6600"/>
                </a:solidFill>
                <a:latin typeface="ＭＳ Ｐゴシック" panose="020B0600070205080204" pitchFamily="50" charset="-128"/>
                <a:ea typeface="HG創英角ﾎﾟｯﾌﾟ体"/>
                <a:cs typeface="Times New Roman" panose="02020603050405020304" pitchFamily="18" charset="0"/>
              </a:rPr>
              <a:t>紙マーク</a:t>
            </a:r>
            <a:endParaRPr lang="ja-JP" altLang="en-US" sz="3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r>
              <a:rPr lang="ja-JP" altLang="en-US" sz="3000" dirty="0">
                <a:solidFill>
                  <a:srgbClr val="FF6600"/>
                </a:solidFill>
                <a:latin typeface="ＭＳ Ｐゴシック" panose="020B0600070205080204" pitchFamily="50" charset="-128"/>
                <a:ea typeface="HG創英角ﾎﾟｯﾌﾟ体"/>
                <a:cs typeface="Times New Roman" panose="02020603050405020304" pitchFamily="18" charset="0"/>
              </a:rPr>
              <a:t>が目印</a:t>
            </a:r>
            <a:endParaRPr lang="ja-JP" altLang="en-US" sz="3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8" name="円/楕円 18">
            <a:extLst>
              <a:ext uri="{FF2B5EF4-FFF2-40B4-BE49-F238E27FC236}">
                <a16:creationId xmlns:a16="http://schemas.microsoft.com/office/drawing/2014/main" id="{811264A5-1CF0-46CD-A6D4-89FF6A83B801}"/>
              </a:ext>
            </a:extLst>
          </p:cNvPr>
          <p:cNvSpPr/>
          <p:nvPr/>
        </p:nvSpPr>
        <p:spPr>
          <a:xfrm>
            <a:off x="6083559" y="1936151"/>
            <a:ext cx="2031741" cy="1632549"/>
          </a:xfrm>
          <a:prstGeom prst="ellipse">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solidFill>
                <a:prstClr val="white"/>
              </a:solidFill>
            </a:endParaRPr>
          </a:p>
        </p:txBody>
      </p:sp>
      <p:sp>
        <p:nvSpPr>
          <p:cNvPr id="9" name="正方形/長方形 8">
            <a:extLst>
              <a:ext uri="{FF2B5EF4-FFF2-40B4-BE49-F238E27FC236}">
                <a16:creationId xmlns:a16="http://schemas.microsoft.com/office/drawing/2014/main" id="{A5C4F88A-02F0-43D2-97F4-F75810493DCB}"/>
              </a:ext>
            </a:extLst>
          </p:cNvPr>
          <p:cNvSpPr/>
          <p:nvPr/>
        </p:nvSpPr>
        <p:spPr>
          <a:xfrm>
            <a:off x="264478" y="4526757"/>
            <a:ext cx="7704934" cy="1015663"/>
          </a:xfrm>
          <a:prstGeom prst="rect">
            <a:avLst/>
          </a:prstGeom>
        </p:spPr>
        <p:txBody>
          <a:bodyPr wrap="square">
            <a:spAutoFit/>
          </a:bodyPr>
          <a:lstStyle/>
          <a:p>
            <a:pPr eaLnBrk="0" fontAlgn="base" hangingPunct="0"/>
            <a:r>
              <a:rPr lang="ja-JP" altLang="en-US" sz="3000" b="1" dirty="0">
                <a:solidFill>
                  <a:srgbClr val="009900"/>
                </a:solidFill>
                <a:latin typeface="ＭＳ Ｐゴシック" panose="020B0600070205080204" pitchFamily="50" charset="-128"/>
                <a:ea typeface="HGMaruGothicMPRO" panose="020F0400000000000000" pitchFamily="50" charset="-128"/>
                <a:cs typeface="Times New Roman" panose="02020603050405020304" pitchFamily="18" charset="0"/>
              </a:rPr>
              <a:t>でも</a:t>
            </a:r>
            <a:r>
              <a:rPr lang="en-US" altLang="ja-JP" sz="3000" b="1" dirty="0">
                <a:solidFill>
                  <a:srgbClr val="009900"/>
                </a:solidFill>
                <a:latin typeface="ＭＳ Ｐゴシック" panose="020B0600070205080204" pitchFamily="50" charset="-128"/>
                <a:ea typeface="HGMaruGothicMPRO" panose="020F0400000000000000" pitchFamily="50" charset="-128"/>
                <a:cs typeface="Times New Roman" panose="02020603050405020304" pitchFamily="18" charset="0"/>
              </a:rPr>
              <a:t>…</a:t>
            </a:r>
            <a:r>
              <a:rPr lang="ja-JP" altLang="en-US" sz="3000" b="1" dirty="0">
                <a:solidFill>
                  <a:srgbClr val="009900"/>
                </a:solidFill>
                <a:latin typeface="ＭＳ Ｐゴシック" panose="020B0600070205080204" pitchFamily="50" charset="-128"/>
                <a:ea typeface="HGMaruGothicMPRO" panose="020F0400000000000000" pitchFamily="50" charset="-128"/>
                <a:cs typeface="Times New Roman" panose="02020603050405020304" pitchFamily="18" charset="0"/>
              </a:rPr>
              <a:t>紙マークがついていてもリサイクル</a:t>
            </a:r>
            <a:endParaRPr lang="ja-JP" altLang="en-US" sz="3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indent="1905635" eaLnBrk="0" fontAlgn="base" hangingPunct="0"/>
            <a:r>
              <a:rPr lang="ja-JP" altLang="en-US" sz="3000" b="1" dirty="0">
                <a:solidFill>
                  <a:srgbClr val="009900"/>
                </a:solidFill>
                <a:latin typeface="ＭＳ Ｐゴシック" panose="020B0600070205080204" pitchFamily="50" charset="-128"/>
                <a:ea typeface="HGMaruGothicMPRO" panose="020F0400000000000000" pitchFamily="50" charset="-128"/>
                <a:cs typeface="Times New Roman" panose="02020603050405020304" pitchFamily="18" charset="0"/>
              </a:rPr>
              <a:t>できないものもあるよ。</a:t>
            </a:r>
            <a:endParaRPr lang="ja-JP" altLang="en-US" sz="3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0" name="正方形/長方形 9">
            <a:extLst>
              <a:ext uri="{FF2B5EF4-FFF2-40B4-BE49-F238E27FC236}">
                <a16:creationId xmlns:a16="http://schemas.microsoft.com/office/drawing/2014/main" id="{E32B59BE-20C8-49BF-9365-91C98B0E32E7}"/>
              </a:ext>
            </a:extLst>
          </p:cNvPr>
          <p:cNvSpPr/>
          <p:nvPr/>
        </p:nvSpPr>
        <p:spPr>
          <a:xfrm>
            <a:off x="373896" y="5948431"/>
            <a:ext cx="6025752" cy="460338"/>
          </a:xfrm>
          <a:prstGeom prst="rect">
            <a:avLst/>
          </a:prstGeom>
          <a:ln w="28575">
            <a:solidFill>
              <a:srgbClr val="FF0000"/>
            </a:solidFill>
          </a:ln>
        </p:spPr>
        <p:txBody>
          <a:bodyPr wrap="square">
            <a:spAutoFit/>
          </a:bodyPr>
          <a:lstStyle/>
          <a:p>
            <a:pPr eaLnBrk="0" fontAlgn="base" hangingPunct="0"/>
            <a:r>
              <a:rPr lang="ja-JP" altLang="en-US" sz="2400" b="1" dirty="0">
                <a:solidFill>
                  <a:srgbClr val="FF0000"/>
                </a:solidFill>
                <a:latin typeface="ＭＳ Ｐゴシック" panose="020B0600070205080204" pitchFamily="50" charset="-128"/>
                <a:ea typeface="HGMaruGothicMPRO" panose="020F0400000000000000" pitchFamily="50" charset="-128"/>
                <a:cs typeface="Times New Roman" panose="02020603050405020304" pitchFamily="18" charset="0"/>
              </a:rPr>
              <a:t>ざつ紙のことは分別ガイドブックを見てね</a:t>
            </a:r>
            <a:endParaRPr lang="ja-JP" altLang="en-US" sz="24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11" name="図 10">
            <a:extLst>
              <a:ext uri="{FF2B5EF4-FFF2-40B4-BE49-F238E27FC236}">
                <a16:creationId xmlns:a16="http://schemas.microsoft.com/office/drawing/2014/main" id="{6EFF2A56-259B-46A9-9D7C-B9E49B1542E6}"/>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7969412" y="5194709"/>
            <a:ext cx="1085688" cy="1418240"/>
          </a:xfrm>
          <a:prstGeom prst="rect">
            <a:avLst/>
          </a:prstGeom>
        </p:spPr>
      </p:pic>
      <p:pic>
        <p:nvPicPr>
          <p:cNvPr id="12" name="図 11">
            <a:extLst>
              <a:ext uri="{FF2B5EF4-FFF2-40B4-BE49-F238E27FC236}">
                <a16:creationId xmlns:a16="http://schemas.microsoft.com/office/drawing/2014/main" id="{D7342956-7222-4BCC-9B34-0CCC2785D0A8}"/>
              </a:ext>
            </a:extLst>
          </p:cNvPr>
          <p:cNvPicPr/>
          <p:nvPr/>
        </p:nvPicPr>
        <p:blipFill>
          <a:blip r:embed="rId5" cstate="print">
            <a:extLst>
              <a:ext uri="{28A0092B-C50C-407E-A947-70E740481C1C}">
                <a14:useLocalDpi xmlns:a14="http://schemas.microsoft.com/office/drawing/2010/main" val="0"/>
              </a:ext>
            </a:extLst>
          </a:blip>
          <a:stretch>
            <a:fillRect/>
          </a:stretch>
        </p:blipFill>
        <p:spPr>
          <a:xfrm>
            <a:off x="6690224" y="5194709"/>
            <a:ext cx="1144906" cy="1433510"/>
          </a:xfrm>
          <a:prstGeom prst="rect">
            <a:avLst/>
          </a:prstGeom>
        </p:spPr>
      </p:pic>
    </p:spTree>
    <p:extLst>
      <p:ext uri="{BB962C8B-B14F-4D97-AF65-F5344CB8AC3E}">
        <p14:creationId xmlns:p14="http://schemas.microsoft.com/office/powerpoint/2010/main" val="2200531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A49FF5FF-DECE-416B-B49B-A388D0E0CF5B}"/>
              </a:ext>
            </a:extLst>
          </p:cNvPr>
          <p:cNvGraphicFramePr/>
          <p:nvPr>
            <p:extLst/>
          </p:nvPr>
        </p:nvGraphicFramePr>
        <p:xfrm>
          <a:off x="379413" y="534929"/>
          <a:ext cx="7989887" cy="4559301"/>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a:extLst>
              <a:ext uri="{FF2B5EF4-FFF2-40B4-BE49-F238E27FC236}">
                <a16:creationId xmlns:a16="http://schemas.microsoft.com/office/drawing/2014/main" id="{B8FCEA29-7BF6-4EB9-AFE7-4E20CBB7B46C}"/>
              </a:ext>
            </a:extLst>
          </p:cNvPr>
          <p:cNvSpPr/>
          <p:nvPr/>
        </p:nvSpPr>
        <p:spPr>
          <a:xfrm>
            <a:off x="447873" y="5049939"/>
            <a:ext cx="8472194" cy="630942"/>
          </a:xfrm>
          <a:prstGeom prst="rect">
            <a:avLst/>
          </a:prstGeom>
        </p:spPr>
        <p:txBody>
          <a:bodyPr wrap="square">
            <a:spAutoFit/>
          </a:bodyPr>
          <a:lstStyle/>
          <a:p>
            <a:pPr algn="ctr" eaLnBrk="0" fontAlgn="base" hangingPunct="0"/>
            <a:r>
              <a:rPr lang="ja-JP" altLang="en-US" sz="3500" b="1" dirty="0">
                <a:solidFill>
                  <a:srgbClr val="FF0000"/>
                </a:solidFill>
                <a:latin typeface="ＭＳ Ｐゴシック" panose="020B0600070205080204" pitchFamily="50" charset="-128"/>
                <a:ea typeface="HGP創英角ﾎﾟｯﾌﾟ体"/>
                <a:cs typeface="Times New Roman" panose="02020603050405020304" pitchFamily="18" charset="0"/>
              </a:rPr>
              <a:t>正しく分ければ、紙ごみの</a:t>
            </a:r>
            <a:r>
              <a:rPr lang="ja-JP" altLang="en-US" sz="3500" b="1" dirty="0">
                <a:solidFill>
                  <a:srgbClr val="0000FF"/>
                </a:solidFill>
                <a:latin typeface="ＭＳ Ｐゴシック" panose="020B0600070205080204" pitchFamily="50" charset="-128"/>
                <a:ea typeface="HGP創英角ﾎﾟｯﾌﾟ体"/>
                <a:cs typeface="Times New Roman" panose="02020603050405020304" pitchFamily="18" charset="0"/>
              </a:rPr>
              <a:t>半分</a:t>
            </a:r>
            <a:r>
              <a:rPr lang="ja-JP" altLang="en-US" sz="3500" b="1" dirty="0">
                <a:solidFill>
                  <a:srgbClr val="FF0000"/>
                </a:solidFill>
                <a:latin typeface="ＭＳ Ｐゴシック" panose="020B0600070205080204" pitchFamily="50" charset="-128"/>
                <a:ea typeface="HGP創英角ﾎﾟｯﾌﾟ体"/>
                <a:cs typeface="Times New Roman" panose="02020603050405020304" pitchFamily="18" charset="0"/>
              </a:rPr>
              <a:t>をへらせる！</a:t>
            </a:r>
            <a:endParaRPr lang="ja-JP" altLang="en-US" sz="35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6" name="正方形/長方形 5">
            <a:extLst>
              <a:ext uri="{FF2B5EF4-FFF2-40B4-BE49-F238E27FC236}">
                <a16:creationId xmlns:a16="http://schemas.microsoft.com/office/drawing/2014/main" id="{E0050699-5590-486A-BEAE-0A9B60470A1D}"/>
              </a:ext>
            </a:extLst>
          </p:cNvPr>
          <p:cNvSpPr/>
          <p:nvPr/>
        </p:nvSpPr>
        <p:spPr>
          <a:xfrm>
            <a:off x="816314" y="5905280"/>
            <a:ext cx="7366635" cy="553998"/>
          </a:xfrm>
          <a:prstGeom prst="rect">
            <a:avLst/>
          </a:prstGeom>
          <a:ln w="28575">
            <a:solidFill>
              <a:srgbClr val="009900"/>
            </a:solidFill>
          </a:ln>
        </p:spPr>
        <p:txBody>
          <a:bodyPr wrap="square">
            <a:noAutofit/>
          </a:bodyPr>
          <a:lstStyle/>
          <a:p>
            <a:pPr algn="ctr" eaLnBrk="0" fontAlgn="base" hangingPunct="0"/>
            <a:r>
              <a:rPr lang="ja-JP" altLang="en-US" sz="3000" b="1" dirty="0">
                <a:solidFill>
                  <a:srgbClr val="009900"/>
                </a:solidFill>
                <a:latin typeface="ＭＳ Ｐゴシック" panose="020B0600070205080204" pitchFamily="50" charset="-128"/>
                <a:ea typeface="HGPSoeiKakugothicUB" panose="020B0A00000000000000" pitchFamily="50" charset="-128"/>
                <a:cs typeface="Times New Roman" panose="02020603050405020304" pitchFamily="18" charset="0"/>
              </a:rPr>
              <a:t>ざつ紙は、紙ぶくろなどに入れて</a:t>
            </a:r>
            <a:r>
              <a:rPr lang="ja-JP" altLang="en-US" sz="3000" b="1" dirty="0">
                <a:solidFill>
                  <a:srgbClr val="0000FF"/>
                </a:solidFill>
                <a:latin typeface="ＭＳ Ｐゴシック" panose="020B0600070205080204" pitchFamily="50" charset="-128"/>
                <a:ea typeface="HGPSoeiKakugothicUB" panose="020B0A00000000000000" pitchFamily="50" charset="-128"/>
                <a:cs typeface="Times New Roman" panose="02020603050405020304" pitchFamily="18" charset="0"/>
              </a:rPr>
              <a:t>リサイクル</a:t>
            </a:r>
            <a:endParaRPr lang="ja-JP" altLang="en-US" sz="3000" dirty="0">
              <a:solidFill>
                <a:prstClr val="black"/>
              </a:solidFill>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Tree>
    <p:extLst>
      <p:ext uri="{BB962C8B-B14F-4D97-AF65-F5344CB8AC3E}">
        <p14:creationId xmlns:p14="http://schemas.microsoft.com/office/powerpoint/2010/main" val="3599953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827898" y="1143195"/>
            <a:ext cx="7562850" cy="5467350"/>
          </a:xfrm>
          <a:prstGeom prst="rect">
            <a:avLst/>
          </a:prstGeom>
        </p:spPr>
      </p:pic>
      <p:sp>
        <p:nvSpPr>
          <p:cNvPr id="5" name="タイトル 1">
            <a:extLst>
              <a:ext uri="{FF2B5EF4-FFF2-40B4-BE49-F238E27FC236}">
                <a16:creationId xmlns:a16="http://schemas.microsoft.com/office/drawing/2014/main" id="{1D373046-48CB-4FD7-B9C9-05C3C6970BE5}"/>
              </a:ext>
            </a:extLst>
          </p:cNvPr>
          <p:cNvSpPr txBox="1">
            <a:spLocks/>
          </p:cNvSpPr>
          <p:nvPr/>
        </p:nvSpPr>
        <p:spPr>
          <a:xfrm>
            <a:off x="2102736" y="229607"/>
            <a:ext cx="5013174" cy="778099"/>
          </a:xfrm>
          <a:prstGeom prst="rect">
            <a:avLst/>
          </a:prstGeom>
        </p:spPr>
        <p:txBody>
          <a:bodyPr wrap="square">
            <a:noAutofit/>
          </a:bodyPr>
          <a:lstStyle/>
          <a:p>
            <a:r>
              <a:rPr lang="ja-JP" altLang="en-US" sz="4000" b="1" dirty="0" smtClean="0">
                <a:solidFill>
                  <a:srgbClr val="0000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ワークブック　</a:t>
            </a:r>
            <a:r>
              <a:rPr lang="en-US" altLang="ja-JP" sz="4000" b="1" dirty="0" smtClean="0">
                <a:solidFill>
                  <a:srgbClr val="0000FF"/>
                </a:solidFill>
                <a:latin typeface="HG丸ｺﾞｼｯｸM-PRO" panose="020F0600000000000000" pitchFamily="50" charset="-128"/>
                <a:ea typeface="HG丸ｺﾞｼｯｸM-PRO" panose="020F0600000000000000" pitchFamily="50" charset="-128"/>
                <a:cs typeface="Times New Roman" panose="02020603050405020304" pitchFamily="18" charset="0"/>
              </a:rPr>
              <a:t>P.3</a:t>
            </a:r>
            <a:endParaRPr lang="ja-JP" altLang="en-US" sz="4000" b="1" dirty="0">
              <a:solidFill>
                <a:prstClr val="black"/>
              </a:solidFill>
              <a:latin typeface="HG丸ｺﾞｼｯｸM-PRO" panose="020F0600000000000000" pitchFamily="50" charset="-128"/>
              <a:ea typeface="HG丸ｺﾞｼｯｸM-PRO" panose="020F0600000000000000" pitchFamily="50" charset="-128"/>
              <a:cs typeface="ＭＳ Ｐゴシック" panose="020B0600070205080204" pitchFamily="50" charset="-128"/>
            </a:endParaRPr>
          </a:p>
        </p:txBody>
      </p:sp>
    </p:spTree>
    <p:extLst>
      <p:ext uri="{BB962C8B-B14F-4D97-AF65-F5344CB8AC3E}">
        <p14:creationId xmlns:p14="http://schemas.microsoft.com/office/powerpoint/2010/main" val="2386868038"/>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0</TotalTime>
  <Words>870</Words>
  <Application>Microsoft Office PowerPoint</Application>
  <PresentationFormat>画面に合わせる (4:3)</PresentationFormat>
  <Paragraphs>126</Paragraphs>
  <Slides>8</Slides>
  <Notes>8</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8</vt:i4>
      </vt:variant>
    </vt:vector>
  </HeadingPairs>
  <TitlesOfParts>
    <vt:vector size="23" baseType="lpstr">
      <vt:lpstr>HGPSoeiKakugothicUB</vt:lpstr>
      <vt:lpstr>HGP創英角ﾎﾟｯﾌﾟ体</vt:lpstr>
      <vt:lpstr>HGMaruGothicMPRO</vt:lpstr>
      <vt:lpstr>HGMaruGothicMPRO</vt:lpstr>
      <vt:lpstr>HG創英角ﾎﾟｯﾌﾟ体</vt:lpstr>
      <vt:lpstr>ＭＳ Ｐゴシック</vt:lpstr>
      <vt:lpstr>ＭＳ ゴシック</vt:lpstr>
      <vt:lpstr>ＭＳ 明朝</vt:lpstr>
      <vt:lpstr>游ゴシック</vt:lpstr>
      <vt:lpstr>游ゴシック Light</vt:lpstr>
      <vt:lpstr>Arial</vt:lpstr>
      <vt:lpstr>Calibri</vt:lpstr>
      <vt:lpstr>Calibri Light</vt:lpstr>
      <vt:lpstr>Times New Roman</vt:lpstr>
      <vt:lpstr>1_Office テーマ</vt:lpstr>
      <vt:lpstr>PowerPoint プレゼンテーション</vt:lpstr>
      <vt:lpstr>PowerPoint プレゼンテーション</vt:lpstr>
      <vt:lpstr>PowerPoint プレゼンテーション</vt:lpstr>
      <vt:lpstr>PowerPoint プレゼンテーション</vt:lpstr>
      <vt:lpstr>リサイクルできるもの</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2021-02-22T05:16:48Z</dcterms:created>
  <dcterms:modified xsi:type="dcterms:W3CDTF">2021-03-08T01:39:53Z</dcterms:modified>
</cp:coreProperties>
</file>