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&#65279;<?xml version="1.0" encoding="utf-8" standalone="yes"?>
<Relationships xmlns="http://schemas.openxmlformats.org/package/2006/relationships">
  <Relationship Id="rId3" Type="http://schemas.openxmlformats.org/package/2006/relationships/metadata/core-properties" Target="docProps/core.xml" />
  <Relationship Id="rId2" Type="http://schemas.openxmlformats.org/package/2006/relationships/metadata/thumbnail" Target="docProps/thumbnail.jpeg" />
  <Relationship Id="rId1" Type="http://schemas.openxmlformats.org/officeDocument/2006/relationships/officeDocument" Target="ppt/presentation.xml" />
  <Relationship Id="rId4" Type="http://schemas.openxmlformats.org/officeDocument/2006/relationships/extended-properties" Target="docProps/app.xml" />
</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40"/>
  </p:notesMasterIdLst>
  <p:sldIdLst>
    <p:sldId id="350" r:id="rId2"/>
    <p:sldId id="351" r:id="rId3"/>
    <p:sldId id="352" r:id="rId4"/>
    <p:sldId id="353" r:id="rId5"/>
    <p:sldId id="354" r:id="rId6"/>
    <p:sldId id="355" r:id="rId7"/>
    <p:sldId id="356" r:id="rId8"/>
    <p:sldId id="357" r:id="rId9"/>
    <p:sldId id="358" r:id="rId10"/>
    <p:sldId id="359" r:id="rId11"/>
    <p:sldId id="360" r:id="rId12"/>
    <p:sldId id="361" r:id="rId13"/>
    <p:sldId id="362" r:id="rId14"/>
    <p:sldId id="363" r:id="rId15"/>
    <p:sldId id="364" r:id="rId16"/>
    <p:sldId id="365" r:id="rId17"/>
    <p:sldId id="366" r:id="rId18"/>
    <p:sldId id="367" r:id="rId19"/>
    <p:sldId id="368" r:id="rId20"/>
    <p:sldId id="369" r:id="rId21"/>
    <p:sldId id="370" r:id="rId22"/>
    <p:sldId id="371" r:id="rId23"/>
    <p:sldId id="372" r:id="rId24"/>
    <p:sldId id="373" r:id="rId25"/>
    <p:sldId id="374" r:id="rId26"/>
    <p:sldId id="375" r:id="rId27"/>
    <p:sldId id="376" r:id="rId28"/>
    <p:sldId id="377" r:id="rId29"/>
    <p:sldId id="378" r:id="rId30"/>
    <p:sldId id="379" r:id="rId31"/>
    <p:sldId id="380" r:id="rId32"/>
    <p:sldId id="298" r:id="rId33"/>
    <p:sldId id="265" r:id="rId34"/>
    <p:sldId id="266" r:id="rId35"/>
    <p:sldId id="271" r:id="rId36"/>
    <p:sldId id="272" r:id="rId37"/>
    <p:sldId id="269" r:id="rId38"/>
    <p:sldId id="294" r:id="rId39"/>
  </p:sldIdLst>
  <p:sldSz cx="9144000" cy="6858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2D12"/>
    <a:srgbClr val="CD2E14"/>
    <a:srgbClr val="E72F17"/>
    <a:srgbClr val="E6230F"/>
    <a:srgbClr val="E52510"/>
    <a:srgbClr val="E72712"/>
    <a:srgbClr val="009900"/>
    <a:srgbClr val="FF3300"/>
    <a:srgbClr val="0000FF"/>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59" autoAdjust="0"/>
    <p:restoredTop sz="70074" autoAdjust="0"/>
  </p:normalViewPr>
  <p:slideViewPr>
    <p:cSldViewPr snapToGrid="0">
      <p:cViewPr varScale="1">
        <p:scale>
          <a:sx n="51" d="100"/>
          <a:sy n="51" d="100"/>
        </p:scale>
        <p:origin x="1896"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1" d="100"/>
          <a:sy n="51" d="100"/>
        </p:scale>
        <p:origin x="2976" y="72"/>
      </p:cViewPr>
      <p:guideLst/>
    </p:cSldViewPr>
  </p:notesViewPr>
  <p:gridSpacing cx="72008" cy="72008"/>
</p:viewPr>
</file>

<file path=ppt/_rels/presentation.xml.rels>&#65279;<?xml version="1.0" encoding="utf-8" standalone="yes"?>
<Relationships xmlns="http://schemas.openxmlformats.org/package/2006/relationships">
  <Relationship Id="rId13" Type="http://schemas.openxmlformats.org/officeDocument/2006/relationships/slide" Target="slides/slide12.xml" />
  <Relationship Id="rId18" Type="http://schemas.openxmlformats.org/officeDocument/2006/relationships/slide" Target="slides/slide17.xml" />
  <Relationship Id="rId26" Type="http://schemas.openxmlformats.org/officeDocument/2006/relationships/slide" Target="slides/slide25.xml" />
  <Relationship Id="rId39" Type="http://schemas.openxmlformats.org/officeDocument/2006/relationships/slide" Target="slides/slide38.xml" />
  <Relationship Id="rId21" Type="http://schemas.openxmlformats.org/officeDocument/2006/relationships/slide" Target="slides/slide20.xml" />
  <Relationship Id="rId34" Type="http://schemas.openxmlformats.org/officeDocument/2006/relationships/slide" Target="slides/slide33.xml" />
  <Relationship Id="rId42" Type="http://schemas.openxmlformats.org/officeDocument/2006/relationships/presProps" Target="presProps.xml" />
  <Relationship Id="rId7" Type="http://schemas.openxmlformats.org/officeDocument/2006/relationships/slide" Target="slides/slide6.xml" />
  <Relationship Id="rId2" Type="http://schemas.openxmlformats.org/officeDocument/2006/relationships/slide" Target="slides/slide1.xml" />
  <Relationship Id="rId16" Type="http://schemas.openxmlformats.org/officeDocument/2006/relationships/slide" Target="slides/slide15.xml" />
  <Relationship Id="rId29" Type="http://schemas.openxmlformats.org/officeDocument/2006/relationships/slide" Target="slides/slide28.xml" />
  <Relationship Id="rId1" Type="http://schemas.openxmlformats.org/officeDocument/2006/relationships/slideMaster" Target="slideMasters/slideMaster1.xml" />
  <Relationship Id="rId6" Type="http://schemas.openxmlformats.org/officeDocument/2006/relationships/slide" Target="slides/slide5.xml" />
  <Relationship Id="rId11" Type="http://schemas.openxmlformats.org/officeDocument/2006/relationships/slide" Target="slides/slide10.xml" />
  <Relationship Id="rId24" Type="http://schemas.openxmlformats.org/officeDocument/2006/relationships/slide" Target="slides/slide23.xml" />
  <Relationship Id="rId32" Type="http://schemas.openxmlformats.org/officeDocument/2006/relationships/slide" Target="slides/slide31.xml" />
  <Relationship Id="rId37" Type="http://schemas.openxmlformats.org/officeDocument/2006/relationships/slide" Target="slides/slide36.xml" />
  <Relationship Id="rId40" Type="http://schemas.openxmlformats.org/officeDocument/2006/relationships/notesMaster" Target="notesMasters/notesMaster1.xml" />
  <Relationship Id="rId45" Type="http://schemas.openxmlformats.org/officeDocument/2006/relationships/tableStyles" Target="tableStyles.xml" />
  <Relationship Id="rId5" Type="http://schemas.openxmlformats.org/officeDocument/2006/relationships/slide" Target="slides/slide4.xml" />
  <Relationship Id="rId15" Type="http://schemas.openxmlformats.org/officeDocument/2006/relationships/slide" Target="slides/slide14.xml" />
  <Relationship Id="rId23" Type="http://schemas.openxmlformats.org/officeDocument/2006/relationships/slide" Target="slides/slide22.xml" />
  <Relationship Id="rId28" Type="http://schemas.openxmlformats.org/officeDocument/2006/relationships/slide" Target="slides/slide27.xml" />
  <Relationship Id="rId36" Type="http://schemas.openxmlformats.org/officeDocument/2006/relationships/slide" Target="slides/slide35.xml" />
  <Relationship Id="rId10" Type="http://schemas.openxmlformats.org/officeDocument/2006/relationships/slide" Target="slides/slide9.xml" />
  <Relationship Id="rId19" Type="http://schemas.openxmlformats.org/officeDocument/2006/relationships/slide" Target="slides/slide18.xml" />
  <Relationship Id="rId31" Type="http://schemas.openxmlformats.org/officeDocument/2006/relationships/slide" Target="slides/slide30.xml" />
  <Relationship Id="rId44" Type="http://schemas.openxmlformats.org/officeDocument/2006/relationships/theme" Target="theme/theme1.xml" />
  <Relationship Id="rId4" Type="http://schemas.openxmlformats.org/officeDocument/2006/relationships/slide" Target="slides/slide3.xml" />
  <Relationship Id="rId9" Type="http://schemas.openxmlformats.org/officeDocument/2006/relationships/slide" Target="slides/slide8.xml" />
  <Relationship Id="rId14" Type="http://schemas.openxmlformats.org/officeDocument/2006/relationships/slide" Target="slides/slide13.xml" />
  <Relationship Id="rId22" Type="http://schemas.openxmlformats.org/officeDocument/2006/relationships/slide" Target="slides/slide21.xml" />
  <Relationship Id="rId27" Type="http://schemas.openxmlformats.org/officeDocument/2006/relationships/slide" Target="slides/slide26.xml" />
  <Relationship Id="rId30" Type="http://schemas.openxmlformats.org/officeDocument/2006/relationships/slide" Target="slides/slide29.xml" />
  <Relationship Id="rId35" Type="http://schemas.openxmlformats.org/officeDocument/2006/relationships/slide" Target="slides/slide34.xml" />
  <Relationship Id="rId43" Type="http://schemas.openxmlformats.org/officeDocument/2006/relationships/viewProps" Target="viewProps.xml" />
  <Relationship Id="rId8" Type="http://schemas.openxmlformats.org/officeDocument/2006/relationships/slide" Target="slides/slide7.xml" />
  <Relationship Id="rId3" Type="http://schemas.openxmlformats.org/officeDocument/2006/relationships/slide" Target="slides/slide2.xml" />
  <Relationship Id="rId12" Type="http://schemas.openxmlformats.org/officeDocument/2006/relationships/slide" Target="slides/slide11.xml" />
  <Relationship Id="rId17" Type="http://schemas.openxmlformats.org/officeDocument/2006/relationships/slide" Target="slides/slide16.xml" />
  <Relationship Id="rId25" Type="http://schemas.openxmlformats.org/officeDocument/2006/relationships/slide" Target="slides/slide24.xml" />
  <Relationship Id="rId33" Type="http://schemas.openxmlformats.org/officeDocument/2006/relationships/slide" Target="slides/slide32.xml" />
  <Relationship Id="rId38" Type="http://schemas.openxmlformats.org/officeDocument/2006/relationships/slide" Target="slides/slide37.xml" />
  <Relationship Id="rId20" Type="http://schemas.openxmlformats.org/officeDocument/2006/relationships/slide" Target="slides/slide19.xml" />
  <Relationship Id="rId41" Type="http://schemas.openxmlformats.org/officeDocument/2006/relationships/commentAuthors" Target="commentAuthors.xml" />
</Relationships>
</file>

<file path=ppt/notesMasters/_rels/notesMaster1.xml.rels>&#65279;<?xml version="1.0" encoding="utf-8" standalone="yes"?>
<Relationships xmlns="http://schemas.openxmlformats.org/package/2006/relationships">
  <Relationship Id="rId1" Type="http://schemas.openxmlformats.org/officeDocument/2006/relationships/theme" Target="../theme/theme2.xml" />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9786" cy="498693"/>
          </a:xfrm>
          <a:prstGeom prst="rect">
            <a:avLst/>
          </a:prstGeom>
        </p:spPr>
        <p:txBody>
          <a:bodyPr vert="horz" lIns="91559" tIns="45779" rIns="91559" bIns="45779"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9" y="0"/>
            <a:ext cx="2949786" cy="498693"/>
          </a:xfrm>
          <a:prstGeom prst="rect">
            <a:avLst/>
          </a:prstGeom>
        </p:spPr>
        <p:txBody>
          <a:bodyPr vert="horz" lIns="91559" tIns="45779" rIns="91559" bIns="45779" rtlCol="0"/>
          <a:lstStyle>
            <a:lvl1pPr algn="r">
              <a:defRPr sz="1200"/>
            </a:lvl1pPr>
          </a:lstStyle>
          <a:p>
            <a:fld id="{226500BF-20D6-4D07-8454-579762DD6B1C}" type="datetimeFigureOut">
              <a:rPr kumimoji="1" lang="ja-JP" altLang="en-US" smtClean="0"/>
              <a:t>2021/3/16</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4387"/>
          </a:xfrm>
          <a:prstGeom prst="rect">
            <a:avLst/>
          </a:prstGeom>
          <a:noFill/>
          <a:ln w="12700">
            <a:solidFill>
              <a:prstClr val="black"/>
            </a:solidFill>
          </a:ln>
        </p:spPr>
        <p:txBody>
          <a:bodyPr vert="horz" lIns="91559" tIns="45779" rIns="91559" bIns="45779" rtlCol="0" anchor="ctr"/>
          <a:lstStyle/>
          <a:p>
            <a:endParaRPr lang="ja-JP" altLang="en-US"/>
          </a:p>
        </p:txBody>
      </p:sp>
      <p:sp>
        <p:nvSpPr>
          <p:cNvPr id="5" name="ノート プレースホルダー 4"/>
          <p:cNvSpPr>
            <a:spLocks noGrp="1"/>
          </p:cNvSpPr>
          <p:nvPr>
            <p:ph type="body" sz="quarter" idx="3"/>
          </p:nvPr>
        </p:nvSpPr>
        <p:spPr>
          <a:xfrm>
            <a:off x="680721" y="4783306"/>
            <a:ext cx="5445760" cy="3913615"/>
          </a:xfrm>
          <a:prstGeom prst="rect">
            <a:avLst/>
          </a:prstGeom>
        </p:spPr>
        <p:txBody>
          <a:bodyPr vert="horz" lIns="91559" tIns="45779" rIns="91559" bIns="45779"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40647"/>
            <a:ext cx="2949786" cy="498692"/>
          </a:xfrm>
          <a:prstGeom prst="rect">
            <a:avLst/>
          </a:prstGeom>
        </p:spPr>
        <p:txBody>
          <a:bodyPr vert="horz" lIns="91559" tIns="45779" rIns="91559" bIns="45779"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9" y="9440647"/>
            <a:ext cx="2949786" cy="498692"/>
          </a:xfrm>
          <a:prstGeom prst="rect">
            <a:avLst/>
          </a:prstGeom>
        </p:spPr>
        <p:txBody>
          <a:bodyPr vert="horz" lIns="91559" tIns="45779" rIns="91559" bIns="45779" rtlCol="0" anchor="b"/>
          <a:lstStyle>
            <a:lvl1pPr algn="r">
              <a:defRPr sz="1200"/>
            </a:lvl1pPr>
          </a:lstStyle>
          <a:p>
            <a:fld id="{4C594CE2-44EB-4CAC-A5A6-0D229CE54C7F}" type="slidenum">
              <a:rPr kumimoji="1" lang="ja-JP" altLang="en-US" smtClean="0"/>
              <a:t>‹#›</a:t>
            </a:fld>
            <a:endParaRPr kumimoji="1" lang="ja-JP" altLang="en-US"/>
          </a:p>
        </p:txBody>
      </p:sp>
    </p:spTree>
    <p:extLst>
      <p:ext uri="{BB962C8B-B14F-4D97-AF65-F5344CB8AC3E}">
        <p14:creationId xmlns:p14="http://schemas.microsoft.com/office/powerpoint/2010/main" val="129035367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&#65279;<?xml version="1.0" encoding="utf-8" standalone="yes"?>
<Relationships xmlns="http://schemas.openxmlformats.org/package/2006/relationships">
  <Relationship Id="rId2" Type="http://schemas.openxmlformats.org/officeDocument/2006/relationships/slide" Target="../slides/slide1.xml" />
  <Relationship Id="rId1" Type="http://schemas.openxmlformats.org/officeDocument/2006/relationships/notesMaster" Target="../notesMasters/notesMaster1.xml" />
</Relationships>
</file>

<file path=ppt/notesSlides/_rels/notesSlide10.xml.rels>&#65279;<?xml version="1.0" encoding="utf-8" standalone="yes"?>
<Relationships xmlns="http://schemas.openxmlformats.org/package/2006/relationships">
  <Relationship Id="rId2" Type="http://schemas.openxmlformats.org/officeDocument/2006/relationships/slide" Target="../slides/slide10.xml" />
  <Relationship Id="rId1" Type="http://schemas.openxmlformats.org/officeDocument/2006/relationships/notesMaster" Target="../notesMasters/notesMaster1.xml" />
</Relationships>
</file>

<file path=ppt/notesSlides/_rels/notesSlide11.xml.rels>&#65279;<?xml version="1.0" encoding="utf-8" standalone="yes"?>
<Relationships xmlns="http://schemas.openxmlformats.org/package/2006/relationships">
  <Relationship Id="rId2" Type="http://schemas.openxmlformats.org/officeDocument/2006/relationships/slide" Target="../slides/slide11.xml" />
  <Relationship Id="rId1" Type="http://schemas.openxmlformats.org/officeDocument/2006/relationships/notesMaster" Target="../notesMasters/notesMaster1.xml" />
</Relationships>
</file>

<file path=ppt/notesSlides/_rels/notesSlide12.xml.rels>&#65279;<?xml version="1.0" encoding="utf-8" standalone="yes"?>
<Relationships xmlns="http://schemas.openxmlformats.org/package/2006/relationships">
  <Relationship Id="rId2" Type="http://schemas.openxmlformats.org/officeDocument/2006/relationships/slide" Target="../slides/slide12.xml" />
  <Relationship Id="rId1" Type="http://schemas.openxmlformats.org/officeDocument/2006/relationships/notesMaster" Target="../notesMasters/notesMaster1.xml" />
</Relationships>
</file>

<file path=ppt/notesSlides/_rels/notesSlide13.xml.rels>&#65279;<?xml version="1.0" encoding="utf-8" standalone="yes"?>
<Relationships xmlns="http://schemas.openxmlformats.org/package/2006/relationships">
  <Relationship Id="rId2" Type="http://schemas.openxmlformats.org/officeDocument/2006/relationships/slide" Target="../slides/slide13.xml" />
  <Relationship Id="rId1" Type="http://schemas.openxmlformats.org/officeDocument/2006/relationships/notesMaster" Target="../notesMasters/notesMaster1.xml" />
</Relationships>
</file>

<file path=ppt/notesSlides/_rels/notesSlide14.xml.rels>&#65279;<?xml version="1.0" encoding="utf-8" standalone="yes"?>
<Relationships xmlns="http://schemas.openxmlformats.org/package/2006/relationships">
  <Relationship Id="rId2" Type="http://schemas.openxmlformats.org/officeDocument/2006/relationships/slide" Target="../slides/slide14.xml" />
  <Relationship Id="rId1" Type="http://schemas.openxmlformats.org/officeDocument/2006/relationships/notesMaster" Target="../notesMasters/notesMaster1.xml" />
</Relationships>
</file>

<file path=ppt/notesSlides/_rels/notesSlide15.xml.rels>&#65279;<?xml version="1.0" encoding="utf-8" standalone="yes"?>
<Relationships xmlns="http://schemas.openxmlformats.org/package/2006/relationships">
  <Relationship Id="rId2" Type="http://schemas.openxmlformats.org/officeDocument/2006/relationships/slide" Target="../slides/slide15.xml" />
  <Relationship Id="rId1" Type="http://schemas.openxmlformats.org/officeDocument/2006/relationships/notesMaster" Target="../notesMasters/notesMaster1.xml" />
</Relationships>
</file>

<file path=ppt/notesSlides/_rels/notesSlide16.xml.rels>&#65279;<?xml version="1.0" encoding="utf-8" standalone="yes"?>
<Relationships xmlns="http://schemas.openxmlformats.org/package/2006/relationships">
  <Relationship Id="rId2" Type="http://schemas.openxmlformats.org/officeDocument/2006/relationships/slide" Target="../slides/slide16.xml" />
  <Relationship Id="rId1" Type="http://schemas.openxmlformats.org/officeDocument/2006/relationships/notesMaster" Target="../notesMasters/notesMaster1.xml" />
</Relationships>
</file>

<file path=ppt/notesSlides/_rels/notesSlide17.xml.rels>&#65279;<?xml version="1.0" encoding="utf-8" standalone="yes"?>
<Relationships xmlns="http://schemas.openxmlformats.org/package/2006/relationships">
  <Relationship Id="rId2" Type="http://schemas.openxmlformats.org/officeDocument/2006/relationships/slide" Target="../slides/slide17.xml" />
  <Relationship Id="rId1" Type="http://schemas.openxmlformats.org/officeDocument/2006/relationships/notesMaster" Target="../notesMasters/notesMaster1.xml" />
</Relationships>
</file>

<file path=ppt/notesSlides/_rels/notesSlide18.xml.rels>&#65279;<?xml version="1.0" encoding="utf-8" standalone="yes"?>
<Relationships xmlns="http://schemas.openxmlformats.org/package/2006/relationships">
  <Relationship Id="rId2" Type="http://schemas.openxmlformats.org/officeDocument/2006/relationships/slide" Target="../slides/slide18.xml" />
  <Relationship Id="rId1" Type="http://schemas.openxmlformats.org/officeDocument/2006/relationships/notesMaster" Target="../notesMasters/notesMaster1.xml" />
</Relationships>
</file>

<file path=ppt/notesSlides/_rels/notesSlide19.xml.rels>&#65279;<?xml version="1.0" encoding="utf-8" standalone="yes"?>
<Relationships xmlns="http://schemas.openxmlformats.org/package/2006/relationships">
  <Relationship Id="rId2" Type="http://schemas.openxmlformats.org/officeDocument/2006/relationships/slide" Target="../slides/slide19.xml" />
  <Relationship Id="rId1" Type="http://schemas.openxmlformats.org/officeDocument/2006/relationships/notesMaster" Target="../notesMasters/notesMaster1.xml" />
</Relationships>
</file>

<file path=ppt/notesSlides/_rels/notesSlide2.xml.rels>&#65279;<?xml version="1.0" encoding="utf-8" standalone="yes"?>
<Relationships xmlns="http://schemas.openxmlformats.org/package/2006/relationships">
  <Relationship Id="rId2" Type="http://schemas.openxmlformats.org/officeDocument/2006/relationships/slide" Target="../slides/slide2.xml" />
  <Relationship Id="rId1" Type="http://schemas.openxmlformats.org/officeDocument/2006/relationships/notesMaster" Target="../notesMasters/notesMaster1.xml" />
</Relationships>
</file>

<file path=ppt/notesSlides/_rels/notesSlide20.xml.rels>&#65279;<?xml version="1.0" encoding="utf-8" standalone="yes"?>
<Relationships xmlns="http://schemas.openxmlformats.org/package/2006/relationships">
  <Relationship Id="rId2" Type="http://schemas.openxmlformats.org/officeDocument/2006/relationships/slide" Target="../slides/slide20.xml" />
  <Relationship Id="rId1" Type="http://schemas.openxmlformats.org/officeDocument/2006/relationships/notesMaster" Target="../notesMasters/notesMaster1.xml" />
</Relationships>
</file>

<file path=ppt/notesSlides/_rels/notesSlide21.xml.rels>&#65279;<?xml version="1.0" encoding="utf-8" standalone="yes"?>
<Relationships xmlns="http://schemas.openxmlformats.org/package/2006/relationships">
  <Relationship Id="rId2" Type="http://schemas.openxmlformats.org/officeDocument/2006/relationships/slide" Target="../slides/slide21.xml" />
  <Relationship Id="rId1" Type="http://schemas.openxmlformats.org/officeDocument/2006/relationships/notesMaster" Target="../notesMasters/notesMaster1.xml" />
</Relationships>
</file>

<file path=ppt/notesSlides/_rels/notesSlide22.xml.rels>&#65279;<?xml version="1.0" encoding="utf-8" standalone="yes"?>
<Relationships xmlns="http://schemas.openxmlformats.org/package/2006/relationships">
  <Relationship Id="rId2" Type="http://schemas.openxmlformats.org/officeDocument/2006/relationships/slide" Target="../slides/slide22.xml" />
  <Relationship Id="rId1" Type="http://schemas.openxmlformats.org/officeDocument/2006/relationships/notesMaster" Target="../notesMasters/notesMaster1.xml" />
</Relationships>
</file>

<file path=ppt/notesSlides/_rels/notesSlide23.xml.rels>&#65279;<?xml version="1.0" encoding="utf-8" standalone="yes"?>
<Relationships xmlns="http://schemas.openxmlformats.org/package/2006/relationships">
  <Relationship Id="rId2" Type="http://schemas.openxmlformats.org/officeDocument/2006/relationships/slide" Target="../slides/slide23.xml" />
  <Relationship Id="rId1" Type="http://schemas.openxmlformats.org/officeDocument/2006/relationships/notesMaster" Target="../notesMasters/notesMaster1.xml" />
</Relationships>
</file>

<file path=ppt/notesSlides/_rels/notesSlide24.xml.rels>&#65279;<?xml version="1.0" encoding="utf-8" standalone="yes"?>
<Relationships xmlns="http://schemas.openxmlformats.org/package/2006/relationships">
  <Relationship Id="rId2" Type="http://schemas.openxmlformats.org/officeDocument/2006/relationships/slide" Target="../slides/slide24.xml" />
  <Relationship Id="rId1" Type="http://schemas.openxmlformats.org/officeDocument/2006/relationships/notesMaster" Target="../notesMasters/notesMaster1.xml" />
</Relationships>
</file>

<file path=ppt/notesSlides/_rels/notesSlide25.xml.rels>&#65279;<?xml version="1.0" encoding="utf-8" standalone="yes"?>
<Relationships xmlns="http://schemas.openxmlformats.org/package/2006/relationships">
  <Relationship Id="rId2" Type="http://schemas.openxmlformats.org/officeDocument/2006/relationships/slide" Target="../slides/slide25.xml" />
  <Relationship Id="rId1" Type="http://schemas.openxmlformats.org/officeDocument/2006/relationships/notesMaster" Target="../notesMasters/notesMaster1.xml" />
</Relationships>
</file>

<file path=ppt/notesSlides/_rels/notesSlide26.xml.rels>&#65279;<?xml version="1.0" encoding="utf-8" standalone="yes"?>
<Relationships xmlns="http://schemas.openxmlformats.org/package/2006/relationships">
  <Relationship Id="rId2" Type="http://schemas.openxmlformats.org/officeDocument/2006/relationships/slide" Target="../slides/slide26.xml" />
  <Relationship Id="rId1" Type="http://schemas.openxmlformats.org/officeDocument/2006/relationships/notesMaster" Target="../notesMasters/notesMaster1.xml" />
</Relationships>
</file>

<file path=ppt/notesSlides/_rels/notesSlide27.xml.rels>&#65279;<?xml version="1.0" encoding="utf-8" standalone="yes"?>
<Relationships xmlns="http://schemas.openxmlformats.org/package/2006/relationships">
  <Relationship Id="rId2" Type="http://schemas.openxmlformats.org/officeDocument/2006/relationships/slide" Target="../slides/slide27.xml" />
  <Relationship Id="rId1" Type="http://schemas.openxmlformats.org/officeDocument/2006/relationships/notesMaster" Target="../notesMasters/notesMaster1.xml" />
</Relationships>
</file>

<file path=ppt/notesSlides/_rels/notesSlide28.xml.rels>&#65279;<?xml version="1.0" encoding="utf-8" standalone="yes"?>
<Relationships xmlns="http://schemas.openxmlformats.org/package/2006/relationships">
  <Relationship Id="rId2" Type="http://schemas.openxmlformats.org/officeDocument/2006/relationships/slide" Target="../slides/slide28.xml" />
  <Relationship Id="rId1" Type="http://schemas.openxmlformats.org/officeDocument/2006/relationships/notesMaster" Target="../notesMasters/notesMaster1.xml" />
</Relationships>
</file>

<file path=ppt/notesSlides/_rels/notesSlide29.xml.rels>&#65279;<?xml version="1.0" encoding="utf-8" standalone="yes"?>
<Relationships xmlns="http://schemas.openxmlformats.org/package/2006/relationships">
  <Relationship Id="rId2" Type="http://schemas.openxmlformats.org/officeDocument/2006/relationships/slide" Target="../slides/slide29.xml" />
  <Relationship Id="rId1" Type="http://schemas.openxmlformats.org/officeDocument/2006/relationships/notesMaster" Target="../notesMasters/notesMaster1.xml" />
</Relationships>
</file>

<file path=ppt/notesSlides/_rels/notesSlide3.xml.rels>&#65279;<?xml version="1.0" encoding="utf-8" standalone="yes"?>
<Relationships xmlns="http://schemas.openxmlformats.org/package/2006/relationships">
  <Relationship Id="rId2" Type="http://schemas.openxmlformats.org/officeDocument/2006/relationships/slide" Target="../slides/slide3.xml" />
  <Relationship Id="rId1" Type="http://schemas.openxmlformats.org/officeDocument/2006/relationships/notesMaster" Target="../notesMasters/notesMaster1.xml" />
</Relationships>
</file>

<file path=ppt/notesSlides/_rels/notesSlide30.xml.rels>&#65279;<?xml version="1.0" encoding="utf-8" standalone="yes"?>
<Relationships xmlns="http://schemas.openxmlformats.org/package/2006/relationships">
  <Relationship Id="rId2" Type="http://schemas.openxmlformats.org/officeDocument/2006/relationships/slide" Target="../slides/slide30.xml" />
  <Relationship Id="rId1" Type="http://schemas.openxmlformats.org/officeDocument/2006/relationships/notesMaster" Target="../notesMasters/notesMaster1.xml" />
</Relationships>
</file>

<file path=ppt/notesSlides/_rels/notesSlide31.xml.rels>&#65279;<?xml version="1.0" encoding="utf-8" standalone="yes"?>
<Relationships xmlns="http://schemas.openxmlformats.org/package/2006/relationships">
  <Relationship Id="rId2" Type="http://schemas.openxmlformats.org/officeDocument/2006/relationships/slide" Target="../slides/slide31.xml" />
  <Relationship Id="rId1" Type="http://schemas.openxmlformats.org/officeDocument/2006/relationships/notesMaster" Target="../notesMasters/notesMaster1.xml" />
</Relationships>
</file>

<file path=ppt/notesSlides/_rels/notesSlide32.xml.rels>&#65279;<?xml version="1.0" encoding="utf-8" standalone="yes"?>
<Relationships xmlns="http://schemas.openxmlformats.org/package/2006/relationships">
  <Relationship Id="rId2" Type="http://schemas.openxmlformats.org/officeDocument/2006/relationships/slide" Target="../slides/slide32.xml" />
  <Relationship Id="rId1" Type="http://schemas.openxmlformats.org/officeDocument/2006/relationships/notesMaster" Target="../notesMasters/notesMaster1.xml" />
</Relationships>
</file>

<file path=ppt/notesSlides/_rels/notesSlide33.xml.rels>&#65279;<?xml version="1.0" encoding="utf-8" standalone="yes"?>
<Relationships xmlns="http://schemas.openxmlformats.org/package/2006/relationships">
  <Relationship Id="rId2" Type="http://schemas.openxmlformats.org/officeDocument/2006/relationships/slide" Target="../slides/slide33.xml" />
  <Relationship Id="rId1" Type="http://schemas.openxmlformats.org/officeDocument/2006/relationships/notesMaster" Target="../notesMasters/notesMaster1.xml" />
</Relationships>
</file>

<file path=ppt/notesSlides/_rels/notesSlide34.xml.rels>&#65279;<?xml version="1.0" encoding="utf-8" standalone="yes"?>
<Relationships xmlns="http://schemas.openxmlformats.org/package/2006/relationships">
  <Relationship Id="rId2" Type="http://schemas.openxmlformats.org/officeDocument/2006/relationships/slide" Target="../slides/slide34.xml" />
  <Relationship Id="rId1" Type="http://schemas.openxmlformats.org/officeDocument/2006/relationships/notesMaster" Target="../notesMasters/notesMaster1.xml" />
</Relationships>
</file>

<file path=ppt/notesSlides/_rels/notesSlide35.xml.rels>&#65279;<?xml version="1.0" encoding="utf-8" standalone="yes"?>
<Relationships xmlns="http://schemas.openxmlformats.org/package/2006/relationships">
  <Relationship Id="rId2" Type="http://schemas.openxmlformats.org/officeDocument/2006/relationships/slide" Target="../slides/slide35.xml" />
  <Relationship Id="rId1" Type="http://schemas.openxmlformats.org/officeDocument/2006/relationships/notesMaster" Target="../notesMasters/notesMaster1.xml" />
</Relationships>
</file>

<file path=ppt/notesSlides/_rels/notesSlide36.xml.rels>&#65279;<?xml version="1.0" encoding="utf-8" standalone="yes"?>
<Relationships xmlns="http://schemas.openxmlformats.org/package/2006/relationships">
  <Relationship Id="rId2" Type="http://schemas.openxmlformats.org/officeDocument/2006/relationships/slide" Target="../slides/slide36.xml" />
  <Relationship Id="rId1" Type="http://schemas.openxmlformats.org/officeDocument/2006/relationships/notesMaster" Target="../notesMasters/notesMaster1.xml" />
</Relationships>
</file>

<file path=ppt/notesSlides/_rels/notesSlide37.xml.rels>&#65279;<?xml version="1.0" encoding="utf-8" standalone="yes"?>
<Relationships xmlns="http://schemas.openxmlformats.org/package/2006/relationships">
  <Relationship Id="rId2" Type="http://schemas.openxmlformats.org/officeDocument/2006/relationships/slide" Target="../slides/slide37.xml" />
  <Relationship Id="rId1" Type="http://schemas.openxmlformats.org/officeDocument/2006/relationships/notesMaster" Target="../notesMasters/notesMaster1.xml" />
</Relationships>
</file>

<file path=ppt/notesSlides/_rels/notesSlide38.xml.rels>&#65279;<?xml version="1.0" encoding="utf-8" standalone="yes"?>
<Relationships xmlns="http://schemas.openxmlformats.org/package/2006/relationships">
  <Relationship Id="rId2" Type="http://schemas.openxmlformats.org/officeDocument/2006/relationships/slide" Target="../slides/slide38.xml" />
  <Relationship Id="rId1" Type="http://schemas.openxmlformats.org/officeDocument/2006/relationships/notesMaster" Target="../notesMasters/notesMaster1.xml" />
</Relationships>
</file>

<file path=ppt/notesSlides/_rels/notesSlide4.xml.rels>&#65279;<?xml version="1.0" encoding="utf-8" standalone="yes"?>
<Relationships xmlns="http://schemas.openxmlformats.org/package/2006/relationships">
  <Relationship Id="rId2" Type="http://schemas.openxmlformats.org/officeDocument/2006/relationships/slide" Target="../slides/slide4.xml" />
  <Relationship Id="rId1" Type="http://schemas.openxmlformats.org/officeDocument/2006/relationships/notesMaster" Target="../notesMasters/notesMaster1.xml" />
</Relationships>
</file>

<file path=ppt/notesSlides/_rels/notesSlide5.xml.rels>&#65279;<?xml version="1.0" encoding="utf-8" standalone="yes"?>
<Relationships xmlns="http://schemas.openxmlformats.org/package/2006/relationships">
  <Relationship Id="rId2" Type="http://schemas.openxmlformats.org/officeDocument/2006/relationships/slide" Target="../slides/slide5.xml" />
  <Relationship Id="rId1" Type="http://schemas.openxmlformats.org/officeDocument/2006/relationships/notesMaster" Target="../notesMasters/notesMaster1.xml" />
</Relationships>
</file>

<file path=ppt/notesSlides/_rels/notesSlide6.xml.rels>&#65279;<?xml version="1.0" encoding="utf-8" standalone="yes"?>
<Relationships xmlns="http://schemas.openxmlformats.org/package/2006/relationships">
  <Relationship Id="rId2" Type="http://schemas.openxmlformats.org/officeDocument/2006/relationships/slide" Target="../slides/slide6.xml" />
  <Relationship Id="rId1" Type="http://schemas.openxmlformats.org/officeDocument/2006/relationships/notesMaster" Target="../notesMasters/notesMaster1.xml" />
</Relationships>
</file>

<file path=ppt/notesSlides/_rels/notesSlide7.xml.rels>&#65279;<?xml version="1.0" encoding="utf-8" standalone="yes"?>
<Relationships xmlns="http://schemas.openxmlformats.org/package/2006/relationships">
  <Relationship Id="rId2" Type="http://schemas.openxmlformats.org/officeDocument/2006/relationships/slide" Target="../slides/slide7.xml" />
  <Relationship Id="rId1" Type="http://schemas.openxmlformats.org/officeDocument/2006/relationships/notesMaster" Target="../notesMasters/notesMaster1.xml" />
</Relationships>
</file>

<file path=ppt/notesSlides/_rels/notesSlide8.xml.rels>&#65279;<?xml version="1.0" encoding="utf-8" standalone="yes"?>
<Relationships xmlns="http://schemas.openxmlformats.org/package/2006/relationships">
  <Relationship Id="rId2" Type="http://schemas.openxmlformats.org/officeDocument/2006/relationships/slide" Target="../slides/slide8.xml" />
  <Relationship Id="rId1" Type="http://schemas.openxmlformats.org/officeDocument/2006/relationships/notesMaster" Target="../notesMasters/notesMaster1.xml" />
</Relationships>
</file>

<file path=ppt/notesSlides/_rels/notesSlide9.xml.rels>&#65279;<?xml version="1.0" encoding="utf-8" standalone="yes"?>
<Relationships xmlns="http://schemas.openxmlformats.org/package/2006/relationships">
  <Relationship Id="rId2" Type="http://schemas.openxmlformats.org/officeDocument/2006/relationships/slide" Target="../slides/slide9.xml" />
  <Relationship Id="rId1" Type="http://schemas.openxmlformats.org/officeDocument/2006/relationships/notesMaster" Target="../notesMasters/notesMaster1.xml" />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（説明例）</a:t>
            </a:r>
            <a:endParaRPr kumimoji="1" lang="en-US" altLang="ja-JP" dirty="0" smtClean="0"/>
          </a:p>
          <a:p>
            <a:pPr marL="171673" indent="-171673">
              <a:buFont typeface="Arial" panose="020B0604020202020204" pitchFamily="34" charset="0"/>
              <a:buChar char="•"/>
            </a:pPr>
            <a:r>
              <a:rPr kumimoji="1" lang="ja-JP" altLang="en-US" dirty="0" smtClean="0"/>
              <a:t>静岡</a:t>
            </a:r>
            <a:r>
              <a:rPr kumimoji="1" lang="ja-JP" altLang="en-US" dirty="0"/>
              <a:t>の未来、地球の未来を守るため、３つのミッションにチャレンジしてほしい。</a:t>
            </a:r>
            <a:endParaRPr kumimoji="1" lang="en-US" altLang="ja-JP" dirty="0"/>
          </a:p>
          <a:p>
            <a:pPr marL="171673" indent="-171673">
              <a:buFont typeface="Arial" panose="020B0604020202020204" pitchFamily="34" charset="0"/>
              <a:buChar char="•"/>
            </a:pPr>
            <a:r>
              <a:rPr kumimoji="1" lang="ja-JP" altLang="en-US" dirty="0"/>
              <a:t>★それは、</a:t>
            </a:r>
            <a:r>
              <a:rPr kumimoji="1" lang="ja-JP" altLang="en-US" dirty="0" smtClean="0"/>
              <a:t>「ごみを</a:t>
            </a:r>
            <a:r>
              <a:rPr kumimoji="1" lang="ja-JP" altLang="en-US" dirty="0"/>
              <a:t>へらすこと」。</a:t>
            </a:r>
            <a:endParaRPr kumimoji="1" lang="en-US" altLang="ja-JP" dirty="0"/>
          </a:p>
          <a:p>
            <a:pPr marL="171673" indent="-171673">
              <a:buFont typeface="Arial" panose="020B0604020202020204" pitchFamily="34" charset="0"/>
              <a:buChar char="•"/>
            </a:pPr>
            <a:r>
              <a:rPr kumimoji="1" lang="ja-JP" altLang="en-US" dirty="0"/>
              <a:t>★ワークブックの表紙の絵を見て</a:t>
            </a:r>
            <a:r>
              <a:rPr kumimoji="1" lang="ja-JP" altLang="en-US" dirty="0" smtClean="0"/>
              <a:t>もらい、以下を説明する。</a:t>
            </a:r>
            <a:endParaRPr kumimoji="1" lang="en-US" altLang="ja-JP" dirty="0"/>
          </a:p>
          <a:p>
            <a:pPr marL="171673" indent="-171673">
              <a:buFont typeface="Arial" panose="020B0604020202020204" pitchFamily="34" charset="0"/>
              <a:buChar char="•"/>
            </a:pPr>
            <a:r>
              <a:rPr kumimoji="1" lang="ja-JP" altLang="en-US" dirty="0"/>
              <a:t>みんなの住んでいる静岡市は★、静岡県★の中にある、静岡県は日本★の中にある。</a:t>
            </a:r>
            <a:endParaRPr kumimoji="1" lang="en-US" altLang="ja-JP" dirty="0"/>
          </a:p>
          <a:p>
            <a:r>
              <a:rPr kumimoji="1" lang="ja-JP" altLang="en-US" dirty="0"/>
              <a:t>　　日本は地球★、の中にある。</a:t>
            </a:r>
            <a:endParaRPr kumimoji="1" lang="en-US" altLang="ja-JP" dirty="0"/>
          </a:p>
          <a:p>
            <a:r>
              <a:rPr kumimoji="1" lang="ja-JP" altLang="en-US" dirty="0"/>
              <a:t>　　世界中のみんなが、住んでいるところ</a:t>
            </a:r>
            <a:r>
              <a:rPr kumimoji="1" lang="ja-JP" altLang="en-US" dirty="0" smtClean="0"/>
              <a:t>で</a:t>
            </a:r>
            <a:endParaRPr kumimoji="1" lang="en-US" altLang="ja-JP" dirty="0" smtClean="0"/>
          </a:p>
          <a:p>
            <a:r>
              <a:rPr kumimoji="1" lang="ja-JP" altLang="en-US" dirty="0" smtClean="0"/>
              <a:t>　　ごみ</a:t>
            </a:r>
            <a:r>
              <a:rPr kumimoji="1" lang="ja-JP" altLang="en-US" dirty="0"/>
              <a:t>を減らすチャレンジをすれば</a:t>
            </a:r>
            <a:r>
              <a:rPr kumimoji="1" lang="ja-JP" altLang="en-US" dirty="0" smtClean="0"/>
              <a:t>、地球</a:t>
            </a:r>
            <a:r>
              <a:rPr kumimoji="1" lang="ja-JP" altLang="en-US" dirty="0"/>
              <a:t>全体を守る事につながる。</a:t>
            </a:r>
            <a:endParaRPr kumimoji="1" lang="en-US" altLang="ja-JP" dirty="0"/>
          </a:p>
          <a:p>
            <a:pPr marL="171673" indent="-171673">
              <a:buFont typeface="Arial" panose="020B0604020202020204" pitchFamily="34" charset="0"/>
              <a:buChar char="•"/>
            </a:pPr>
            <a:r>
              <a:rPr kumimoji="1" lang="ja-JP" altLang="en-US" dirty="0" smtClean="0"/>
              <a:t>どうしてごみを</a:t>
            </a:r>
            <a:r>
              <a:rPr kumimoji="1" lang="ja-JP" altLang="en-US" dirty="0"/>
              <a:t>減らすと静岡市の未来や地球の未来を守ることに繋がるのかな？</a:t>
            </a:r>
            <a:endParaRPr kumimoji="1" lang="en-US" altLang="ja-JP" dirty="0"/>
          </a:p>
          <a:p>
            <a:r>
              <a:rPr kumimoji="1" lang="ja-JP" altLang="en-US" dirty="0"/>
              <a:t>　　これから考えてみよう。</a:t>
            </a:r>
            <a:endParaRPr kumimoji="1" lang="en-US" altLang="ja-JP" dirty="0"/>
          </a:p>
          <a:p>
            <a:pPr marL="171673" indent="-171673">
              <a:buFont typeface="Arial" panose="020B0604020202020204" pitchFamily="34" charset="0"/>
              <a:buChar char="•"/>
            </a:pPr>
            <a:endParaRPr kumimoji="1" lang="en-US" altLang="ja-JP" dirty="0"/>
          </a:p>
          <a:p>
            <a:r>
              <a:rPr kumimoji="1" lang="en-US" altLang="ja-JP" dirty="0"/>
              <a:t>【</a:t>
            </a:r>
            <a:r>
              <a:rPr kumimoji="1" lang="ja-JP" altLang="en-US" u="sng" dirty="0">
                <a:effectLst/>
              </a:rPr>
              <a:t>ページおくり</a:t>
            </a:r>
            <a:r>
              <a:rPr kumimoji="1" lang="en-US" altLang="ja-JP" dirty="0"/>
              <a:t>】</a:t>
            </a:r>
          </a:p>
          <a:p>
            <a:endParaRPr kumimoji="1" lang="en-US" altLang="ja-JP" dirty="0"/>
          </a:p>
          <a:p>
            <a:r>
              <a:rPr kumimoji="1" lang="en-US" altLang="ja-JP" dirty="0"/>
              <a:t>※</a:t>
            </a:r>
            <a:r>
              <a:rPr kumimoji="1" lang="ja-JP" altLang="en-US" dirty="0"/>
              <a:t>ノート内の「</a:t>
            </a:r>
            <a:r>
              <a:rPr kumimoji="1" lang="ja-JP" altLang="en-US" u="none" dirty="0"/>
              <a:t>★</a:t>
            </a:r>
            <a:r>
              <a:rPr kumimoji="1" lang="ja-JP" altLang="en-US" dirty="0"/>
              <a:t>」はアニメーションのタイミング、</a:t>
            </a:r>
            <a:r>
              <a:rPr kumimoji="1" lang="en-US" altLang="ja-JP" u="sng" dirty="0"/>
              <a:t>【</a:t>
            </a:r>
            <a:r>
              <a:rPr kumimoji="1" lang="ja-JP" altLang="en-US" u="sng" dirty="0"/>
              <a:t>ページおくり</a:t>
            </a:r>
            <a:r>
              <a:rPr kumimoji="1" lang="en-US" altLang="ja-JP" u="sng" dirty="0"/>
              <a:t>】</a:t>
            </a:r>
            <a:r>
              <a:rPr kumimoji="1" lang="ja-JP" altLang="en-US" dirty="0"/>
              <a:t>は次ページへのおくりを示す。</a:t>
            </a:r>
          </a:p>
        </p:txBody>
      </p:sp>
      <p:sp>
        <p:nvSpPr>
          <p:cNvPr id="4" name="スライド番号プレースホルダー 3"/>
          <p:cNvSpPr>
            <a:spLocks noGrp="1"/>
          </p:cNvSpPr>
          <p:nvPr>
            <p:ph type="sldNum" sz="quarter" idx="5"/>
          </p:nvPr>
        </p:nvSpPr>
        <p:spPr/>
        <p:txBody>
          <a:bodyPr/>
          <a:lstStyle/>
          <a:p>
            <a:fld id="{4C594CE2-44EB-4CAC-A5A6-0D229CE54C7F}" type="slidenum">
              <a:rPr kumimoji="1" lang="ja-JP" altLang="en-US" smtClean="0">
                <a:solidFill>
                  <a:prstClr val="black"/>
                </a:solidFill>
              </a:rPr>
              <a:pPr/>
              <a:t>1</a:t>
            </a:fld>
            <a:endParaRPr kumimoji="1" lang="ja-JP" altLang="en-US">
              <a:solidFill>
                <a:prstClr val="black"/>
              </a:solidFill>
            </a:endParaRPr>
          </a:p>
        </p:txBody>
      </p:sp>
    </p:spTree>
    <p:extLst>
      <p:ext uri="{BB962C8B-B14F-4D97-AF65-F5344CB8AC3E}">
        <p14:creationId xmlns:p14="http://schemas.microsoft.com/office/powerpoint/2010/main" val="29215485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u="none" dirty="0" smtClean="0"/>
              <a:t>（説明例）</a:t>
            </a:r>
            <a:endParaRPr kumimoji="1" lang="en-US" altLang="ja-JP" dirty="0" smtClean="0"/>
          </a:p>
          <a:p>
            <a:r>
              <a:rPr kumimoji="1" lang="ja-JP" altLang="en-US" dirty="0" smtClean="0"/>
              <a:t>ところが</a:t>
            </a:r>
            <a:r>
              <a:rPr kumimoji="1" lang="ja-JP" altLang="en-US" dirty="0"/>
              <a:t>、こんなに豊かな静岡の山や川、海などにも、ごみが捨てられてしまっている。</a:t>
            </a:r>
            <a:endParaRPr kumimoji="1" lang="en-US" altLang="ja-JP" dirty="0"/>
          </a:p>
          <a:p>
            <a:endParaRPr kumimoji="1" lang="en-US" altLang="ja-JP" dirty="0"/>
          </a:p>
          <a:p>
            <a:r>
              <a:rPr kumimoji="1" lang="ja-JP" altLang="en-US" u="none" dirty="0"/>
              <a:t>★山に捨てられたごみ、★海岸に流れ着いたごみ、★川を流れるごみ</a:t>
            </a:r>
            <a:endParaRPr kumimoji="1" lang="en-US" altLang="ja-JP" u="none" dirty="0"/>
          </a:p>
          <a:p>
            <a:endParaRPr kumimoji="1" lang="en-US" altLang="ja-JP" dirty="0"/>
          </a:p>
          <a:p>
            <a:r>
              <a:rPr kumimoji="1" lang="ja-JP" altLang="en-US" dirty="0"/>
              <a:t>静岡市のきれいで豊かな自然環境がこわれてしまう。</a:t>
            </a:r>
            <a:endParaRPr kumimoji="1" lang="en-US" altLang="ja-JP" dirty="0"/>
          </a:p>
          <a:p>
            <a:r>
              <a:rPr kumimoji="1" lang="ja-JP" altLang="en-US" dirty="0"/>
              <a:t>ごみを減らすことで、他にはない豊かできれいな静岡市を守っていくことにつながる。</a:t>
            </a:r>
            <a:endParaRPr kumimoji="1" lang="en-US" altLang="ja-JP" dirty="0"/>
          </a:p>
          <a:p>
            <a:endParaRPr kumimoji="1" lang="en-US" altLang="ja-JP" dirty="0"/>
          </a:p>
          <a:p>
            <a:endParaRPr kumimoji="1" lang="en-US" altLang="ja-JP" dirty="0"/>
          </a:p>
          <a:p>
            <a:pPr defTabSz="915589">
              <a:defRPr/>
            </a:pPr>
            <a:r>
              <a:rPr kumimoji="1" lang="en-US" altLang="ja-JP" dirty="0"/>
              <a:t>【</a:t>
            </a:r>
            <a:r>
              <a:rPr kumimoji="1" lang="ja-JP" altLang="en-US" u="sng" dirty="0"/>
              <a:t>ページおくり</a:t>
            </a:r>
            <a:r>
              <a:rPr kumimoji="1" lang="en-US" altLang="ja-JP" dirty="0"/>
              <a:t>】</a:t>
            </a: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4C594CE2-44EB-4CAC-A5A6-0D229CE54C7F}" type="slidenum">
              <a:rPr kumimoji="1" lang="ja-JP" altLang="en-US" smtClean="0">
                <a:solidFill>
                  <a:prstClr val="black"/>
                </a:solidFill>
              </a:rPr>
              <a:pPr/>
              <a:t>10</a:t>
            </a:fld>
            <a:endParaRPr kumimoji="1" lang="ja-JP" altLang="en-US">
              <a:solidFill>
                <a:prstClr val="black"/>
              </a:solidFill>
            </a:endParaRPr>
          </a:p>
        </p:txBody>
      </p:sp>
    </p:spTree>
    <p:extLst>
      <p:ext uri="{BB962C8B-B14F-4D97-AF65-F5344CB8AC3E}">
        <p14:creationId xmlns:p14="http://schemas.microsoft.com/office/powerpoint/2010/main" val="25831493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u="none" dirty="0" smtClean="0"/>
              <a:t>（説明例）</a:t>
            </a:r>
            <a:endParaRPr kumimoji="1" lang="en-US" altLang="ja-JP" dirty="0" smtClean="0"/>
          </a:p>
          <a:p>
            <a:r>
              <a:rPr kumimoji="1" lang="ja-JP" altLang="en-US" dirty="0" smtClean="0"/>
              <a:t>これ</a:t>
            </a:r>
            <a:r>
              <a:rPr kumimoji="1" lang="ja-JP" altLang="en-US" dirty="0"/>
              <a:t>は、静岡市のごみを埋め立てている沼上最終処分場の写真。</a:t>
            </a:r>
            <a:endParaRPr kumimoji="1" lang="en-US" altLang="ja-JP" dirty="0"/>
          </a:p>
          <a:p>
            <a:endParaRPr kumimoji="1" lang="en-US" altLang="ja-JP" dirty="0"/>
          </a:p>
          <a:p>
            <a:r>
              <a:rPr kumimoji="1" lang="en-US" altLang="ja-JP" dirty="0"/>
              <a:t>30</a:t>
            </a:r>
            <a:r>
              <a:rPr kumimoji="1" lang="ja-JP" altLang="en-US" dirty="0"/>
              <a:t>年前はこんなに大きく掘った穴が、</a:t>
            </a:r>
            <a:r>
              <a:rPr kumimoji="1" lang="ja-JP" altLang="en-US" u="none" dirty="0"/>
              <a:t>★</a:t>
            </a:r>
            <a:r>
              <a:rPr kumimoji="1" lang="ja-JP" altLang="en-US" dirty="0"/>
              <a:t>今ではほとんどいっぱいになってしまっている。</a:t>
            </a:r>
            <a:endParaRPr kumimoji="1" lang="en-US" altLang="ja-JP" dirty="0"/>
          </a:p>
          <a:p>
            <a:r>
              <a:rPr kumimoji="1" lang="ja-JP" altLang="en-US" dirty="0"/>
              <a:t>★ごみをどんどん出していると、いつか埋める場所がなくなってしまうかもしれない。</a:t>
            </a:r>
            <a:endParaRPr kumimoji="1" lang="en-US" altLang="ja-JP" dirty="0"/>
          </a:p>
          <a:p>
            <a:endParaRPr kumimoji="1" lang="en-US" altLang="ja-JP" dirty="0"/>
          </a:p>
          <a:p>
            <a:r>
              <a:rPr kumimoji="1" lang="en-US" altLang="ja-JP" dirty="0"/>
              <a:t>【</a:t>
            </a:r>
            <a:r>
              <a:rPr kumimoji="1" lang="ja-JP" altLang="en-US" u="sng" dirty="0"/>
              <a:t>ページおくり</a:t>
            </a:r>
            <a:r>
              <a:rPr kumimoji="1" lang="en-US" altLang="ja-JP" dirty="0"/>
              <a:t>】</a:t>
            </a:r>
          </a:p>
          <a:p>
            <a:endParaRPr kumimoji="1" lang="ja-JP" altLang="en-US" dirty="0"/>
          </a:p>
        </p:txBody>
      </p:sp>
      <p:sp>
        <p:nvSpPr>
          <p:cNvPr id="4" name="スライド番号プレースホルダー 3"/>
          <p:cNvSpPr>
            <a:spLocks noGrp="1"/>
          </p:cNvSpPr>
          <p:nvPr>
            <p:ph type="sldNum" sz="quarter" idx="5"/>
          </p:nvPr>
        </p:nvSpPr>
        <p:spPr/>
        <p:txBody>
          <a:bodyPr/>
          <a:lstStyle/>
          <a:p>
            <a:fld id="{4C594CE2-44EB-4CAC-A5A6-0D229CE54C7F}" type="slidenum">
              <a:rPr kumimoji="1" lang="ja-JP" altLang="en-US" smtClean="0">
                <a:solidFill>
                  <a:prstClr val="black"/>
                </a:solidFill>
              </a:rPr>
              <a:pPr/>
              <a:t>11</a:t>
            </a:fld>
            <a:endParaRPr kumimoji="1" lang="ja-JP" altLang="en-US">
              <a:solidFill>
                <a:prstClr val="black"/>
              </a:solidFill>
            </a:endParaRPr>
          </a:p>
        </p:txBody>
      </p:sp>
    </p:spTree>
    <p:extLst>
      <p:ext uri="{BB962C8B-B14F-4D97-AF65-F5344CB8AC3E}">
        <p14:creationId xmlns:p14="http://schemas.microsoft.com/office/powerpoint/2010/main" val="36851220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u="none" dirty="0" smtClean="0"/>
              <a:t>（説明例）</a:t>
            </a:r>
            <a:endParaRPr kumimoji="1" lang="en-US" altLang="ja-JP" dirty="0" smtClean="0"/>
          </a:p>
          <a:p>
            <a:r>
              <a:rPr kumimoji="1" lang="ja-JP" altLang="en-US" dirty="0" smtClean="0"/>
              <a:t>２つ目</a:t>
            </a:r>
            <a:r>
              <a:rPr kumimoji="1" lang="ja-JP" altLang="en-US" dirty="0"/>
              <a:t>の理由は「自然からの贈り物をまもるため」。</a:t>
            </a:r>
            <a:endParaRPr kumimoji="1" lang="en-US" altLang="ja-JP" dirty="0"/>
          </a:p>
          <a:p>
            <a:endParaRPr kumimoji="1" lang="en-US" altLang="ja-JP" dirty="0"/>
          </a:p>
          <a:p>
            <a:r>
              <a:rPr kumimoji="1" lang="ja-JP" altLang="en-US" dirty="0"/>
              <a:t>「自然からの贈り物」とはなんだろう。</a:t>
            </a:r>
            <a:endParaRPr kumimoji="1" lang="en-US" altLang="ja-JP" dirty="0"/>
          </a:p>
          <a:p>
            <a:endParaRPr kumimoji="1" lang="en-US" altLang="ja-JP" dirty="0"/>
          </a:p>
          <a:p>
            <a:pPr defTabSz="915589">
              <a:defRPr/>
            </a:pPr>
            <a:r>
              <a:rPr kumimoji="1" lang="en-US" altLang="ja-JP" dirty="0"/>
              <a:t>【</a:t>
            </a:r>
            <a:r>
              <a:rPr kumimoji="1" lang="ja-JP" altLang="en-US" u="sng" dirty="0"/>
              <a:t>ページおくり</a:t>
            </a:r>
            <a:r>
              <a:rPr kumimoji="1" lang="en-US" altLang="ja-JP" dirty="0"/>
              <a:t>】</a:t>
            </a:r>
            <a:endParaRPr kumimoji="1" lang="ja-JP" altLang="en-US" dirty="0"/>
          </a:p>
          <a:p>
            <a:endParaRPr kumimoji="1" lang="en-US" altLang="ja-JP" dirty="0"/>
          </a:p>
        </p:txBody>
      </p:sp>
      <p:sp>
        <p:nvSpPr>
          <p:cNvPr id="4" name="スライド番号プレースホルダー 3"/>
          <p:cNvSpPr>
            <a:spLocks noGrp="1"/>
          </p:cNvSpPr>
          <p:nvPr>
            <p:ph type="sldNum" sz="quarter" idx="5"/>
          </p:nvPr>
        </p:nvSpPr>
        <p:spPr/>
        <p:txBody>
          <a:bodyPr/>
          <a:lstStyle/>
          <a:p>
            <a:fld id="{4C594CE2-44EB-4CAC-A5A6-0D229CE54C7F}" type="slidenum">
              <a:rPr kumimoji="1" lang="ja-JP" altLang="en-US" smtClean="0">
                <a:solidFill>
                  <a:prstClr val="black"/>
                </a:solidFill>
              </a:rPr>
              <a:pPr/>
              <a:t>12</a:t>
            </a:fld>
            <a:endParaRPr kumimoji="1" lang="ja-JP" altLang="en-US">
              <a:solidFill>
                <a:prstClr val="black"/>
              </a:solidFill>
            </a:endParaRPr>
          </a:p>
        </p:txBody>
      </p:sp>
    </p:spTree>
    <p:extLst>
      <p:ext uri="{BB962C8B-B14F-4D97-AF65-F5344CB8AC3E}">
        <p14:creationId xmlns:p14="http://schemas.microsoft.com/office/powerpoint/2010/main" val="10898025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u="none" dirty="0" smtClean="0"/>
              <a:t>（説明例）</a:t>
            </a:r>
            <a:endParaRPr kumimoji="1" lang="en-US" altLang="ja-JP" dirty="0" smtClean="0"/>
          </a:p>
          <a:p>
            <a:r>
              <a:rPr kumimoji="1" lang="ja-JP" altLang="en-US" dirty="0" smtClean="0"/>
              <a:t>野菜</a:t>
            </a:r>
            <a:r>
              <a:rPr kumimoji="1" lang="ja-JP" altLang="en-US" dirty="0"/>
              <a:t>、お米、魚や肉、プラスチックの原料の石油（</a:t>
            </a:r>
            <a:r>
              <a:rPr kumimoji="1" lang="ja-JP" altLang="en-US" u="none" dirty="0"/>
              <a:t>★</a:t>
            </a:r>
            <a:r>
              <a:rPr kumimoji="1" lang="ja-JP" altLang="en-US" dirty="0"/>
              <a:t>石油は何億年も前の動物や植物が地下に埋まってできたもの）、紙製品の原料となる木　これらはすべて自然からの贈り物。</a:t>
            </a:r>
            <a:endParaRPr kumimoji="1" lang="en-US" altLang="ja-JP" dirty="0"/>
          </a:p>
          <a:p>
            <a:r>
              <a:rPr kumimoji="1" lang="ja-JP" altLang="en-US" dirty="0"/>
              <a:t>★ここから</a:t>
            </a:r>
            <a:endParaRPr kumimoji="1" lang="en-US" altLang="ja-JP" dirty="0"/>
          </a:p>
          <a:p>
            <a:r>
              <a:rPr kumimoji="1" lang="ja-JP" altLang="en-US" dirty="0"/>
              <a:t>★食べもの、ペットボトルやマーカー、レジ袋など多くのプラスチック製品、木から</a:t>
            </a:r>
            <a:r>
              <a:rPr kumimoji="1" lang="ja-JP" altLang="en-US" dirty="0" smtClean="0"/>
              <a:t>はトイレットペーパー</a:t>
            </a:r>
            <a:r>
              <a:rPr kumimoji="1" lang="ja-JP" altLang="en-US" dirty="0"/>
              <a:t>や本、牛乳パックなどが作られる。</a:t>
            </a:r>
            <a:endParaRPr kumimoji="1" lang="en-US" altLang="ja-JP" dirty="0"/>
          </a:p>
          <a:p>
            <a:r>
              <a:rPr kumimoji="1" lang="ja-JP" altLang="en-US" dirty="0"/>
              <a:t>私たちの身の回りのあるものすべて自然からの贈り物から作られたもの。</a:t>
            </a:r>
            <a:endParaRPr kumimoji="1" lang="en-US" altLang="ja-JP" dirty="0"/>
          </a:p>
          <a:p>
            <a:endParaRPr kumimoji="1" lang="en-US" altLang="ja-JP" dirty="0"/>
          </a:p>
          <a:p>
            <a:r>
              <a:rPr kumimoji="1" lang="ja-JP" altLang="en-US" dirty="0"/>
              <a:t>海の魚を捕りつくす、石油を全部掘り起こし使い切ってしまう、山の木をどんどん切ってしまう、せっかく作られたものを</a:t>
            </a:r>
            <a:r>
              <a:rPr kumimoji="1" lang="ja-JP" altLang="en-US" dirty="0" smtClean="0"/>
              <a:t>すぐごみに</a:t>
            </a:r>
            <a:r>
              <a:rPr kumimoji="1" lang="ja-JP" altLang="en-US" dirty="0"/>
              <a:t>してしまう。</a:t>
            </a:r>
            <a:endParaRPr kumimoji="1" lang="en-US" altLang="ja-JP" dirty="0"/>
          </a:p>
          <a:p>
            <a:r>
              <a:rPr kumimoji="1" lang="ja-JP" altLang="en-US" dirty="0"/>
              <a:t>自然からの贈り物はどれも限りがある。大切にしなくてはならない。</a:t>
            </a:r>
            <a:endParaRPr kumimoji="1" lang="en-US" altLang="ja-JP" dirty="0"/>
          </a:p>
          <a:p>
            <a:endParaRPr kumimoji="1" lang="en-US" altLang="ja-JP" dirty="0"/>
          </a:p>
          <a:p>
            <a:endParaRPr kumimoji="1" lang="en-US" altLang="ja-JP" dirty="0"/>
          </a:p>
          <a:p>
            <a:pPr defTabSz="915589">
              <a:defRPr/>
            </a:pPr>
            <a:r>
              <a:rPr kumimoji="1" lang="en-US" altLang="ja-JP" dirty="0"/>
              <a:t>【</a:t>
            </a:r>
            <a:r>
              <a:rPr kumimoji="1" lang="ja-JP" altLang="en-US" u="sng" dirty="0"/>
              <a:t>ページおくり</a:t>
            </a:r>
            <a:r>
              <a:rPr kumimoji="1" lang="en-US" altLang="ja-JP" dirty="0"/>
              <a:t>】</a:t>
            </a:r>
            <a:endParaRPr kumimoji="1" lang="ja-JP" altLang="en-US" dirty="0"/>
          </a:p>
          <a:p>
            <a:endParaRPr kumimoji="1" lang="ja-JP" altLang="en-US" dirty="0"/>
          </a:p>
          <a:p>
            <a:endParaRPr kumimoji="1" lang="en-US" altLang="ja-JP" dirty="0"/>
          </a:p>
        </p:txBody>
      </p:sp>
      <p:sp>
        <p:nvSpPr>
          <p:cNvPr id="4" name="スライド番号プレースホルダー 3"/>
          <p:cNvSpPr>
            <a:spLocks noGrp="1"/>
          </p:cNvSpPr>
          <p:nvPr>
            <p:ph type="sldNum" sz="quarter" idx="5"/>
          </p:nvPr>
        </p:nvSpPr>
        <p:spPr/>
        <p:txBody>
          <a:bodyPr/>
          <a:lstStyle/>
          <a:p>
            <a:fld id="{4C594CE2-44EB-4CAC-A5A6-0D229CE54C7F}" type="slidenum">
              <a:rPr kumimoji="1" lang="ja-JP" altLang="en-US" smtClean="0">
                <a:solidFill>
                  <a:prstClr val="black"/>
                </a:solidFill>
              </a:rPr>
              <a:pPr/>
              <a:t>13</a:t>
            </a:fld>
            <a:endParaRPr kumimoji="1" lang="ja-JP" altLang="en-US">
              <a:solidFill>
                <a:prstClr val="black"/>
              </a:solidFill>
            </a:endParaRPr>
          </a:p>
        </p:txBody>
      </p:sp>
    </p:spTree>
    <p:extLst>
      <p:ext uri="{BB962C8B-B14F-4D97-AF65-F5344CB8AC3E}">
        <p14:creationId xmlns:p14="http://schemas.microsoft.com/office/powerpoint/2010/main" val="30278751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u="none" dirty="0" smtClean="0"/>
              <a:t>（説明例）</a:t>
            </a:r>
            <a:endParaRPr kumimoji="1" lang="en-US" altLang="ja-JP" dirty="0" smtClean="0"/>
          </a:p>
          <a:p>
            <a:r>
              <a:rPr kumimoji="1" lang="ja-JP" altLang="en-US" dirty="0" smtClean="0"/>
              <a:t>３つ目</a:t>
            </a:r>
            <a:r>
              <a:rPr kumimoji="1" lang="ja-JP" altLang="en-US" dirty="0"/>
              <a:t>の理由は、「みんなのお金を大事に使うため」。</a:t>
            </a:r>
            <a:endParaRPr kumimoji="1" lang="en-US" altLang="ja-JP" dirty="0"/>
          </a:p>
          <a:p>
            <a:endParaRPr kumimoji="1" lang="en-US" altLang="ja-JP" dirty="0"/>
          </a:p>
          <a:p>
            <a:r>
              <a:rPr kumimoji="1" lang="en-US" altLang="ja-JP" dirty="0"/>
              <a:t>【</a:t>
            </a:r>
            <a:r>
              <a:rPr kumimoji="1" lang="ja-JP" altLang="en-US" u="sng" dirty="0"/>
              <a:t>ページおくり</a:t>
            </a:r>
            <a:r>
              <a:rPr kumimoji="1" lang="en-US" altLang="ja-JP" dirty="0"/>
              <a:t>】</a:t>
            </a:r>
          </a:p>
          <a:p>
            <a:endParaRPr kumimoji="1" lang="en-US" altLang="ja-JP" dirty="0"/>
          </a:p>
        </p:txBody>
      </p:sp>
      <p:sp>
        <p:nvSpPr>
          <p:cNvPr id="4" name="スライド番号プレースホルダー 3"/>
          <p:cNvSpPr>
            <a:spLocks noGrp="1"/>
          </p:cNvSpPr>
          <p:nvPr>
            <p:ph type="sldNum" sz="quarter" idx="5"/>
          </p:nvPr>
        </p:nvSpPr>
        <p:spPr/>
        <p:txBody>
          <a:bodyPr/>
          <a:lstStyle/>
          <a:p>
            <a:fld id="{4C594CE2-44EB-4CAC-A5A6-0D229CE54C7F}" type="slidenum">
              <a:rPr kumimoji="1" lang="ja-JP" altLang="en-US" smtClean="0">
                <a:solidFill>
                  <a:prstClr val="black"/>
                </a:solidFill>
              </a:rPr>
              <a:pPr/>
              <a:t>14</a:t>
            </a:fld>
            <a:endParaRPr kumimoji="1" lang="ja-JP" altLang="en-US">
              <a:solidFill>
                <a:prstClr val="black"/>
              </a:solidFill>
            </a:endParaRPr>
          </a:p>
        </p:txBody>
      </p:sp>
    </p:spTree>
    <p:extLst>
      <p:ext uri="{BB962C8B-B14F-4D97-AF65-F5344CB8AC3E}">
        <p14:creationId xmlns:p14="http://schemas.microsoft.com/office/powerpoint/2010/main" val="21659017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u="none" dirty="0" smtClean="0"/>
              <a:t>（説明例）</a:t>
            </a:r>
            <a:endParaRPr kumimoji="1" lang="en-US" altLang="ja-JP" dirty="0" smtClean="0"/>
          </a:p>
          <a:p>
            <a:r>
              <a:rPr kumimoji="1" lang="ja-JP" altLang="en-US" dirty="0" smtClean="0"/>
              <a:t>静岡市</a:t>
            </a:r>
            <a:r>
              <a:rPr kumimoji="1" lang="ja-JP" altLang="en-US" dirty="0"/>
              <a:t>には、約</a:t>
            </a:r>
            <a:r>
              <a:rPr kumimoji="1" lang="en-US" altLang="ja-JP" dirty="0"/>
              <a:t>32</a:t>
            </a:r>
            <a:r>
              <a:rPr kumimoji="1" lang="ja-JP" altLang="en-US" dirty="0"/>
              <a:t>万軒の家がある。</a:t>
            </a:r>
            <a:endParaRPr kumimoji="1" lang="en-US" altLang="ja-JP" dirty="0"/>
          </a:p>
          <a:p>
            <a:pPr defTabSz="915589">
              <a:defRPr/>
            </a:pPr>
            <a:r>
              <a:rPr kumimoji="1" lang="ja-JP" altLang="en-US" b="0" u="none" dirty="0" smtClean="0"/>
              <a:t>★そこから出されるごみを集めて、★工場に運び、処分しなくてはいけないので、とてもたくさんのお金がかかっている。</a:t>
            </a:r>
            <a:endParaRPr kumimoji="1" lang="en-US" altLang="ja-JP" b="0" u="none" dirty="0" smtClean="0"/>
          </a:p>
          <a:p>
            <a:endParaRPr kumimoji="1" lang="en-US" altLang="ja-JP" dirty="0"/>
          </a:p>
          <a:p>
            <a:pPr defTabSz="915589">
              <a:defRPr/>
            </a:pPr>
            <a:r>
              <a:rPr kumimoji="1" lang="en-US" altLang="ja-JP" dirty="0"/>
              <a:t>【</a:t>
            </a:r>
            <a:r>
              <a:rPr kumimoji="1" lang="ja-JP" altLang="en-US" u="sng" dirty="0"/>
              <a:t>ページおくり</a:t>
            </a:r>
            <a:r>
              <a:rPr kumimoji="1" lang="en-US" altLang="ja-JP" dirty="0"/>
              <a:t>】</a:t>
            </a:r>
          </a:p>
          <a:p>
            <a:endParaRPr kumimoji="1" lang="ja-JP" altLang="en-US" dirty="0"/>
          </a:p>
        </p:txBody>
      </p:sp>
      <p:sp>
        <p:nvSpPr>
          <p:cNvPr id="4" name="スライド番号プレースホルダー 3"/>
          <p:cNvSpPr>
            <a:spLocks noGrp="1"/>
          </p:cNvSpPr>
          <p:nvPr>
            <p:ph type="sldNum" sz="quarter" idx="5"/>
          </p:nvPr>
        </p:nvSpPr>
        <p:spPr/>
        <p:txBody>
          <a:bodyPr/>
          <a:lstStyle/>
          <a:p>
            <a:fld id="{4C594CE2-44EB-4CAC-A5A6-0D229CE54C7F}" type="slidenum">
              <a:rPr kumimoji="1" lang="ja-JP" altLang="en-US" smtClean="0">
                <a:solidFill>
                  <a:prstClr val="black"/>
                </a:solidFill>
              </a:rPr>
              <a:pPr/>
              <a:t>15</a:t>
            </a:fld>
            <a:endParaRPr kumimoji="1" lang="ja-JP" altLang="en-US">
              <a:solidFill>
                <a:prstClr val="black"/>
              </a:solidFill>
            </a:endParaRPr>
          </a:p>
        </p:txBody>
      </p:sp>
    </p:spTree>
    <p:extLst>
      <p:ext uri="{BB962C8B-B14F-4D97-AF65-F5344CB8AC3E}">
        <p14:creationId xmlns:p14="http://schemas.microsoft.com/office/powerpoint/2010/main" val="14335729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u="none" dirty="0" smtClean="0"/>
              <a:t>（説明例）</a:t>
            </a:r>
            <a:endParaRPr kumimoji="1" lang="en-US" altLang="ja-JP" dirty="0" smtClean="0"/>
          </a:p>
          <a:p>
            <a:r>
              <a:rPr kumimoji="1" lang="ja-JP" altLang="en-US" dirty="0" smtClean="0"/>
              <a:t>ごみ</a:t>
            </a:r>
            <a:r>
              <a:rPr kumimoji="1" lang="ja-JP" altLang="en-US" dirty="0"/>
              <a:t>の処分にかかるお金は、</a:t>
            </a:r>
            <a:r>
              <a:rPr kumimoji="1" lang="en-US" altLang="ja-JP" dirty="0"/>
              <a:t>1</a:t>
            </a:r>
            <a:r>
              <a:rPr kumimoji="1" lang="ja-JP" altLang="en-US" dirty="0"/>
              <a:t>年間で</a:t>
            </a:r>
            <a:r>
              <a:rPr kumimoji="1" lang="en-US" altLang="ja-JP" dirty="0"/>
              <a:t>83</a:t>
            </a:r>
            <a:r>
              <a:rPr kumimoji="1" lang="ja-JP" altLang="en-US" dirty="0"/>
              <a:t>億円</a:t>
            </a:r>
            <a:r>
              <a:rPr kumimoji="1" lang="ja-JP" altLang="en-US" dirty="0" smtClean="0"/>
              <a:t>。（令和元年度）市民</a:t>
            </a:r>
            <a:r>
              <a:rPr kumimoji="1" lang="en-US" altLang="ja-JP" dirty="0"/>
              <a:t>1</a:t>
            </a:r>
            <a:r>
              <a:rPr kumimoji="1" lang="ja-JP" altLang="en-US" dirty="0"/>
              <a:t>人当たりでは</a:t>
            </a:r>
            <a:r>
              <a:rPr kumimoji="1" lang="en-US" altLang="ja-JP" dirty="0"/>
              <a:t>10,000</a:t>
            </a:r>
            <a:r>
              <a:rPr kumimoji="1" lang="ja-JP" altLang="en-US" dirty="0"/>
              <a:t>円以上にもなる。</a:t>
            </a:r>
            <a:endParaRPr kumimoji="1" lang="en-US" altLang="ja-JP" dirty="0"/>
          </a:p>
          <a:p>
            <a:r>
              <a:rPr kumimoji="1" lang="ja-JP" altLang="en-US" dirty="0"/>
              <a:t>この金額は、みんなが</a:t>
            </a:r>
            <a:r>
              <a:rPr kumimoji="1" lang="ja-JP" altLang="en-US" dirty="0" smtClean="0"/>
              <a:t>出すごみの量などに</a:t>
            </a:r>
            <a:r>
              <a:rPr kumimoji="1" lang="ja-JP" altLang="en-US" dirty="0"/>
              <a:t>よって変わる。</a:t>
            </a:r>
            <a:endParaRPr kumimoji="1" lang="en-US" altLang="ja-JP" dirty="0"/>
          </a:p>
          <a:p>
            <a:r>
              <a:rPr kumimoji="1" lang="ja-JP" altLang="en-US" u="none" dirty="0"/>
              <a:t>★</a:t>
            </a:r>
          </a:p>
          <a:p>
            <a:r>
              <a:rPr kumimoji="1" lang="ja-JP" altLang="en-US" dirty="0"/>
              <a:t>このお金は、だれが払っているのか。　みんなの家の人が払っている。</a:t>
            </a:r>
            <a:endParaRPr kumimoji="1" lang="en-US" altLang="ja-JP" dirty="0"/>
          </a:p>
          <a:p>
            <a:r>
              <a:rPr kumimoji="1" lang="ja-JP" altLang="en-US" dirty="0"/>
              <a:t>ごみが減れば、処分のためのお金が減らせて、もっと他のことにお金を使うことができる。</a:t>
            </a:r>
          </a:p>
          <a:p>
            <a:endParaRPr kumimoji="1" lang="en-US" altLang="ja-JP" dirty="0"/>
          </a:p>
          <a:p>
            <a:pPr defTabSz="915589">
              <a:defRPr/>
            </a:pPr>
            <a:r>
              <a:rPr kumimoji="1" lang="en-US" altLang="ja-JP" dirty="0"/>
              <a:t>【</a:t>
            </a:r>
            <a:r>
              <a:rPr kumimoji="1" lang="ja-JP" altLang="en-US" u="sng" dirty="0"/>
              <a:t>ページおくり</a:t>
            </a:r>
            <a:r>
              <a:rPr kumimoji="1" lang="en-US" altLang="ja-JP" dirty="0"/>
              <a:t>】</a:t>
            </a:r>
          </a:p>
          <a:p>
            <a:endParaRPr kumimoji="1" lang="ja-JP" altLang="en-US" dirty="0"/>
          </a:p>
        </p:txBody>
      </p:sp>
      <p:sp>
        <p:nvSpPr>
          <p:cNvPr id="4" name="スライド番号プレースホルダー 3"/>
          <p:cNvSpPr>
            <a:spLocks noGrp="1"/>
          </p:cNvSpPr>
          <p:nvPr>
            <p:ph type="sldNum" sz="quarter" idx="5"/>
          </p:nvPr>
        </p:nvSpPr>
        <p:spPr/>
        <p:txBody>
          <a:bodyPr/>
          <a:lstStyle/>
          <a:p>
            <a:fld id="{4C594CE2-44EB-4CAC-A5A6-0D229CE54C7F}" type="slidenum">
              <a:rPr kumimoji="1" lang="ja-JP" altLang="en-US" smtClean="0">
                <a:solidFill>
                  <a:prstClr val="black"/>
                </a:solidFill>
              </a:rPr>
              <a:pPr/>
              <a:t>16</a:t>
            </a:fld>
            <a:endParaRPr kumimoji="1" lang="ja-JP" altLang="en-US">
              <a:solidFill>
                <a:prstClr val="black"/>
              </a:solidFill>
            </a:endParaRPr>
          </a:p>
        </p:txBody>
      </p:sp>
    </p:spTree>
    <p:extLst>
      <p:ext uri="{BB962C8B-B14F-4D97-AF65-F5344CB8AC3E}">
        <p14:creationId xmlns:p14="http://schemas.microsoft.com/office/powerpoint/2010/main" val="15135012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u="none" dirty="0" smtClean="0"/>
              <a:t>（説明例）</a:t>
            </a:r>
            <a:endParaRPr lang="en-US" altLang="ja-JP" dirty="0">
              <a:latin typeface="+mn-ea"/>
            </a:endParaRPr>
          </a:p>
          <a:p>
            <a:r>
              <a:rPr lang="ja-JP" altLang="en-US" dirty="0">
                <a:latin typeface="+mn-ea"/>
              </a:rPr>
              <a:t>４つ目の理由は、「地球温暖化を防ぐため」。</a:t>
            </a:r>
            <a:endParaRPr lang="en-US" altLang="ja-JP" dirty="0">
              <a:latin typeface="+mn-ea"/>
            </a:endParaRPr>
          </a:p>
          <a:p>
            <a:pPr defTabSz="915589">
              <a:defRPr/>
            </a:pPr>
            <a:r>
              <a:rPr lang="ja-JP" altLang="en-US" dirty="0">
                <a:latin typeface="+mn-ea"/>
              </a:rPr>
              <a:t>「地球温暖化」という言葉を聞いたことがあるかな？</a:t>
            </a:r>
            <a:endParaRPr lang="en-US" altLang="ja-JP" dirty="0">
              <a:latin typeface="+mn-ea"/>
            </a:endParaRPr>
          </a:p>
          <a:p>
            <a:endParaRPr lang="en-US" altLang="ja-JP" dirty="0">
              <a:latin typeface="+mn-ea"/>
            </a:endParaRPr>
          </a:p>
          <a:p>
            <a:pPr defTabSz="915589">
              <a:defRPr/>
            </a:pPr>
            <a:r>
              <a:rPr kumimoji="1" lang="en-US" altLang="ja-JP" dirty="0">
                <a:latin typeface="+mn-ea"/>
                <a:ea typeface="+mn-ea"/>
              </a:rPr>
              <a:t>【</a:t>
            </a:r>
            <a:r>
              <a:rPr kumimoji="1" lang="ja-JP" altLang="en-US" u="sng" dirty="0">
                <a:latin typeface="+mn-ea"/>
                <a:ea typeface="+mn-ea"/>
              </a:rPr>
              <a:t>ページおくり</a:t>
            </a:r>
            <a:r>
              <a:rPr kumimoji="1" lang="en-US" altLang="ja-JP" dirty="0">
                <a:latin typeface="+mn-ea"/>
                <a:ea typeface="+mn-ea"/>
              </a:rPr>
              <a:t>】</a:t>
            </a:r>
          </a:p>
          <a:p>
            <a:endParaRPr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4C594CE2-44EB-4CAC-A5A6-0D229CE54C7F}" type="slidenum">
              <a:rPr kumimoji="1" lang="ja-JP" altLang="en-US" smtClean="0">
                <a:solidFill>
                  <a:prstClr val="black"/>
                </a:solidFill>
              </a:rPr>
              <a:pPr/>
              <a:t>17</a:t>
            </a:fld>
            <a:endParaRPr kumimoji="1" lang="ja-JP" altLang="en-US">
              <a:solidFill>
                <a:prstClr val="black"/>
              </a:solidFill>
            </a:endParaRPr>
          </a:p>
        </p:txBody>
      </p:sp>
    </p:spTree>
    <p:extLst>
      <p:ext uri="{BB962C8B-B14F-4D97-AF65-F5344CB8AC3E}">
        <p14:creationId xmlns:p14="http://schemas.microsoft.com/office/powerpoint/2010/main" val="31778776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u="none" dirty="0" smtClean="0"/>
              <a:t>（説明例）</a:t>
            </a:r>
            <a:endParaRPr lang="en-US" altLang="ja-JP" dirty="0">
              <a:latin typeface="+mn-ea"/>
            </a:endParaRPr>
          </a:p>
          <a:p>
            <a:r>
              <a:rPr lang="ja-JP" altLang="en-US" dirty="0">
                <a:latin typeface="+mn-ea"/>
              </a:rPr>
              <a:t>地球温暖化とは、地球の平均気温が上がってしまうこと。</a:t>
            </a:r>
            <a:endParaRPr lang="en-US" altLang="ja-JP" dirty="0">
              <a:latin typeface="+mn-ea"/>
            </a:endParaRPr>
          </a:p>
          <a:p>
            <a:r>
              <a:rPr lang="ja-JP" altLang="en-US" dirty="0">
                <a:latin typeface="+mn-ea"/>
              </a:rPr>
              <a:t>★これは、地球の平均気温の</a:t>
            </a:r>
            <a:r>
              <a:rPr lang="ja-JP" altLang="en-US" dirty="0" smtClean="0">
                <a:latin typeface="+mn-ea"/>
              </a:rPr>
              <a:t>グラフ。年</a:t>
            </a:r>
            <a:r>
              <a:rPr lang="ja-JP" altLang="en-US" dirty="0">
                <a:latin typeface="+mn-ea"/>
              </a:rPr>
              <a:t>により、上がったり下がったりしているが、★だんだん上がっている</a:t>
            </a:r>
            <a:endParaRPr lang="en-US" altLang="ja-JP" dirty="0">
              <a:latin typeface="+mn-ea"/>
            </a:endParaRPr>
          </a:p>
          <a:p>
            <a:endParaRPr kumimoji="1" lang="en-US" altLang="ja-JP" dirty="0">
              <a:latin typeface="+mn-ea"/>
              <a:ea typeface="+mn-ea"/>
            </a:endParaRPr>
          </a:p>
          <a:p>
            <a:r>
              <a:rPr kumimoji="1" lang="en-US" altLang="ja-JP" dirty="0">
                <a:latin typeface="+mn-ea"/>
                <a:ea typeface="+mn-ea"/>
              </a:rPr>
              <a:t>【</a:t>
            </a:r>
            <a:r>
              <a:rPr kumimoji="1" lang="ja-JP" altLang="en-US" u="sng" dirty="0">
                <a:latin typeface="+mn-ea"/>
                <a:ea typeface="+mn-ea"/>
              </a:rPr>
              <a:t>ページおくり</a:t>
            </a:r>
            <a:r>
              <a:rPr kumimoji="1" lang="en-US" altLang="ja-JP" dirty="0">
                <a:latin typeface="+mn-ea"/>
                <a:ea typeface="+mn-ea"/>
              </a:rPr>
              <a:t>】</a:t>
            </a:r>
            <a:endParaRPr kumimoji="1" lang="ja-JP" altLang="en-US" dirty="0">
              <a:latin typeface="+mn-ea"/>
              <a:ea typeface="+mn-ea"/>
            </a:endParaRPr>
          </a:p>
        </p:txBody>
      </p:sp>
      <p:sp>
        <p:nvSpPr>
          <p:cNvPr id="4" name="スライド番号プレースホルダー 3"/>
          <p:cNvSpPr>
            <a:spLocks noGrp="1"/>
          </p:cNvSpPr>
          <p:nvPr>
            <p:ph type="sldNum" sz="quarter" idx="5"/>
          </p:nvPr>
        </p:nvSpPr>
        <p:spPr/>
        <p:txBody>
          <a:bodyPr/>
          <a:lstStyle/>
          <a:p>
            <a:fld id="{4C594CE2-44EB-4CAC-A5A6-0D229CE54C7F}" type="slidenum">
              <a:rPr kumimoji="1" lang="ja-JP" altLang="en-US" smtClean="0">
                <a:solidFill>
                  <a:prstClr val="black"/>
                </a:solidFill>
              </a:rPr>
              <a:pPr/>
              <a:t>18</a:t>
            </a:fld>
            <a:endParaRPr kumimoji="1" lang="ja-JP" altLang="en-US">
              <a:solidFill>
                <a:prstClr val="black"/>
              </a:solidFill>
            </a:endParaRPr>
          </a:p>
        </p:txBody>
      </p:sp>
    </p:spTree>
    <p:extLst>
      <p:ext uri="{BB962C8B-B14F-4D97-AF65-F5344CB8AC3E}">
        <p14:creationId xmlns:p14="http://schemas.microsoft.com/office/powerpoint/2010/main" val="9933459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u="none" dirty="0" smtClean="0"/>
              <a:t>（説明例）</a:t>
            </a:r>
            <a:endParaRPr kumimoji="1" lang="en-US" altLang="ja-JP" dirty="0" smtClean="0"/>
          </a:p>
          <a:p>
            <a:r>
              <a:rPr kumimoji="1" lang="ja-JP" altLang="en-US" dirty="0" smtClean="0"/>
              <a:t>地球</a:t>
            </a:r>
            <a:r>
              <a:rPr kumimoji="1" lang="ja-JP" altLang="en-US" dirty="0"/>
              <a:t>温暖化が進むと</a:t>
            </a:r>
            <a:r>
              <a:rPr kumimoji="1" lang="ja-JP" altLang="en-US" u="none" dirty="0"/>
              <a:t>、★暑い日が増えて</a:t>
            </a:r>
            <a:r>
              <a:rPr kumimoji="1" lang="ja-JP" altLang="en-US" u="none" dirty="0" smtClean="0"/>
              <a:t>、熱中症</a:t>
            </a:r>
            <a:r>
              <a:rPr kumimoji="1" lang="ja-JP" altLang="en-US" u="none" dirty="0"/>
              <a:t>になる人が増える、★</a:t>
            </a:r>
            <a:r>
              <a:rPr kumimoji="1" lang="ja-JP" altLang="en-US" dirty="0"/>
              <a:t>大きな台風など、災害が増える。</a:t>
            </a:r>
            <a:endParaRPr kumimoji="1" lang="en-US" altLang="ja-JP" dirty="0"/>
          </a:p>
          <a:p>
            <a:r>
              <a:rPr kumimoji="1" lang="ja-JP" altLang="en-US" dirty="0" smtClean="0"/>
              <a:t>★</a:t>
            </a:r>
            <a:r>
              <a:rPr kumimoji="1" lang="ja-JP" altLang="en-US" dirty="0"/>
              <a:t>食べ物が取れなくなる（お茶やみかん、ワサビなどの特産品が影響を受けるかも）、★生き物</a:t>
            </a:r>
            <a:r>
              <a:rPr kumimoji="1" lang="en-US" altLang="ja-JP" dirty="0"/>
              <a:t>(</a:t>
            </a:r>
            <a:r>
              <a:rPr kumimoji="1" lang="ja-JP" altLang="en-US" dirty="0"/>
              <a:t>動物や植物）が住めなくなる。　南アルプスのライチョウや高山植物などにも影響がでるかも。</a:t>
            </a:r>
            <a:endParaRPr kumimoji="1" lang="en-US" altLang="ja-JP" dirty="0"/>
          </a:p>
          <a:p>
            <a:endParaRPr kumimoji="1" lang="en-US" altLang="ja-JP" dirty="0"/>
          </a:p>
          <a:p>
            <a:r>
              <a:rPr kumimoji="1" lang="ja-JP" altLang="en-US" dirty="0"/>
              <a:t>このように、温暖化によって地球全体に大きな影響がでる。</a:t>
            </a:r>
          </a:p>
          <a:p>
            <a:endParaRPr kumimoji="1" lang="ja-JP" altLang="en-US" dirty="0"/>
          </a:p>
          <a:p>
            <a:pPr defTabSz="915589">
              <a:defRPr/>
            </a:pPr>
            <a:r>
              <a:rPr kumimoji="1" lang="en-US" altLang="ja-JP" dirty="0"/>
              <a:t>【</a:t>
            </a:r>
            <a:r>
              <a:rPr kumimoji="1" lang="ja-JP" altLang="en-US" u="sng" dirty="0"/>
              <a:t>ページおくり</a:t>
            </a:r>
            <a:r>
              <a:rPr kumimoji="1" lang="en-US" altLang="ja-JP" dirty="0"/>
              <a:t>】</a:t>
            </a:r>
          </a:p>
          <a:p>
            <a:endParaRPr kumimoji="1" lang="ja-JP" altLang="en-US" dirty="0"/>
          </a:p>
          <a:p>
            <a:r>
              <a:rPr kumimoji="1" lang="en-US" altLang="ja-JP" dirty="0"/>
              <a:t>※</a:t>
            </a:r>
            <a:r>
              <a:rPr kumimoji="1" lang="ja-JP" altLang="en-US" dirty="0"/>
              <a:t>補足</a:t>
            </a:r>
            <a:r>
              <a:rPr kumimoji="1" lang="en-US" altLang="ja-JP" dirty="0"/>
              <a:t>※</a:t>
            </a:r>
            <a:endParaRPr kumimoji="1" lang="ja-JP" altLang="en-US" dirty="0"/>
          </a:p>
          <a:p>
            <a:r>
              <a:rPr kumimoji="1" lang="ja-JP" altLang="en-US" dirty="0"/>
              <a:t>地球温暖化の影響には、他にも、海面が上がって陸地が沈んでしまう、伝染病を運ぶ蚊などが生きられる地域が広くなるなど、色々なものがある</a:t>
            </a:r>
            <a:r>
              <a:rPr kumimoji="1" lang="ja-JP" altLang="en-US" dirty="0" smtClean="0"/>
              <a:t>。</a:t>
            </a:r>
            <a:endParaRPr kumimoji="1" lang="ja-JP" altLang="en-US" dirty="0"/>
          </a:p>
          <a:p>
            <a:endParaRPr kumimoji="1" lang="en-US" altLang="ja-JP" dirty="0"/>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4C594CE2-44EB-4CAC-A5A6-0D229CE54C7F}" type="slidenum">
              <a:rPr kumimoji="1" lang="ja-JP" altLang="en-US" smtClean="0">
                <a:solidFill>
                  <a:prstClr val="black"/>
                </a:solidFill>
              </a:rPr>
              <a:pPr/>
              <a:t>19</a:t>
            </a:fld>
            <a:endParaRPr kumimoji="1" lang="ja-JP" altLang="en-US">
              <a:solidFill>
                <a:prstClr val="black"/>
              </a:solidFill>
            </a:endParaRPr>
          </a:p>
        </p:txBody>
      </p:sp>
    </p:spTree>
    <p:extLst>
      <p:ext uri="{BB962C8B-B14F-4D97-AF65-F5344CB8AC3E}">
        <p14:creationId xmlns:p14="http://schemas.microsoft.com/office/powerpoint/2010/main" val="77428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dirty="0" smtClean="0"/>
              <a:t>（説明例）</a:t>
            </a:r>
            <a:endParaRPr kumimoji="1" lang="en-US" altLang="ja-JP" dirty="0" smtClean="0"/>
          </a:p>
          <a:p>
            <a:pPr marL="171673" indent="-171673">
              <a:buFont typeface="Arial" panose="020B0604020202020204" pitchFamily="34" charset="0"/>
              <a:buChar char="•"/>
            </a:pPr>
            <a:r>
              <a:rPr kumimoji="1" lang="ja-JP" altLang="en-US" dirty="0" smtClean="0"/>
              <a:t>まず</a:t>
            </a:r>
            <a:r>
              <a:rPr kumimoji="1" lang="ja-JP" altLang="en-US" dirty="0"/>
              <a:t>、ごみを減らす３つのミッションとは、</a:t>
            </a:r>
            <a:endParaRPr kumimoji="1" lang="en-US" altLang="ja-JP" dirty="0"/>
          </a:p>
          <a:p>
            <a:r>
              <a:rPr kumimoji="1" lang="ja-JP" altLang="en-US" dirty="0"/>
              <a:t>　「①ごみのことを知ろう！」</a:t>
            </a:r>
            <a:r>
              <a:rPr kumimoji="1" lang="ja-JP" altLang="en-US" dirty="0" smtClean="0"/>
              <a:t>「②ごみ</a:t>
            </a:r>
            <a:r>
              <a:rPr kumimoji="1" lang="ja-JP" altLang="en-US" dirty="0"/>
              <a:t>を減らす方法を考えてみよう！」</a:t>
            </a:r>
            <a:r>
              <a:rPr kumimoji="1" lang="ja-JP" altLang="en-US" dirty="0" smtClean="0"/>
              <a:t>「③作戦</a:t>
            </a:r>
            <a:r>
              <a:rPr kumimoji="1" lang="ja-JP" altLang="en-US" dirty="0"/>
              <a:t>をたてて、チャレンジしよう！」</a:t>
            </a:r>
            <a:endParaRPr kumimoji="1" lang="en-US" altLang="ja-JP" dirty="0"/>
          </a:p>
          <a:p>
            <a:r>
              <a:rPr kumimoji="1" lang="ja-JP" altLang="en-US" dirty="0"/>
              <a:t>　この３つを順番に見てみよう。</a:t>
            </a:r>
          </a:p>
          <a:p>
            <a:endParaRPr kumimoji="1" lang="en-US" altLang="ja-JP" dirty="0"/>
          </a:p>
          <a:p>
            <a:r>
              <a:rPr kumimoji="1" lang="en-US" altLang="ja-JP" dirty="0"/>
              <a:t>【</a:t>
            </a:r>
            <a:r>
              <a:rPr kumimoji="1" lang="ja-JP" altLang="en-US" u="sng" dirty="0"/>
              <a:t>ページおくり</a:t>
            </a:r>
            <a:r>
              <a:rPr kumimoji="1" lang="en-US" altLang="ja-JP" dirty="0"/>
              <a:t>】</a:t>
            </a:r>
            <a:endParaRPr kumimoji="1" lang="ja-JP" altLang="en-US" dirty="0"/>
          </a:p>
        </p:txBody>
      </p:sp>
      <p:sp>
        <p:nvSpPr>
          <p:cNvPr id="4" name="スライド番号プレースホルダー 3"/>
          <p:cNvSpPr>
            <a:spLocks noGrp="1"/>
          </p:cNvSpPr>
          <p:nvPr>
            <p:ph type="sldNum" sz="quarter" idx="5"/>
          </p:nvPr>
        </p:nvSpPr>
        <p:spPr/>
        <p:txBody>
          <a:bodyPr/>
          <a:lstStyle/>
          <a:p>
            <a:fld id="{4C594CE2-44EB-4CAC-A5A6-0D229CE54C7F}" type="slidenum">
              <a:rPr kumimoji="1" lang="ja-JP" altLang="en-US" smtClean="0">
                <a:solidFill>
                  <a:prstClr val="black"/>
                </a:solidFill>
              </a:rPr>
              <a:pPr/>
              <a:t>2</a:t>
            </a:fld>
            <a:endParaRPr kumimoji="1" lang="ja-JP" altLang="en-US">
              <a:solidFill>
                <a:prstClr val="black"/>
              </a:solidFill>
            </a:endParaRPr>
          </a:p>
        </p:txBody>
      </p:sp>
    </p:spTree>
    <p:extLst>
      <p:ext uri="{BB962C8B-B14F-4D97-AF65-F5344CB8AC3E}">
        <p14:creationId xmlns:p14="http://schemas.microsoft.com/office/powerpoint/2010/main" val="11071218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u="none" dirty="0" smtClean="0"/>
              <a:t>（説明例）</a:t>
            </a:r>
            <a:endParaRPr kumimoji="1" lang="en-US" altLang="ja-JP" dirty="0" smtClean="0"/>
          </a:p>
          <a:p>
            <a:r>
              <a:rPr kumimoji="1" lang="ja-JP" altLang="en-US" dirty="0" smtClean="0"/>
              <a:t>では</a:t>
            </a:r>
            <a:r>
              <a:rPr kumimoji="1" lang="ja-JP" altLang="en-US" dirty="0"/>
              <a:t>、地球温暖化の原因と言われているのは、なんだろう？</a:t>
            </a:r>
            <a:endParaRPr kumimoji="1" lang="en-US" altLang="ja-JP" dirty="0"/>
          </a:p>
          <a:p>
            <a:endParaRPr kumimoji="1" lang="en-US" altLang="ja-JP" dirty="0"/>
          </a:p>
          <a:p>
            <a:r>
              <a:rPr kumimoji="1" lang="ja-JP" altLang="en-US" dirty="0"/>
              <a:t>★二酸化炭素（</a:t>
            </a:r>
            <a:r>
              <a:rPr kumimoji="1" lang="en-US" altLang="ja-JP" dirty="0"/>
              <a:t>CO2)</a:t>
            </a:r>
            <a:r>
              <a:rPr kumimoji="1" lang="ja-JP" altLang="en-US" dirty="0"/>
              <a:t>と言われている。</a:t>
            </a:r>
          </a:p>
          <a:p>
            <a:r>
              <a:rPr kumimoji="1" lang="ja-JP" altLang="en-US" dirty="0"/>
              <a:t>　二酸化炭素を減らせば、地球温暖化を防ぐことにつながる。</a:t>
            </a:r>
          </a:p>
          <a:p>
            <a:r>
              <a:rPr kumimoji="1" lang="ja-JP" altLang="en-US" dirty="0"/>
              <a:t>　</a:t>
            </a:r>
          </a:p>
          <a:p>
            <a:endParaRPr kumimoji="1" lang="en-US" altLang="ja-JP" dirty="0"/>
          </a:p>
          <a:p>
            <a:r>
              <a:rPr kumimoji="1" lang="en-US" altLang="ja-JP" dirty="0"/>
              <a:t>【</a:t>
            </a:r>
            <a:r>
              <a:rPr kumimoji="1" lang="ja-JP" altLang="en-US" u="sng" dirty="0"/>
              <a:t>ページおくり</a:t>
            </a:r>
            <a:r>
              <a:rPr kumimoji="1" lang="en-US" altLang="ja-JP" dirty="0"/>
              <a:t>】</a:t>
            </a:r>
          </a:p>
          <a:p>
            <a:endParaRPr kumimoji="1" lang="ja-JP" altLang="en-US" dirty="0"/>
          </a:p>
          <a:p>
            <a:endParaRPr kumimoji="1" lang="en-US" altLang="ja-JP" dirty="0"/>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4C594CE2-44EB-4CAC-A5A6-0D229CE54C7F}" type="slidenum">
              <a:rPr kumimoji="1" lang="ja-JP" altLang="en-US" smtClean="0">
                <a:solidFill>
                  <a:prstClr val="black"/>
                </a:solidFill>
              </a:rPr>
              <a:pPr/>
              <a:t>20</a:t>
            </a:fld>
            <a:endParaRPr kumimoji="1" lang="ja-JP" altLang="en-US">
              <a:solidFill>
                <a:prstClr val="black"/>
              </a:solidFill>
            </a:endParaRPr>
          </a:p>
        </p:txBody>
      </p:sp>
    </p:spTree>
    <p:extLst>
      <p:ext uri="{BB962C8B-B14F-4D97-AF65-F5344CB8AC3E}">
        <p14:creationId xmlns:p14="http://schemas.microsoft.com/office/powerpoint/2010/main" val="40801362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u="none" dirty="0" smtClean="0"/>
              <a:t>（説明例）</a:t>
            </a:r>
            <a:endParaRPr lang="en-US" altLang="ja-JP" dirty="0">
              <a:latin typeface="Arial" panose="020B0604020202020204" pitchFamily="34" charset="0"/>
            </a:endParaRPr>
          </a:p>
          <a:p>
            <a:r>
              <a:rPr lang="ja-JP" altLang="en-US" dirty="0">
                <a:latin typeface="Arial" panose="020B0604020202020204" pitchFamily="34" charset="0"/>
              </a:rPr>
              <a:t>では、地球温暖化の原因と言われている「二酸化炭素（シーオーツー）」。どこからでるのか？ごみを減らすことで減らせるのか？</a:t>
            </a:r>
            <a:endParaRPr lang="en-US" altLang="ja-JP" dirty="0">
              <a:latin typeface="Arial" panose="020B0604020202020204" pitchFamily="34" charset="0"/>
            </a:endParaRPr>
          </a:p>
          <a:p>
            <a:r>
              <a:rPr lang="ja-JP" altLang="en-US" dirty="0">
                <a:latin typeface="Arial" panose="020B0604020202020204" pitchFamily="34" charset="0"/>
              </a:rPr>
              <a:t>★</a:t>
            </a:r>
            <a:r>
              <a:rPr lang="en-US" altLang="ja-JP" dirty="0">
                <a:latin typeface="+mn-ea"/>
              </a:rPr>
              <a:t>CO</a:t>
            </a:r>
            <a:r>
              <a:rPr lang="ja-JP" altLang="en-US" dirty="0">
                <a:latin typeface="+mn-ea"/>
              </a:rPr>
              <a:t>₂は、</a:t>
            </a:r>
            <a:r>
              <a:rPr lang="ja-JP" altLang="en-US" dirty="0">
                <a:latin typeface="Arial" panose="020B0604020202020204" pitchFamily="34" charset="0"/>
              </a:rPr>
              <a:t>清掃車でごみを運んだり、工場で燃やす時に出てしまう。</a:t>
            </a:r>
            <a:endParaRPr lang="en-US" altLang="ja-JP" dirty="0">
              <a:latin typeface="Arial" panose="020B0604020202020204" pitchFamily="34" charset="0"/>
            </a:endParaRPr>
          </a:p>
          <a:p>
            <a:r>
              <a:rPr lang="ja-JP" altLang="en-US" dirty="0">
                <a:latin typeface="Arial" panose="020B0604020202020204" pitchFamily="34" charset="0"/>
              </a:rPr>
              <a:t>★また、「二酸化炭素（シーオーツー）」は、電気を作る</a:t>
            </a:r>
            <a:r>
              <a:rPr lang="ja-JP" altLang="en-US" dirty="0" smtClean="0">
                <a:latin typeface="Arial" panose="020B0604020202020204" pitchFamily="34" charset="0"/>
              </a:rPr>
              <a:t>ために、</a:t>
            </a:r>
            <a:r>
              <a:rPr lang="ja-JP" altLang="en-US" dirty="0">
                <a:latin typeface="Arial" panose="020B0604020202020204" pitchFamily="34" charset="0"/>
              </a:rPr>
              <a:t>火力発電所で石炭や石油、天然ガスを燃やした時にも出る。</a:t>
            </a:r>
            <a:endParaRPr lang="en-US" altLang="ja-JP" dirty="0">
              <a:latin typeface="Arial" panose="020B0604020202020204" pitchFamily="34" charset="0"/>
            </a:endParaRPr>
          </a:p>
          <a:p>
            <a:pPr defTabSz="915589">
              <a:defRPr/>
            </a:pPr>
            <a:endParaRPr kumimoji="1" lang="en-US" altLang="ja-JP" dirty="0"/>
          </a:p>
          <a:p>
            <a:pPr defTabSz="915589">
              <a:defRPr/>
            </a:pPr>
            <a:r>
              <a:rPr kumimoji="1" lang="ja-JP" altLang="en-US" dirty="0"/>
              <a:t>ごみを減らして、二酸化炭素を減らせば、地球温暖化を防ぐことにつながる。</a:t>
            </a:r>
          </a:p>
          <a:p>
            <a:pPr marL="286121" indent="-286121">
              <a:buFont typeface="Arial" panose="020B0604020202020204" pitchFamily="34" charset="0"/>
              <a:buChar char="•"/>
            </a:pPr>
            <a:endParaRPr lang="en-US" altLang="ja-JP" dirty="0">
              <a:latin typeface="Arial" panose="020B0604020202020204" pitchFamily="34" charset="0"/>
            </a:endParaRPr>
          </a:p>
          <a:p>
            <a:endParaRPr kumimoji="1" lang="en-US" altLang="ja-JP" dirty="0"/>
          </a:p>
          <a:p>
            <a:pPr defTabSz="915589">
              <a:defRPr/>
            </a:pPr>
            <a:r>
              <a:rPr kumimoji="1" lang="en-US" altLang="ja-JP" dirty="0"/>
              <a:t>【</a:t>
            </a:r>
            <a:r>
              <a:rPr kumimoji="1" lang="ja-JP" altLang="en-US" u="sng" dirty="0"/>
              <a:t>ページおくり</a:t>
            </a:r>
            <a:r>
              <a:rPr kumimoji="1" lang="en-US" altLang="ja-JP" dirty="0"/>
              <a:t>】</a:t>
            </a:r>
          </a:p>
          <a:p>
            <a:endParaRPr kumimoji="1" lang="ja-JP" altLang="en-US" dirty="0"/>
          </a:p>
        </p:txBody>
      </p:sp>
      <p:sp>
        <p:nvSpPr>
          <p:cNvPr id="4" name="スライド番号プレースホルダー 3"/>
          <p:cNvSpPr>
            <a:spLocks noGrp="1"/>
          </p:cNvSpPr>
          <p:nvPr>
            <p:ph type="sldNum" sz="quarter" idx="5"/>
          </p:nvPr>
        </p:nvSpPr>
        <p:spPr/>
        <p:txBody>
          <a:bodyPr/>
          <a:lstStyle/>
          <a:p>
            <a:fld id="{4C594CE2-44EB-4CAC-A5A6-0D229CE54C7F}" type="slidenum">
              <a:rPr kumimoji="1" lang="ja-JP" altLang="en-US" smtClean="0">
                <a:solidFill>
                  <a:prstClr val="black"/>
                </a:solidFill>
              </a:rPr>
              <a:pPr/>
              <a:t>21</a:t>
            </a:fld>
            <a:endParaRPr kumimoji="1" lang="ja-JP" altLang="en-US">
              <a:solidFill>
                <a:prstClr val="black"/>
              </a:solidFill>
            </a:endParaRPr>
          </a:p>
        </p:txBody>
      </p:sp>
    </p:spTree>
    <p:extLst>
      <p:ext uri="{BB962C8B-B14F-4D97-AF65-F5344CB8AC3E}">
        <p14:creationId xmlns:p14="http://schemas.microsoft.com/office/powerpoint/2010/main" val="2410978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u="none" dirty="0" smtClean="0"/>
              <a:t>（説明例）</a:t>
            </a:r>
            <a:endParaRPr kumimoji="1" lang="en-US" altLang="ja-JP" dirty="0" smtClean="0"/>
          </a:p>
          <a:p>
            <a:pPr defTabSz="915589">
              <a:defRPr/>
            </a:pPr>
            <a:r>
              <a:rPr kumimoji="1" lang="ja-JP" altLang="en-US" dirty="0" smtClean="0"/>
              <a:t>・</a:t>
            </a:r>
            <a:r>
              <a:rPr kumimoji="1" lang="ja-JP" altLang="en-US" dirty="0"/>
              <a:t>どんな時に、どんなごみが出ているか思い出してみよう。</a:t>
            </a:r>
            <a:endParaRPr kumimoji="1" lang="en-US" altLang="ja-JP" dirty="0"/>
          </a:p>
          <a:p>
            <a:endParaRPr kumimoji="1" lang="en-US" altLang="ja-JP" dirty="0"/>
          </a:p>
          <a:p>
            <a:r>
              <a:rPr kumimoji="1" lang="ja-JP" altLang="en-US" dirty="0"/>
              <a:t>例：</a:t>
            </a:r>
            <a:r>
              <a:rPr kumimoji="1" lang="ja-JP" altLang="en-US" i="0" u="none" dirty="0"/>
              <a:t>★小さくなった洋服。★もう読まないマンガ。★お菓子を食べた後の袋。★食べ残したご飯。★壊れたゲーム機。　</a:t>
            </a:r>
            <a:endParaRPr kumimoji="1" lang="en-US" altLang="ja-JP" i="0" u="none" dirty="0"/>
          </a:p>
          <a:p>
            <a:r>
              <a:rPr kumimoji="1" lang="ja-JP" altLang="en-US" i="0" u="none" dirty="0"/>
              <a:t>★飲み終わったペットボトルなど。</a:t>
            </a:r>
            <a:endParaRPr kumimoji="1" lang="en-US" altLang="ja-JP" i="0" u="none" dirty="0"/>
          </a:p>
          <a:p>
            <a:endParaRPr kumimoji="1" lang="en-US" altLang="ja-JP" dirty="0"/>
          </a:p>
          <a:p>
            <a:r>
              <a:rPr kumimoji="1" lang="ja-JP" altLang="en-US" dirty="0"/>
              <a:t>普段の生活から、</a:t>
            </a:r>
            <a:r>
              <a:rPr kumimoji="1" lang="ja-JP" altLang="en-US" dirty="0" smtClean="0"/>
              <a:t>いろいろなごみを</a:t>
            </a:r>
            <a:r>
              <a:rPr kumimoji="1" lang="ja-JP" altLang="en-US" dirty="0"/>
              <a:t>出している。</a:t>
            </a:r>
            <a:r>
              <a:rPr kumimoji="1" lang="en-US" altLang="ja-JP" dirty="0"/>
              <a:t/>
            </a:r>
            <a:br>
              <a:rPr kumimoji="1" lang="en-US" altLang="ja-JP" dirty="0"/>
            </a:br>
            <a:r>
              <a:rPr kumimoji="1" lang="ja-JP" altLang="en-US" dirty="0"/>
              <a:t>（</a:t>
            </a:r>
            <a:r>
              <a:rPr kumimoji="1" lang="en-US" altLang="ja-JP" dirty="0"/>
              <a:t>※</a:t>
            </a:r>
            <a:r>
              <a:rPr kumimoji="1" lang="ja-JP" altLang="en-US" dirty="0"/>
              <a:t>何気なく出しているごみに目を向けて、意識させる）</a:t>
            </a:r>
          </a:p>
          <a:p>
            <a:endParaRPr kumimoji="1" lang="en-US" altLang="ja-JP" dirty="0"/>
          </a:p>
          <a:p>
            <a:pPr defTabSz="915589">
              <a:defRPr/>
            </a:pPr>
            <a:r>
              <a:rPr kumimoji="1" lang="en-US" altLang="ja-JP" dirty="0"/>
              <a:t>【</a:t>
            </a:r>
            <a:r>
              <a:rPr kumimoji="1" lang="ja-JP" altLang="en-US" u="sng" dirty="0"/>
              <a:t>ページおくり</a:t>
            </a:r>
            <a:r>
              <a:rPr kumimoji="1" lang="en-US" altLang="ja-JP" dirty="0"/>
              <a:t>】</a:t>
            </a:r>
          </a:p>
          <a:p>
            <a:endParaRPr kumimoji="1" lang="ja-JP" altLang="en-US" dirty="0"/>
          </a:p>
        </p:txBody>
      </p:sp>
      <p:sp>
        <p:nvSpPr>
          <p:cNvPr id="4" name="スライド番号プレースホルダー 3"/>
          <p:cNvSpPr>
            <a:spLocks noGrp="1"/>
          </p:cNvSpPr>
          <p:nvPr>
            <p:ph type="sldNum" sz="quarter" idx="5"/>
          </p:nvPr>
        </p:nvSpPr>
        <p:spPr/>
        <p:txBody>
          <a:bodyPr/>
          <a:lstStyle/>
          <a:p>
            <a:fld id="{4C594CE2-44EB-4CAC-A5A6-0D229CE54C7F}" type="slidenum">
              <a:rPr kumimoji="1" lang="ja-JP" altLang="en-US" smtClean="0">
                <a:solidFill>
                  <a:prstClr val="black"/>
                </a:solidFill>
              </a:rPr>
              <a:pPr/>
              <a:t>22</a:t>
            </a:fld>
            <a:endParaRPr kumimoji="1" lang="ja-JP" altLang="en-US">
              <a:solidFill>
                <a:prstClr val="black"/>
              </a:solidFill>
            </a:endParaRPr>
          </a:p>
        </p:txBody>
      </p:sp>
    </p:spTree>
    <p:extLst>
      <p:ext uri="{BB962C8B-B14F-4D97-AF65-F5344CB8AC3E}">
        <p14:creationId xmlns:p14="http://schemas.microsoft.com/office/powerpoint/2010/main" val="3578615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u="none" dirty="0" smtClean="0"/>
              <a:t>（説明例）</a:t>
            </a:r>
            <a:endParaRPr kumimoji="1" lang="en-US" altLang="ja-JP" dirty="0" smtClean="0"/>
          </a:p>
          <a:p>
            <a:r>
              <a:rPr kumimoji="1" lang="ja-JP" altLang="en-US" dirty="0" smtClean="0"/>
              <a:t>ごみ</a:t>
            </a:r>
            <a:r>
              <a:rPr kumimoji="1" lang="ja-JP" altLang="en-US" dirty="0"/>
              <a:t>には色々なものがあるけれど、静岡市でみんなの家から出ている燃えるごみは、こんな内訳になっている。</a:t>
            </a:r>
            <a:endParaRPr kumimoji="1" lang="en-US" altLang="ja-JP" dirty="0"/>
          </a:p>
          <a:p>
            <a:endParaRPr kumimoji="1" lang="en-US" altLang="ja-JP" dirty="0"/>
          </a:p>
          <a:p>
            <a:pPr marL="171673" indent="-171673">
              <a:buFont typeface="Arial" panose="020B0604020202020204" pitchFamily="34" charset="0"/>
              <a:buChar char="•"/>
            </a:pPr>
            <a:r>
              <a:rPr kumimoji="1" lang="en-US" altLang="ja-JP" dirty="0"/>
              <a:t>1</a:t>
            </a:r>
            <a:r>
              <a:rPr kumimoji="1" lang="ja-JP" altLang="en-US" dirty="0"/>
              <a:t>番多いのは生ごみ。食べ残しや、野菜のくずなど。</a:t>
            </a:r>
            <a:endParaRPr kumimoji="1" lang="en-US" altLang="ja-JP" dirty="0"/>
          </a:p>
          <a:p>
            <a:endParaRPr kumimoji="1" lang="en-US" altLang="ja-JP" dirty="0"/>
          </a:p>
          <a:p>
            <a:pPr marL="171673" indent="-171673">
              <a:buFont typeface="Arial" panose="020B0604020202020204" pitchFamily="34" charset="0"/>
              <a:buChar char="•"/>
            </a:pPr>
            <a:r>
              <a:rPr kumimoji="1" lang="en-US" altLang="ja-JP" dirty="0"/>
              <a:t>2</a:t>
            </a:r>
            <a:r>
              <a:rPr kumimoji="1" lang="ja-JP" altLang="en-US" dirty="0"/>
              <a:t>番目に多いのは紙ごみ。鼻をかんだティッシュや、お菓子の箱など。</a:t>
            </a:r>
            <a:endParaRPr kumimoji="1" lang="en-US" altLang="ja-JP" dirty="0"/>
          </a:p>
          <a:p>
            <a:endParaRPr kumimoji="1" lang="en-US" altLang="ja-JP" dirty="0"/>
          </a:p>
          <a:p>
            <a:pPr marL="171673" indent="-171673">
              <a:buFont typeface="Arial" panose="020B0604020202020204" pitchFamily="34" charset="0"/>
              <a:buChar char="•"/>
            </a:pPr>
            <a:r>
              <a:rPr kumimoji="1" lang="en-US" altLang="ja-JP" dirty="0"/>
              <a:t>3</a:t>
            </a:r>
            <a:r>
              <a:rPr kumimoji="1" lang="ja-JP" altLang="en-US" dirty="0"/>
              <a:t>番目に多いのがプラスチックごみ。ビニール袋や、ペットボトルなど。</a:t>
            </a:r>
          </a:p>
          <a:p>
            <a:endParaRPr kumimoji="1" lang="ja-JP" altLang="en-US" dirty="0"/>
          </a:p>
          <a:p>
            <a:r>
              <a:rPr kumimoji="1" lang="ja-JP" altLang="en-US" u="none" dirty="0"/>
              <a:t>★</a:t>
            </a:r>
            <a:r>
              <a:rPr kumimoji="1" lang="ja-JP" altLang="en-US" dirty="0"/>
              <a:t>この</a:t>
            </a:r>
            <a:r>
              <a:rPr kumimoji="1" lang="en-US" altLang="ja-JP" dirty="0"/>
              <a:t>3</a:t>
            </a:r>
            <a:r>
              <a:rPr kumimoji="1" lang="ja-JP" altLang="en-US" dirty="0"/>
              <a:t>種類だけ</a:t>
            </a:r>
            <a:r>
              <a:rPr kumimoji="1" lang="ja-JP" altLang="en-US" dirty="0" smtClean="0"/>
              <a:t>で燃えるごみ</a:t>
            </a:r>
            <a:r>
              <a:rPr kumimoji="1" lang="ja-JP" altLang="en-US" dirty="0"/>
              <a:t>のほとんどを占める。この３種類を集中的に減らすことができれば、</a:t>
            </a:r>
            <a:r>
              <a:rPr kumimoji="1" lang="ja-JP" altLang="en-US" dirty="0" smtClean="0"/>
              <a:t>ごみ全体</a:t>
            </a:r>
            <a:r>
              <a:rPr kumimoji="1" lang="ja-JP" altLang="en-US" dirty="0"/>
              <a:t>の量を大きく減らすことにつながる。</a:t>
            </a:r>
            <a:endParaRPr kumimoji="1" lang="en-US" altLang="ja-JP" dirty="0"/>
          </a:p>
          <a:p>
            <a:endParaRPr kumimoji="1" lang="en-US" altLang="ja-JP" dirty="0"/>
          </a:p>
          <a:p>
            <a:pPr defTabSz="915589">
              <a:defRPr/>
            </a:pPr>
            <a:r>
              <a:rPr kumimoji="1" lang="en-US" altLang="ja-JP" dirty="0"/>
              <a:t>【</a:t>
            </a:r>
            <a:r>
              <a:rPr kumimoji="1" lang="ja-JP" altLang="en-US" u="sng" dirty="0"/>
              <a:t>ページおくり</a:t>
            </a:r>
            <a:r>
              <a:rPr kumimoji="1" lang="en-US" altLang="ja-JP" dirty="0"/>
              <a:t>】</a:t>
            </a:r>
          </a:p>
          <a:p>
            <a:endParaRPr kumimoji="1" lang="ja-JP" altLang="en-US" dirty="0"/>
          </a:p>
        </p:txBody>
      </p:sp>
      <p:sp>
        <p:nvSpPr>
          <p:cNvPr id="4" name="スライド番号プレースホルダー 3"/>
          <p:cNvSpPr>
            <a:spLocks noGrp="1"/>
          </p:cNvSpPr>
          <p:nvPr>
            <p:ph type="sldNum" sz="quarter" idx="5"/>
          </p:nvPr>
        </p:nvSpPr>
        <p:spPr/>
        <p:txBody>
          <a:bodyPr/>
          <a:lstStyle/>
          <a:p>
            <a:fld id="{4C594CE2-44EB-4CAC-A5A6-0D229CE54C7F}" type="slidenum">
              <a:rPr kumimoji="1" lang="ja-JP" altLang="en-US" smtClean="0">
                <a:solidFill>
                  <a:prstClr val="black"/>
                </a:solidFill>
              </a:rPr>
              <a:pPr/>
              <a:t>23</a:t>
            </a:fld>
            <a:endParaRPr kumimoji="1" lang="ja-JP" altLang="en-US">
              <a:solidFill>
                <a:prstClr val="black"/>
              </a:solidFill>
            </a:endParaRPr>
          </a:p>
        </p:txBody>
      </p:sp>
    </p:spTree>
    <p:extLst>
      <p:ext uri="{BB962C8B-B14F-4D97-AF65-F5344CB8AC3E}">
        <p14:creationId xmlns:p14="http://schemas.microsoft.com/office/powerpoint/2010/main" val="23864069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u="none" dirty="0" smtClean="0"/>
              <a:t>（説明例）</a:t>
            </a:r>
            <a:endParaRPr kumimoji="1" lang="en-US" altLang="ja-JP" u="none" dirty="0" smtClean="0"/>
          </a:p>
          <a:p>
            <a:r>
              <a:rPr kumimoji="1" lang="ja-JP" altLang="en-US" dirty="0" smtClean="0"/>
              <a:t>ごみ</a:t>
            </a:r>
            <a:r>
              <a:rPr kumimoji="1" lang="ja-JP" altLang="en-US" dirty="0"/>
              <a:t>を減らす時の大事なキーワードは４つの</a:t>
            </a:r>
            <a:r>
              <a:rPr kumimoji="1" lang="en-US" altLang="ja-JP" dirty="0"/>
              <a:t>R</a:t>
            </a:r>
            <a:r>
              <a:rPr kumimoji="1" lang="ja-JP" altLang="en-US" dirty="0"/>
              <a:t>、「４</a:t>
            </a:r>
            <a:r>
              <a:rPr kumimoji="1" lang="en-US" altLang="ja-JP" dirty="0"/>
              <a:t>R</a:t>
            </a:r>
            <a:r>
              <a:rPr kumimoji="1" lang="ja-JP" altLang="en-US" dirty="0"/>
              <a:t>（フォーアール）」</a:t>
            </a:r>
            <a:endParaRPr kumimoji="1" lang="en-US" altLang="ja-JP" dirty="0"/>
          </a:p>
          <a:p>
            <a:endParaRPr kumimoji="1" lang="en-US" altLang="ja-JP" u="none" dirty="0" smtClean="0"/>
          </a:p>
          <a:p>
            <a:r>
              <a:rPr kumimoji="1" lang="ja-JP" altLang="en-US" u="none" dirty="0" smtClean="0"/>
              <a:t>★</a:t>
            </a:r>
            <a:r>
              <a:rPr kumimoji="1" lang="ja-JP" altLang="en-US" u="none" dirty="0"/>
              <a:t>「断る」という意味の英語の「</a:t>
            </a:r>
            <a:r>
              <a:rPr kumimoji="1" lang="en-US" altLang="ja-JP" u="none" dirty="0"/>
              <a:t>Refuse</a:t>
            </a:r>
            <a:r>
              <a:rPr kumimoji="1" lang="ja-JP" altLang="en-US" u="none" dirty="0"/>
              <a:t>（リフューズ）</a:t>
            </a:r>
            <a:r>
              <a:rPr kumimoji="1" lang="ja-JP" altLang="en-US" u="none" dirty="0" smtClean="0"/>
              <a:t>」</a:t>
            </a:r>
            <a:endParaRPr kumimoji="1" lang="en-US" altLang="ja-JP" u="none" dirty="0" smtClean="0"/>
          </a:p>
          <a:p>
            <a:r>
              <a:rPr kumimoji="1" lang="ja-JP" altLang="en-US" u="none" dirty="0" smtClean="0"/>
              <a:t>★</a:t>
            </a:r>
            <a:r>
              <a:rPr kumimoji="1" lang="ja-JP" altLang="en-US" u="none" dirty="0"/>
              <a:t>「減らす」という意味の「</a:t>
            </a:r>
            <a:r>
              <a:rPr kumimoji="1" lang="en-US" altLang="ja-JP" u="none" dirty="0"/>
              <a:t>Reduce</a:t>
            </a:r>
            <a:r>
              <a:rPr kumimoji="1" lang="ja-JP" altLang="en-US" u="none" dirty="0"/>
              <a:t>（リデュース）</a:t>
            </a:r>
            <a:r>
              <a:rPr kumimoji="1" lang="ja-JP" altLang="en-US" u="none" dirty="0" smtClean="0"/>
              <a:t>」</a:t>
            </a:r>
            <a:endParaRPr kumimoji="1" lang="en-US" altLang="ja-JP" u="none" dirty="0"/>
          </a:p>
          <a:p>
            <a:r>
              <a:rPr kumimoji="1" lang="ja-JP" altLang="en-US" u="none" dirty="0"/>
              <a:t>★「繰り返し使う」という意味の「</a:t>
            </a:r>
            <a:r>
              <a:rPr kumimoji="1" lang="en-US" altLang="ja-JP" u="none" dirty="0"/>
              <a:t>Reuse</a:t>
            </a:r>
            <a:r>
              <a:rPr kumimoji="1" lang="ja-JP" altLang="en-US" u="none" dirty="0"/>
              <a:t>（リユース）</a:t>
            </a:r>
            <a:r>
              <a:rPr kumimoji="1" lang="ja-JP" altLang="en-US" u="none" dirty="0" smtClean="0"/>
              <a:t>」</a:t>
            </a:r>
            <a:endParaRPr kumimoji="1" lang="en-US" altLang="ja-JP" u="none" dirty="0" smtClean="0"/>
          </a:p>
          <a:p>
            <a:r>
              <a:rPr kumimoji="1" lang="ja-JP" altLang="en-US" u="none" dirty="0" smtClean="0"/>
              <a:t>★</a:t>
            </a:r>
            <a:r>
              <a:rPr kumimoji="1" lang="ja-JP" altLang="en-US" dirty="0"/>
              <a:t>「再生利用する」という意味の「</a:t>
            </a:r>
            <a:r>
              <a:rPr kumimoji="1" lang="en-US" altLang="ja-JP" dirty="0"/>
              <a:t>Recycle</a:t>
            </a:r>
            <a:r>
              <a:rPr kumimoji="1" lang="ja-JP" altLang="en-US" dirty="0"/>
              <a:t>（リサイクル）」</a:t>
            </a:r>
            <a:endParaRPr kumimoji="1" lang="en-US" altLang="ja-JP" dirty="0"/>
          </a:p>
          <a:p>
            <a:endParaRPr kumimoji="1" lang="en-US" altLang="ja-JP" dirty="0" smtClean="0"/>
          </a:p>
          <a:p>
            <a:r>
              <a:rPr kumimoji="1" lang="ja-JP" altLang="en-US" dirty="0" smtClean="0"/>
              <a:t>最初</a:t>
            </a:r>
            <a:r>
              <a:rPr kumimoji="1" lang="ja-JP" altLang="en-US" dirty="0"/>
              <a:t>の</a:t>
            </a:r>
            <a:r>
              <a:rPr kumimoji="1" lang="en-US" altLang="ja-JP" dirty="0"/>
              <a:t>R</a:t>
            </a:r>
            <a:r>
              <a:rPr kumimoji="1" lang="ja-JP" altLang="en-US" dirty="0"/>
              <a:t>をとって、４つの</a:t>
            </a:r>
            <a:r>
              <a:rPr kumimoji="1" lang="en-US" altLang="ja-JP" dirty="0"/>
              <a:t>R</a:t>
            </a:r>
            <a:r>
              <a:rPr kumimoji="1" lang="ja-JP" altLang="en-US" dirty="0"/>
              <a:t>、「４</a:t>
            </a:r>
            <a:r>
              <a:rPr kumimoji="1" lang="en-US" altLang="ja-JP" dirty="0"/>
              <a:t>R</a:t>
            </a:r>
            <a:r>
              <a:rPr kumimoji="1" lang="ja-JP" altLang="en-US" dirty="0"/>
              <a:t>（フォーアール）」という。</a:t>
            </a:r>
            <a:endParaRPr kumimoji="1" lang="en-US" altLang="ja-JP" dirty="0"/>
          </a:p>
          <a:p>
            <a:pPr marL="171673" indent="-171673">
              <a:buFont typeface="Arial" panose="020B0604020202020204" pitchFamily="34" charset="0"/>
              <a:buChar char="•"/>
            </a:pPr>
            <a:endParaRPr kumimoji="1" lang="en-US" altLang="ja-JP" dirty="0"/>
          </a:p>
          <a:p>
            <a:pPr defTabSz="915589">
              <a:defRPr/>
            </a:pPr>
            <a:r>
              <a:rPr kumimoji="1" lang="en-US" altLang="ja-JP" dirty="0"/>
              <a:t>【</a:t>
            </a:r>
            <a:r>
              <a:rPr kumimoji="1" lang="ja-JP" altLang="en-US" u="sng" dirty="0"/>
              <a:t>ページおくり</a:t>
            </a:r>
            <a:r>
              <a:rPr kumimoji="1" lang="en-US" altLang="ja-JP" dirty="0"/>
              <a:t>】</a:t>
            </a:r>
          </a:p>
          <a:p>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4C594CE2-44EB-4CAC-A5A6-0D229CE54C7F}" type="slidenum">
              <a:rPr kumimoji="1" lang="ja-JP" altLang="en-US" smtClean="0">
                <a:solidFill>
                  <a:prstClr val="black"/>
                </a:solidFill>
              </a:rPr>
              <a:pPr/>
              <a:t>24</a:t>
            </a:fld>
            <a:endParaRPr kumimoji="1" lang="ja-JP" altLang="en-US">
              <a:solidFill>
                <a:prstClr val="black"/>
              </a:solidFill>
            </a:endParaRPr>
          </a:p>
        </p:txBody>
      </p:sp>
    </p:spTree>
    <p:extLst>
      <p:ext uri="{BB962C8B-B14F-4D97-AF65-F5344CB8AC3E}">
        <p14:creationId xmlns:p14="http://schemas.microsoft.com/office/powerpoint/2010/main" val="21954678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u="none" dirty="0" smtClean="0"/>
              <a:t>（説明例）</a:t>
            </a:r>
            <a:endParaRPr kumimoji="1" lang="en-US" altLang="ja-JP" dirty="0" smtClean="0"/>
          </a:p>
          <a:p>
            <a:r>
              <a:rPr kumimoji="1" lang="en-US" altLang="ja-JP" dirty="0" smtClean="0"/>
              <a:t>Refuse</a:t>
            </a:r>
            <a:r>
              <a:rPr kumimoji="1" lang="ja-JP" altLang="en-US" dirty="0"/>
              <a:t>（リフューズ）は、いらないものはもらわない。</a:t>
            </a:r>
            <a:endParaRPr kumimoji="1" lang="en-US" altLang="ja-JP" dirty="0"/>
          </a:p>
          <a:p>
            <a:endParaRPr kumimoji="1" lang="en-US" altLang="ja-JP" dirty="0"/>
          </a:p>
          <a:p>
            <a:r>
              <a:rPr kumimoji="1" lang="ja-JP" altLang="en-US" dirty="0"/>
              <a:t>★マイバッグを持っていき、レジ袋を断る。</a:t>
            </a:r>
            <a:endParaRPr kumimoji="1" lang="en-US" altLang="ja-JP" dirty="0"/>
          </a:p>
          <a:p>
            <a:r>
              <a:rPr kumimoji="1" lang="ja-JP" altLang="en-US" dirty="0"/>
              <a:t>  過剰包装</a:t>
            </a:r>
            <a:r>
              <a:rPr kumimoji="1" lang="en-US" altLang="ja-JP" dirty="0"/>
              <a:t>(</a:t>
            </a:r>
            <a:r>
              <a:rPr kumimoji="1" lang="ja-JP" altLang="en-US" dirty="0"/>
              <a:t>たくさんの紙等</a:t>
            </a:r>
            <a:r>
              <a:rPr kumimoji="1" lang="ja-JP" altLang="en-US" dirty="0" smtClean="0"/>
              <a:t>使って包むこと）を断る</a:t>
            </a:r>
            <a:r>
              <a:rPr kumimoji="1" lang="ja-JP" altLang="en-US" dirty="0"/>
              <a:t>。</a:t>
            </a:r>
            <a:endParaRPr kumimoji="1" lang="en-US" altLang="ja-JP" dirty="0"/>
          </a:p>
          <a:p>
            <a:endParaRPr kumimoji="1" lang="en-US" altLang="ja-JP" dirty="0"/>
          </a:p>
          <a:p>
            <a:endParaRPr kumimoji="1" lang="en-US" altLang="ja-JP" dirty="0"/>
          </a:p>
          <a:p>
            <a:pPr defTabSz="915589">
              <a:defRPr/>
            </a:pPr>
            <a:r>
              <a:rPr kumimoji="1" lang="en-US" altLang="ja-JP" dirty="0"/>
              <a:t>【</a:t>
            </a:r>
            <a:r>
              <a:rPr kumimoji="1" lang="ja-JP" altLang="en-US" u="sng" dirty="0"/>
              <a:t>ページおくり</a:t>
            </a:r>
            <a:r>
              <a:rPr kumimoji="1" lang="en-US" altLang="ja-JP" dirty="0"/>
              <a:t>】</a:t>
            </a:r>
          </a:p>
          <a:p>
            <a:endParaRPr kumimoji="1" lang="en-US" altLang="ja-JP" dirty="0"/>
          </a:p>
        </p:txBody>
      </p:sp>
      <p:sp>
        <p:nvSpPr>
          <p:cNvPr id="4" name="スライド番号プレースホルダー 3"/>
          <p:cNvSpPr>
            <a:spLocks noGrp="1"/>
          </p:cNvSpPr>
          <p:nvPr>
            <p:ph type="sldNum" sz="quarter" idx="5"/>
          </p:nvPr>
        </p:nvSpPr>
        <p:spPr/>
        <p:txBody>
          <a:bodyPr/>
          <a:lstStyle/>
          <a:p>
            <a:fld id="{4C594CE2-44EB-4CAC-A5A6-0D229CE54C7F}" type="slidenum">
              <a:rPr kumimoji="1" lang="ja-JP" altLang="en-US" smtClean="0">
                <a:solidFill>
                  <a:prstClr val="black"/>
                </a:solidFill>
              </a:rPr>
              <a:pPr/>
              <a:t>25</a:t>
            </a:fld>
            <a:endParaRPr kumimoji="1" lang="ja-JP" altLang="en-US">
              <a:solidFill>
                <a:prstClr val="black"/>
              </a:solidFill>
            </a:endParaRPr>
          </a:p>
        </p:txBody>
      </p:sp>
    </p:spTree>
    <p:extLst>
      <p:ext uri="{BB962C8B-B14F-4D97-AF65-F5344CB8AC3E}">
        <p14:creationId xmlns:p14="http://schemas.microsoft.com/office/powerpoint/2010/main" val="41712303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u="none" dirty="0" smtClean="0"/>
              <a:t>（説明例）</a:t>
            </a:r>
            <a:endParaRPr kumimoji="1" lang="en-US" altLang="ja-JP" u="none" dirty="0" smtClean="0"/>
          </a:p>
          <a:p>
            <a:r>
              <a:rPr kumimoji="1" lang="en-US" altLang="ja-JP" dirty="0" smtClean="0"/>
              <a:t>Reduce</a:t>
            </a:r>
            <a:r>
              <a:rPr kumimoji="1" lang="ja-JP" altLang="en-US" dirty="0"/>
              <a:t>（リデュース）は、物を大切にして出来る</a:t>
            </a:r>
            <a:r>
              <a:rPr kumimoji="1" lang="ja-JP" altLang="en-US" dirty="0" smtClean="0"/>
              <a:t>だけごみを</a:t>
            </a:r>
            <a:r>
              <a:rPr kumimoji="1" lang="ja-JP" altLang="en-US" dirty="0"/>
              <a:t>出さない。</a:t>
            </a:r>
            <a:endParaRPr kumimoji="1" lang="en-US" altLang="ja-JP" dirty="0"/>
          </a:p>
          <a:p>
            <a:endParaRPr kumimoji="1" lang="en-US" altLang="ja-JP" dirty="0"/>
          </a:p>
          <a:p>
            <a:r>
              <a:rPr kumimoji="1" lang="ja-JP" altLang="en-US" dirty="0"/>
              <a:t>★ご飯を残さず食べたり、生ごみの水分を切って重さを減らす、</a:t>
            </a:r>
            <a:endParaRPr kumimoji="1" lang="en-US" altLang="ja-JP" dirty="0"/>
          </a:p>
          <a:p>
            <a:r>
              <a:rPr kumimoji="1" lang="ja-JP" altLang="en-US" dirty="0"/>
              <a:t>   洗剤やシャンプーなどは詰め替え商品にして毎回新しい容器にしない。</a:t>
            </a:r>
            <a:endParaRPr kumimoji="1" lang="en-US" altLang="ja-JP" dirty="0"/>
          </a:p>
          <a:p>
            <a:endParaRPr kumimoji="1" lang="en-US" altLang="ja-JP" dirty="0"/>
          </a:p>
          <a:p>
            <a:pPr defTabSz="915589">
              <a:defRPr/>
            </a:pPr>
            <a:r>
              <a:rPr kumimoji="1" lang="en-US" altLang="ja-JP" dirty="0"/>
              <a:t>【</a:t>
            </a:r>
            <a:r>
              <a:rPr kumimoji="1" lang="ja-JP" altLang="en-US" u="sng" dirty="0"/>
              <a:t>ページおくり</a:t>
            </a:r>
            <a:r>
              <a:rPr kumimoji="1" lang="en-US" altLang="ja-JP" dirty="0"/>
              <a:t>】</a:t>
            </a:r>
          </a:p>
          <a:p>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4C594CE2-44EB-4CAC-A5A6-0D229CE54C7F}" type="slidenum">
              <a:rPr kumimoji="1" lang="ja-JP" altLang="en-US" smtClean="0">
                <a:solidFill>
                  <a:prstClr val="black"/>
                </a:solidFill>
              </a:rPr>
              <a:pPr/>
              <a:t>26</a:t>
            </a:fld>
            <a:endParaRPr kumimoji="1" lang="ja-JP" altLang="en-US">
              <a:solidFill>
                <a:prstClr val="black"/>
              </a:solidFill>
            </a:endParaRPr>
          </a:p>
        </p:txBody>
      </p:sp>
    </p:spTree>
    <p:extLst>
      <p:ext uri="{BB962C8B-B14F-4D97-AF65-F5344CB8AC3E}">
        <p14:creationId xmlns:p14="http://schemas.microsoft.com/office/powerpoint/2010/main" val="18302614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u="none" dirty="0" smtClean="0"/>
              <a:t>（説明例）</a:t>
            </a:r>
            <a:endParaRPr kumimoji="1" lang="en-US" altLang="ja-JP" u="none" dirty="0" smtClean="0"/>
          </a:p>
          <a:p>
            <a:r>
              <a:rPr kumimoji="1" lang="en-US" altLang="ja-JP" dirty="0" smtClean="0"/>
              <a:t>Reuse</a:t>
            </a:r>
            <a:r>
              <a:rPr kumimoji="1" lang="ja-JP" altLang="en-US" dirty="0"/>
              <a:t>（リユース）は、繰り返して使うこと。</a:t>
            </a:r>
            <a:endParaRPr kumimoji="1" lang="en-US" altLang="ja-JP" dirty="0"/>
          </a:p>
          <a:p>
            <a:endParaRPr kumimoji="1" lang="en-US" altLang="ja-JP" dirty="0"/>
          </a:p>
          <a:p>
            <a:r>
              <a:rPr kumimoji="1" lang="ja-JP" altLang="en-US" dirty="0"/>
              <a:t>★小さくなった服をお下がりとしてあげたり、フリーマーケットを利用して欲しい人に譲る。</a:t>
            </a:r>
            <a:endParaRPr kumimoji="1" lang="en-US" altLang="ja-JP" dirty="0"/>
          </a:p>
          <a:p>
            <a:r>
              <a:rPr kumimoji="1" lang="ja-JP" altLang="en-US" dirty="0"/>
              <a:t>　</a:t>
            </a:r>
            <a:endParaRPr kumimoji="1" lang="en-US" altLang="ja-JP" dirty="0"/>
          </a:p>
          <a:p>
            <a:pPr defTabSz="915589">
              <a:defRPr/>
            </a:pPr>
            <a:r>
              <a:rPr kumimoji="1" lang="en-US" altLang="ja-JP" dirty="0"/>
              <a:t>【</a:t>
            </a:r>
            <a:r>
              <a:rPr kumimoji="1" lang="ja-JP" altLang="en-US" u="sng" dirty="0"/>
              <a:t>ページおくり</a:t>
            </a:r>
            <a:r>
              <a:rPr kumimoji="1" lang="en-US" altLang="ja-JP" dirty="0"/>
              <a:t>】</a:t>
            </a:r>
          </a:p>
          <a:p>
            <a:endParaRPr kumimoji="1" lang="en-US" altLang="ja-JP" dirty="0"/>
          </a:p>
        </p:txBody>
      </p:sp>
      <p:sp>
        <p:nvSpPr>
          <p:cNvPr id="4" name="スライド番号プレースホルダー 3"/>
          <p:cNvSpPr>
            <a:spLocks noGrp="1"/>
          </p:cNvSpPr>
          <p:nvPr>
            <p:ph type="sldNum" sz="quarter" idx="5"/>
          </p:nvPr>
        </p:nvSpPr>
        <p:spPr/>
        <p:txBody>
          <a:bodyPr/>
          <a:lstStyle/>
          <a:p>
            <a:fld id="{4C594CE2-44EB-4CAC-A5A6-0D229CE54C7F}" type="slidenum">
              <a:rPr kumimoji="1" lang="ja-JP" altLang="en-US" smtClean="0">
                <a:solidFill>
                  <a:prstClr val="black"/>
                </a:solidFill>
              </a:rPr>
              <a:pPr/>
              <a:t>27</a:t>
            </a:fld>
            <a:endParaRPr kumimoji="1" lang="ja-JP" altLang="en-US">
              <a:solidFill>
                <a:prstClr val="black"/>
              </a:solidFill>
            </a:endParaRPr>
          </a:p>
        </p:txBody>
      </p:sp>
    </p:spTree>
    <p:extLst>
      <p:ext uri="{BB962C8B-B14F-4D97-AF65-F5344CB8AC3E}">
        <p14:creationId xmlns:p14="http://schemas.microsoft.com/office/powerpoint/2010/main" val="33906911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u="none" dirty="0" smtClean="0"/>
              <a:t>（説明例）</a:t>
            </a:r>
            <a:endParaRPr kumimoji="1" lang="en-US" altLang="ja-JP" u="none" dirty="0" smtClean="0"/>
          </a:p>
          <a:p>
            <a:r>
              <a:rPr kumimoji="1" lang="en-US" altLang="ja-JP" dirty="0" smtClean="0"/>
              <a:t>Recycle</a:t>
            </a:r>
            <a:r>
              <a:rPr kumimoji="1" lang="ja-JP" altLang="en-US" dirty="0"/>
              <a:t>（リサイクル）は、ごみをきちんと分別して再生利用すること。</a:t>
            </a:r>
            <a:endParaRPr kumimoji="1" lang="en-US" altLang="ja-JP" dirty="0"/>
          </a:p>
          <a:p>
            <a:endParaRPr kumimoji="1" lang="en-US" altLang="ja-JP" dirty="0"/>
          </a:p>
          <a:p>
            <a:r>
              <a:rPr kumimoji="1" lang="ja-JP" altLang="en-US" dirty="0"/>
              <a:t>★ごみにしてしまった紙ごみなど、正しく分ければ、新しいものに生まれかわるものがたくさんある。</a:t>
            </a:r>
            <a:endParaRPr kumimoji="1" lang="en-US" altLang="ja-JP" dirty="0"/>
          </a:p>
          <a:p>
            <a:pPr defTabSz="915589">
              <a:defRPr/>
            </a:pPr>
            <a:endParaRPr kumimoji="1" lang="en-US" altLang="ja-JP" dirty="0"/>
          </a:p>
          <a:p>
            <a:pPr defTabSz="915589">
              <a:defRPr/>
            </a:pPr>
            <a:r>
              <a:rPr kumimoji="1" lang="en-US" altLang="ja-JP" dirty="0"/>
              <a:t>【</a:t>
            </a:r>
            <a:r>
              <a:rPr kumimoji="1" lang="ja-JP" altLang="en-US" u="sng" dirty="0"/>
              <a:t>ページおくり</a:t>
            </a:r>
            <a:r>
              <a:rPr kumimoji="1" lang="en-US" altLang="ja-JP" dirty="0"/>
              <a:t>】</a:t>
            </a:r>
          </a:p>
          <a:p>
            <a:endParaRPr kumimoji="1" lang="ja-JP" altLang="en-US" dirty="0"/>
          </a:p>
        </p:txBody>
      </p:sp>
      <p:sp>
        <p:nvSpPr>
          <p:cNvPr id="4" name="スライド番号プレースホルダー 3"/>
          <p:cNvSpPr>
            <a:spLocks noGrp="1"/>
          </p:cNvSpPr>
          <p:nvPr>
            <p:ph type="sldNum" sz="quarter" idx="5"/>
          </p:nvPr>
        </p:nvSpPr>
        <p:spPr/>
        <p:txBody>
          <a:bodyPr/>
          <a:lstStyle/>
          <a:p>
            <a:fld id="{4C594CE2-44EB-4CAC-A5A6-0D229CE54C7F}" type="slidenum">
              <a:rPr kumimoji="1" lang="ja-JP" altLang="en-US" smtClean="0">
                <a:solidFill>
                  <a:prstClr val="black"/>
                </a:solidFill>
              </a:rPr>
              <a:pPr/>
              <a:t>28</a:t>
            </a:fld>
            <a:endParaRPr kumimoji="1" lang="ja-JP" altLang="en-US">
              <a:solidFill>
                <a:prstClr val="black"/>
              </a:solidFill>
            </a:endParaRPr>
          </a:p>
        </p:txBody>
      </p:sp>
    </p:spTree>
    <p:extLst>
      <p:ext uri="{BB962C8B-B14F-4D97-AF65-F5344CB8AC3E}">
        <p14:creationId xmlns:p14="http://schemas.microsoft.com/office/powerpoint/2010/main" val="7697604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u="none" dirty="0" smtClean="0"/>
              <a:t>（説明例）</a:t>
            </a:r>
            <a:endParaRPr kumimoji="1" lang="en-US" altLang="ja-JP" dirty="0" smtClean="0"/>
          </a:p>
          <a:p>
            <a:pPr marL="171673" indent="-171673">
              <a:buFont typeface="Arial" panose="020B0604020202020204" pitchFamily="34" charset="0"/>
              <a:buChar char="•"/>
            </a:pPr>
            <a:r>
              <a:rPr kumimoji="1" lang="ja-JP" altLang="en-US" dirty="0" smtClean="0"/>
              <a:t>４</a:t>
            </a:r>
            <a:r>
              <a:rPr kumimoji="1" lang="en-US" altLang="ja-JP" dirty="0"/>
              <a:t>R</a:t>
            </a:r>
            <a:r>
              <a:rPr kumimoji="1" lang="ja-JP" altLang="en-US" dirty="0"/>
              <a:t>（フォーアール）は順番がとても大切。</a:t>
            </a:r>
            <a:endParaRPr kumimoji="1" lang="en-US" altLang="ja-JP" dirty="0"/>
          </a:p>
          <a:p>
            <a:pPr marL="171673" indent="-171673">
              <a:buFont typeface="Arial" panose="020B0604020202020204" pitchFamily="34" charset="0"/>
              <a:buChar char="•"/>
            </a:pPr>
            <a:endParaRPr kumimoji="1" lang="en-US" altLang="ja-JP" dirty="0"/>
          </a:p>
          <a:p>
            <a:pPr marL="171673" indent="-171673">
              <a:buFont typeface="Arial" panose="020B0604020202020204" pitchFamily="34" charset="0"/>
              <a:buChar char="•"/>
            </a:pPr>
            <a:r>
              <a:rPr kumimoji="1" lang="ja-JP" altLang="en-US" u="none" dirty="0"/>
              <a:t>★</a:t>
            </a:r>
            <a:r>
              <a:rPr kumimoji="1" lang="en-US" altLang="ja-JP" u="none" dirty="0"/>
              <a:t>1</a:t>
            </a:r>
            <a:r>
              <a:rPr kumimoji="1" lang="ja-JP" altLang="en-US" u="none" dirty="0"/>
              <a:t>番大切なのはリフューズとリデュースで、最初にごみを減らすこと。繰り返し使って、最後にリサイクル。</a:t>
            </a:r>
            <a:endParaRPr kumimoji="1" lang="en-US" altLang="ja-JP" u="none" dirty="0"/>
          </a:p>
          <a:p>
            <a:pPr marL="171673" indent="-171673">
              <a:buFont typeface="Arial" panose="020B0604020202020204" pitchFamily="34" charset="0"/>
              <a:buChar char="•"/>
            </a:pPr>
            <a:endParaRPr kumimoji="1" lang="en-US" altLang="ja-JP" dirty="0"/>
          </a:p>
          <a:p>
            <a:pPr marL="171673" indent="-171673">
              <a:buFont typeface="Arial" panose="020B0604020202020204" pitchFamily="34" charset="0"/>
              <a:buChar char="•"/>
            </a:pPr>
            <a:r>
              <a:rPr kumimoji="1" lang="ja-JP" altLang="en-US" dirty="0"/>
              <a:t>最初から減らさなくても、後でリサイクルすればいいんじゃない？と思うかもしれないが、リサイクルをするには、たくさんのお金やエネルギーが必要なので、まずは最初にリフューズ、リデュースでごみを減らすことが大切。</a:t>
            </a:r>
            <a:endParaRPr kumimoji="1" lang="en-US" altLang="ja-JP" dirty="0"/>
          </a:p>
          <a:p>
            <a:pPr marL="171673" indent="-171673">
              <a:buFont typeface="Arial" panose="020B0604020202020204" pitchFamily="34" charset="0"/>
              <a:buChar char="•"/>
            </a:pPr>
            <a:endParaRPr kumimoji="1" lang="en-US" altLang="ja-JP" dirty="0"/>
          </a:p>
          <a:p>
            <a:pPr defTabSz="915589">
              <a:defRPr/>
            </a:pPr>
            <a:r>
              <a:rPr kumimoji="1" lang="en-US" altLang="ja-JP" dirty="0"/>
              <a:t>【</a:t>
            </a:r>
            <a:r>
              <a:rPr kumimoji="1" lang="ja-JP" altLang="en-US" u="sng" dirty="0"/>
              <a:t>ページおくり</a:t>
            </a:r>
            <a:r>
              <a:rPr kumimoji="1" lang="en-US" altLang="ja-JP" dirty="0"/>
              <a:t>】</a:t>
            </a:r>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4C594CE2-44EB-4CAC-A5A6-0D229CE54C7F}" type="slidenum">
              <a:rPr kumimoji="1" lang="ja-JP" altLang="en-US" smtClean="0">
                <a:solidFill>
                  <a:prstClr val="black"/>
                </a:solidFill>
              </a:rPr>
              <a:pPr/>
              <a:t>29</a:t>
            </a:fld>
            <a:endParaRPr kumimoji="1" lang="ja-JP" altLang="en-US">
              <a:solidFill>
                <a:prstClr val="black"/>
              </a:solidFill>
            </a:endParaRPr>
          </a:p>
        </p:txBody>
      </p:sp>
    </p:spTree>
    <p:extLst>
      <p:ext uri="{BB962C8B-B14F-4D97-AF65-F5344CB8AC3E}">
        <p14:creationId xmlns:p14="http://schemas.microsoft.com/office/powerpoint/2010/main" val="2446273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dirty="0" smtClean="0"/>
              <a:t>（説明例）</a:t>
            </a:r>
            <a:endParaRPr kumimoji="1" lang="en-US" altLang="ja-JP" dirty="0" smtClean="0"/>
          </a:p>
          <a:p>
            <a:pPr marL="171673" indent="-171673">
              <a:buFont typeface="Arial" panose="020B0604020202020204" pitchFamily="34" charset="0"/>
              <a:buChar char="•"/>
            </a:pPr>
            <a:r>
              <a:rPr kumimoji="1" lang="ja-JP" altLang="en-US" dirty="0" smtClean="0"/>
              <a:t>ミッション①は</a:t>
            </a:r>
            <a:r>
              <a:rPr kumimoji="1" lang="ja-JP" altLang="en-US" dirty="0"/>
              <a:t>、</a:t>
            </a:r>
            <a:r>
              <a:rPr kumimoji="1" lang="ja-JP" altLang="en-US" dirty="0" smtClean="0"/>
              <a:t>「ごみ</a:t>
            </a:r>
            <a:r>
              <a:rPr kumimoji="1" lang="ja-JP" altLang="en-US" dirty="0"/>
              <a:t>のことを知ろう！」</a:t>
            </a:r>
            <a:endParaRPr kumimoji="1" lang="en-US" altLang="ja-JP" dirty="0"/>
          </a:p>
          <a:p>
            <a:pPr marL="171673" indent="-171673">
              <a:buFont typeface="Arial" panose="020B0604020202020204" pitchFamily="34" charset="0"/>
              <a:buChar char="•"/>
            </a:pPr>
            <a:endParaRPr kumimoji="1" lang="ja-JP" altLang="en-US" dirty="0"/>
          </a:p>
          <a:p>
            <a:endParaRPr kumimoji="1" lang="en-US" altLang="ja-JP" dirty="0"/>
          </a:p>
          <a:p>
            <a:r>
              <a:rPr kumimoji="1" lang="en-US" altLang="ja-JP" dirty="0"/>
              <a:t>【</a:t>
            </a:r>
            <a:r>
              <a:rPr kumimoji="1" lang="ja-JP" altLang="en-US" u="sng" dirty="0"/>
              <a:t>ページおくり</a:t>
            </a:r>
            <a:r>
              <a:rPr kumimoji="1" lang="en-US" altLang="ja-JP" dirty="0"/>
              <a:t>】</a:t>
            </a:r>
            <a:endParaRPr kumimoji="1" lang="ja-JP" altLang="en-US" dirty="0"/>
          </a:p>
        </p:txBody>
      </p:sp>
      <p:sp>
        <p:nvSpPr>
          <p:cNvPr id="4" name="スライド番号プレースホルダー 3"/>
          <p:cNvSpPr>
            <a:spLocks noGrp="1"/>
          </p:cNvSpPr>
          <p:nvPr>
            <p:ph type="sldNum" sz="quarter" idx="5"/>
          </p:nvPr>
        </p:nvSpPr>
        <p:spPr/>
        <p:txBody>
          <a:bodyPr/>
          <a:lstStyle/>
          <a:p>
            <a:fld id="{4C594CE2-44EB-4CAC-A5A6-0D229CE54C7F}" type="slidenum">
              <a:rPr kumimoji="1" lang="ja-JP" altLang="en-US" smtClean="0">
                <a:solidFill>
                  <a:prstClr val="black"/>
                </a:solidFill>
              </a:rPr>
              <a:pPr/>
              <a:t>3</a:t>
            </a:fld>
            <a:endParaRPr kumimoji="1" lang="ja-JP" altLang="en-US">
              <a:solidFill>
                <a:prstClr val="black"/>
              </a:solidFill>
            </a:endParaRPr>
          </a:p>
        </p:txBody>
      </p:sp>
    </p:spTree>
    <p:extLst>
      <p:ext uri="{BB962C8B-B14F-4D97-AF65-F5344CB8AC3E}">
        <p14:creationId xmlns:p14="http://schemas.microsoft.com/office/powerpoint/2010/main" val="3350084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u="none" dirty="0" smtClean="0"/>
              <a:t>（説明例）</a:t>
            </a:r>
            <a:endParaRPr kumimoji="1" lang="en-US" altLang="ja-JP" u="none" dirty="0" smtClean="0"/>
          </a:p>
          <a:p>
            <a:r>
              <a:rPr kumimoji="1" lang="ja-JP" altLang="en-US" dirty="0" smtClean="0"/>
              <a:t>次</a:t>
            </a:r>
            <a:r>
              <a:rPr kumimoji="1" lang="ja-JP" altLang="en-US" dirty="0"/>
              <a:t>は、</a:t>
            </a:r>
            <a:r>
              <a:rPr kumimoji="1" lang="ja-JP" altLang="en-US" dirty="0" smtClean="0"/>
              <a:t>ミッション②「ごみ</a:t>
            </a:r>
            <a:r>
              <a:rPr kumimoji="1" lang="ja-JP" altLang="en-US" dirty="0"/>
              <a:t>を減らす方法を考えて</a:t>
            </a:r>
            <a:r>
              <a:rPr kumimoji="1" lang="ja-JP" altLang="en-US" dirty="0" smtClean="0"/>
              <a:t>みよう」</a:t>
            </a:r>
            <a:endParaRPr kumimoji="1" lang="en-US" altLang="ja-JP" dirty="0"/>
          </a:p>
          <a:p>
            <a:endParaRPr kumimoji="1" lang="en-US" altLang="ja-JP" dirty="0"/>
          </a:p>
          <a:p>
            <a:endParaRPr kumimoji="1" lang="en-US" altLang="ja-JP" dirty="0"/>
          </a:p>
          <a:p>
            <a:pPr defTabSz="915589">
              <a:defRPr/>
            </a:pPr>
            <a:r>
              <a:rPr kumimoji="1" lang="en-US" altLang="ja-JP" dirty="0"/>
              <a:t>【</a:t>
            </a:r>
            <a:r>
              <a:rPr kumimoji="1" lang="ja-JP" altLang="en-US" u="sng" dirty="0"/>
              <a:t>ページおくり</a:t>
            </a:r>
            <a:r>
              <a:rPr kumimoji="1" lang="en-US" altLang="ja-JP" dirty="0"/>
              <a:t>】</a:t>
            </a:r>
          </a:p>
          <a:p>
            <a:endParaRPr kumimoji="1" lang="ja-JP" altLang="en-US" dirty="0"/>
          </a:p>
        </p:txBody>
      </p:sp>
      <p:sp>
        <p:nvSpPr>
          <p:cNvPr id="4" name="スライド番号プレースホルダー 3"/>
          <p:cNvSpPr>
            <a:spLocks noGrp="1"/>
          </p:cNvSpPr>
          <p:nvPr>
            <p:ph type="sldNum" sz="quarter" idx="5"/>
          </p:nvPr>
        </p:nvSpPr>
        <p:spPr/>
        <p:txBody>
          <a:bodyPr/>
          <a:lstStyle/>
          <a:p>
            <a:fld id="{4C594CE2-44EB-4CAC-A5A6-0D229CE54C7F}" type="slidenum">
              <a:rPr kumimoji="1" lang="ja-JP" altLang="en-US" smtClean="0">
                <a:solidFill>
                  <a:prstClr val="black"/>
                </a:solidFill>
              </a:rPr>
              <a:pPr/>
              <a:t>30</a:t>
            </a:fld>
            <a:endParaRPr kumimoji="1" lang="ja-JP" altLang="en-US">
              <a:solidFill>
                <a:prstClr val="black"/>
              </a:solidFill>
            </a:endParaRPr>
          </a:p>
        </p:txBody>
      </p:sp>
    </p:spTree>
    <p:extLst>
      <p:ext uri="{BB962C8B-B14F-4D97-AF65-F5344CB8AC3E}">
        <p14:creationId xmlns:p14="http://schemas.microsoft.com/office/powerpoint/2010/main" val="13145073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u="none" dirty="0" smtClean="0"/>
              <a:t>（説明例）</a:t>
            </a:r>
            <a:endParaRPr kumimoji="1" lang="en-US" altLang="ja-JP" u="none" dirty="0" smtClean="0"/>
          </a:p>
          <a:p>
            <a:r>
              <a:rPr kumimoji="1" lang="ja-JP" altLang="en-US" dirty="0" smtClean="0"/>
              <a:t>２つ</a:t>
            </a:r>
            <a:r>
              <a:rPr kumimoji="1" lang="ja-JP" altLang="en-US" dirty="0"/>
              <a:t>の体験コーナーで、ごみを減らす作戦のヒントを見つけてみよう。</a:t>
            </a:r>
            <a:endParaRPr kumimoji="1" lang="en-US" altLang="ja-JP" dirty="0"/>
          </a:p>
          <a:p>
            <a:r>
              <a:rPr kumimoji="1" lang="ja-JP" altLang="en-US" dirty="0"/>
              <a:t>コーナーは２つ：プラスチックごみコーナーと生ごみ・紙ごみコーナー</a:t>
            </a:r>
            <a:endParaRPr kumimoji="1" lang="en-US" altLang="ja-JP" dirty="0"/>
          </a:p>
          <a:p>
            <a:endParaRPr kumimoji="1" lang="en-US" altLang="ja-JP" dirty="0"/>
          </a:p>
          <a:p>
            <a:r>
              <a:rPr kumimoji="1" lang="ja-JP" altLang="en-US" dirty="0"/>
              <a:t>→体験学習へ</a:t>
            </a:r>
            <a:endParaRPr kumimoji="1" lang="en-US" altLang="ja-JP" dirty="0"/>
          </a:p>
          <a:p>
            <a:endParaRPr kumimoji="1" lang="en-US" altLang="ja-JP" dirty="0"/>
          </a:p>
          <a:p>
            <a:pPr defTabSz="915589">
              <a:defRPr/>
            </a:pPr>
            <a:r>
              <a:rPr kumimoji="1" lang="en-US" altLang="ja-JP" dirty="0"/>
              <a:t>【</a:t>
            </a:r>
            <a:r>
              <a:rPr kumimoji="1" lang="ja-JP" altLang="en-US" u="sng" dirty="0"/>
              <a:t>ページおくり</a:t>
            </a:r>
            <a:r>
              <a:rPr kumimoji="1" lang="en-US" altLang="ja-JP" dirty="0"/>
              <a:t>】</a:t>
            </a:r>
          </a:p>
          <a:p>
            <a:endParaRPr kumimoji="1" lang="ja-JP" altLang="en-US" dirty="0"/>
          </a:p>
        </p:txBody>
      </p:sp>
      <p:sp>
        <p:nvSpPr>
          <p:cNvPr id="4" name="スライド番号プレースホルダー 3"/>
          <p:cNvSpPr>
            <a:spLocks noGrp="1"/>
          </p:cNvSpPr>
          <p:nvPr>
            <p:ph type="sldNum" sz="quarter" idx="5"/>
          </p:nvPr>
        </p:nvSpPr>
        <p:spPr/>
        <p:txBody>
          <a:bodyPr/>
          <a:lstStyle/>
          <a:p>
            <a:fld id="{4C594CE2-44EB-4CAC-A5A6-0D229CE54C7F}" type="slidenum">
              <a:rPr kumimoji="1" lang="ja-JP" altLang="en-US" smtClean="0">
                <a:solidFill>
                  <a:prstClr val="black"/>
                </a:solidFill>
              </a:rPr>
              <a:pPr/>
              <a:t>31</a:t>
            </a:fld>
            <a:endParaRPr kumimoji="1" lang="ja-JP" altLang="en-US">
              <a:solidFill>
                <a:prstClr val="black"/>
              </a:solidFill>
            </a:endParaRPr>
          </a:p>
        </p:txBody>
      </p:sp>
    </p:spTree>
    <p:extLst>
      <p:ext uri="{BB962C8B-B14F-4D97-AF65-F5344CB8AC3E}">
        <p14:creationId xmlns:p14="http://schemas.microsoft.com/office/powerpoint/2010/main" val="12777303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u="none" dirty="0" smtClean="0"/>
              <a:t>（説明例）</a:t>
            </a:r>
            <a:endParaRPr kumimoji="1" lang="en-US" altLang="ja-JP" u="none" dirty="0" smtClean="0"/>
          </a:p>
          <a:p>
            <a:r>
              <a:rPr kumimoji="1" lang="ja-JP" altLang="en-US" dirty="0" smtClean="0"/>
              <a:t>最後</a:t>
            </a:r>
            <a:r>
              <a:rPr kumimoji="1" lang="ja-JP" altLang="en-US" dirty="0"/>
              <a:t>のミッション。</a:t>
            </a:r>
            <a:endParaRPr kumimoji="1" lang="en-US" altLang="ja-JP" dirty="0"/>
          </a:p>
          <a:p>
            <a:r>
              <a:rPr kumimoji="1" lang="ja-JP" altLang="en-US" dirty="0" smtClean="0"/>
              <a:t>ごみを減らす作戦</a:t>
            </a:r>
            <a:r>
              <a:rPr kumimoji="1" lang="ja-JP" altLang="en-US" dirty="0"/>
              <a:t>をたててチャレンジ</a:t>
            </a:r>
            <a:r>
              <a:rPr kumimoji="1" lang="ja-JP" altLang="en-US" dirty="0" smtClean="0"/>
              <a:t>しよう</a:t>
            </a:r>
            <a:endParaRPr kumimoji="1" lang="en-US" altLang="ja-JP" dirty="0"/>
          </a:p>
          <a:p>
            <a:endParaRPr kumimoji="1" lang="en-US" altLang="ja-JP" dirty="0"/>
          </a:p>
          <a:p>
            <a:r>
              <a:rPr kumimoji="1" lang="ja-JP" altLang="en-US" dirty="0"/>
              <a:t>その前</a:t>
            </a:r>
            <a:r>
              <a:rPr kumimoji="1" lang="ja-JP" altLang="en-US" dirty="0" smtClean="0"/>
              <a:t>に・・・</a:t>
            </a:r>
            <a:endParaRPr kumimoji="1" lang="en-US" altLang="ja-JP" dirty="0"/>
          </a:p>
          <a:p>
            <a:endParaRPr kumimoji="1" lang="ja-JP" altLang="en-US" dirty="0"/>
          </a:p>
          <a:p>
            <a:pPr defTabSz="915589">
              <a:defRPr/>
            </a:pPr>
            <a:r>
              <a:rPr kumimoji="1" lang="en-US" altLang="ja-JP" dirty="0"/>
              <a:t>【</a:t>
            </a:r>
            <a:r>
              <a:rPr kumimoji="1" lang="ja-JP" altLang="en-US" u="sng" dirty="0"/>
              <a:t>ページおくり</a:t>
            </a:r>
            <a:r>
              <a:rPr kumimoji="1" lang="en-US" altLang="ja-JP" dirty="0"/>
              <a:t>】</a:t>
            </a:r>
          </a:p>
          <a:p>
            <a:endParaRPr kumimoji="1" lang="ja-JP" altLang="en-US" dirty="0"/>
          </a:p>
        </p:txBody>
      </p:sp>
      <p:sp>
        <p:nvSpPr>
          <p:cNvPr id="4" name="スライド番号プレースホルダー 3"/>
          <p:cNvSpPr>
            <a:spLocks noGrp="1"/>
          </p:cNvSpPr>
          <p:nvPr>
            <p:ph type="sldNum" sz="quarter" idx="5"/>
          </p:nvPr>
        </p:nvSpPr>
        <p:spPr/>
        <p:txBody>
          <a:bodyPr/>
          <a:lstStyle/>
          <a:p>
            <a:fld id="{4C594CE2-44EB-4CAC-A5A6-0D229CE54C7F}" type="slidenum">
              <a:rPr kumimoji="1" lang="ja-JP" altLang="en-US" smtClean="0">
                <a:solidFill>
                  <a:prstClr val="black"/>
                </a:solidFill>
              </a:rPr>
              <a:pPr/>
              <a:t>32</a:t>
            </a:fld>
            <a:endParaRPr kumimoji="1" lang="ja-JP" altLang="en-US">
              <a:solidFill>
                <a:prstClr val="black"/>
              </a:solidFill>
            </a:endParaRPr>
          </a:p>
        </p:txBody>
      </p:sp>
    </p:spTree>
    <p:extLst>
      <p:ext uri="{BB962C8B-B14F-4D97-AF65-F5344CB8AC3E}">
        <p14:creationId xmlns:p14="http://schemas.microsoft.com/office/powerpoint/2010/main" val="21756944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u="none" dirty="0" smtClean="0"/>
              <a:t>（説明例）</a:t>
            </a:r>
            <a:endParaRPr kumimoji="1" lang="en-US" altLang="ja-JP" u="none" dirty="0" smtClean="0"/>
          </a:p>
          <a:p>
            <a:pPr defTabSz="915589">
              <a:defRPr/>
            </a:pPr>
            <a:r>
              <a:rPr kumimoji="1" lang="ja-JP" altLang="en-US" dirty="0" smtClean="0"/>
              <a:t>ワークブック</a:t>
            </a:r>
            <a:r>
              <a:rPr kumimoji="1" lang="ja-JP" altLang="en-US" dirty="0"/>
              <a:t>の</a:t>
            </a:r>
            <a:r>
              <a:rPr kumimoji="1" lang="en-US" altLang="ja-JP" dirty="0"/>
              <a:t>P4</a:t>
            </a:r>
            <a:r>
              <a:rPr kumimoji="1" lang="ja-JP" altLang="en-US" dirty="0"/>
              <a:t>を開いてもらう</a:t>
            </a:r>
            <a:r>
              <a:rPr kumimoji="1" lang="ja-JP" altLang="en-US" dirty="0" smtClean="0"/>
              <a:t>。捨てる前のできる事探しにチャレンジ。</a:t>
            </a:r>
            <a:endParaRPr kumimoji="1" lang="en-US" altLang="ja-JP" dirty="0" smtClean="0"/>
          </a:p>
          <a:p>
            <a:endParaRPr kumimoji="1" lang="en-US" altLang="ja-JP" dirty="0"/>
          </a:p>
          <a:p>
            <a:r>
              <a:rPr kumimoji="1" lang="ja-JP" altLang="en-US" dirty="0"/>
              <a:t>キッチンのイラストを見て、ごみを減らすためにできることにはどんなことがあるか、見つけてみよう。</a:t>
            </a:r>
            <a:endParaRPr kumimoji="1" lang="en-US" altLang="ja-JP" dirty="0"/>
          </a:p>
          <a:p>
            <a:r>
              <a:rPr kumimoji="1" lang="ja-JP" altLang="en-US" dirty="0"/>
              <a:t>少なくとも、４つ</a:t>
            </a:r>
            <a:r>
              <a:rPr kumimoji="1" lang="ja-JP" altLang="en-US" dirty="0" smtClean="0"/>
              <a:t>は見つけてみよう</a:t>
            </a:r>
            <a:r>
              <a:rPr kumimoji="1" lang="ja-JP" altLang="en-US" dirty="0"/>
              <a:t>。</a:t>
            </a:r>
            <a:endParaRPr kumimoji="1" lang="en-US" altLang="ja-JP" dirty="0"/>
          </a:p>
          <a:p>
            <a:r>
              <a:rPr kumimoji="1" lang="ja-JP" altLang="en-US" dirty="0"/>
              <a:t>２分間でチャレンジ</a:t>
            </a:r>
            <a:endParaRPr kumimoji="1" lang="en-US" altLang="ja-JP" dirty="0"/>
          </a:p>
          <a:p>
            <a:r>
              <a:rPr kumimoji="1" lang="ja-JP" altLang="en-US" dirty="0"/>
              <a:t>スタートの合図をする。２分後、終了の合図。（スタートから１分後、残り１分を伝える）</a:t>
            </a:r>
            <a:endParaRPr kumimoji="1" lang="en-US" altLang="ja-JP" dirty="0"/>
          </a:p>
          <a:p>
            <a:endParaRPr kumimoji="1" lang="en-US" altLang="ja-JP" dirty="0"/>
          </a:p>
          <a:p>
            <a:r>
              <a:rPr kumimoji="1" lang="ja-JP" altLang="en-US" dirty="0"/>
              <a:t>いくつ探せたか、手を上げさせるなどの動きをつけても良い</a:t>
            </a:r>
            <a:r>
              <a:rPr kumimoji="1" lang="en-US" altLang="ja-JP" dirty="0"/>
              <a:t>(</a:t>
            </a:r>
            <a:r>
              <a:rPr kumimoji="1" lang="ja-JP" altLang="en-US" dirty="0"/>
              <a:t>時間調整）</a:t>
            </a:r>
            <a:endParaRPr kumimoji="1" lang="en-US" altLang="ja-JP" dirty="0"/>
          </a:p>
          <a:p>
            <a:endParaRPr kumimoji="1" lang="en-US" altLang="ja-JP" dirty="0"/>
          </a:p>
          <a:p>
            <a:r>
              <a:rPr kumimoji="1" lang="ja-JP" altLang="en-US" dirty="0"/>
              <a:t>答え合わせ</a:t>
            </a:r>
            <a:endParaRPr kumimoji="1" lang="en-US" altLang="ja-JP" dirty="0"/>
          </a:p>
          <a:p>
            <a:r>
              <a:rPr kumimoji="1" lang="ja-JP" altLang="en-US" dirty="0"/>
              <a:t>★　レジ袋をエコバッグにする。</a:t>
            </a:r>
            <a:endParaRPr kumimoji="1" lang="en-US" altLang="ja-JP" dirty="0"/>
          </a:p>
          <a:p>
            <a:r>
              <a:rPr kumimoji="1" lang="ja-JP" altLang="en-US" dirty="0"/>
              <a:t>★　食べ残しをへらす</a:t>
            </a:r>
            <a:endParaRPr kumimoji="1" lang="en-US" altLang="ja-JP" dirty="0"/>
          </a:p>
          <a:p>
            <a:r>
              <a:rPr kumimoji="1" lang="ja-JP" altLang="en-US" dirty="0"/>
              <a:t>★　ごみ箱の中　</a:t>
            </a:r>
            <a:r>
              <a:rPr kumimoji="1" lang="ja-JP" altLang="en-US" dirty="0" smtClean="0"/>
              <a:t>マンガ、お菓子</a:t>
            </a:r>
            <a:r>
              <a:rPr kumimoji="1" lang="ja-JP" altLang="en-US" dirty="0"/>
              <a:t>の箱、</a:t>
            </a:r>
            <a:r>
              <a:rPr kumimoji="1" lang="ja-JP" altLang="en-US" dirty="0" smtClean="0"/>
              <a:t>ペットボトルは分別しリサイクルへ</a:t>
            </a:r>
            <a:endParaRPr kumimoji="1" lang="en-US" altLang="ja-JP" dirty="0"/>
          </a:p>
          <a:p>
            <a:r>
              <a:rPr kumimoji="1" lang="ja-JP" altLang="en-US" dirty="0"/>
              <a:t>★　冷蔵庫の中を整理し、★　賞味期限に気が付きやすくする</a:t>
            </a:r>
            <a:r>
              <a:rPr kumimoji="1" lang="ja-JP" altLang="en-US" dirty="0" smtClean="0"/>
              <a:t>。</a:t>
            </a:r>
            <a:endParaRPr kumimoji="1" lang="en-US" altLang="ja-JP" dirty="0" smtClean="0"/>
          </a:p>
          <a:p>
            <a:r>
              <a:rPr kumimoji="1" lang="ja-JP" altLang="en-US" dirty="0" smtClean="0"/>
              <a:t>　（</a:t>
            </a:r>
            <a:r>
              <a:rPr kumimoji="1" lang="ja-JP" altLang="en-US" dirty="0"/>
              <a:t>食品を買いすぎない）</a:t>
            </a:r>
            <a:endParaRPr kumimoji="1" lang="en-US" altLang="ja-JP" dirty="0"/>
          </a:p>
          <a:p>
            <a:r>
              <a:rPr kumimoji="1" lang="ja-JP" altLang="en-US" dirty="0"/>
              <a:t>★　捨てる前に生ごみをしぼって水切りをする。</a:t>
            </a:r>
            <a:endParaRPr kumimoji="1" lang="en-US" altLang="ja-JP" dirty="0"/>
          </a:p>
          <a:p>
            <a:r>
              <a:rPr kumimoji="1" lang="ja-JP" altLang="en-US" dirty="0"/>
              <a:t>★　カレンダーの紙を雑紙としてリサイクルに出す</a:t>
            </a:r>
            <a:r>
              <a:rPr kumimoji="1" lang="ja-JP" altLang="en-US" dirty="0" smtClean="0"/>
              <a:t>。</a:t>
            </a:r>
            <a:endParaRPr kumimoji="1" lang="en-US" altLang="ja-JP" dirty="0"/>
          </a:p>
          <a:p>
            <a:pPr defTabSz="915589">
              <a:defRPr/>
            </a:pPr>
            <a:r>
              <a:rPr kumimoji="1" lang="en-US" altLang="ja-JP" dirty="0"/>
              <a:t>【</a:t>
            </a:r>
            <a:r>
              <a:rPr kumimoji="1" lang="ja-JP" altLang="en-US" u="sng" dirty="0"/>
              <a:t>ページおくり</a:t>
            </a:r>
            <a:r>
              <a:rPr kumimoji="1" lang="en-US" altLang="ja-JP" dirty="0"/>
              <a:t>】</a:t>
            </a:r>
          </a:p>
          <a:p>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4C594CE2-44EB-4CAC-A5A6-0D229CE54C7F}" type="slidenum">
              <a:rPr kumimoji="1" lang="ja-JP" altLang="en-US" smtClean="0"/>
              <a:t>33</a:t>
            </a:fld>
            <a:endParaRPr kumimoji="1" lang="ja-JP" altLang="en-US"/>
          </a:p>
        </p:txBody>
      </p:sp>
    </p:spTree>
    <p:extLst>
      <p:ext uri="{BB962C8B-B14F-4D97-AF65-F5344CB8AC3E}">
        <p14:creationId xmlns:p14="http://schemas.microsoft.com/office/powerpoint/2010/main" val="24894057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u="none" dirty="0" smtClean="0"/>
              <a:t>（説明例）</a:t>
            </a:r>
            <a:endParaRPr kumimoji="1" lang="en-US" altLang="ja-JP" u="none" dirty="0" smtClean="0"/>
          </a:p>
          <a:p>
            <a:pPr defTabSz="915589">
              <a:defRPr/>
            </a:pPr>
            <a:r>
              <a:rPr kumimoji="1" lang="ja-JP" altLang="en-US" dirty="0" smtClean="0"/>
              <a:t>ワークブック</a:t>
            </a:r>
            <a:r>
              <a:rPr kumimoji="1" lang="ja-JP" altLang="en-US" dirty="0"/>
              <a:t>の</a:t>
            </a:r>
            <a:r>
              <a:rPr kumimoji="1" lang="en-US" altLang="ja-JP" dirty="0"/>
              <a:t>P5</a:t>
            </a:r>
            <a:r>
              <a:rPr kumimoji="1" lang="ja-JP" altLang="en-US" dirty="0"/>
              <a:t>を開いてもらう。</a:t>
            </a:r>
            <a:endParaRPr kumimoji="1" lang="en-US" altLang="ja-JP" dirty="0"/>
          </a:p>
          <a:p>
            <a:endParaRPr kumimoji="1" lang="en-US" altLang="ja-JP" dirty="0"/>
          </a:p>
          <a:p>
            <a:r>
              <a:rPr kumimoji="1" lang="ja-JP" altLang="en-US" dirty="0"/>
              <a:t>さっき２つのコーナーでみつけたヒントをもとに、</a:t>
            </a:r>
            <a:endParaRPr kumimoji="1" lang="en-US" altLang="ja-JP" dirty="0"/>
          </a:p>
          <a:p>
            <a:r>
              <a:rPr kumimoji="1" lang="ja-JP" altLang="en-US" dirty="0"/>
              <a:t>実際に、自分の家で「生ごみ」「紙ごみ」「プラスチックごみ」を調べて減らす作戦を考える</a:t>
            </a:r>
            <a:endParaRPr kumimoji="1" lang="en-US" altLang="ja-JP" dirty="0"/>
          </a:p>
          <a:p>
            <a:endParaRPr kumimoji="1" lang="en-US" altLang="ja-JP" dirty="0"/>
          </a:p>
          <a:p>
            <a:r>
              <a:rPr kumimoji="1" lang="ja-JP" altLang="en-US" smtClean="0"/>
              <a:t>家で作戦</a:t>
            </a:r>
            <a:r>
              <a:rPr kumimoji="1" lang="ja-JP" altLang="en-US" dirty="0"/>
              <a:t>を</a:t>
            </a:r>
            <a:r>
              <a:rPr kumimoji="1" lang="en-US" altLang="ja-JP" dirty="0"/>
              <a:t>1</a:t>
            </a:r>
            <a:r>
              <a:rPr kumimoji="1" lang="ja-JP" altLang="en-US" dirty="0" smtClean="0"/>
              <a:t>週間やって</a:t>
            </a:r>
            <a:r>
              <a:rPr kumimoji="1" lang="ja-JP" altLang="en-US" dirty="0"/>
              <a:t>みて、ごみがどのくらい減らせたか、やってみた結果を記入する</a:t>
            </a:r>
            <a:endParaRPr kumimoji="1" lang="en-US" altLang="ja-JP" dirty="0"/>
          </a:p>
          <a:p>
            <a:r>
              <a:rPr kumimoji="1" lang="ja-JP" altLang="en-US" dirty="0"/>
              <a:t>難しかったり、やれなかったことも書くよう案内する</a:t>
            </a:r>
            <a:endParaRPr kumimoji="1" lang="en-US" altLang="ja-JP" dirty="0"/>
          </a:p>
          <a:p>
            <a:endParaRPr kumimoji="1" lang="en-US" altLang="ja-JP" dirty="0"/>
          </a:p>
          <a:p>
            <a:r>
              <a:rPr kumimoji="1" lang="ja-JP" altLang="en-US" dirty="0"/>
              <a:t>具体的</a:t>
            </a:r>
            <a:r>
              <a:rPr kumimoji="1" lang="ja-JP" altLang="en-US" dirty="0" smtClean="0"/>
              <a:t>に・・・</a:t>
            </a:r>
            <a:endParaRPr kumimoji="1" lang="en-US" altLang="ja-JP" dirty="0"/>
          </a:p>
          <a:p>
            <a:r>
              <a:rPr kumimoji="1" lang="ja-JP" altLang="en-US" dirty="0"/>
              <a:t>「何が」「どのくらい」「減らす作戦」「やってみた結果」について触れる</a:t>
            </a:r>
            <a:endParaRPr kumimoji="1" lang="en-US" altLang="ja-JP" dirty="0"/>
          </a:p>
          <a:p>
            <a:r>
              <a:rPr kumimoji="1" lang="ja-JP" altLang="en-US" dirty="0"/>
              <a:t>記入されている事例を紹介し、家での取組みを促す</a:t>
            </a:r>
            <a:r>
              <a:rPr kumimoji="1" lang="en-US" altLang="ja-JP" dirty="0"/>
              <a:t>(※</a:t>
            </a:r>
            <a:r>
              <a:rPr kumimoji="1" lang="ja-JP" altLang="en-US" dirty="0"/>
              <a:t>補足を参照）</a:t>
            </a:r>
            <a:endParaRPr kumimoji="1" lang="en-US" altLang="ja-JP" dirty="0"/>
          </a:p>
          <a:p>
            <a:endParaRPr kumimoji="1" lang="en-US" altLang="ja-JP" dirty="0"/>
          </a:p>
          <a:p>
            <a:r>
              <a:rPr kumimoji="1" lang="ja-JP" altLang="en-US" dirty="0"/>
              <a:t>ごみを減らすために、自分のできる作戦や、家族と一緒にできる作戦を考えて、できるだけたくさん書いてみよう！</a:t>
            </a:r>
            <a:endParaRPr kumimoji="1" lang="en-US" altLang="ja-JP" dirty="0"/>
          </a:p>
          <a:p>
            <a:r>
              <a:rPr kumimoji="1" lang="ja-JP" altLang="en-US" b="1" u="sng" dirty="0"/>
              <a:t>作戦を考える時のポイントは、４</a:t>
            </a:r>
            <a:r>
              <a:rPr kumimoji="1" lang="en-US" altLang="ja-JP" b="1" u="sng" dirty="0"/>
              <a:t>R</a:t>
            </a:r>
            <a:r>
              <a:rPr kumimoji="1" lang="ja-JP" altLang="en-US" b="1" u="sng" dirty="0"/>
              <a:t>！</a:t>
            </a:r>
            <a:endParaRPr kumimoji="1" lang="en-US" altLang="ja-JP" b="1" u="sng" dirty="0"/>
          </a:p>
          <a:p>
            <a:endParaRPr kumimoji="1" lang="en-US" altLang="ja-JP" b="1" u="sng" dirty="0"/>
          </a:p>
          <a:p>
            <a:r>
              <a:rPr kumimoji="1" lang="ja-JP" altLang="en-US" dirty="0"/>
              <a:t>　</a:t>
            </a:r>
            <a:endParaRPr kumimoji="1" lang="en-US" altLang="ja-JP" dirty="0"/>
          </a:p>
          <a:p>
            <a:r>
              <a:rPr kumimoji="1" lang="en-US" altLang="ja-JP" dirty="0"/>
              <a:t>※</a:t>
            </a:r>
            <a:r>
              <a:rPr kumimoji="1" lang="ja-JP" altLang="en-US" dirty="0"/>
              <a:t>補足　　</a:t>
            </a:r>
            <a:endParaRPr kumimoji="1" lang="en-US" altLang="ja-JP" dirty="0"/>
          </a:p>
          <a:p>
            <a:r>
              <a:rPr kumimoji="1" lang="ja-JP" altLang="en-US" dirty="0"/>
              <a:t>例：生ごみを減らす作戦１</a:t>
            </a:r>
            <a:endParaRPr kumimoji="1" lang="en-US" altLang="ja-JP" dirty="0"/>
          </a:p>
          <a:p>
            <a:r>
              <a:rPr kumimoji="1" lang="en-US" altLang="ja-JP" dirty="0"/>
              <a:t>【</a:t>
            </a:r>
            <a:r>
              <a:rPr kumimoji="1" lang="ja-JP" altLang="en-US" dirty="0"/>
              <a:t>なにが</a:t>
            </a:r>
            <a:r>
              <a:rPr kumimoji="1" lang="en-US" altLang="ja-JP" dirty="0"/>
              <a:t>】</a:t>
            </a:r>
            <a:r>
              <a:rPr kumimoji="1" lang="ja-JP" altLang="en-US" dirty="0"/>
              <a:t>夕飯のごはんが、</a:t>
            </a:r>
            <a:r>
              <a:rPr kumimoji="1" lang="en-US" altLang="ja-JP" dirty="0"/>
              <a:t>【</a:t>
            </a:r>
            <a:r>
              <a:rPr kumimoji="1" lang="ja-JP" altLang="en-US" dirty="0"/>
              <a:t>どのくらい</a:t>
            </a:r>
            <a:r>
              <a:rPr kumimoji="1" lang="en-US" altLang="ja-JP" dirty="0"/>
              <a:t>】</a:t>
            </a:r>
            <a:r>
              <a:rPr kumimoji="1" lang="ja-JP" altLang="en-US" dirty="0"/>
              <a:t>お茶碗半分くらい残ってごみになってしまった。</a:t>
            </a:r>
            <a:endParaRPr kumimoji="1" lang="en-US" altLang="ja-JP" dirty="0"/>
          </a:p>
          <a:p>
            <a:r>
              <a:rPr kumimoji="1" lang="en-US" altLang="ja-JP" dirty="0"/>
              <a:t>【</a:t>
            </a:r>
            <a:r>
              <a:rPr kumimoji="1" lang="ja-JP" altLang="en-US" dirty="0"/>
              <a:t>作戦</a:t>
            </a:r>
            <a:r>
              <a:rPr kumimoji="1" lang="en-US" altLang="ja-JP" dirty="0"/>
              <a:t>】</a:t>
            </a:r>
            <a:r>
              <a:rPr kumimoji="1" lang="ja-JP" altLang="en-US" dirty="0"/>
              <a:t>最初に自分で食べられる量をよそう→</a:t>
            </a:r>
            <a:r>
              <a:rPr kumimoji="1" lang="en-US" altLang="ja-JP" dirty="0"/>
              <a:t>Reduce</a:t>
            </a:r>
            <a:r>
              <a:rPr kumimoji="1" lang="ja-JP" altLang="en-US" dirty="0"/>
              <a:t>（リデュース）：減らす</a:t>
            </a:r>
            <a:endParaRPr kumimoji="1" lang="en-US" altLang="ja-JP" dirty="0"/>
          </a:p>
          <a:p>
            <a:r>
              <a:rPr kumimoji="1" lang="en-US" altLang="ja-JP" dirty="0"/>
              <a:t>【</a:t>
            </a:r>
            <a:r>
              <a:rPr kumimoji="1" lang="ja-JP" altLang="en-US" dirty="0"/>
              <a:t>やってみた結果</a:t>
            </a:r>
            <a:r>
              <a:rPr kumimoji="1" lang="en-US" altLang="ja-JP" dirty="0"/>
              <a:t>】</a:t>
            </a:r>
            <a:r>
              <a:rPr kumimoji="1" lang="ja-JP" altLang="en-US" dirty="0"/>
              <a:t>ごはんを残すことが減った</a:t>
            </a:r>
            <a:endParaRPr kumimoji="1" lang="en-US" altLang="ja-JP" dirty="0"/>
          </a:p>
          <a:p>
            <a:endParaRPr kumimoji="1" lang="en-US" altLang="ja-JP" dirty="0"/>
          </a:p>
          <a:p>
            <a:r>
              <a:rPr kumimoji="1" lang="ja-JP" altLang="en-US" dirty="0"/>
              <a:t>例：生ごみを減らす作戦２</a:t>
            </a:r>
            <a:endParaRPr kumimoji="1" lang="en-US" altLang="ja-JP" dirty="0"/>
          </a:p>
          <a:p>
            <a:r>
              <a:rPr kumimoji="1" lang="en-US" altLang="ja-JP" dirty="0"/>
              <a:t>【</a:t>
            </a:r>
            <a:r>
              <a:rPr kumimoji="1" lang="ja-JP" altLang="en-US" dirty="0"/>
              <a:t>なにが</a:t>
            </a:r>
            <a:r>
              <a:rPr kumimoji="1" lang="en-US" altLang="ja-JP" dirty="0"/>
              <a:t>】</a:t>
            </a:r>
            <a:r>
              <a:rPr kumimoji="1" lang="ja-JP" altLang="en-US" dirty="0"/>
              <a:t>賞味</a:t>
            </a:r>
            <a:r>
              <a:rPr kumimoji="1" lang="ja-JP" altLang="en-US" dirty="0" smtClean="0"/>
              <a:t>期限が切れた</a:t>
            </a:r>
            <a:r>
              <a:rPr kumimoji="1" lang="ja-JP" altLang="en-US" dirty="0"/>
              <a:t>ヨーグルトが、</a:t>
            </a:r>
            <a:r>
              <a:rPr kumimoji="1" lang="en-US" altLang="ja-JP" dirty="0"/>
              <a:t>【</a:t>
            </a:r>
            <a:r>
              <a:rPr kumimoji="1" lang="ja-JP" altLang="en-US" dirty="0"/>
              <a:t>どのくらい</a:t>
            </a:r>
            <a:r>
              <a:rPr kumimoji="1" lang="en-US" altLang="ja-JP" dirty="0"/>
              <a:t>】</a:t>
            </a:r>
            <a:r>
              <a:rPr kumimoji="1" lang="ja-JP" altLang="en-US" dirty="0"/>
              <a:t>パックに半分くらい残ってごみになってしまった。</a:t>
            </a:r>
          </a:p>
          <a:p>
            <a:r>
              <a:rPr kumimoji="1" lang="en-US" altLang="ja-JP" dirty="0"/>
              <a:t>【</a:t>
            </a:r>
            <a:r>
              <a:rPr kumimoji="1" lang="ja-JP" altLang="en-US" dirty="0"/>
              <a:t>作戦</a:t>
            </a:r>
            <a:r>
              <a:rPr kumimoji="1" lang="en-US" altLang="ja-JP" dirty="0"/>
              <a:t>】</a:t>
            </a:r>
            <a:r>
              <a:rPr kumimoji="1" lang="ja-JP" altLang="en-US" dirty="0"/>
              <a:t>次から冷蔵庫の見えやすいところに置いて、賞味期限に気が付きやすくする→</a:t>
            </a:r>
            <a:r>
              <a:rPr kumimoji="1" lang="en-US" altLang="ja-JP" dirty="0"/>
              <a:t>Reduce</a:t>
            </a:r>
            <a:r>
              <a:rPr kumimoji="1" lang="ja-JP" altLang="en-US" dirty="0"/>
              <a:t>（リデュース）：減らす</a:t>
            </a:r>
          </a:p>
          <a:p>
            <a:r>
              <a:rPr kumimoji="1" lang="en-US" altLang="ja-JP" dirty="0"/>
              <a:t>【</a:t>
            </a:r>
            <a:r>
              <a:rPr kumimoji="1" lang="ja-JP" altLang="en-US" dirty="0"/>
              <a:t>やってみた結果</a:t>
            </a:r>
            <a:r>
              <a:rPr kumimoji="1" lang="en-US" altLang="ja-JP" dirty="0"/>
              <a:t>】</a:t>
            </a:r>
            <a:r>
              <a:rPr kumimoji="1" lang="ja-JP" altLang="en-US" dirty="0"/>
              <a:t>冷蔵庫がいっぱいで、できなった。→どうすればいいか、家族で考えてみよう</a:t>
            </a:r>
          </a:p>
          <a:p>
            <a:endParaRPr kumimoji="1" lang="en-US" altLang="ja-JP" dirty="0"/>
          </a:p>
          <a:p>
            <a:endParaRPr kumimoji="1" lang="en-US" altLang="ja-JP" dirty="0"/>
          </a:p>
          <a:p>
            <a:r>
              <a:rPr kumimoji="1" lang="ja-JP" altLang="en-US" dirty="0"/>
              <a:t>例：紙ごみを減らす作戦</a:t>
            </a:r>
          </a:p>
          <a:p>
            <a:r>
              <a:rPr kumimoji="1" lang="en-US" altLang="ja-JP" dirty="0"/>
              <a:t>【</a:t>
            </a:r>
            <a:r>
              <a:rPr kumimoji="1" lang="ja-JP" altLang="en-US" dirty="0"/>
              <a:t>なにが</a:t>
            </a:r>
            <a:r>
              <a:rPr kumimoji="1" lang="en-US" altLang="ja-JP" dirty="0"/>
              <a:t>】</a:t>
            </a:r>
            <a:r>
              <a:rPr kumimoji="1" lang="ja-JP" altLang="en-US" dirty="0"/>
              <a:t>お菓子の箱が、</a:t>
            </a:r>
            <a:r>
              <a:rPr kumimoji="1" lang="en-US" altLang="ja-JP" dirty="0"/>
              <a:t>【</a:t>
            </a:r>
            <a:r>
              <a:rPr kumimoji="1" lang="ja-JP" altLang="en-US" dirty="0"/>
              <a:t>どのくらい</a:t>
            </a:r>
            <a:r>
              <a:rPr kumimoji="1" lang="en-US" altLang="ja-JP" dirty="0"/>
              <a:t>】</a:t>
            </a:r>
            <a:r>
              <a:rPr kumimoji="1" lang="ja-JP" altLang="en-US" dirty="0"/>
              <a:t>２枚ごみ箱にいれてしまっていた</a:t>
            </a:r>
          </a:p>
          <a:p>
            <a:r>
              <a:rPr kumimoji="1" lang="en-US" altLang="ja-JP" dirty="0"/>
              <a:t>【</a:t>
            </a:r>
            <a:r>
              <a:rPr kumimoji="1" lang="ja-JP" altLang="en-US" dirty="0"/>
              <a:t>作戦</a:t>
            </a:r>
            <a:r>
              <a:rPr kumimoji="1" lang="en-US" altLang="ja-JP" dirty="0"/>
              <a:t>】</a:t>
            </a:r>
            <a:r>
              <a:rPr kumimoji="1" lang="ja-JP" altLang="en-US" dirty="0"/>
              <a:t>ごみ箱の横に雑紙用の袋を置いて、分別しやすくする→</a:t>
            </a:r>
            <a:r>
              <a:rPr kumimoji="1" lang="en-US" altLang="ja-JP" dirty="0"/>
              <a:t>Recycle</a:t>
            </a:r>
            <a:r>
              <a:rPr kumimoji="1" lang="ja-JP" altLang="en-US" dirty="0"/>
              <a:t>（リサイクル）：再生利用</a:t>
            </a:r>
          </a:p>
          <a:p>
            <a:r>
              <a:rPr kumimoji="1" lang="en-US" altLang="ja-JP" dirty="0"/>
              <a:t>【</a:t>
            </a:r>
            <a:r>
              <a:rPr kumimoji="1" lang="ja-JP" altLang="en-US" dirty="0"/>
              <a:t>やってみた結果</a:t>
            </a:r>
            <a:r>
              <a:rPr kumimoji="1" lang="en-US" altLang="ja-JP" dirty="0"/>
              <a:t>】</a:t>
            </a:r>
            <a:r>
              <a:rPr kumimoji="1" lang="ja-JP" altLang="en-US" dirty="0"/>
              <a:t>家族も雑紙を入れるようになった</a:t>
            </a:r>
            <a:endParaRPr kumimoji="1" lang="en-US" altLang="ja-JP" dirty="0"/>
          </a:p>
          <a:p>
            <a:endParaRPr kumimoji="1" lang="en-US" altLang="ja-JP" dirty="0"/>
          </a:p>
          <a:p>
            <a:r>
              <a:rPr kumimoji="1" lang="ja-JP" altLang="en-US" dirty="0"/>
              <a:t>例：プラスチックごみを減らす作戦</a:t>
            </a:r>
            <a:endParaRPr kumimoji="1" lang="en-US" altLang="ja-JP" dirty="0"/>
          </a:p>
          <a:p>
            <a:r>
              <a:rPr kumimoji="1" lang="en-US" altLang="ja-JP" dirty="0"/>
              <a:t>【</a:t>
            </a:r>
            <a:r>
              <a:rPr kumimoji="1" lang="ja-JP" altLang="en-US" dirty="0"/>
              <a:t>なにが</a:t>
            </a:r>
            <a:r>
              <a:rPr kumimoji="1" lang="en-US" altLang="ja-JP" dirty="0"/>
              <a:t>】</a:t>
            </a:r>
            <a:r>
              <a:rPr kumimoji="1" lang="ja-JP" altLang="en-US" dirty="0"/>
              <a:t>レジ袋が、</a:t>
            </a:r>
            <a:r>
              <a:rPr kumimoji="1" lang="en-US" altLang="ja-JP" dirty="0"/>
              <a:t>【</a:t>
            </a:r>
            <a:r>
              <a:rPr kumimoji="1" lang="ja-JP" altLang="en-US" dirty="0"/>
              <a:t>どのくらい</a:t>
            </a:r>
            <a:r>
              <a:rPr kumimoji="1" lang="en-US" altLang="ja-JP" dirty="0"/>
              <a:t>】1</a:t>
            </a:r>
            <a:r>
              <a:rPr kumimoji="1" lang="ja-JP" altLang="en-US" dirty="0"/>
              <a:t>日で４枚くらいごみになっていた</a:t>
            </a:r>
          </a:p>
          <a:p>
            <a:r>
              <a:rPr kumimoji="1" lang="en-US" altLang="ja-JP" dirty="0"/>
              <a:t>【</a:t>
            </a:r>
            <a:r>
              <a:rPr kumimoji="1" lang="ja-JP" altLang="en-US" dirty="0"/>
              <a:t>作戦</a:t>
            </a:r>
            <a:r>
              <a:rPr kumimoji="1" lang="en-US" altLang="ja-JP" dirty="0"/>
              <a:t>】</a:t>
            </a:r>
            <a:r>
              <a:rPr kumimoji="1" lang="ja-JP" altLang="en-US" dirty="0"/>
              <a:t>エコバッグで買い物</a:t>
            </a:r>
            <a:r>
              <a:rPr kumimoji="1" lang="ja-JP" altLang="en-US" dirty="0" smtClean="0"/>
              <a:t>に行くよう</a:t>
            </a:r>
            <a:r>
              <a:rPr kumimoji="1" lang="ja-JP" altLang="en-US" dirty="0"/>
              <a:t>にする→</a:t>
            </a:r>
            <a:r>
              <a:rPr kumimoji="1" lang="en-US" altLang="ja-JP" dirty="0"/>
              <a:t>Refuse</a:t>
            </a:r>
            <a:r>
              <a:rPr kumimoji="1" lang="ja-JP" altLang="en-US" dirty="0"/>
              <a:t>（リフューズ）：断る</a:t>
            </a:r>
          </a:p>
          <a:p>
            <a:r>
              <a:rPr kumimoji="1" lang="en-US" altLang="ja-JP" dirty="0"/>
              <a:t>【</a:t>
            </a:r>
            <a:r>
              <a:rPr kumimoji="1" lang="ja-JP" altLang="en-US" dirty="0"/>
              <a:t>やってみた結果</a:t>
            </a:r>
            <a:r>
              <a:rPr kumimoji="1" lang="en-US" altLang="ja-JP" dirty="0"/>
              <a:t>】</a:t>
            </a:r>
            <a:r>
              <a:rPr kumimoji="1" lang="ja-JP" altLang="en-US" dirty="0"/>
              <a:t>レジ袋のごみが</a:t>
            </a:r>
            <a:r>
              <a:rPr kumimoji="1" lang="en-US" altLang="ja-JP" dirty="0"/>
              <a:t>1</a:t>
            </a:r>
            <a:r>
              <a:rPr kumimoji="1" lang="ja-JP" altLang="en-US" dirty="0"/>
              <a:t>日</a:t>
            </a:r>
            <a:r>
              <a:rPr kumimoji="1" lang="en-US" altLang="ja-JP" dirty="0"/>
              <a:t>1</a:t>
            </a:r>
            <a:r>
              <a:rPr kumimoji="1" lang="ja-JP" altLang="en-US" dirty="0"/>
              <a:t>枚くらいになった</a:t>
            </a:r>
          </a:p>
          <a:p>
            <a:endParaRPr kumimoji="1" lang="ja-JP" altLang="en-US" dirty="0"/>
          </a:p>
          <a:p>
            <a:pPr defTabSz="915589">
              <a:defRPr/>
            </a:pPr>
            <a:r>
              <a:rPr kumimoji="1" lang="en-US" altLang="ja-JP" dirty="0"/>
              <a:t>【</a:t>
            </a:r>
            <a:r>
              <a:rPr kumimoji="1" lang="ja-JP" altLang="en-US" u="sng" dirty="0"/>
              <a:t>ページおくり</a:t>
            </a:r>
            <a:r>
              <a:rPr kumimoji="1" lang="en-US" altLang="ja-JP" dirty="0"/>
              <a:t>】</a:t>
            </a:r>
          </a:p>
          <a:p>
            <a:endParaRPr kumimoji="1" lang="ja-JP" altLang="en-US" dirty="0"/>
          </a:p>
        </p:txBody>
      </p:sp>
      <p:sp>
        <p:nvSpPr>
          <p:cNvPr id="4" name="スライド番号プレースホルダー 3"/>
          <p:cNvSpPr>
            <a:spLocks noGrp="1"/>
          </p:cNvSpPr>
          <p:nvPr>
            <p:ph type="sldNum" sz="quarter" idx="5"/>
          </p:nvPr>
        </p:nvSpPr>
        <p:spPr/>
        <p:txBody>
          <a:bodyPr/>
          <a:lstStyle/>
          <a:p>
            <a:fld id="{4C594CE2-44EB-4CAC-A5A6-0D229CE54C7F}" type="slidenum">
              <a:rPr kumimoji="1" lang="ja-JP" altLang="en-US" smtClean="0"/>
              <a:t>34</a:t>
            </a:fld>
            <a:endParaRPr kumimoji="1" lang="ja-JP" altLang="en-US"/>
          </a:p>
        </p:txBody>
      </p:sp>
    </p:spTree>
    <p:extLst>
      <p:ext uri="{BB962C8B-B14F-4D97-AF65-F5344CB8AC3E}">
        <p14:creationId xmlns:p14="http://schemas.microsoft.com/office/powerpoint/2010/main" val="14591349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u="none" dirty="0" smtClean="0"/>
              <a:t>（説明例）</a:t>
            </a:r>
            <a:endParaRPr kumimoji="1" lang="en-US" altLang="ja-JP" u="none" dirty="0" smtClean="0"/>
          </a:p>
          <a:p>
            <a:r>
              <a:rPr kumimoji="1" lang="ja-JP" altLang="en-US" dirty="0" smtClean="0"/>
              <a:t>ワークブック</a:t>
            </a:r>
            <a:r>
              <a:rPr kumimoji="1" lang="ja-JP" altLang="en-US" dirty="0"/>
              <a:t>最後のページを開いてもらう。</a:t>
            </a:r>
            <a:endParaRPr kumimoji="1" lang="en-US" altLang="ja-JP" dirty="0"/>
          </a:p>
          <a:p>
            <a:endParaRPr kumimoji="1" lang="en-US" altLang="ja-JP" dirty="0"/>
          </a:p>
          <a:p>
            <a:r>
              <a:rPr kumimoji="1" lang="ja-JP" altLang="en-US" dirty="0"/>
              <a:t>チャレンジしてみた結果を振り返って書くページと説明する</a:t>
            </a:r>
            <a:endParaRPr kumimoji="1" lang="en-US" altLang="ja-JP" dirty="0"/>
          </a:p>
          <a:p>
            <a:endParaRPr kumimoji="1" lang="en-US" altLang="ja-JP" dirty="0"/>
          </a:p>
          <a:p>
            <a:r>
              <a:rPr kumimoji="1" lang="ja-JP" altLang="en-US" u="none" dirty="0" smtClean="0"/>
              <a:t>★</a:t>
            </a:r>
            <a:r>
              <a:rPr kumimoji="1" lang="en-US" altLang="ja-JP" dirty="0" smtClean="0"/>
              <a:t>P5</a:t>
            </a:r>
            <a:r>
              <a:rPr kumimoji="1" lang="ja-JP" altLang="en-US" dirty="0"/>
              <a:t>、</a:t>
            </a:r>
            <a:r>
              <a:rPr kumimoji="1" lang="en-US" altLang="ja-JP" dirty="0"/>
              <a:t>6</a:t>
            </a:r>
            <a:r>
              <a:rPr kumimoji="1" lang="ja-JP" altLang="en-US" dirty="0"/>
              <a:t>でやってみた「生ごみ」、「紙ごみ」、「プラスチックごみ」を減らすチャレンジの結果を、○△</a:t>
            </a:r>
            <a:r>
              <a:rPr kumimoji="1" lang="en-US" altLang="ja-JP" dirty="0"/>
              <a:t>×</a:t>
            </a:r>
            <a:r>
              <a:rPr kumimoji="1" lang="ja-JP" altLang="en-US" dirty="0"/>
              <a:t>で記入する。</a:t>
            </a:r>
            <a:endParaRPr kumimoji="1" lang="en-US" altLang="ja-JP" dirty="0"/>
          </a:p>
          <a:p>
            <a:endParaRPr kumimoji="1" lang="en-US" altLang="ja-JP" dirty="0"/>
          </a:p>
          <a:p>
            <a:r>
              <a:rPr kumimoji="1" lang="ja-JP" altLang="en-US" dirty="0"/>
              <a:t>しっかりできた人は○、２回に１回くらいできた人は△、全然できなかった人は</a:t>
            </a:r>
            <a:r>
              <a:rPr kumimoji="1" lang="en-US" altLang="ja-JP" dirty="0"/>
              <a:t>×</a:t>
            </a:r>
            <a:r>
              <a:rPr kumimoji="1" lang="ja-JP" altLang="en-US" dirty="0"/>
              <a:t>を記入する。</a:t>
            </a:r>
            <a:endParaRPr kumimoji="1" lang="en-US" altLang="ja-JP" dirty="0"/>
          </a:p>
          <a:p>
            <a:endParaRPr kumimoji="1" lang="en-US" altLang="ja-JP" dirty="0"/>
          </a:p>
          <a:p>
            <a:r>
              <a:rPr kumimoji="1" lang="ja-JP" altLang="en-US" u="none" dirty="0" smtClean="0"/>
              <a:t>★</a:t>
            </a:r>
            <a:r>
              <a:rPr kumimoji="1" lang="ja-JP" altLang="en-US" dirty="0" smtClean="0"/>
              <a:t>今回</a:t>
            </a:r>
            <a:r>
              <a:rPr kumimoji="1" lang="ja-JP" altLang="en-US" dirty="0"/>
              <a:t>のチャレンジをこれからも続けていけるかどうか、星を塗りつぶすと伝える。</a:t>
            </a:r>
            <a:endParaRPr kumimoji="1" lang="en-US" altLang="ja-JP" dirty="0"/>
          </a:p>
          <a:p>
            <a:r>
              <a:rPr kumimoji="1" lang="ja-JP" altLang="en-US" dirty="0"/>
              <a:t>やる気満タンの人は星３つ、できるだけがんばる人は星２つ、全然ムリという人は星１つ</a:t>
            </a:r>
            <a:endParaRPr kumimoji="1" lang="en-US" altLang="ja-JP" dirty="0"/>
          </a:p>
          <a:p>
            <a:endParaRPr kumimoji="1" lang="en-US" altLang="ja-JP" dirty="0"/>
          </a:p>
          <a:p>
            <a:endParaRPr kumimoji="1" lang="en-US" altLang="ja-JP" dirty="0"/>
          </a:p>
          <a:p>
            <a:pPr defTabSz="915589">
              <a:defRPr/>
            </a:pPr>
            <a:r>
              <a:rPr kumimoji="1" lang="en-US" altLang="ja-JP" dirty="0"/>
              <a:t>【</a:t>
            </a:r>
            <a:r>
              <a:rPr kumimoji="1" lang="ja-JP" altLang="en-US" u="sng" dirty="0"/>
              <a:t>ページおくり</a:t>
            </a:r>
            <a:r>
              <a:rPr kumimoji="1" lang="en-US" altLang="ja-JP" dirty="0"/>
              <a:t>】</a:t>
            </a:r>
          </a:p>
          <a:p>
            <a:endParaRPr kumimoji="1" lang="en-US" altLang="ja-JP" dirty="0"/>
          </a:p>
        </p:txBody>
      </p:sp>
      <p:sp>
        <p:nvSpPr>
          <p:cNvPr id="4" name="スライド番号プレースホルダー 3"/>
          <p:cNvSpPr>
            <a:spLocks noGrp="1"/>
          </p:cNvSpPr>
          <p:nvPr>
            <p:ph type="sldNum" sz="quarter" idx="5"/>
          </p:nvPr>
        </p:nvSpPr>
        <p:spPr/>
        <p:txBody>
          <a:bodyPr/>
          <a:lstStyle/>
          <a:p>
            <a:fld id="{4C594CE2-44EB-4CAC-A5A6-0D229CE54C7F}" type="slidenum">
              <a:rPr kumimoji="1" lang="ja-JP" altLang="en-US" smtClean="0"/>
              <a:t>35</a:t>
            </a:fld>
            <a:endParaRPr kumimoji="1" lang="ja-JP" altLang="en-US"/>
          </a:p>
        </p:txBody>
      </p:sp>
    </p:spTree>
    <p:extLst>
      <p:ext uri="{BB962C8B-B14F-4D97-AF65-F5344CB8AC3E}">
        <p14:creationId xmlns:p14="http://schemas.microsoft.com/office/powerpoint/2010/main" val="9209369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u="none" dirty="0" smtClean="0"/>
              <a:t>（説明例）</a:t>
            </a:r>
            <a:endParaRPr kumimoji="1" lang="en-US" altLang="ja-JP" dirty="0"/>
          </a:p>
          <a:p>
            <a:pPr marL="171673" indent="-171673">
              <a:buFont typeface="Arial" panose="020B0604020202020204" pitchFamily="34" charset="0"/>
              <a:buChar char="•"/>
            </a:pPr>
            <a:r>
              <a:rPr kumimoji="1" lang="ja-JP" altLang="en-US" dirty="0"/>
              <a:t>チャレンジをしてみて学んだこと、これからがんばりたいことを書く欄</a:t>
            </a:r>
            <a:endParaRPr kumimoji="1" lang="en-US" altLang="ja-JP" dirty="0"/>
          </a:p>
          <a:p>
            <a:pPr marL="171673" indent="-171673">
              <a:buFont typeface="Arial" panose="020B0604020202020204" pitchFamily="34" charset="0"/>
              <a:buChar char="•"/>
            </a:pPr>
            <a:endParaRPr kumimoji="1" lang="en-US" altLang="ja-JP" dirty="0"/>
          </a:p>
          <a:p>
            <a:r>
              <a:rPr kumimoji="1" lang="ja-JP" altLang="en-US" dirty="0"/>
              <a:t>家の人の感想も書いてもらう事を案内する</a:t>
            </a:r>
            <a:endParaRPr kumimoji="1" lang="en-US" altLang="ja-JP" dirty="0"/>
          </a:p>
          <a:p>
            <a:endParaRPr kumimoji="1" lang="en-US" altLang="ja-JP" dirty="0"/>
          </a:p>
          <a:p>
            <a:pPr defTabSz="915589">
              <a:defRPr/>
            </a:pPr>
            <a:r>
              <a:rPr kumimoji="1" lang="en-US" altLang="ja-JP" dirty="0"/>
              <a:t>【</a:t>
            </a:r>
            <a:r>
              <a:rPr kumimoji="1" lang="ja-JP" altLang="en-US" u="sng" dirty="0"/>
              <a:t>ページおくり</a:t>
            </a:r>
            <a:r>
              <a:rPr kumimoji="1" lang="en-US" altLang="ja-JP" dirty="0"/>
              <a:t>】</a:t>
            </a:r>
          </a:p>
          <a:p>
            <a:endParaRPr kumimoji="1" lang="en-US" altLang="ja-JP" dirty="0"/>
          </a:p>
        </p:txBody>
      </p:sp>
      <p:sp>
        <p:nvSpPr>
          <p:cNvPr id="4" name="スライド番号プレースホルダー 3"/>
          <p:cNvSpPr>
            <a:spLocks noGrp="1"/>
          </p:cNvSpPr>
          <p:nvPr>
            <p:ph type="sldNum" sz="quarter" idx="5"/>
          </p:nvPr>
        </p:nvSpPr>
        <p:spPr/>
        <p:txBody>
          <a:bodyPr/>
          <a:lstStyle/>
          <a:p>
            <a:fld id="{4C594CE2-44EB-4CAC-A5A6-0D229CE54C7F}" type="slidenum">
              <a:rPr kumimoji="1" lang="ja-JP" altLang="en-US" smtClean="0"/>
              <a:t>36</a:t>
            </a:fld>
            <a:endParaRPr kumimoji="1" lang="ja-JP" altLang="en-US"/>
          </a:p>
        </p:txBody>
      </p:sp>
    </p:spTree>
    <p:extLst>
      <p:ext uri="{BB962C8B-B14F-4D97-AF65-F5344CB8AC3E}">
        <p14:creationId xmlns:p14="http://schemas.microsoft.com/office/powerpoint/2010/main" val="33795755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u="none" dirty="0" smtClean="0"/>
              <a:t>（説明例）</a:t>
            </a:r>
            <a:endParaRPr kumimoji="1" lang="en-US" altLang="ja-JP" u="none" dirty="0" smtClean="0"/>
          </a:p>
          <a:p>
            <a:r>
              <a:rPr kumimoji="1" lang="ja-JP" altLang="en-US" dirty="0" smtClean="0"/>
              <a:t>ワークブック内</a:t>
            </a:r>
            <a:r>
              <a:rPr kumimoji="1" lang="en-US" altLang="ja-JP" dirty="0"/>
              <a:t>P</a:t>
            </a:r>
            <a:r>
              <a:rPr kumimoji="1" lang="ja-JP" altLang="en-US" dirty="0"/>
              <a:t>２と</a:t>
            </a:r>
            <a:r>
              <a:rPr kumimoji="1" lang="en-US" altLang="ja-JP" dirty="0"/>
              <a:t>P7</a:t>
            </a:r>
            <a:r>
              <a:rPr kumimoji="1" lang="ja-JP" altLang="en-US" dirty="0"/>
              <a:t>には　２つの「プラスチャレンジ」がある。</a:t>
            </a:r>
            <a:endParaRPr kumimoji="1" lang="en-US" altLang="ja-JP" dirty="0"/>
          </a:p>
          <a:p>
            <a:pPr defTabSz="915589">
              <a:defRPr/>
            </a:pPr>
            <a:r>
              <a:rPr kumimoji="1" lang="ja-JP" altLang="en-US" dirty="0"/>
              <a:t>できる人はやってみよう、と促す。</a:t>
            </a:r>
            <a:endParaRPr kumimoji="1" lang="en-US" altLang="ja-JP" dirty="0"/>
          </a:p>
          <a:p>
            <a:endParaRPr kumimoji="1" lang="en-US" altLang="ja-JP" dirty="0"/>
          </a:p>
          <a:p>
            <a:r>
              <a:rPr kumimoji="1" lang="en-US" altLang="ja-JP" dirty="0"/>
              <a:t>※</a:t>
            </a:r>
            <a:r>
              <a:rPr kumimoji="1" lang="ja-JP" altLang="en-US" dirty="0"/>
              <a:t>補足（これは時間があるときに説明する）</a:t>
            </a:r>
            <a:endParaRPr kumimoji="1" lang="en-US" altLang="ja-JP" dirty="0"/>
          </a:p>
          <a:p>
            <a:endParaRPr kumimoji="1" lang="en-US" altLang="ja-JP" dirty="0"/>
          </a:p>
          <a:p>
            <a:r>
              <a:rPr kumimoji="1" lang="ja-JP" altLang="en-US" dirty="0"/>
              <a:t>ごみを減らすチャレンジの前と後のもえるごみの重さを量って比べるコーナー。</a:t>
            </a:r>
            <a:endParaRPr kumimoji="1" lang="en-US" altLang="ja-JP" dirty="0"/>
          </a:p>
          <a:p>
            <a:r>
              <a:rPr kumimoji="1" lang="ja-JP" altLang="en-US" dirty="0"/>
              <a:t>チャレンジ前からごみを減らすことができるかな？</a:t>
            </a:r>
            <a:endParaRPr kumimoji="1" lang="en-US" altLang="ja-JP" dirty="0"/>
          </a:p>
          <a:p>
            <a:endParaRPr kumimoji="1" lang="en-US" altLang="ja-JP" dirty="0"/>
          </a:p>
          <a:p>
            <a:r>
              <a:rPr kumimoji="1" lang="en-US" altLang="ja-JP" dirty="0"/>
              <a:t>P2</a:t>
            </a:r>
            <a:r>
              <a:rPr kumimoji="1" lang="ja-JP" altLang="en-US" dirty="0"/>
              <a:t>「プラスチャレンジ①」でチャレンジ前の家のごみの重さを量る。</a:t>
            </a:r>
            <a:endParaRPr kumimoji="1" lang="en-US" altLang="ja-JP" dirty="0"/>
          </a:p>
          <a:p>
            <a:endParaRPr kumimoji="1" lang="en-US" altLang="ja-JP" dirty="0"/>
          </a:p>
          <a:p>
            <a:r>
              <a:rPr kumimoji="1" lang="ja-JP" altLang="en-US" dirty="0"/>
              <a:t>・ごみの重さの量り方は、絵のとおり、①ごみの袋を持って体重計にのり、重さを量る。②ごみの袋を持たずに重さを量る。③①から②の重さを引いたのがごみの重さ。</a:t>
            </a:r>
            <a:endParaRPr kumimoji="1" lang="en-US" altLang="ja-JP" dirty="0"/>
          </a:p>
          <a:p>
            <a:pPr marL="228897" indent="-228897">
              <a:buFont typeface="+mj-ea"/>
              <a:buAutoNum type="circleNumDbPlain"/>
            </a:pPr>
            <a:endParaRPr kumimoji="1" lang="en-US" altLang="ja-JP" dirty="0"/>
          </a:p>
          <a:p>
            <a:r>
              <a:rPr kumimoji="1" lang="ja-JP" altLang="en-US" u="none" dirty="0" smtClean="0"/>
              <a:t>・</a:t>
            </a:r>
            <a:r>
              <a:rPr kumimoji="1" lang="ja-JP" altLang="en-US" dirty="0" smtClean="0"/>
              <a:t>もえる</a:t>
            </a:r>
            <a:r>
              <a:rPr kumimoji="1" lang="ja-JP" altLang="en-US" dirty="0"/>
              <a:t>ごみの日</a:t>
            </a:r>
            <a:r>
              <a:rPr kumimoji="1" lang="en-US" altLang="ja-JP" dirty="0"/>
              <a:t>2</a:t>
            </a:r>
            <a:r>
              <a:rPr kumimoji="1" lang="ja-JP" altLang="en-US" dirty="0"/>
              <a:t>回分を合わせると、</a:t>
            </a:r>
            <a:r>
              <a:rPr kumimoji="1" lang="en-US" altLang="ja-JP" dirty="0"/>
              <a:t>1</a:t>
            </a:r>
            <a:r>
              <a:rPr kumimoji="1" lang="ja-JP" altLang="en-US" dirty="0"/>
              <a:t>週間のごみの重さがでる。合計を記入してみよう。</a:t>
            </a:r>
            <a:endParaRPr kumimoji="1" lang="en-US" altLang="ja-JP" dirty="0"/>
          </a:p>
          <a:p>
            <a:endParaRPr kumimoji="1" lang="en-US" altLang="ja-JP" dirty="0"/>
          </a:p>
          <a:p>
            <a:r>
              <a:rPr kumimoji="1" lang="ja-JP" altLang="en-US" dirty="0"/>
              <a:t>裏表紙の「プラスチャレンジ②」で、ごみを減らすチャレンジの後の</a:t>
            </a:r>
            <a:r>
              <a:rPr kumimoji="1" lang="en-US" altLang="ja-JP" dirty="0"/>
              <a:t>1</a:t>
            </a:r>
            <a:r>
              <a:rPr kumimoji="1" lang="ja-JP" altLang="en-US" dirty="0"/>
              <a:t>週間のごみの重さを量る。</a:t>
            </a:r>
            <a:endParaRPr kumimoji="1" lang="en-US" altLang="ja-JP" dirty="0"/>
          </a:p>
          <a:p>
            <a:endParaRPr kumimoji="1" lang="en-US" altLang="ja-JP" dirty="0"/>
          </a:p>
          <a:p>
            <a:pPr marL="228897" indent="-228897">
              <a:buFont typeface="+mj-ea"/>
              <a:buAutoNum type="circleNumDbPlain"/>
            </a:pPr>
            <a:r>
              <a:rPr kumimoji="1" lang="ja-JP" altLang="en-US" u="none" dirty="0"/>
              <a:t>★</a:t>
            </a:r>
            <a:r>
              <a:rPr kumimoji="1" lang="en-US" altLang="ja-JP" dirty="0"/>
              <a:t>P2</a:t>
            </a:r>
            <a:r>
              <a:rPr kumimoji="1" lang="ja-JP" altLang="en-US" dirty="0"/>
              <a:t>の「プラスチャレンジ１」と同じように週</a:t>
            </a:r>
            <a:r>
              <a:rPr kumimoji="1" lang="en-US" altLang="ja-JP" dirty="0"/>
              <a:t>2</a:t>
            </a:r>
            <a:r>
              <a:rPr kumimoji="1" lang="ja-JP" altLang="en-US" dirty="0"/>
              <a:t>回の燃えるごみの日にごみの重さを量って記入する。</a:t>
            </a:r>
            <a:endParaRPr kumimoji="1" lang="en-US" altLang="ja-JP" dirty="0"/>
          </a:p>
          <a:p>
            <a:pPr marL="228897" indent="-228897">
              <a:buFont typeface="+mj-ea"/>
              <a:buAutoNum type="circleNumDbPlain"/>
            </a:pPr>
            <a:endParaRPr kumimoji="1" lang="en-US" altLang="ja-JP" dirty="0"/>
          </a:p>
          <a:p>
            <a:pPr marL="228897" indent="-228897">
              <a:buFont typeface="+mj-ea"/>
              <a:buAutoNum type="circleNumDbPlain"/>
            </a:pPr>
            <a:r>
              <a:rPr kumimoji="1" lang="ja-JP" altLang="en-US" u="none" dirty="0" smtClean="0"/>
              <a:t>★</a:t>
            </a:r>
            <a:r>
              <a:rPr kumimoji="1" lang="en-US" altLang="ja-JP" dirty="0" smtClean="0"/>
              <a:t>P2</a:t>
            </a:r>
            <a:r>
              <a:rPr kumimoji="1" lang="ja-JP" altLang="en-US" dirty="0"/>
              <a:t>で量ったチャレンジ前のごみの重さを記入して、</a:t>
            </a:r>
            <a:r>
              <a:rPr kumimoji="1" lang="ja-JP" altLang="en-US" u="none" dirty="0" smtClean="0"/>
              <a:t>★</a:t>
            </a:r>
            <a:r>
              <a:rPr kumimoji="1" lang="ja-JP" altLang="en-US" dirty="0" smtClean="0"/>
              <a:t>比べて</a:t>
            </a:r>
            <a:r>
              <a:rPr kumimoji="1" lang="ja-JP" altLang="en-US" dirty="0"/>
              <a:t>みる。</a:t>
            </a:r>
            <a:endParaRPr kumimoji="1" lang="en-US" altLang="ja-JP" dirty="0"/>
          </a:p>
          <a:p>
            <a:pPr marL="228897" indent="-228897">
              <a:buFont typeface="+mj-ea"/>
              <a:buAutoNum type="circleNumDbPlain"/>
            </a:pPr>
            <a:endParaRPr kumimoji="1" lang="en-US" altLang="ja-JP" dirty="0"/>
          </a:p>
          <a:p>
            <a:pPr marL="228897" indent="-228897">
              <a:buFont typeface="+mj-ea"/>
              <a:buAutoNum type="circleNumDbPlain"/>
            </a:pPr>
            <a:r>
              <a:rPr kumimoji="1" lang="ja-JP" altLang="en-US" u="none" dirty="0" smtClean="0"/>
              <a:t>★</a:t>
            </a:r>
            <a:r>
              <a:rPr kumimoji="1" lang="ja-JP" altLang="en-US" dirty="0" smtClean="0"/>
              <a:t>チャレンジ前</a:t>
            </a:r>
            <a:r>
              <a:rPr kumimoji="1" lang="ja-JP" altLang="en-US" dirty="0"/>
              <a:t>からごみが減ったか増えたかを調べ、その理由を考えて記入する。</a:t>
            </a:r>
            <a:endParaRPr kumimoji="1" lang="en-US" altLang="ja-JP" dirty="0"/>
          </a:p>
          <a:p>
            <a:pPr marL="228897" indent="-228897">
              <a:buFont typeface="+mj-ea"/>
              <a:buAutoNum type="circleNumDbPlain"/>
            </a:pPr>
            <a:endParaRPr kumimoji="1" lang="en-US" altLang="ja-JP" dirty="0"/>
          </a:p>
          <a:p>
            <a:endParaRPr kumimoji="1" lang="en-US" altLang="ja-JP" dirty="0"/>
          </a:p>
          <a:p>
            <a:pPr defTabSz="915589">
              <a:defRPr/>
            </a:pPr>
            <a:r>
              <a:rPr kumimoji="1" lang="en-US" altLang="ja-JP" dirty="0"/>
              <a:t>【</a:t>
            </a:r>
            <a:r>
              <a:rPr kumimoji="1" lang="ja-JP" altLang="en-US" u="sng" dirty="0"/>
              <a:t>ページおくり</a:t>
            </a:r>
            <a:r>
              <a:rPr kumimoji="1" lang="en-US" altLang="ja-JP" dirty="0"/>
              <a:t>】</a:t>
            </a:r>
          </a:p>
          <a:p>
            <a:pPr defTabSz="915589">
              <a:defRPr/>
            </a:pP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4C594CE2-44EB-4CAC-A5A6-0D229CE54C7F}" type="slidenum">
              <a:rPr kumimoji="1" lang="ja-JP" altLang="en-US" smtClean="0"/>
              <a:t>37</a:t>
            </a:fld>
            <a:endParaRPr kumimoji="1" lang="ja-JP" altLang="en-US"/>
          </a:p>
        </p:txBody>
      </p:sp>
    </p:spTree>
    <p:extLst>
      <p:ext uri="{BB962C8B-B14F-4D97-AF65-F5344CB8AC3E}">
        <p14:creationId xmlns:p14="http://schemas.microsoft.com/office/powerpoint/2010/main" val="33255441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u="none" dirty="0" smtClean="0"/>
              <a:t>（説明例）</a:t>
            </a:r>
            <a:endParaRPr kumimoji="1" lang="en-US" altLang="ja-JP" dirty="0" smtClean="0"/>
          </a:p>
          <a:p>
            <a:pPr marL="171673" indent="-171673">
              <a:buFont typeface="Arial" panose="020B0604020202020204" pitchFamily="34" charset="0"/>
              <a:buChar char="•"/>
            </a:pPr>
            <a:r>
              <a:rPr kumimoji="1" lang="ja-JP" altLang="en-US" dirty="0" smtClean="0"/>
              <a:t>今日</a:t>
            </a:r>
            <a:r>
              <a:rPr kumimoji="1" lang="ja-JP" altLang="en-US" dirty="0"/>
              <a:t>の授業で聞いた事をヒントに、ごみを減らす作成をたてて１週間チャレンジしてほしい、と呼びかける</a:t>
            </a:r>
            <a:endParaRPr kumimoji="1" lang="en-US" altLang="ja-JP" dirty="0"/>
          </a:p>
          <a:p>
            <a:endParaRPr kumimoji="1" lang="en-US" altLang="ja-JP" dirty="0"/>
          </a:p>
          <a:p>
            <a:endParaRPr kumimoji="1" lang="en-US" altLang="ja-JP" dirty="0"/>
          </a:p>
          <a:p>
            <a:pPr defTabSz="915589">
              <a:defRPr/>
            </a:pPr>
            <a:r>
              <a:rPr kumimoji="1" lang="en-US" altLang="ja-JP" dirty="0"/>
              <a:t>【</a:t>
            </a:r>
            <a:r>
              <a:rPr kumimoji="1" lang="ja-JP" altLang="en-US" u="sng" dirty="0"/>
              <a:t>ページおくり</a:t>
            </a:r>
            <a:r>
              <a:rPr kumimoji="1" lang="en-US" altLang="ja-JP" dirty="0"/>
              <a:t>】</a:t>
            </a:r>
          </a:p>
          <a:p>
            <a:endParaRPr kumimoji="1" lang="en-US" altLang="ja-JP" dirty="0"/>
          </a:p>
        </p:txBody>
      </p:sp>
      <p:sp>
        <p:nvSpPr>
          <p:cNvPr id="4" name="スライド番号プレースホルダー 3"/>
          <p:cNvSpPr>
            <a:spLocks noGrp="1"/>
          </p:cNvSpPr>
          <p:nvPr>
            <p:ph type="sldNum" sz="quarter" idx="5"/>
          </p:nvPr>
        </p:nvSpPr>
        <p:spPr/>
        <p:txBody>
          <a:bodyPr/>
          <a:lstStyle/>
          <a:p>
            <a:fld id="{4C594CE2-44EB-4CAC-A5A6-0D229CE54C7F}" type="slidenum">
              <a:rPr kumimoji="1" lang="ja-JP" altLang="en-US" smtClean="0"/>
              <a:t>38</a:t>
            </a:fld>
            <a:endParaRPr kumimoji="1" lang="ja-JP" altLang="en-US"/>
          </a:p>
        </p:txBody>
      </p:sp>
    </p:spTree>
    <p:extLst>
      <p:ext uri="{BB962C8B-B14F-4D97-AF65-F5344CB8AC3E}">
        <p14:creationId xmlns:p14="http://schemas.microsoft.com/office/powerpoint/2010/main" val="462002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dirty="0" smtClean="0"/>
              <a:t>（説明例）</a:t>
            </a:r>
            <a:endParaRPr kumimoji="1" lang="en-US" altLang="ja-JP" dirty="0" smtClean="0"/>
          </a:p>
          <a:p>
            <a:r>
              <a:rPr kumimoji="1" lang="ja-JP" altLang="en-US" dirty="0" smtClean="0"/>
              <a:t>どうして</a:t>
            </a:r>
            <a:r>
              <a:rPr kumimoji="1" lang="ja-JP" altLang="en-US" dirty="0"/>
              <a:t>ごみを減らさなければならないかには、大きく４つの理由がある。</a:t>
            </a:r>
          </a:p>
          <a:p>
            <a:endParaRPr kumimoji="1" lang="en-US" altLang="ja-JP" dirty="0"/>
          </a:p>
          <a:p>
            <a:pPr defTabSz="915589">
              <a:defRPr/>
            </a:pPr>
            <a:r>
              <a:rPr kumimoji="1" lang="en-US" altLang="ja-JP" dirty="0"/>
              <a:t>【</a:t>
            </a:r>
            <a:r>
              <a:rPr kumimoji="1" lang="ja-JP" altLang="en-US" u="sng" dirty="0"/>
              <a:t>ページおくり</a:t>
            </a:r>
            <a:r>
              <a:rPr kumimoji="1" lang="en-US" altLang="ja-JP" dirty="0"/>
              <a:t>】</a:t>
            </a: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4C594CE2-44EB-4CAC-A5A6-0D229CE54C7F}" type="slidenum">
              <a:rPr kumimoji="1" lang="ja-JP" altLang="en-US" smtClean="0">
                <a:solidFill>
                  <a:prstClr val="black"/>
                </a:solidFill>
              </a:rPr>
              <a:pPr/>
              <a:t>4</a:t>
            </a:fld>
            <a:endParaRPr kumimoji="1" lang="ja-JP" altLang="en-US">
              <a:solidFill>
                <a:prstClr val="black"/>
              </a:solidFill>
            </a:endParaRPr>
          </a:p>
        </p:txBody>
      </p:sp>
    </p:spTree>
    <p:extLst>
      <p:ext uri="{BB962C8B-B14F-4D97-AF65-F5344CB8AC3E}">
        <p14:creationId xmlns:p14="http://schemas.microsoft.com/office/powerpoint/2010/main" val="3675300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ja-JP" altLang="en-US" dirty="0" smtClean="0"/>
              <a:t>（説明例）</a:t>
            </a:r>
            <a:endParaRPr kumimoji="1" lang="en-US" altLang="ja-JP" dirty="0" smtClean="0"/>
          </a:p>
          <a:p>
            <a:endParaRPr kumimoji="1" lang="en-US" altLang="ja-JP" dirty="0" smtClean="0"/>
          </a:p>
          <a:p>
            <a:r>
              <a:rPr kumimoji="1" lang="ja-JP" altLang="en-US" dirty="0" smtClean="0"/>
              <a:t>１つ目</a:t>
            </a:r>
            <a:r>
              <a:rPr kumimoji="1" lang="ja-JP" altLang="en-US" dirty="0"/>
              <a:t>の理由は、「豊かな環境を守るため」。</a:t>
            </a:r>
            <a:endParaRPr kumimoji="1" lang="en-US" altLang="ja-JP" dirty="0"/>
          </a:p>
          <a:p>
            <a:endParaRPr kumimoji="1" lang="en-US" altLang="ja-JP" dirty="0"/>
          </a:p>
          <a:p>
            <a:r>
              <a:rPr kumimoji="1" lang="ja-JP" altLang="en-US" dirty="0"/>
              <a:t>豊かな環境というのは、例えばどんなものだろう。</a:t>
            </a:r>
            <a:endParaRPr kumimoji="1" lang="en-US" altLang="ja-JP" dirty="0"/>
          </a:p>
          <a:p>
            <a:endParaRPr kumimoji="1" lang="en-US" altLang="ja-JP" dirty="0"/>
          </a:p>
          <a:p>
            <a:pPr defTabSz="915589">
              <a:defRPr/>
            </a:pPr>
            <a:r>
              <a:rPr kumimoji="1" lang="en-US" altLang="ja-JP" dirty="0"/>
              <a:t>【</a:t>
            </a:r>
            <a:r>
              <a:rPr kumimoji="1" lang="ja-JP" altLang="en-US" u="sng" dirty="0"/>
              <a:t>ページおくり</a:t>
            </a:r>
            <a:r>
              <a:rPr kumimoji="1" lang="en-US" altLang="ja-JP" dirty="0"/>
              <a:t>】</a:t>
            </a: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4C594CE2-44EB-4CAC-A5A6-0D229CE54C7F}" type="slidenum">
              <a:rPr kumimoji="1" lang="ja-JP" altLang="en-US" smtClean="0">
                <a:solidFill>
                  <a:prstClr val="black"/>
                </a:solidFill>
              </a:rPr>
              <a:pPr/>
              <a:t>5</a:t>
            </a:fld>
            <a:endParaRPr kumimoji="1" lang="ja-JP" altLang="en-US">
              <a:solidFill>
                <a:prstClr val="black"/>
              </a:solidFill>
            </a:endParaRPr>
          </a:p>
        </p:txBody>
      </p:sp>
    </p:spTree>
    <p:extLst>
      <p:ext uri="{BB962C8B-B14F-4D97-AF65-F5344CB8AC3E}">
        <p14:creationId xmlns:p14="http://schemas.microsoft.com/office/powerpoint/2010/main" val="573131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（説明例）</a:t>
            </a:r>
            <a:endParaRPr kumimoji="1" lang="en-US" altLang="ja-JP" dirty="0" smtClean="0"/>
          </a:p>
          <a:p>
            <a:r>
              <a:rPr kumimoji="1" lang="ja-JP" altLang="en-US" dirty="0" smtClean="0"/>
              <a:t>これ</a:t>
            </a:r>
            <a:r>
              <a:rPr kumimoji="1" lang="ja-JP" altLang="en-US" dirty="0"/>
              <a:t>は、日本平から見た静岡市の景色。</a:t>
            </a:r>
            <a:endParaRPr kumimoji="1" lang="en-US" altLang="ja-JP" dirty="0"/>
          </a:p>
          <a:p>
            <a:r>
              <a:rPr kumimoji="1" lang="ja-JP" altLang="en-US" dirty="0"/>
              <a:t>きれいな青空。</a:t>
            </a:r>
            <a:endParaRPr kumimoji="1" lang="en-US" altLang="ja-JP" dirty="0"/>
          </a:p>
          <a:p>
            <a:endParaRPr kumimoji="1" lang="en-US" altLang="ja-JP" dirty="0"/>
          </a:p>
          <a:p>
            <a:pPr defTabSz="915589">
              <a:defRPr/>
            </a:pPr>
            <a:r>
              <a:rPr kumimoji="1" lang="en-US" altLang="ja-JP" dirty="0"/>
              <a:t>【</a:t>
            </a:r>
            <a:r>
              <a:rPr kumimoji="1" lang="ja-JP" altLang="en-US" u="sng" dirty="0"/>
              <a:t>ページおくり</a:t>
            </a:r>
            <a:r>
              <a:rPr kumimoji="1" lang="en-US" altLang="ja-JP" dirty="0"/>
              <a:t>】</a:t>
            </a: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4C594CE2-44EB-4CAC-A5A6-0D229CE54C7F}" type="slidenum">
              <a:rPr kumimoji="1" lang="ja-JP" altLang="en-US" smtClean="0">
                <a:solidFill>
                  <a:prstClr val="black"/>
                </a:solidFill>
              </a:rPr>
              <a:pPr/>
              <a:t>6</a:t>
            </a:fld>
            <a:endParaRPr kumimoji="1" lang="ja-JP" altLang="en-US">
              <a:solidFill>
                <a:prstClr val="black"/>
              </a:solidFill>
            </a:endParaRPr>
          </a:p>
        </p:txBody>
      </p:sp>
    </p:spTree>
    <p:extLst>
      <p:ext uri="{BB962C8B-B14F-4D97-AF65-F5344CB8AC3E}">
        <p14:creationId xmlns:p14="http://schemas.microsoft.com/office/powerpoint/2010/main" val="4041438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（説明例）</a:t>
            </a:r>
            <a:endParaRPr kumimoji="1" lang="en-US" altLang="ja-JP" dirty="0" smtClean="0"/>
          </a:p>
          <a:p>
            <a:r>
              <a:rPr kumimoji="1" lang="ja-JP" altLang="en-US" dirty="0" smtClean="0"/>
              <a:t>これ</a:t>
            </a:r>
            <a:r>
              <a:rPr kumimoji="1" lang="ja-JP" altLang="en-US" dirty="0"/>
              <a:t>は静岡市の南アルプスの写真。世界</a:t>
            </a:r>
            <a:r>
              <a:rPr kumimoji="1" lang="ja-JP" altLang="en-US" dirty="0" smtClean="0"/>
              <a:t>でも有数な珍しい</a:t>
            </a:r>
            <a:r>
              <a:rPr kumimoji="1" lang="ja-JP" altLang="en-US" dirty="0"/>
              <a:t>動物や植物をたくさん見ることができる。</a:t>
            </a:r>
            <a:endParaRPr kumimoji="1" lang="en-US" altLang="ja-JP" dirty="0"/>
          </a:p>
          <a:p>
            <a:endParaRPr kumimoji="1" lang="en-US" altLang="ja-JP" dirty="0"/>
          </a:p>
          <a:p>
            <a:r>
              <a:rPr kumimoji="1" lang="en-US" altLang="ja-JP" dirty="0"/>
              <a:t>【</a:t>
            </a:r>
            <a:r>
              <a:rPr kumimoji="1" lang="ja-JP" altLang="en-US" u="sng" dirty="0"/>
              <a:t>ページおくり</a:t>
            </a:r>
            <a:r>
              <a:rPr kumimoji="1" lang="en-US" altLang="ja-JP" dirty="0"/>
              <a:t>】</a:t>
            </a:r>
          </a:p>
          <a:p>
            <a:endParaRPr kumimoji="1" lang="ja-JP" altLang="en-US" dirty="0"/>
          </a:p>
        </p:txBody>
      </p:sp>
      <p:sp>
        <p:nvSpPr>
          <p:cNvPr id="4" name="スライド番号プレースホルダー 3"/>
          <p:cNvSpPr>
            <a:spLocks noGrp="1"/>
          </p:cNvSpPr>
          <p:nvPr>
            <p:ph type="sldNum" sz="quarter" idx="5"/>
          </p:nvPr>
        </p:nvSpPr>
        <p:spPr/>
        <p:txBody>
          <a:bodyPr/>
          <a:lstStyle/>
          <a:p>
            <a:fld id="{4C594CE2-44EB-4CAC-A5A6-0D229CE54C7F}" type="slidenum">
              <a:rPr kumimoji="1" lang="ja-JP" altLang="en-US" smtClean="0">
                <a:solidFill>
                  <a:prstClr val="black"/>
                </a:solidFill>
              </a:rPr>
              <a:pPr/>
              <a:t>7</a:t>
            </a:fld>
            <a:endParaRPr kumimoji="1" lang="ja-JP" altLang="en-US">
              <a:solidFill>
                <a:prstClr val="black"/>
              </a:solidFill>
            </a:endParaRPr>
          </a:p>
        </p:txBody>
      </p:sp>
    </p:spTree>
    <p:extLst>
      <p:ext uri="{BB962C8B-B14F-4D97-AF65-F5344CB8AC3E}">
        <p14:creationId xmlns:p14="http://schemas.microsoft.com/office/powerpoint/2010/main" val="1267981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（説明例）</a:t>
            </a:r>
            <a:endParaRPr kumimoji="1" lang="en-US" altLang="ja-JP" dirty="0" smtClean="0"/>
          </a:p>
          <a:p>
            <a:r>
              <a:rPr kumimoji="1" lang="ja-JP" altLang="en-US" dirty="0" smtClean="0"/>
              <a:t>三保</a:t>
            </a:r>
            <a:r>
              <a:rPr kumimoji="1" lang="ja-JP" altLang="en-US" dirty="0"/>
              <a:t>の海岸から見る富士山。世界遺産の場所。この海は日本一深い駿河湾。</a:t>
            </a:r>
            <a:endParaRPr kumimoji="1" lang="en-US" altLang="ja-JP" dirty="0"/>
          </a:p>
          <a:p>
            <a:endParaRPr kumimoji="1" lang="en-US" altLang="ja-JP" dirty="0"/>
          </a:p>
          <a:p>
            <a:pPr defTabSz="915589">
              <a:defRPr/>
            </a:pPr>
            <a:r>
              <a:rPr kumimoji="1" lang="en-US" altLang="ja-JP" dirty="0"/>
              <a:t>【</a:t>
            </a:r>
            <a:r>
              <a:rPr kumimoji="1" lang="ja-JP" altLang="en-US" u="sng" dirty="0"/>
              <a:t>ページおくり</a:t>
            </a:r>
            <a:r>
              <a:rPr kumimoji="1" lang="en-US" altLang="ja-JP" dirty="0"/>
              <a:t>】</a:t>
            </a: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4C594CE2-44EB-4CAC-A5A6-0D229CE54C7F}" type="slidenum">
              <a:rPr kumimoji="1" lang="ja-JP" altLang="en-US" smtClean="0">
                <a:solidFill>
                  <a:prstClr val="black"/>
                </a:solidFill>
              </a:rPr>
              <a:pPr/>
              <a:t>8</a:t>
            </a:fld>
            <a:endParaRPr kumimoji="1" lang="ja-JP" altLang="en-US">
              <a:solidFill>
                <a:prstClr val="black"/>
              </a:solidFill>
            </a:endParaRPr>
          </a:p>
        </p:txBody>
      </p:sp>
    </p:spTree>
    <p:extLst>
      <p:ext uri="{BB962C8B-B14F-4D97-AF65-F5344CB8AC3E}">
        <p14:creationId xmlns:p14="http://schemas.microsoft.com/office/powerpoint/2010/main" val="2254990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u="none" dirty="0" smtClean="0"/>
              <a:t>（説明例）</a:t>
            </a:r>
            <a:endParaRPr kumimoji="1" lang="en-US" altLang="ja-JP" u="none" dirty="0" smtClean="0"/>
          </a:p>
          <a:p>
            <a:r>
              <a:rPr kumimoji="1" lang="ja-JP" altLang="en-US" u="none" dirty="0" smtClean="0"/>
              <a:t>また</a:t>
            </a:r>
            <a:endParaRPr kumimoji="1" lang="en-US" altLang="ja-JP" u="none" dirty="0"/>
          </a:p>
          <a:p>
            <a:r>
              <a:rPr kumimoji="1" lang="ja-JP" altLang="en-US" u="none" dirty="0"/>
              <a:t>★サクラエビ、★わさび、★お茶、★</a:t>
            </a:r>
            <a:r>
              <a:rPr kumimoji="1" lang="ja-JP" altLang="en-US" dirty="0"/>
              <a:t>みかんなどの、たくさんのおいしい特産品。</a:t>
            </a:r>
            <a:endParaRPr kumimoji="1" lang="en-US" altLang="ja-JP" dirty="0"/>
          </a:p>
          <a:p>
            <a:endParaRPr kumimoji="1" lang="en-US" altLang="ja-JP" dirty="0"/>
          </a:p>
          <a:p>
            <a:r>
              <a:rPr kumimoji="1" lang="ja-JP" altLang="en-US" dirty="0"/>
              <a:t>★このように、きれいな景色や、色々な種類の生き物、おいしい特産品のある静岡市は、とても豊かな環境だと言える。</a:t>
            </a:r>
            <a:endParaRPr kumimoji="1" lang="en-US" altLang="ja-JP" dirty="0"/>
          </a:p>
        </p:txBody>
      </p:sp>
      <p:sp>
        <p:nvSpPr>
          <p:cNvPr id="4" name="スライド番号プレースホルダー 3"/>
          <p:cNvSpPr>
            <a:spLocks noGrp="1"/>
          </p:cNvSpPr>
          <p:nvPr>
            <p:ph type="sldNum" sz="quarter" idx="5"/>
          </p:nvPr>
        </p:nvSpPr>
        <p:spPr/>
        <p:txBody>
          <a:bodyPr/>
          <a:lstStyle/>
          <a:p>
            <a:fld id="{4C594CE2-44EB-4CAC-A5A6-0D229CE54C7F}" type="slidenum">
              <a:rPr kumimoji="1" lang="ja-JP" altLang="en-US" smtClean="0">
                <a:solidFill>
                  <a:prstClr val="black"/>
                </a:solidFill>
              </a:rPr>
              <a:pPr/>
              <a:t>9</a:t>
            </a:fld>
            <a:endParaRPr kumimoji="1" lang="ja-JP" altLang="en-US">
              <a:solidFill>
                <a:prstClr val="black"/>
              </a:solidFill>
            </a:endParaRPr>
          </a:p>
        </p:txBody>
      </p:sp>
    </p:spTree>
    <p:extLst>
      <p:ext uri="{BB962C8B-B14F-4D97-AF65-F5344CB8AC3E}">
        <p14:creationId xmlns:p14="http://schemas.microsoft.com/office/powerpoint/2010/main" val="3076650669"/>
      </p:ext>
    </p:extLst>
  </p:cSld>
  <p:clrMapOvr>
    <a:masterClrMapping/>
  </p:clrMapOvr>
</p:notes>
</file>

<file path=ppt/slideLayouts/_rels/slideLayout1.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10.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11.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2.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3.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4.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5.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6.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7.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8.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9.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1B9280D0-58F2-4BD0-98BE-1C47F74D08BE}" type="datetimeFigureOut">
              <a:rPr kumimoji="1" lang="ja-JP" altLang="en-US" smtClean="0"/>
              <a:t>2021/3/16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08C1700-8BC5-4219-9968-64671A85810E}" type="slidenum">
              <a:rPr kumimoji="1" lang="ja-JP" altLang="en-US" smtClean="0"/>
              <a:t>‹#›</a:t>
            </a:fld>
            <a:endParaRPr kumimoji="1" lang="ja-JP" altLang="en-US"/>
          </a:p>
        </p:txBody>
      </p:sp>
    </p:spTree>
    <p:extLst>
      <p:ext uri="{BB962C8B-B14F-4D97-AF65-F5344CB8AC3E}">
        <p14:creationId xmlns:p14="http://schemas.microsoft.com/office/powerpoint/2010/main" val="1786852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B9280D0-58F2-4BD0-98BE-1C47F74D08BE}" type="datetimeFigureOut">
              <a:rPr kumimoji="1" lang="ja-JP" altLang="en-US" smtClean="0"/>
              <a:t>2021/3/16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08C1700-8BC5-4219-9968-64671A85810E}" type="slidenum">
              <a:rPr kumimoji="1" lang="ja-JP" altLang="en-US" smtClean="0"/>
              <a:t>‹#›</a:t>
            </a:fld>
            <a:endParaRPr kumimoji="1" lang="ja-JP" altLang="en-US"/>
          </a:p>
        </p:txBody>
      </p:sp>
    </p:spTree>
    <p:extLst>
      <p:ext uri="{BB962C8B-B14F-4D97-AF65-F5344CB8AC3E}">
        <p14:creationId xmlns:p14="http://schemas.microsoft.com/office/powerpoint/2010/main" val="563096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B9280D0-58F2-4BD0-98BE-1C47F74D08BE}" type="datetimeFigureOut">
              <a:rPr kumimoji="1" lang="ja-JP" altLang="en-US" smtClean="0"/>
              <a:t>2021/3/16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08C1700-8BC5-4219-9968-64671A85810E}" type="slidenum">
              <a:rPr kumimoji="1" lang="ja-JP" altLang="en-US" smtClean="0"/>
              <a:t>‹#›</a:t>
            </a:fld>
            <a:endParaRPr kumimoji="1" lang="ja-JP" altLang="en-US"/>
          </a:p>
        </p:txBody>
      </p:sp>
    </p:spTree>
    <p:extLst>
      <p:ext uri="{BB962C8B-B14F-4D97-AF65-F5344CB8AC3E}">
        <p14:creationId xmlns:p14="http://schemas.microsoft.com/office/powerpoint/2010/main" val="2358169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B9280D0-58F2-4BD0-98BE-1C47F74D08BE}" type="datetimeFigureOut">
              <a:rPr kumimoji="1" lang="ja-JP" altLang="en-US" smtClean="0"/>
              <a:t>2021/3/16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08C1700-8BC5-4219-9968-64671A85810E}" type="slidenum">
              <a:rPr kumimoji="1" lang="ja-JP" altLang="en-US" smtClean="0"/>
              <a:t>‹#›</a:t>
            </a:fld>
            <a:endParaRPr kumimoji="1" lang="ja-JP" altLang="en-US"/>
          </a:p>
        </p:txBody>
      </p:sp>
    </p:spTree>
    <p:extLst>
      <p:ext uri="{BB962C8B-B14F-4D97-AF65-F5344CB8AC3E}">
        <p14:creationId xmlns:p14="http://schemas.microsoft.com/office/powerpoint/2010/main" val="3136582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B9280D0-58F2-4BD0-98BE-1C47F74D08BE}" type="datetimeFigureOut">
              <a:rPr kumimoji="1" lang="ja-JP" altLang="en-US" smtClean="0"/>
              <a:t>2021/3/16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08C1700-8BC5-4219-9968-64671A85810E}" type="slidenum">
              <a:rPr kumimoji="1" lang="ja-JP" altLang="en-US" smtClean="0"/>
              <a:t>‹#›</a:t>
            </a:fld>
            <a:endParaRPr kumimoji="1" lang="ja-JP" altLang="en-US"/>
          </a:p>
        </p:txBody>
      </p:sp>
    </p:spTree>
    <p:extLst>
      <p:ext uri="{BB962C8B-B14F-4D97-AF65-F5344CB8AC3E}">
        <p14:creationId xmlns:p14="http://schemas.microsoft.com/office/powerpoint/2010/main" val="3185221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1B9280D0-58F2-4BD0-98BE-1C47F74D08BE}" type="datetimeFigureOut">
              <a:rPr kumimoji="1" lang="ja-JP" altLang="en-US" smtClean="0"/>
              <a:t>2021/3/16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08C1700-8BC5-4219-9968-64671A85810E}" type="slidenum">
              <a:rPr kumimoji="1" lang="ja-JP" altLang="en-US" smtClean="0"/>
              <a:t>‹#›</a:t>
            </a:fld>
            <a:endParaRPr kumimoji="1" lang="ja-JP" altLang="en-US"/>
          </a:p>
        </p:txBody>
      </p:sp>
    </p:spTree>
    <p:extLst>
      <p:ext uri="{BB962C8B-B14F-4D97-AF65-F5344CB8AC3E}">
        <p14:creationId xmlns:p14="http://schemas.microsoft.com/office/powerpoint/2010/main" val="695834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1B9280D0-58F2-4BD0-98BE-1C47F74D08BE}" type="datetimeFigureOut">
              <a:rPr kumimoji="1" lang="ja-JP" altLang="en-US" smtClean="0"/>
              <a:t>2021/3/16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08C1700-8BC5-4219-9968-64671A85810E}" type="slidenum">
              <a:rPr kumimoji="1" lang="ja-JP" altLang="en-US" smtClean="0"/>
              <a:t>‹#›</a:t>
            </a:fld>
            <a:endParaRPr kumimoji="1" lang="ja-JP" altLang="en-US"/>
          </a:p>
        </p:txBody>
      </p:sp>
    </p:spTree>
    <p:extLst>
      <p:ext uri="{BB962C8B-B14F-4D97-AF65-F5344CB8AC3E}">
        <p14:creationId xmlns:p14="http://schemas.microsoft.com/office/powerpoint/2010/main" val="744402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1B9280D0-58F2-4BD0-98BE-1C47F74D08BE}" type="datetimeFigureOut">
              <a:rPr kumimoji="1" lang="ja-JP" altLang="en-US" smtClean="0"/>
              <a:t>2021/3/16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08C1700-8BC5-4219-9968-64671A85810E}" type="slidenum">
              <a:rPr kumimoji="1" lang="ja-JP" altLang="en-US" smtClean="0"/>
              <a:t>‹#›</a:t>
            </a:fld>
            <a:endParaRPr kumimoji="1" lang="ja-JP" altLang="en-US"/>
          </a:p>
        </p:txBody>
      </p:sp>
    </p:spTree>
    <p:extLst>
      <p:ext uri="{BB962C8B-B14F-4D97-AF65-F5344CB8AC3E}">
        <p14:creationId xmlns:p14="http://schemas.microsoft.com/office/powerpoint/2010/main" val="2177206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9280D0-58F2-4BD0-98BE-1C47F74D08BE}" type="datetimeFigureOut">
              <a:rPr kumimoji="1" lang="ja-JP" altLang="en-US" smtClean="0"/>
              <a:t>2021/3/16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08C1700-8BC5-4219-9968-64671A85810E}" type="slidenum">
              <a:rPr kumimoji="1" lang="ja-JP" altLang="en-US" smtClean="0"/>
              <a:t>‹#›</a:t>
            </a:fld>
            <a:endParaRPr kumimoji="1" lang="ja-JP" altLang="en-US"/>
          </a:p>
        </p:txBody>
      </p:sp>
    </p:spTree>
    <p:extLst>
      <p:ext uri="{BB962C8B-B14F-4D97-AF65-F5344CB8AC3E}">
        <p14:creationId xmlns:p14="http://schemas.microsoft.com/office/powerpoint/2010/main" val="791860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B9280D0-58F2-4BD0-98BE-1C47F74D08BE}" type="datetimeFigureOut">
              <a:rPr kumimoji="1" lang="ja-JP" altLang="en-US" smtClean="0"/>
              <a:t>2021/3/16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08C1700-8BC5-4219-9968-64671A85810E}" type="slidenum">
              <a:rPr kumimoji="1" lang="ja-JP" altLang="en-US" smtClean="0"/>
              <a:t>‹#›</a:t>
            </a:fld>
            <a:endParaRPr kumimoji="1" lang="ja-JP" altLang="en-US"/>
          </a:p>
        </p:txBody>
      </p:sp>
    </p:spTree>
    <p:extLst>
      <p:ext uri="{BB962C8B-B14F-4D97-AF65-F5344CB8AC3E}">
        <p14:creationId xmlns:p14="http://schemas.microsoft.com/office/powerpoint/2010/main" val="878258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B9280D0-58F2-4BD0-98BE-1C47F74D08BE}" type="datetimeFigureOut">
              <a:rPr kumimoji="1" lang="ja-JP" altLang="en-US" smtClean="0"/>
              <a:t>2021/3/16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08C1700-8BC5-4219-9968-64671A85810E}" type="slidenum">
              <a:rPr kumimoji="1" lang="ja-JP" altLang="en-US" smtClean="0"/>
              <a:t>‹#›</a:t>
            </a:fld>
            <a:endParaRPr kumimoji="1" lang="ja-JP" altLang="en-US"/>
          </a:p>
        </p:txBody>
      </p:sp>
    </p:spTree>
    <p:extLst>
      <p:ext uri="{BB962C8B-B14F-4D97-AF65-F5344CB8AC3E}">
        <p14:creationId xmlns:p14="http://schemas.microsoft.com/office/powerpoint/2010/main" val="942305310"/>
      </p:ext>
    </p:extLst>
  </p:cSld>
  <p:clrMapOvr>
    <a:masterClrMapping/>
  </p:clrMapOvr>
</p:sldLayout>
</file>

<file path=ppt/slideMasters/_rels/slideMaster1.xml.rels>&#65279;<?xml version="1.0" encoding="utf-8" standalone="yes"?>
<Relationships xmlns="http://schemas.openxmlformats.org/package/2006/relationships">
  <Relationship Id="rId8" Type="http://schemas.openxmlformats.org/officeDocument/2006/relationships/slideLayout" Target="../slideLayouts/slideLayout8.xml" />
  <Relationship Id="rId3" Type="http://schemas.openxmlformats.org/officeDocument/2006/relationships/slideLayout" Target="../slideLayouts/slideLayout3.xml" />
  <Relationship Id="rId7" Type="http://schemas.openxmlformats.org/officeDocument/2006/relationships/slideLayout" Target="../slideLayouts/slideLayout7.xml" />
  <Relationship Id="rId12" Type="http://schemas.openxmlformats.org/officeDocument/2006/relationships/theme" Target="../theme/theme1.xml" />
  <Relationship Id="rId2" Type="http://schemas.openxmlformats.org/officeDocument/2006/relationships/slideLayout" Target="../slideLayouts/slideLayout2.xml" />
  <Relationship Id="rId1" Type="http://schemas.openxmlformats.org/officeDocument/2006/relationships/slideLayout" Target="../slideLayouts/slideLayout1.xml" />
  <Relationship Id="rId6" Type="http://schemas.openxmlformats.org/officeDocument/2006/relationships/slideLayout" Target="../slideLayouts/slideLayout6.xml" />
  <Relationship Id="rId11" Type="http://schemas.openxmlformats.org/officeDocument/2006/relationships/slideLayout" Target="../slideLayouts/slideLayout11.xml" />
  <Relationship Id="rId5" Type="http://schemas.openxmlformats.org/officeDocument/2006/relationships/slideLayout" Target="../slideLayouts/slideLayout5.xml" />
  <Relationship Id="rId10" Type="http://schemas.openxmlformats.org/officeDocument/2006/relationships/slideLayout" Target="../slideLayouts/slideLayout10.xml" />
  <Relationship Id="rId4" Type="http://schemas.openxmlformats.org/officeDocument/2006/relationships/slideLayout" Target="../slideLayouts/slideLayout4.xml" />
  <Relationship Id="rId9" Type="http://schemas.openxmlformats.org/officeDocument/2006/relationships/slideLayout" Target="../slideLayouts/slideLayout9.xml" />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9280D0-58F2-4BD0-98BE-1C47F74D08BE}" type="datetimeFigureOut">
              <a:rPr kumimoji="1" lang="ja-JP" altLang="en-US" smtClean="0"/>
              <a:t>2021/3/16</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8C1700-8BC5-4219-9968-64671A85810E}" type="slidenum">
              <a:rPr kumimoji="1" lang="ja-JP" altLang="en-US" smtClean="0"/>
              <a:t>‹#›</a:t>
            </a:fld>
            <a:endParaRPr kumimoji="1" lang="ja-JP" altLang="en-US"/>
          </a:p>
        </p:txBody>
      </p:sp>
    </p:spTree>
    <p:extLst>
      <p:ext uri="{BB962C8B-B14F-4D97-AF65-F5344CB8AC3E}">
        <p14:creationId xmlns:p14="http://schemas.microsoft.com/office/powerpoint/2010/main" val="42654060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&#65279;<?xml version="1.0" encoding="utf-8" standalone="yes"?>
<Relationships xmlns="http://schemas.openxmlformats.org/package/2006/relationships">
  <Relationship Id="rId3" Type="http://schemas.openxmlformats.org/officeDocument/2006/relationships/image" Target="../media/image1.png" />
  <Relationship Id="rId2" Type="http://schemas.openxmlformats.org/officeDocument/2006/relationships/notesSlide" Target="../notesSlides/notesSlide1.xml" />
  <Relationship Id="rId1" Type="http://schemas.openxmlformats.org/officeDocument/2006/relationships/slideLayout" Target="../slideLayouts/slideLayout1.xml" />
  <Relationship Id="rId5" Type="http://schemas.openxmlformats.org/officeDocument/2006/relationships/image" Target="../media/image3.png" />
  <Relationship Id="rId4" Type="http://schemas.openxmlformats.org/officeDocument/2006/relationships/image" Target="../media/image2.jpg" />
</Relationships>
</file>

<file path=ppt/slides/_rels/slide10.xml.rels>&#65279;<?xml version="1.0" encoding="utf-8" standalone="yes"?>
<Relationships xmlns="http://schemas.openxmlformats.org/package/2006/relationships">
  <Relationship Id="rId8" Type="http://schemas.openxmlformats.org/officeDocument/2006/relationships/image" Target="../media/image14.jpg" />
  <Relationship Id="rId3" Type="http://schemas.openxmlformats.org/officeDocument/2006/relationships/image" Target="../media/image10.jpg" />
  <Relationship Id="rId7" Type="http://schemas.openxmlformats.org/officeDocument/2006/relationships/image" Target="../media/image18.jpeg" />
  <Relationship Id="rId12" Type="http://schemas.openxmlformats.org/officeDocument/2006/relationships/image" Target="../media/image22.jpeg" />
  <Relationship Id="rId2" Type="http://schemas.openxmlformats.org/officeDocument/2006/relationships/notesSlide" Target="../notesSlides/notesSlide10.xml" />
  <Relationship Id="rId1" Type="http://schemas.openxmlformats.org/officeDocument/2006/relationships/slideLayout" Target="../slideLayouts/slideLayout1.xml" />
  <Relationship Id="rId6" Type="http://schemas.openxmlformats.org/officeDocument/2006/relationships/image" Target="../media/image17.jpeg" />
  <Relationship Id="rId11" Type="http://schemas.openxmlformats.org/officeDocument/2006/relationships/image" Target="../media/image21.jpeg" />
  <Relationship Id="rId5" Type="http://schemas.openxmlformats.org/officeDocument/2006/relationships/image" Target="../media/image16.jpg" />
  <Relationship Id="rId10" Type="http://schemas.openxmlformats.org/officeDocument/2006/relationships/image" Target="../media/image20.png" />
  <Relationship Id="rId4" Type="http://schemas.openxmlformats.org/officeDocument/2006/relationships/image" Target="../media/image15.jpg" />
  <Relationship Id="rId9" Type="http://schemas.openxmlformats.org/officeDocument/2006/relationships/image" Target="../media/image19.jpeg" />
</Relationships>
</file>

<file path=ppt/slides/_rels/slide11.xml.rels>&#65279;<?xml version="1.0" encoding="utf-8" standalone="yes"?>
<Relationships xmlns="http://schemas.openxmlformats.org/package/2006/relationships">
  <Relationship Id="rId3" Type="http://schemas.openxmlformats.org/officeDocument/2006/relationships/image" Target="../media/image6.jpeg" />
  <Relationship Id="rId2" Type="http://schemas.openxmlformats.org/officeDocument/2006/relationships/notesSlide" Target="../notesSlides/notesSlide11.xml" />
  <Relationship Id="rId1" Type="http://schemas.openxmlformats.org/officeDocument/2006/relationships/slideLayout" Target="../slideLayouts/slideLayout1.xml" />
  <Relationship Id="rId5" Type="http://schemas.openxmlformats.org/officeDocument/2006/relationships/image" Target="../media/image24.jpeg" />
  <Relationship Id="rId4" Type="http://schemas.openxmlformats.org/officeDocument/2006/relationships/image" Target="../media/image23.jpg" />
</Relationships>
</file>

<file path=ppt/slides/_rels/slide12.xml.rels>&#65279;<?xml version="1.0" encoding="utf-8" standalone="yes"?>
<Relationships xmlns="http://schemas.openxmlformats.org/package/2006/relationships">
  <Relationship Id="rId3" Type="http://schemas.openxmlformats.org/officeDocument/2006/relationships/image" Target="../media/image6.jpeg" />
  <Relationship Id="rId2" Type="http://schemas.openxmlformats.org/officeDocument/2006/relationships/notesSlide" Target="../notesSlides/notesSlide12.xml" />
  <Relationship Id="rId1" Type="http://schemas.openxmlformats.org/officeDocument/2006/relationships/slideLayout" Target="../slideLayouts/slideLayout1.xml" />
  <Relationship Id="rId4" Type="http://schemas.openxmlformats.org/officeDocument/2006/relationships/image" Target="../media/image7.png" />
</Relationships>
</file>

<file path=ppt/slides/_rels/slide13.xml.rels>&#65279;<?xml version="1.0" encoding="utf-8" standalone="yes"?>
<Relationships xmlns="http://schemas.openxmlformats.org/package/2006/relationships">
  <Relationship Id="rId8" Type="http://schemas.openxmlformats.org/officeDocument/2006/relationships/image" Target="../media/image30.png" />
  <Relationship Id="rId13" Type="http://schemas.openxmlformats.org/officeDocument/2006/relationships/image" Target="../media/image35.png" />
  <Relationship Id="rId18" Type="http://schemas.openxmlformats.org/officeDocument/2006/relationships/image" Target="../media/image40.png" />
  <Relationship Id="rId3" Type="http://schemas.openxmlformats.org/officeDocument/2006/relationships/image" Target="../media/image25.png" />
  <Relationship Id="rId21" Type="http://schemas.openxmlformats.org/officeDocument/2006/relationships/image" Target="../media/image43.png" />
  <Relationship Id="rId7" Type="http://schemas.openxmlformats.org/officeDocument/2006/relationships/image" Target="../media/image29.png" />
  <Relationship Id="rId12" Type="http://schemas.openxmlformats.org/officeDocument/2006/relationships/image" Target="../media/image34.png" />
  <Relationship Id="rId17" Type="http://schemas.openxmlformats.org/officeDocument/2006/relationships/image" Target="../media/image39.png" />
  <Relationship Id="rId2" Type="http://schemas.openxmlformats.org/officeDocument/2006/relationships/notesSlide" Target="../notesSlides/notesSlide13.xml" />
  <Relationship Id="rId16" Type="http://schemas.openxmlformats.org/officeDocument/2006/relationships/image" Target="../media/image38.png" />
  <Relationship Id="rId20" Type="http://schemas.openxmlformats.org/officeDocument/2006/relationships/image" Target="../media/image42.png" />
  <Relationship Id="rId1" Type="http://schemas.openxmlformats.org/officeDocument/2006/relationships/slideLayout" Target="../slideLayouts/slideLayout1.xml" />
  <Relationship Id="rId6" Type="http://schemas.openxmlformats.org/officeDocument/2006/relationships/image" Target="../media/image28.png" />
  <Relationship Id="rId11" Type="http://schemas.openxmlformats.org/officeDocument/2006/relationships/image" Target="../media/image33.png" />
  <Relationship Id="rId24" Type="http://schemas.openxmlformats.org/officeDocument/2006/relationships/image" Target="../media/image46.png" />
  <Relationship Id="rId5" Type="http://schemas.openxmlformats.org/officeDocument/2006/relationships/image" Target="../media/image27.png" />
  <Relationship Id="rId15" Type="http://schemas.openxmlformats.org/officeDocument/2006/relationships/image" Target="../media/image37.png" />
  <Relationship Id="rId23" Type="http://schemas.openxmlformats.org/officeDocument/2006/relationships/image" Target="../media/image45.png" />
  <Relationship Id="rId10" Type="http://schemas.openxmlformats.org/officeDocument/2006/relationships/image" Target="../media/image32.png" />
  <Relationship Id="rId19" Type="http://schemas.openxmlformats.org/officeDocument/2006/relationships/image" Target="../media/image41.png" />
  <Relationship Id="rId4" Type="http://schemas.openxmlformats.org/officeDocument/2006/relationships/image" Target="../media/image26.png" />
  <Relationship Id="rId9" Type="http://schemas.openxmlformats.org/officeDocument/2006/relationships/image" Target="../media/image31.png" />
  <Relationship Id="rId14" Type="http://schemas.openxmlformats.org/officeDocument/2006/relationships/image" Target="../media/image36.png" />
  <Relationship Id="rId22" Type="http://schemas.openxmlformats.org/officeDocument/2006/relationships/image" Target="../media/image44.png" />
</Relationships>
</file>

<file path=ppt/slides/_rels/slide14.xml.rels>&#65279;<?xml version="1.0" encoding="utf-8" standalone="yes"?>
<Relationships xmlns="http://schemas.openxmlformats.org/package/2006/relationships">
  <Relationship Id="rId3" Type="http://schemas.openxmlformats.org/officeDocument/2006/relationships/image" Target="../media/image6.jpeg" />
  <Relationship Id="rId2" Type="http://schemas.openxmlformats.org/officeDocument/2006/relationships/notesSlide" Target="../notesSlides/notesSlide14.xml" />
  <Relationship Id="rId1" Type="http://schemas.openxmlformats.org/officeDocument/2006/relationships/slideLayout" Target="../slideLayouts/slideLayout1.xml" />
  <Relationship Id="rId4" Type="http://schemas.openxmlformats.org/officeDocument/2006/relationships/image" Target="../media/image7.png" />
</Relationships>
</file>

<file path=ppt/slides/_rels/slide15.xml.rels>&#65279;<?xml version="1.0" encoding="utf-8" standalone="yes"?>
<Relationships xmlns="http://schemas.openxmlformats.org/package/2006/relationships">
  <Relationship Id="rId8" Type="http://schemas.openxmlformats.org/officeDocument/2006/relationships/image" Target="../media/image51.png" />
  <Relationship Id="rId13" Type="http://schemas.openxmlformats.org/officeDocument/2006/relationships/image" Target="../media/image7.png" />
  <Relationship Id="rId3" Type="http://schemas.openxmlformats.org/officeDocument/2006/relationships/image" Target="../media/image6.jpeg" />
  <Relationship Id="rId7" Type="http://schemas.openxmlformats.org/officeDocument/2006/relationships/image" Target="../media/image50.png" />
  <Relationship Id="rId12" Type="http://schemas.openxmlformats.org/officeDocument/2006/relationships/image" Target="../media/image55.png" />
  <Relationship Id="rId2" Type="http://schemas.openxmlformats.org/officeDocument/2006/relationships/notesSlide" Target="../notesSlides/notesSlide15.xml" />
  <Relationship Id="rId16" Type="http://schemas.openxmlformats.org/officeDocument/2006/relationships/image" Target="../media/image58.png" />
  <Relationship Id="rId1" Type="http://schemas.openxmlformats.org/officeDocument/2006/relationships/slideLayout" Target="../slideLayouts/slideLayout1.xml" />
  <Relationship Id="rId6" Type="http://schemas.openxmlformats.org/officeDocument/2006/relationships/image" Target="../media/image49.png" />
  <Relationship Id="rId11" Type="http://schemas.openxmlformats.org/officeDocument/2006/relationships/image" Target="../media/image54.png" />
  <Relationship Id="rId5" Type="http://schemas.openxmlformats.org/officeDocument/2006/relationships/image" Target="../media/image48.png" />
  <Relationship Id="rId15" Type="http://schemas.openxmlformats.org/officeDocument/2006/relationships/image" Target="../media/image57.png" />
  <Relationship Id="rId10" Type="http://schemas.openxmlformats.org/officeDocument/2006/relationships/image" Target="../media/image53.png" />
  <Relationship Id="rId4" Type="http://schemas.openxmlformats.org/officeDocument/2006/relationships/image" Target="../media/image47.png" />
  <Relationship Id="rId9" Type="http://schemas.openxmlformats.org/officeDocument/2006/relationships/image" Target="../media/image52.png" />
  <Relationship Id="rId14" Type="http://schemas.openxmlformats.org/officeDocument/2006/relationships/image" Target="../media/image56.png" />
</Relationships>
</file>

<file path=ppt/slides/_rels/slide16.xml.rels>&#65279;<?xml version="1.0" encoding="utf-8" standalone="yes"?>
<Relationships xmlns="http://schemas.openxmlformats.org/package/2006/relationships">
  <Relationship Id="rId3" Type="http://schemas.openxmlformats.org/officeDocument/2006/relationships/image" Target="../media/image6.jpeg" />
  <Relationship Id="rId2" Type="http://schemas.openxmlformats.org/officeDocument/2006/relationships/notesSlide" Target="../notesSlides/notesSlide16.xml" />
  <Relationship Id="rId1" Type="http://schemas.openxmlformats.org/officeDocument/2006/relationships/slideLayout" Target="../slideLayouts/slideLayout1.xml" />
  <Relationship Id="rId5" Type="http://schemas.openxmlformats.org/officeDocument/2006/relationships/image" Target="../media/image59.png" />
  <Relationship Id="rId4" Type="http://schemas.openxmlformats.org/officeDocument/2006/relationships/image" Target="../media/image7.png" />
</Relationships>
</file>

<file path=ppt/slides/_rels/slide17.xml.rels>&#65279;<?xml version="1.0" encoding="utf-8" standalone="yes"?>
<Relationships xmlns="http://schemas.openxmlformats.org/package/2006/relationships">
  <Relationship Id="rId3" Type="http://schemas.openxmlformats.org/officeDocument/2006/relationships/image" Target="../media/image6.jpeg" />
  <Relationship Id="rId2" Type="http://schemas.openxmlformats.org/officeDocument/2006/relationships/notesSlide" Target="../notesSlides/notesSlide17.xml" />
  <Relationship Id="rId1" Type="http://schemas.openxmlformats.org/officeDocument/2006/relationships/slideLayout" Target="../slideLayouts/slideLayout1.xml" />
  <Relationship Id="rId4" Type="http://schemas.openxmlformats.org/officeDocument/2006/relationships/image" Target="../media/image7.png" />
</Relationships>
</file>

<file path=ppt/slides/_rels/slide18.xml.rels>&#65279;<?xml version="1.0" encoding="utf-8" standalone="yes"?>
<Relationships xmlns="http://schemas.openxmlformats.org/package/2006/relationships">
  <Relationship Id="rId3" Type="http://schemas.openxmlformats.org/officeDocument/2006/relationships/image" Target="../media/image60.jpeg" />
  <Relationship Id="rId2" Type="http://schemas.openxmlformats.org/officeDocument/2006/relationships/notesSlide" Target="../notesSlides/notesSlide18.xml" />
  <Relationship Id="rId1" Type="http://schemas.openxmlformats.org/officeDocument/2006/relationships/slideLayout" Target="../slideLayouts/slideLayout1.xml" />
  <Relationship Id="rId4" Type="http://schemas.openxmlformats.org/officeDocument/2006/relationships/image" Target="../media/image61.png" />
</Relationships>
</file>

<file path=ppt/slides/_rels/slide19.xml.rels>&#65279;<?xml version="1.0" encoding="utf-8" standalone="yes"?>
<Relationships xmlns="http://schemas.openxmlformats.org/package/2006/relationships">
  <Relationship Id="rId8" Type="http://schemas.openxmlformats.org/officeDocument/2006/relationships/image" Target="../media/image66.jpeg" />
  <Relationship Id="rId3" Type="http://schemas.openxmlformats.org/officeDocument/2006/relationships/image" Target="../media/image7.png" />
  <Relationship Id="rId7" Type="http://schemas.openxmlformats.org/officeDocument/2006/relationships/image" Target="../media/image65.png" />
  <Relationship Id="rId2" Type="http://schemas.openxmlformats.org/officeDocument/2006/relationships/notesSlide" Target="../notesSlides/notesSlide19.xml" />
  <Relationship Id="rId1" Type="http://schemas.openxmlformats.org/officeDocument/2006/relationships/slideLayout" Target="../slideLayouts/slideLayout1.xml" />
  <Relationship Id="rId6" Type="http://schemas.openxmlformats.org/officeDocument/2006/relationships/image" Target="../media/image64.png" />
  <Relationship Id="rId5" Type="http://schemas.openxmlformats.org/officeDocument/2006/relationships/image" Target="../media/image63.png" />
  <Relationship Id="rId10" Type="http://schemas.openxmlformats.org/officeDocument/2006/relationships/image" Target="../media/image68.jpeg" />
  <Relationship Id="rId4" Type="http://schemas.openxmlformats.org/officeDocument/2006/relationships/image" Target="../media/image62.png" />
  <Relationship Id="rId9" Type="http://schemas.openxmlformats.org/officeDocument/2006/relationships/image" Target="../media/image67.png" />
</Relationships>
</file>

<file path=ppt/slides/_rels/slide2.xml.rels>&#65279;<?xml version="1.0" encoding="utf-8" standalone="yes"?>
<Relationships xmlns="http://schemas.openxmlformats.org/package/2006/relationships">
  <Relationship Id="rId2" Type="http://schemas.openxmlformats.org/officeDocument/2006/relationships/notesSlide" Target="../notesSlides/notesSlide2.xml" />
  <Relationship Id="rId1" Type="http://schemas.openxmlformats.org/officeDocument/2006/relationships/slideLayout" Target="../slideLayouts/slideLayout1.xml" />
</Relationships>
</file>

<file path=ppt/slides/_rels/slide20.xml.rels>&#65279;<?xml version="1.0" encoding="utf-8" standalone="yes"?>
<Relationships xmlns="http://schemas.openxmlformats.org/package/2006/relationships">
  <Relationship Id="rId3" Type="http://schemas.openxmlformats.org/officeDocument/2006/relationships/image" Target="../media/image6.jpeg" />
  <Relationship Id="rId2" Type="http://schemas.openxmlformats.org/officeDocument/2006/relationships/notesSlide" Target="../notesSlides/notesSlide20.xml" />
  <Relationship Id="rId1" Type="http://schemas.openxmlformats.org/officeDocument/2006/relationships/slideLayout" Target="../slideLayouts/slideLayout1.xml" />
</Relationships>
</file>

<file path=ppt/slides/_rels/slide21.xml.rels>&#65279;<?xml version="1.0" encoding="utf-8" standalone="yes"?>
<Relationships xmlns="http://schemas.openxmlformats.org/package/2006/relationships">
  <Relationship Id="rId8" Type="http://schemas.openxmlformats.org/officeDocument/2006/relationships/image" Target="../media/image71.jpeg" />
  <Relationship Id="rId3" Type="http://schemas.openxmlformats.org/officeDocument/2006/relationships/image" Target="../media/image7.png" />
  <Relationship Id="rId7" Type="http://schemas.openxmlformats.org/officeDocument/2006/relationships/image" Target="../media/image70.jpeg" />
  <Relationship Id="rId2" Type="http://schemas.openxmlformats.org/officeDocument/2006/relationships/notesSlide" Target="../notesSlides/notesSlide21.xml" />
  <Relationship Id="rId1" Type="http://schemas.openxmlformats.org/officeDocument/2006/relationships/slideLayout" Target="../slideLayouts/slideLayout1.xml" />
  <Relationship Id="rId6" Type="http://schemas.openxmlformats.org/officeDocument/2006/relationships/image" Target="../media/image58.png" />
  <Relationship Id="rId5" Type="http://schemas.openxmlformats.org/officeDocument/2006/relationships/image" Target="../media/image69.png" />
  <Relationship Id="rId4" Type="http://schemas.openxmlformats.org/officeDocument/2006/relationships/image" Target="../media/image48.png" />
  <Relationship Id="rId9" Type="http://schemas.openxmlformats.org/officeDocument/2006/relationships/image" Target="../media/image72.jpeg" />
</Relationships>
</file>

<file path=ppt/slides/_rels/slide22.xml.rels>&#65279;<?xml version="1.0" encoding="utf-8" standalone="yes"?>
<Relationships xmlns="http://schemas.openxmlformats.org/package/2006/relationships">
  <Relationship Id="rId2" Type="http://schemas.openxmlformats.org/officeDocument/2006/relationships/notesSlide" Target="../notesSlides/notesSlide22.xml" />
  <Relationship Id="rId1" Type="http://schemas.openxmlformats.org/officeDocument/2006/relationships/slideLayout" Target="../slideLayouts/slideLayout1.xml" />
</Relationships>
</file>

<file path=ppt/slides/_rels/slide23.xml.rels>&#65279;<?xml version="1.0" encoding="utf-8" standalone="yes"?>
<Relationships xmlns="http://schemas.openxmlformats.org/package/2006/relationships">
  <Relationship Id="rId3" Type="http://schemas.openxmlformats.org/officeDocument/2006/relationships/image" Target="../media/image73.png" />
  <Relationship Id="rId2" Type="http://schemas.openxmlformats.org/officeDocument/2006/relationships/notesSlide" Target="../notesSlides/notesSlide23.xml" />
  <Relationship Id="rId1" Type="http://schemas.openxmlformats.org/officeDocument/2006/relationships/slideLayout" Target="../slideLayouts/slideLayout1.xml" />
</Relationships>
</file>

<file path=ppt/slides/_rels/slide24.xml.rels>&#65279;<?xml version="1.0" encoding="utf-8" standalone="yes"?>
<Relationships xmlns="http://schemas.openxmlformats.org/package/2006/relationships">
  <Relationship Id="rId2" Type="http://schemas.openxmlformats.org/officeDocument/2006/relationships/notesSlide" Target="../notesSlides/notesSlide24.xml" />
  <Relationship Id="rId1" Type="http://schemas.openxmlformats.org/officeDocument/2006/relationships/slideLayout" Target="../slideLayouts/slideLayout1.xml" />
</Relationships>
</file>

<file path=ppt/slides/_rels/slide25.xml.rels>&#65279;<?xml version="1.0" encoding="utf-8" standalone="yes"?>
<Relationships xmlns="http://schemas.openxmlformats.org/package/2006/relationships">
  <Relationship Id="rId3" Type="http://schemas.openxmlformats.org/officeDocument/2006/relationships/image" Target="../media/image74.jpeg" />
  <Relationship Id="rId2" Type="http://schemas.openxmlformats.org/officeDocument/2006/relationships/notesSlide" Target="../notesSlides/notesSlide25.xml" />
  <Relationship Id="rId1" Type="http://schemas.openxmlformats.org/officeDocument/2006/relationships/slideLayout" Target="../slideLayouts/slideLayout1.xml" />
  <Relationship Id="rId4" Type="http://schemas.openxmlformats.org/officeDocument/2006/relationships/image" Target="../media/image75.png" />
</Relationships>
</file>

<file path=ppt/slides/_rels/slide26.xml.rels>&#65279;<?xml version="1.0" encoding="utf-8" standalone="yes"?>
<Relationships xmlns="http://schemas.openxmlformats.org/package/2006/relationships">
  <Relationship Id="rId3" Type="http://schemas.openxmlformats.org/officeDocument/2006/relationships/image" Target="../media/image76.jpeg" />
  <Relationship Id="rId2" Type="http://schemas.openxmlformats.org/officeDocument/2006/relationships/notesSlide" Target="../notesSlides/notesSlide26.xml" />
  <Relationship Id="rId1" Type="http://schemas.openxmlformats.org/officeDocument/2006/relationships/slideLayout" Target="../slideLayouts/slideLayout1.xml" />
  <Relationship Id="rId6" Type="http://schemas.openxmlformats.org/officeDocument/2006/relationships/image" Target="../media/image79.png" />
  <Relationship Id="rId5" Type="http://schemas.openxmlformats.org/officeDocument/2006/relationships/image" Target="../media/image78.jpeg" />
  <Relationship Id="rId4" Type="http://schemas.openxmlformats.org/officeDocument/2006/relationships/image" Target="../media/image77.png" />
</Relationships>
</file>

<file path=ppt/slides/_rels/slide27.xml.rels>&#65279;<?xml version="1.0" encoding="utf-8" standalone="yes"?>
<Relationships xmlns="http://schemas.openxmlformats.org/package/2006/relationships">
  <Relationship Id="rId3" Type="http://schemas.openxmlformats.org/officeDocument/2006/relationships/image" Target="../media/image80.png" />
  <Relationship Id="rId2" Type="http://schemas.openxmlformats.org/officeDocument/2006/relationships/notesSlide" Target="../notesSlides/notesSlide27.xml" />
  <Relationship Id="rId1" Type="http://schemas.openxmlformats.org/officeDocument/2006/relationships/slideLayout" Target="../slideLayouts/slideLayout1.xml" />
  <Relationship Id="rId4" Type="http://schemas.openxmlformats.org/officeDocument/2006/relationships/image" Target="../media/image81.png" />
</Relationships>
</file>

<file path=ppt/slides/_rels/slide28.xml.rels>&#65279;<?xml version="1.0" encoding="utf-8" standalone="yes"?>
<Relationships xmlns="http://schemas.openxmlformats.org/package/2006/relationships">
  <Relationship Id="rId3" Type="http://schemas.openxmlformats.org/officeDocument/2006/relationships/image" Target="../media/image82.png" />
  <Relationship Id="rId2" Type="http://schemas.openxmlformats.org/officeDocument/2006/relationships/notesSlide" Target="../notesSlides/notesSlide28.xml" />
  <Relationship Id="rId1" Type="http://schemas.openxmlformats.org/officeDocument/2006/relationships/slideLayout" Target="../slideLayouts/slideLayout1.xml" />
  <Relationship Id="rId5" Type="http://schemas.openxmlformats.org/officeDocument/2006/relationships/image" Target="../media/image84.jpeg" />
  <Relationship Id="rId4" Type="http://schemas.openxmlformats.org/officeDocument/2006/relationships/image" Target="../media/image83.jpeg" />
</Relationships>
</file>

<file path=ppt/slides/_rels/slide29.xml.rels>&#65279;<?xml version="1.0" encoding="utf-8" standalone="yes"?>
<Relationships xmlns="http://schemas.openxmlformats.org/package/2006/relationships">
  <Relationship Id="rId2" Type="http://schemas.openxmlformats.org/officeDocument/2006/relationships/notesSlide" Target="../notesSlides/notesSlide29.xml" />
  <Relationship Id="rId1" Type="http://schemas.openxmlformats.org/officeDocument/2006/relationships/slideLayout" Target="../slideLayouts/slideLayout1.xml" />
</Relationships>
</file>

<file path=ppt/slides/_rels/slide3.xml.rels>&#65279;<?xml version="1.0" encoding="utf-8" standalone="yes"?>
<Relationships xmlns="http://schemas.openxmlformats.org/package/2006/relationships">
  <Relationship Id="rId3" Type="http://schemas.openxmlformats.org/officeDocument/2006/relationships/image" Target="../media/image4.jpg" />
  <Relationship Id="rId2" Type="http://schemas.openxmlformats.org/officeDocument/2006/relationships/notesSlide" Target="../notesSlides/notesSlide3.xml" />
  <Relationship Id="rId1" Type="http://schemas.openxmlformats.org/officeDocument/2006/relationships/slideLayout" Target="../slideLayouts/slideLayout1.xml" />
</Relationships>
</file>

<file path=ppt/slides/_rels/slide30.xml.rels>&#65279;<?xml version="1.0" encoding="utf-8" standalone="yes"?>
<Relationships xmlns="http://schemas.openxmlformats.org/package/2006/relationships">
  <Relationship Id="rId3" Type="http://schemas.openxmlformats.org/officeDocument/2006/relationships/image" Target="../media/image4.jpg" />
  <Relationship Id="rId2" Type="http://schemas.openxmlformats.org/officeDocument/2006/relationships/notesSlide" Target="../notesSlides/notesSlide30.xml" />
  <Relationship Id="rId1" Type="http://schemas.openxmlformats.org/officeDocument/2006/relationships/slideLayout" Target="../slideLayouts/slideLayout1.xml" />
</Relationships>
</file>

<file path=ppt/slides/_rels/slide31.xml.rels>&#65279;<?xml version="1.0" encoding="utf-8" standalone="yes"?>
<Relationships xmlns="http://schemas.openxmlformats.org/package/2006/relationships">
  <Relationship Id="rId3" Type="http://schemas.openxmlformats.org/officeDocument/2006/relationships/image" Target="../media/image85.jpeg" />
  <Relationship Id="rId2" Type="http://schemas.openxmlformats.org/officeDocument/2006/relationships/notesSlide" Target="../notesSlides/notesSlide31.xml" />
  <Relationship Id="rId1" Type="http://schemas.openxmlformats.org/officeDocument/2006/relationships/slideLayout" Target="../slideLayouts/slideLayout1.xml" />
  <Relationship Id="rId5" Type="http://schemas.openxmlformats.org/officeDocument/2006/relationships/image" Target="../media/image86.jpeg" />
  <Relationship Id="rId4" Type="http://schemas.openxmlformats.org/officeDocument/2006/relationships/image" Target="../media/image1.png" />
</Relationships>
</file>

<file path=ppt/slides/_rels/slide32.xml.rels>&#65279;<?xml version="1.0" encoding="utf-8" standalone="yes"?>
<Relationships xmlns="http://schemas.openxmlformats.org/package/2006/relationships">
  <Relationship Id="rId3" Type="http://schemas.openxmlformats.org/officeDocument/2006/relationships/image" Target="../media/image4.jpg" />
  <Relationship Id="rId2" Type="http://schemas.openxmlformats.org/officeDocument/2006/relationships/notesSlide" Target="../notesSlides/notesSlide32.xml" />
  <Relationship Id="rId1" Type="http://schemas.openxmlformats.org/officeDocument/2006/relationships/slideLayout" Target="../slideLayouts/slideLayout1.xml" />
</Relationships>
</file>

<file path=ppt/slides/_rels/slide33.xml.rels>&#65279;<?xml version="1.0" encoding="utf-8" standalone="yes"?>
<Relationships xmlns="http://schemas.openxmlformats.org/package/2006/relationships">
  <Relationship Id="rId3" Type="http://schemas.openxmlformats.org/officeDocument/2006/relationships/image" Target="../media/image87.png" />
  <Relationship Id="rId2" Type="http://schemas.openxmlformats.org/officeDocument/2006/relationships/notesSlide" Target="../notesSlides/notesSlide33.xml" />
  <Relationship Id="rId1" Type="http://schemas.openxmlformats.org/officeDocument/2006/relationships/slideLayout" Target="../slideLayouts/slideLayout1.xml" />
</Relationships>
</file>

<file path=ppt/slides/_rels/slide34.xml.rels>&#65279;<?xml version="1.0" encoding="utf-8" standalone="yes"?>
<Relationships xmlns="http://schemas.openxmlformats.org/package/2006/relationships">
  <Relationship Id="rId3" Type="http://schemas.openxmlformats.org/officeDocument/2006/relationships/image" Target="../media/image88.png" />
  <Relationship Id="rId2" Type="http://schemas.openxmlformats.org/officeDocument/2006/relationships/notesSlide" Target="../notesSlides/notesSlide34.xml" />
  <Relationship Id="rId1" Type="http://schemas.openxmlformats.org/officeDocument/2006/relationships/slideLayout" Target="../slideLayouts/slideLayout1.xml" />
  <Relationship Id="rId4" Type="http://schemas.openxmlformats.org/officeDocument/2006/relationships/image" Target="../media/image89.png" />
</Relationships>
</file>

<file path=ppt/slides/_rels/slide35.xml.rels>&#65279;<?xml version="1.0" encoding="utf-8" standalone="yes"?>
<Relationships xmlns="http://schemas.openxmlformats.org/package/2006/relationships">
  <Relationship Id="rId3" Type="http://schemas.openxmlformats.org/officeDocument/2006/relationships/image" Target="../media/image90.png" />
  <Relationship Id="rId2" Type="http://schemas.openxmlformats.org/officeDocument/2006/relationships/notesSlide" Target="../notesSlides/notesSlide35.xml" />
  <Relationship Id="rId1" Type="http://schemas.openxmlformats.org/officeDocument/2006/relationships/slideLayout" Target="../slideLayouts/slideLayout1.xml" />
  <Relationship Id="rId4" Type="http://schemas.openxmlformats.org/officeDocument/2006/relationships/image" Target="../media/image89.png" />
</Relationships>
</file>

<file path=ppt/slides/_rels/slide36.xml.rels>&#65279;<?xml version="1.0" encoding="utf-8" standalone="yes"?>
<Relationships xmlns="http://schemas.openxmlformats.org/package/2006/relationships">
  <Relationship Id="rId3" Type="http://schemas.openxmlformats.org/officeDocument/2006/relationships/image" Target="../media/image91.png" />
  <Relationship Id="rId2" Type="http://schemas.openxmlformats.org/officeDocument/2006/relationships/notesSlide" Target="../notesSlides/notesSlide36.xml" />
  <Relationship Id="rId1" Type="http://schemas.openxmlformats.org/officeDocument/2006/relationships/slideLayout" Target="../slideLayouts/slideLayout1.xml" />
  <Relationship Id="rId4" Type="http://schemas.openxmlformats.org/officeDocument/2006/relationships/image" Target="../media/image89.png" />
</Relationships>
</file>

<file path=ppt/slides/_rels/slide37.xml.rels>&#65279;<?xml version="1.0" encoding="utf-8" standalone="yes"?>
<Relationships xmlns="http://schemas.openxmlformats.org/package/2006/relationships">
  <Relationship Id="rId3" Type="http://schemas.openxmlformats.org/officeDocument/2006/relationships/image" Target="../media/image92.png" />
  <Relationship Id="rId2" Type="http://schemas.openxmlformats.org/officeDocument/2006/relationships/notesSlide" Target="../notesSlides/notesSlide37.xml" />
  <Relationship Id="rId1" Type="http://schemas.openxmlformats.org/officeDocument/2006/relationships/slideLayout" Target="../slideLayouts/slideLayout1.xml" />
  <Relationship Id="rId5" Type="http://schemas.openxmlformats.org/officeDocument/2006/relationships/image" Target="../media/image89.png" />
  <Relationship Id="rId4" Type="http://schemas.openxmlformats.org/officeDocument/2006/relationships/image" Target="../media/image93.png" />
</Relationships>
</file>

<file path=ppt/slides/_rels/slide38.xml.rels>&#65279;<?xml version="1.0" encoding="utf-8" standalone="yes"?>
<Relationships xmlns="http://schemas.openxmlformats.org/package/2006/relationships">
  <Relationship Id="rId3" Type="http://schemas.openxmlformats.org/officeDocument/2006/relationships/image" Target="../media/image1.png" />
  <Relationship Id="rId2" Type="http://schemas.openxmlformats.org/officeDocument/2006/relationships/notesSlide" Target="../notesSlides/notesSlide38.xml" />
  <Relationship Id="rId1" Type="http://schemas.openxmlformats.org/officeDocument/2006/relationships/slideLayout" Target="../slideLayouts/slideLayout1.xml" />
  <Relationship Id="rId4" Type="http://schemas.openxmlformats.org/officeDocument/2006/relationships/image" Target="../media/image2.jpg" />
</Relationships>
</file>

<file path=ppt/slides/_rels/slide4.xml.rels>&#65279;<?xml version="1.0" encoding="utf-8" standalone="yes"?>
<Relationships xmlns="http://schemas.openxmlformats.org/package/2006/relationships">
  <Relationship Id="rId3" Type="http://schemas.openxmlformats.org/officeDocument/2006/relationships/image" Target="../media/image5.png" />
  <Relationship Id="rId2" Type="http://schemas.openxmlformats.org/officeDocument/2006/relationships/notesSlide" Target="../notesSlides/notesSlide4.xml" />
  <Relationship Id="rId1" Type="http://schemas.openxmlformats.org/officeDocument/2006/relationships/slideLayout" Target="../slideLayouts/slideLayout1.xml" />
</Relationships>
</file>

<file path=ppt/slides/_rels/slide5.xml.rels>&#65279;<?xml version="1.0" encoding="utf-8" standalone="yes"?>
<Relationships xmlns="http://schemas.openxmlformats.org/package/2006/relationships">
  <Relationship Id="rId3" Type="http://schemas.openxmlformats.org/officeDocument/2006/relationships/image" Target="../media/image6.jpeg" />
  <Relationship Id="rId2" Type="http://schemas.openxmlformats.org/officeDocument/2006/relationships/notesSlide" Target="../notesSlides/notesSlide5.xml" />
  <Relationship Id="rId1" Type="http://schemas.openxmlformats.org/officeDocument/2006/relationships/slideLayout" Target="../slideLayouts/slideLayout1.xml" />
  <Relationship Id="rId4" Type="http://schemas.openxmlformats.org/officeDocument/2006/relationships/image" Target="../media/image7.png" />
</Relationships>
</file>

<file path=ppt/slides/_rels/slide6.xml.rels>&#65279;<?xml version="1.0" encoding="utf-8" standalone="yes"?>
<Relationships xmlns="http://schemas.openxmlformats.org/package/2006/relationships">
  <Relationship Id="rId3" Type="http://schemas.openxmlformats.org/officeDocument/2006/relationships/image" Target="../media/image8.jpeg" />
  <Relationship Id="rId2" Type="http://schemas.openxmlformats.org/officeDocument/2006/relationships/notesSlide" Target="../notesSlides/notesSlide6.xml" />
  <Relationship Id="rId1" Type="http://schemas.openxmlformats.org/officeDocument/2006/relationships/slideLayout" Target="../slideLayouts/slideLayout1.xml" />
</Relationships>
</file>

<file path=ppt/slides/_rels/slide7.xml.rels>&#65279;<?xml version="1.0" encoding="utf-8" standalone="yes"?>
<Relationships xmlns="http://schemas.openxmlformats.org/package/2006/relationships">
  <Relationship Id="rId3" Type="http://schemas.openxmlformats.org/officeDocument/2006/relationships/image" Target="../media/image9.jpeg" />
  <Relationship Id="rId2" Type="http://schemas.openxmlformats.org/officeDocument/2006/relationships/notesSlide" Target="../notesSlides/notesSlide7.xml" />
  <Relationship Id="rId1" Type="http://schemas.openxmlformats.org/officeDocument/2006/relationships/slideLayout" Target="../slideLayouts/slideLayout1.xml" />
</Relationships>
</file>

<file path=ppt/slides/_rels/slide8.xml.rels>&#65279;<?xml version="1.0" encoding="utf-8" standalone="yes"?>
<Relationships xmlns="http://schemas.openxmlformats.org/package/2006/relationships">
  <Relationship Id="rId3" Type="http://schemas.openxmlformats.org/officeDocument/2006/relationships/image" Target="../media/image10.jpg" />
  <Relationship Id="rId2" Type="http://schemas.openxmlformats.org/officeDocument/2006/relationships/notesSlide" Target="../notesSlides/notesSlide8.xml" />
  <Relationship Id="rId1" Type="http://schemas.openxmlformats.org/officeDocument/2006/relationships/slideLayout" Target="../slideLayouts/slideLayout1.xml" />
</Relationships>
</file>

<file path=ppt/slides/_rels/slide9.xml.rels>&#65279;<?xml version="1.0" encoding="utf-8" standalone="yes"?>
<Relationships xmlns="http://schemas.openxmlformats.org/package/2006/relationships">
  <Relationship Id="rId3" Type="http://schemas.openxmlformats.org/officeDocument/2006/relationships/image" Target="../media/image11.jpg" />
  <Relationship Id="rId2" Type="http://schemas.openxmlformats.org/officeDocument/2006/relationships/notesSlide" Target="../notesSlides/notesSlide9.xml" />
  <Relationship Id="rId1" Type="http://schemas.openxmlformats.org/officeDocument/2006/relationships/slideLayout" Target="../slideLayouts/slideLayout1.xml" />
  <Relationship Id="rId6" Type="http://schemas.openxmlformats.org/officeDocument/2006/relationships/image" Target="../media/image14.jpg" />
  <Relationship Id="rId5" Type="http://schemas.openxmlformats.org/officeDocument/2006/relationships/image" Target="../media/image13.jpeg" />
  <Relationship Id="rId4" Type="http://schemas.openxmlformats.org/officeDocument/2006/relationships/image" Target="../media/image12.jpg" />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EC788215-3A6C-4E71-9758-E73D24A641B8}"/>
              </a:ext>
            </a:extLst>
          </p:cNvPr>
          <p:cNvSpPr/>
          <p:nvPr/>
        </p:nvSpPr>
        <p:spPr>
          <a:xfrm>
            <a:off x="304800" y="437322"/>
            <a:ext cx="8503597" cy="6003192"/>
          </a:xfrm>
          <a:prstGeom prst="roundRect">
            <a:avLst>
              <a:gd name="adj" fmla="val 75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prstClr val="white"/>
              </a:solidFill>
            </a:endParaRPr>
          </a:p>
        </p:txBody>
      </p:sp>
      <p:pic>
        <p:nvPicPr>
          <p:cNvPr id="5" name="図 4">
            <a:extLst>
              <a:ext uri="{FF2B5EF4-FFF2-40B4-BE49-F238E27FC236}">
                <a16:creationId xmlns:a16="http://schemas.microsoft.com/office/drawing/2014/main" id="{0B73BCF4-BEE8-4705-8857-976ED8A03233}"/>
              </a:ext>
            </a:extLst>
          </p:cNvPr>
          <p:cNvPicPr>
            <a:picLocks noChangeAspect="1"/>
          </p:cNvPicPr>
          <p:nvPr/>
        </p:nvPicPr>
        <p:blipFill>
          <a:blip r:embed="rId3"/>
          <a:stretch>
            <a:fillRect/>
          </a:stretch>
        </p:blipFill>
        <p:spPr>
          <a:xfrm rot="614345">
            <a:off x="6579879" y="3538424"/>
            <a:ext cx="2228666" cy="3166498"/>
          </a:xfrm>
          <a:prstGeom prst="rect">
            <a:avLst/>
          </a:prstGeom>
          <a:noFill/>
        </p:spPr>
      </p:pic>
      <p:sp>
        <p:nvSpPr>
          <p:cNvPr id="9" name="星: 5 pt 8">
            <a:extLst>
              <a:ext uri="{FF2B5EF4-FFF2-40B4-BE49-F238E27FC236}">
                <a16:creationId xmlns:a16="http://schemas.microsoft.com/office/drawing/2014/main" id="{23F97B9F-FF96-48E5-8A1D-61E04816CB97}"/>
              </a:ext>
            </a:extLst>
          </p:cNvPr>
          <p:cNvSpPr/>
          <p:nvPr/>
        </p:nvSpPr>
        <p:spPr>
          <a:xfrm rot="20700000">
            <a:off x="372294" y="355541"/>
            <a:ext cx="1010691" cy="1010691"/>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19" name="星: 5 pt 18">
            <a:extLst>
              <a:ext uri="{FF2B5EF4-FFF2-40B4-BE49-F238E27FC236}">
                <a16:creationId xmlns:a16="http://schemas.microsoft.com/office/drawing/2014/main" id="{806F175B-66CE-4316-9CE1-8FF35D1BB31C}"/>
              </a:ext>
            </a:extLst>
          </p:cNvPr>
          <p:cNvSpPr/>
          <p:nvPr/>
        </p:nvSpPr>
        <p:spPr>
          <a:xfrm rot="900000">
            <a:off x="7264328" y="373836"/>
            <a:ext cx="1712100" cy="1712100"/>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21" name="星: 5 pt 20">
            <a:extLst>
              <a:ext uri="{FF2B5EF4-FFF2-40B4-BE49-F238E27FC236}">
                <a16:creationId xmlns:a16="http://schemas.microsoft.com/office/drawing/2014/main" id="{C7D6E708-AE48-47F8-A863-1FD6729A4889}"/>
              </a:ext>
            </a:extLst>
          </p:cNvPr>
          <p:cNvSpPr/>
          <p:nvPr/>
        </p:nvSpPr>
        <p:spPr>
          <a:xfrm rot="900000">
            <a:off x="90779" y="2818569"/>
            <a:ext cx="1007165" cy="1007165"/>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25" name="星: 5 pt 24">
            <a:extLst>
              <a:ext uri="{FF2B5EF4-FFF2-40B4-BE49-F238E27FC236}">
                <a16:creationId xmlns:a16="http://schemas.microsoft.com/office/drawing/2014/main" id="{86A5AF24-DFD0-4CE3-9B18-07CF5012085D}"/>
              </a:ext>
            </a:extLst>
          </p:cNvPr>
          <p:cNvSpPr/>
          <p:nvPr/>
        </p:nvSpPr>
        <p:spPr>
          <a:xfrm>
            <a:off x="8088906" y="5766172"/>
            <a:ext cx="651949" cy="651949"/>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pic>
        <p:nvPicPr>
          <p:cNvPr id="27" name="図 26">
            <a:extLst>
              <a:ext uri="{FF2B5EF4-FFF2-40B4-BE49-F238E27FC236}">
                <a16:creationId xmlns:a16="http://schemas.microsoft.com/office/drawing/2014/main" id="{C751A6FE-92BC-4555-949F-3A4A7D74FE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22491">
            <a:off x="787896" y="4265354"/>
            <a:ext cx="1705801" cy="2046961"/>
          </a:xfrm>
          <a:prstGeom prst="rect">
            <a:avLst/>
          </a:prstGeom>
        </p:spPr>
      </p:pic>
      <p:sp>
        <p:nvSpPr>
          <p:cNvPr id="23" name="星: 5 pt 22">
            <a:extLst>
              <a:ext uri="{FF2B5EF4-FFF2-40B4-BE49-F238E27FC236}">
                <a16:creationId xmlns:a16="http://schemas.microsoft.com/office/drawing/2014/main" id="{ACB7BDD2-97D1-4306-9FF4-3AD98924B225}"/>
              </a:ext>
            </a:extLst>
          </p:cNvPr>
          <p:cNvSpPr/>
          <p:nvPr/>
        </p:nvSpPr>
        <p:spPr>
          <a:xfrm rot="3600000">
            <a:off x="318760" y="5666510"/>
            <a:ext cx="1007165" cy="1007165"/>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28" name="テキスト ボックス 27">
            <a:extLst>
              <a:ext uri="{FF2B5EF4-FFF2-40B4-BE49-F238E27FC236}">
                <a16:creationId xmlns:a16="http://schemas.microsoft.com/office/drawing/2014/main" id="{9E444539-B862-47EF-8886-AC1279C141FE}"/>
              </a:ext>
            </a:extLst>
          </p:cNvPr>
          <p:cNvSpPr txBox="1"/>
          <p:nvPr/>
        </p:nvSpPr>
        <p:spPr>
          <a:xfrm>
            <a:off x="844003" y="550692"/>
            <a:ext cx="8248527" cy="2154436"/>
          </a:xfrm>
          <a:prstGeom prst="rect">
            <a:avLst/>
          </a:prstGeom>
          <a:noFill/>
        </p:spPr>
        <p:txBody>
          <a:bodyPr wrap="square" rtlCol="0">
            <a:spAutoFit/>
          </a:bodyPr>
          <a:lstStyle/>
          <a:p>
            <a:pPr algn="ctr"/>
            <a:r>
              <a:rPr kumimoji="1" lang="ja-JP" altLang="en-US" sz="4000" dirty="0">
                <a:solidFill>
                  <a:prstClr val="black"/>
                </a:solidFill>
                <a:latin typeface="HGP創英角ｺﾞｼｯｸUB" panose="020B0900000000000000" pitchFamily="50" charset="-128"/>
                <a:ea typeface="HGP創英角ｺﾞｼｯｸUB" panose="020B0900000000000000" pitchFamily="50" charset="-128"/>
              </a:rPr>
              <a:t>静岡市の未来、</a:t>
            </a:r>
            <a:endParaRPr kumimoji="1" lang="en-US" altLang="ja-JP" sz="4000" dirty="0">
              <a:solidFill>
                <a:prstClr val="black"/>
              </a:solidFill>
              <a:latin typeface="HGP創英角ｺﾞｼｯｸUB" panose="020B0900000000000000" pitchFamily="50" charset="-128"/>
              <a:ea typeface="HGP創英角ｺﾞｼｯｸUB" panose="020B0900000000000000" pitchFamily="50" charset="-128"/>
            </a:endParaRPr>
          </a:p>
          <a:p>
            <a:pPr algn="ctr"/>
            <a:r>
              <a:rPr kumimoji="1" lang="ja-JP" altLang="en-US" sz="4000" dirty="0">
                <a:solidFill>
                  <a:prstClr val="black"/>
                </a:solidFill>
                <a:latin typeface="HGP創英角ｺﾞｼｯｸUB" panose="020B0900000000000000" pitchFamily="50" charset="-128"/>
                <a:ea typeface="HGP創英角ｺﾞｼｯｸUB" panose="020B0900000000000000" pitchFamily="50" charset="-128"/>
              </a:rPr>
              <a:t>地球の未来をまもる</a:t>
            </a:r>
            <a:endParaRPr kumimoji="1" lang="en-US" altLang="ja-JP" sz="4000" dirty="0">
              <a:solidFill>
                <a:prstClr val="black"/>
              </a:solidFill>
              <a:latin typeface="HGP創英角ｺﾞｼｯｸUB" panose="020B0900000000000000" pitchFamily="50" charset="-128"/>
              <a:ea typeface="HGP創英角ｺﾞｼｯｸUB" panose="020B0900000000000000" pitchFamily="50" charset="-128"/>
            </a:endParaRPr>
          </a:p>
          <a:p>
            <a:r>
              <a:rPr kumimoji="1" lang="ja-JP" altLang="en-US" sz="5400" dirty="0">
                <a:solidFill>
                  <a:srgbClr val="ED7D31"/>
                </a:solidFill>
                <a:latin typeface="HGP創英角ｺﾞｼｯｸUB" panose="020B0900000000000000" pitchFamily="50" charset="-128"/>
                <a:ea typeface="HGP創英角ｺﾞｼｯｸUB" panose="020B0900000000000000" pitchFamily="50" charset="-128"/>
              </a:rPr>
              <a:t>３つ</a:t>
            </a:r>
            <a:r>
              <a:rPr kumimoji="1" lang="ja-JP" altLang="en-US" sz="4000" dirty="0">
                <a:solidFill>
                  <a:prstClr val="black"/>
                </a:solidFill>
                <a:latin typeface="HGP創英角ｺﾞｼｯｸUB" panose="020B0900000000000000" pitchFamily="50" charset="-128"/>
                <a:ea typeface="HGP創英角ｺﾞｼｯｸUB" panose="020B0900000000000000" pitchFamily="50" charset="-128"/>
              </a:rPr>
              <a:t>のミッションに</a:t>
            </a:r>
            <a:r>
              <a:rPr kumimoji="1" lang="ja-JP" altLang="en-US" sz="5400" dirty="0">
                <a:solidFill>
                  <a:prstClr val="black"/>
                </a:solidFill>
                <a:latin typeface="HGP創英角ｺﾞｼｯｸUB" panose="020B0900000000000000" pitchFamily="50" charset="-128"/>
                <a:ea typeface="HGP創英角ｺﾞｼｯｸUB" panose="020B0900000000000000" pitchFamily="50" charset="-128"/>
              </a:rPr>
              <a:t>チャレンジ</a:t>
            </a:r>
            <a:r>
              <a:rPr kumimoji="1" lang="en-US" altLang="ja-JP" sz="5400" dirty="0">
                <a:solidFill>
                  <a:prstClr val="black"/>
                </a:solidFill>
                <a:latin typeface="HGP創英角ｺﾞｼｯｸUB" panose="020B0900000000000000" pitchFamily="50" charset="-128"/>
                <a:ea typeface="HGP創英角ｺﾞｼｯｸUB" panose="020B0900000000000000" pitchFamily="50" charset="-128"/>
              </a:rPr>
              <a:t>‼</a:t>
            </a:r>
            <a:endParaRPr kumimoji="1" lang="ja-JP" altLang="en-US" sz="54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30" name="星: 5 pt 29">
            <a:extLst>
              <a:ext uri="{FF2B5EF4-FFF2-40B4-BE49-F238E27FC236}">
                <a16:creationId xmlns:a16="http://schemas.microsoft.com/office/drawing/2014/main" id="{E7E4C7ED-72F9-4ED3-9D40-DA90D17D6DCC}"/>
              </a:ext>
            </a:extLst>
          </p:cNvPr>
          <p:cNvSpPr/>
          <p:nvPr/>
        </p:nvSpPr>
        <p:spPr>
          <a:xfrm>
            <a:off x="5431367" y="6051708"/>
            <a:ext cx="651949" cy="651949"/>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32" name="星: 5 pt 31">
            <a:extLst>
              <a:ext uri="{FF2B5EF4-FFF2-40B4-BE49-F238E27FC236}">
                <a16:creationId xmlns:a16="http://schemas.microsoft.com/office/drawing/2014/main" id="{CFE2C9B7-CFAA-4A75-92BF-006F83EEB410}"/>
              </a:ext>
            </a:extLst>
          </p:cNvPr>
          <p:cNvSpPr/>
          <p:nvPr/>
        </p:nvSpPr>
        <p:spPr>
          <a:xfrm>
            <a:off x="3209880" y="5666541"/>
            <a:ext cx="651949" cy="651949"/>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34" name="星: 5 pt 33">
            <a:extLst>
              <a:ext uri="{FF2B5EF4-FFF2-40B4-BE49-F238E27FC236}">
                <a16:creationId xmlns:a16="http://schemas.microsoft.com/office/drawing/2014/main" id="{A4D23A97-49CE-482C-B63D-3A0874EB5DA5}"/>
              </a:ext>
            </a:extLst>
          </p:cNvPr>
          <p:cNvSpPr/>
          <p:nvPr/>
        </p:nvSpPr>
        <p:spPr>
          <a:xfrm rot="20700000">
            <a:off x="7107790" y="2482769"/>
            <a:ext cx="651949" cy="651949"/>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grpSp>
        <p:nvGrpSpPr>
          <p:cNvPr id="3" name="グループ化 2"/>
          <p:cNvGrpSpPr/>
          <p:nvPr/>
        </p:nvGrpSpPr>
        <p:grpSpPr>
          <a:xfrm>
            <a:off x="2246265" y="3097082"/>
            <a:ext cx="4474723" cy="1330615"/>
            <a:chOff x="2246265" y="3097082"/>
            <a:chExt cx="4474723" cy="1330615"/>
          </a:xfrm>
        </p:grpSpPr>
        <p:sp>
          <p:nvSpPr>
            <p:cNvPr id="2" name="テキスト ボックス 1"/>
            <p:cNvSpPr txBox="1"/>
            <p:nvPr/>
          </p:nvSpPr>
          <p:spPr>
            <a:xfrm>
              <a:off x="3357416" y="3097082"/>
              <a:ext cx="2591375" cy="646331"/>
            </a:xfrm>
            <a:prstGeom prst="rect">
              <a:avLst/>
            </a:prstGeom>
            <a:noFill/>
          </p:spPr>
          <p:txBody>
            <a:bodyPr wrap="square" rtlCol="0">
              <a:spAutoFit/>
            </a:bodyPr>
            <a:lstStyle/>
            <a:p>
              <a:r>
                <a:rPr kumimoji="1" lang="ja-JP" altLang="en-US" sz="3600" dirty="0">
                  <a:solidFill>
                    <a:srgbClr val="FF0000"/>
                  </a:solidFill>
                  <a:latin typeface="HGP創英角ｺﾞｼｯｸUB" panose="020B0900000000000000" pitchFamily="50" charset="-128"/>
                  <a:ea typeface="HGP創英角ｺﾞｼｯｸUB" panose="020B0900000000000000" pitchFamily="50" charset="-128"/>
                </a:rPr>
                <a:t>それは</a:t>
              </a:r>
              <a:r>
                <a:rPr kumimoji="1" lang="ja-JP" altLang="en-US" sz="3600" dirty="0" err="1">
                  <a:solidFill>
                    <a:srgbClr val="FF0000"/>
                  </a:solidFill>
                  <a:latin typeface="HGP創英角ｺﾞｼｯｸUB" panose="020B0900000000000000" pitchFamily="50" charset="-128"/>
                  <a:ea typeface="HGP創英角ｺﾞｼｯｸUB" panose="020B0900000000000000" pitchFamily="50" charset="-128"/>
                </a:rPr>
                <a:t>。。。</a:t>
              </a:r>
              <a:endParaRPr kumimoji="1" lang="en-US" altLang="ja-JP" sz="3600" dirty="0">
                <a:solidFill>
                  <a:srgbClr val="FF0000"/>
                </a:solidFill>
                <a:latin typeface="HGP創英角ｺﾞｼｯｸUB" panose="020B0900000000000000" pitchFamily="50" charset="-128"/>
                <a:ea typeface="HGP創英角ｺﾞｼｯｸUB" panose="020B0900000000000000" pitchFamily="50" charset="-128"/>
              </a:endParaRPr>
            </a:p>
          </p:txBody>
        </p:sp>
        <p:sp>
          <p:nvSpPr>
            <p:cNvPr id="20" name="テキスト ボックス 19"/>
            <p:cNvSpPr txBox="1"/>
            <p:nvPr/>
          </p:nvSpPr>
          <p:spPr>
            <a:xfrm>
              <a:off x="2246265" y="3781366"/>
              <a:ext cx="4474723" cy="646331"/>
            </a:xfrm>
            <a:prstGeom prst="rect">
              <a:avLst/>
            </a:prstGeom>
            <a:noFill/>
          </p:spPr>
          <p:txBody>
            <a:bodyPr wrap="square" rtlCol="0">
              <a:spAutoFit/>
            </a:bodyPr>
            <a:lstStyle/>
            <a:p>
              <a:r>
                <a:rPr kumimoji="1" lang="ja-JP" altLang="en-US" sz="3600" dirty="0">
                  <a:solidFill>
                    <a:srgbClr val="FF0000"/>
                  </a:solidFill>
                  <a:latin typeface="HGP創英角ｺﾞｼｯｸUB" panose="020B0900000000000000" pitchFamily="50" charset="-128"/>
                  <a:ea typeface="HGP創英角ｺﾞｼｯｸUB" panose="020B0900000000000000" pitchFamily="50" charset="-128"/>
                </a:rPr>
                <a:t>ゴミをへらすチャレンジ</a:t>
              </a:r>
              <a:endParaRPr kumimoji="1" lang="en-US" altLang="ja-JP" sz="3600" dirty="0">
                <a:solidFill>
                  <a:srgbClr val="FF0000"/>
                </a:solidFill>
                <a:latin typeface="HGP創英角ｺﾞｼｯｸUB" panose="020B0900000000000000" pitchFamily="50" charset="-128"/>
                <a:ea typeface="HGP創英角ｺﾞｼｯｸUB" panose="020B0900000000000000" pitchFamily="50" charset="-128"/>
              </a:endParaRPr>
            </a:p>
          </p:txBody>
        </p:sp>
      </p:grpSp>
      <p:pic>
        <p:nvPicPr>
          <p:cNvPr id="14" name="コンテンツ プレースホルダー 3"/>
          <p:cNvPicPr>
            <a:picLocks noChangeAspect="1"/>
          </p:cNvPicPr>
          <p:nvPr/>
        </p:nvPicPr>
        <p:blipFill>
          <a:blip r:embed="rId5"/>
          <a:stretch>
            <a:fillRect/>
          </a:stretch>
        </p:blipFill>
        <p:spPr>
          <a:xfrm>
            <a:off x="-32015" y="1489108"/>
            <a:ext cx="9166399" cy="5368891"/>
          </a:xfrm>
          <a:prstGeom prst="rect">
            <a:avLst/>
          </a:prstGeom>
        </p:spPr>
      </p:pic>
      <p:sp>
        <p:nvSpPr>
          <p:cNvPr id="15" name="円/楕円 14"/>
          <p:cNvSpPr/>
          <p:nvPr/>
        </p:nvSpPr>
        <p:spPr>
          <a:xfrm>
            <a:off x="2395034" y="5511220"/>
            <a:ext cx="1031132" cy="75875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17" name="円/楕円 16"/>
          <p:cNvSpPr/>
          <p:nvPr/>
        </p:nvSpPr>
        <p:spPr>
          <a:xfrm>
            <a:off x="4923994" y="5305271"/>
            <a:ext cx="1031132" cy="758758"/>
          </a:xfrm>
          <a:prstGeom prst="ellipse">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18" name="円/楕円 17"/>
          <p:cNvSpPr/>
          <p:nvPr/>
        </p:nvSpPr>
        <p:spPr>
          <a:xfrm>
            <a:off x="2976793" y="1400623"/>
            <a:ext cx="4424853" cy="4414879"/>
          </a:xfrm>
          <a:prstGeom prst="ellipse">
            <a:avLst/>
          </a:prstGeom>
          <a:noFill/>
          <a:ln w="1016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16" name="円/楕円 15"/>
          <p:cNvSpPr/>
          <p:nvPr/>
        </p:nvSpPr>
        <p:spPr>
          <a:xfrm>
            <a:off x="4825231" y="2681545"/>
            <a:ext cx="1031132" cy="758758"/>
          </a:xfrm>
          <a:prstGeom prst="ellipse">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Tree>
    <p:extLst>
      <p:ext uri="{BB962C8B-B14F-4D97-AF65-F5344CB8AC3E}">
        <p14:creationId xmlns:p14="http://schemas.microsoft.com/office/powerpoint/2010/main" val="423483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EC788215-3A6C-4E71-9758-E73D24A641B8}"/>
              </a:ext>
            </a:extLst>
          </p:cNvPr>
          <p:cNvSpPr/>
          <p:nvPr/>
        </p:nvSpPr>
        <p:spPr>
          <a:xfrm>
            <a:off x="352182" y="514168"/>
            <a:ext cx="8503597" cy="6003192"/>
          </a:xfrm>
          <a:prstGeom prst="roundRect">
            <a:avLst>
              <a:gd name="adj" fmla="val 75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prstClr val="white"/>
              </a:solidFill>
            </a:endParaRPr>
          </a:p>
        </p:txBody>
      </p:sp>
      <p:sp>
        <p:nvSpPr>
          <p:cNvPr id="25" name="テキスト ボックス 24">
            <a:extLst>
              <a:ext uri="{FF2B5EF4-FFF2-40B4-BE49-F238E27FC236}">
                <a16:creationId xmlns:a16="http://schemas.microsoft.com/office/drawing/2014/main" id="{F73D7EEC-FE66-44AA-BAFE-7AD22AE65C90}"/>
              </a:ext>
            </a:extLst>
          </p:cNvPr>
          <p:cNvSpPr txBox="1"/>
          <p:nvPr/>
        </p:nvSpPr>
        <p:spPr>
          <a:xfrm>
            <a:off x="1168982" y="5855561"/>
            <a:ext cx="3403018" cy="279311"/>
          </a:xfrm>
          <a:prstGeom prst="rect">
            <a:avLst/>
          </a:prstGeom>
          <a:noFill/>
        </p:spPr>
        <p:txBody>
          <a:bodyPr wrap="square" rtlCol="0">
            <a:spAutoFit/>
          </a:bodyPr>
          <a:lstStyle/>
          <a:p>
            <a:r>
              <a:rPr lang="ja-JP" altLang="en-US" sz="900" dirty="0">
                <a:solidFill>
                  <a:prstClr val="white"/>
                </a:solidFill>
                <a:latin typeface="游ゴシック" panose="020B0400000000000000" pitchFamily="50" charset="-128"/>
              </a:rPr>
              <a:t>「環境省 平成</a:t>
            </a:r>
            <a:r>
              <a:rPr lang="en-US" altLang="ja-JP" sz="900" dirty="0">
                <a:solidFill>
                  <a:prstClr val="white"/>
                </a:solidFill>
                <a:latin typeface="游ゴシック" panose="020B0400000000000000" pitchFamily="50" charset="-128"/>
              </a:rPr>
              <a:t>29</a:t>
            </a:r>
            <a:r>
              <a:rPr lang="ja-JP" altLang="en-US" sz="900" dirty="0">
                <a:solidFill>
                  <a:prstClr val="white"/>
                </a:solidFill>
                <a:latin typeface="游ゴシック" panose="020B0400000000000000" pitchFamily="50" charset="-128"/>
              </a:rPr>
              <a:t>年度漂着ごみ対策総合検討業務」</a:t>
            </a:r>
            <a:endParaRPr kumimoji="1" lang="ja-JP" altLang="en-US" sz="900" dirty="0">
              <a:solidFill>
                <a:prstClr val="white"/>
              </a:solidFill>
            </a:endParaRPr>
          </a:p>
        </p:txBody>
      </p:sp>
      <p:pic>
        <p:nvPicPr>
          <p:cNvPr id="3" name="図 2" descr="水, 自然, 屋外, ボート が含まれている画像&#10;&#10;自動的に生成された説明">
            <a:extLst>
              <a:ext uri="{FF2B5EF4-FFF2-40B4-BE49-F238E27FC236}">
                <a16:creationId xmlns:a16="http://schemas.microsoft.com/office/drawing/2014/main" id="{393E210A-19B8-4B99-9F28-08D9B29EDE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5584" y="3715967"/>
            <a:ext cx="4693471" cy="2717924"/>
          </a:xfrm>
          <a:prstGeom prst="rect">
            <a:avLst/>
          </a:prstGeom>
        </p:spPr>
      </p:pic>
      <p:sp>
        <p:nvSpPr>
          <p:cNvPr id="8" name="テキスト ボックス 7">
            <a:extLst>
              <a:ext uri="{FF2B5EF4-FFF2-40B4-BE49-F238E27FC236}">
                <a16:creationId xmlns:a16="http://schemas.microsoft.com/office/drawing/2014/main" id="{692713C8-0775-4EBE-982F-B85C53FD7B53}"/>
              </a:ext>
            </a:extLst>
          </p:cNvPr>
          <p:cNvSpPr txBox="1"/>
          <p:nvPr/>
        </p:nvSpPr>
        <p:spPr>
          <a:xfrm>
            <a:off x="163450" y="-12646"/>
            <a:ext cx="6822830" cy="523220"/>
          </a:xfrm>
          <a:prstGeom prst="rect">
            <a:avLst/>
          </a:prstGeom>
          <a:noFill/>
        </p:spPr>
        <p:txBody>
          <a:bodyPr wrap="square">
            <a:spAutoFit/>
          </a:bodyPr>
          <a:lstStyle/>
          <a:p>
            <a:r>
              <a:rPr kumimoji="1" lang="ja-JP" altLang="en-US" sz="2800" dirty="0">
                <a:solidFill>
                  <a:prstClr val="black"/>
                </a:solidFill>
                <a:latin typeface="HGP創英角ｺﾞｼｯｸUB" panose="020B0900000000000000" pitchFamily="50" charset="-128"/>
                <a:ea typeface="HGP創英角ｺﾞｼｯｸUB" panose="020B0900000000000000" pitchFamily="50" charset="-128"/>
              </a:rPr>
              <a:t>ミッション１　ごみのことを知ろう！</a:t>
            </a:r>
            <a:endParaRPr kumimoji="1" lang="en-US" altLang="ja-JP" sz="2800" dirty="0">
              <a:solidFill>
                <a:prstClr val="black"/>
              </a:solidFill>
              <a:latin typeface="HGP創英角ｺﾞｼｯｸUB" panose="020B0900000000000000" pitchFamily="50" charset="-128"/>
              <a:ea typeface="HGP創英角ｺﾞｼｯｸUB" panose="020B0900000000000000" pitchFamily="50" charset="-128"/>
            </a:endParaRPr>
          </a:p>
        </p:txBody>
      </p:sp>
      <p:pic>
        <p:nvPicPr>
          <p:cNvPr id="6" name="図 5" descr="屋外, 山, 木, 草 が含まれている画像&#10;&#10;自動的に生成された説明">
            <a:extLst>
              <a:ext uri="{FF2B5EF4-FFF2-40B4-BE49-F238E27FC236}">
                <a16:creationId xmlns:a16="http://schemas.microsoft.com/office/drawing/2014/main" id="{9E799137-C1AC-4E32-967E-3B9C9E827D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182" y="586309"/>
            <a:ext cx="3738729" cy="2804047"/>
          </a:xfrm>
          <a:prstGeom prst="rect">
            <a:avLst/>
          </a:prstGeom>
        </p:spPr>
      </p:pic>
      <p:pic>
        <p:nvPicPr>
          <p:cNvPr id="9" name="図 8" descr="丘の上にある岩山&#10;&#10;自動的に生成された説明">
            <a:extLst>
              <a:ext uri="{FF2B5EF4-FFF2-40B4-BE49-F238E27FC236}">
                <a16:creationId xmlns:a16="http://schemas.microsoft.com/office/drawing/2014/main" id="{ABADCF84-1636-48D7-8527-DCC27867B0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182" y="3515764"/>
            <a:ext cx="3890835" cy="2918126"/>
          </a:xfrm>
          <a:prstGeom prst="rect">
            <a:avLst/>
          </a:prstGeom>
        </p:spPr>
      </p:pic>
      <p:pic>
        <p:nvPicPr>
          <p:cNvPr id="10" name="図 9" descr="食品, 虫, 動物, 皿 が含まれている画像&#10;&#10;自動的に生成された説明">
            <a:extLst>
              <a:ext uri="{FF2B5EF4-FFF2-40B4-BE49-F238E27FC236}">
                <a16:creationId xmlns:a16="http://schemas.microsoft.com/office/drawing/2014/main" id="{1D593272-FEF4-4850-8F04-320D0770BAC7}"/>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a:stretch/>
        </p:blipFill>
        <p:spPr>
          <a:xfrm>
            <a:off x="4279643" y="676298"/>
            <a:ext cx="1769788" cy="1312034"/>
          </a:xfrm>
          <a:prstGeom prst="rect">
            <a:avLst/>
          </a:prstGeom>
        </p:spPr>
      </p:pic>
      <p:pic>
        <p:nvPicPr>
          <p:cNvPr id="12" name="図 11" descr="食品, テーブル, ボウル, 屋内 が含まれている画像&#10;&#10;自動的に生成された説明">
            <a:extLst>
              <a:ext uri="{FF2B5EF4-FFF2-40B4-BE49-F238E27FC236}">
                <a16:creationId xmlns:a16="http://schemas.microsoft.com/office/drawing/2014/main" id="{2F45FEB3-2743-4607-BDCC-5DC95FAAD0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12815" y="510574"/>
            <a:ext cx="2295299" cy="1721475"/>
          </a:xfrm>
          <a:prstGeom prst="rect">
            <a:avLst/>
          </a:prstGeom>
        </p:spPr>
      </p:pic>
      <p:pic>
        <p:nvPicPr>
          <p:cNvPr id="11" name="図 10" descr="フルーツと野菜&#10;&#10;自動的に生成された説明">
            <a:extLst>
              <a:ext uri="{FF2B5EF4-FFF2-40B4-BE49-F238E27FC236}">
                <a16:creationId xmlns:a16="http://schemas.microsoft.com/office/drawing/2014/main" id="{3F36556D-23CB-4B2B-9D57-9BDBDBF577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03478" y="1906918"/>
            <a:ext cx="2773396" cy="1850375"/>
          </a:xfrm>
          <a:prstGeom prst="rect">
            <a:avLst/>
          </a:prstGeom>
        </p:spPr>
      </p:pic>
      <p:pic>
        <p:nvPicPr>
          <p:cNvPr id="13" name="図 12" descr="花が咲いている植物&#10;&#10;自動的に生成された説明">
            <a:extLst>
              <a:ext uri="{FF2B5EF4-FFF2-40B4-BE49-F238E27FC236}">
                <a16:creationId xmlns:a16="http://schemas.microsoft.com/office/drawing/2014/main" id="{D7CEAC94-F574-4678-913D-E13B0AE9509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05024" y="2059220"/>
            <a:ext cx="2545121" cy="1698073"/>
          </a:xfrm>
          <a:prstGeom prst="rect">
            <a:avLst/>
          </a:prstGeom>
        </p:spPr>
      </p:pic>
      <p:grpSp>
        <p:nvGrpSpPr>
          <p:cNvPr id="4" name="グループ化 3"/>
          <p:cNvGrpSpPr/>
          <p:nvPr/>
        </p:nvGrpSpPr>
        <p:grpSpPr>
          <a:xfrm>
            <a:off x="212340" y="2782111"/>
            <a:ext cx="5428529" cy="4249767"/>
            <a:chOff x="212340" y="2782111"/>
            <a:chExt cx="5428529" cy="4249767"/>
          </a:xfrm>
        </p:grpSpPr>
        <p:grpSp>
          <p:nvGrpSpPr>
            <p:cNvPr id="15" name="グループ化 14">
              <a:extLst>
                <a:ext uri="{FF2B5EF4-FFF2-40B4-BE49-F238E27FC236}">
                  <a16:creationId xmlns:a16="http://schemas.microsoft.com/office/drawing/2014/main" id="{5479C76D-FB9B-4546-8B61-CC052033AFFE}"/>
                </a:ext>
              </a:extLst>
            </p:cNvPr>
            <p:cNvGrpSpPr/>
            <p:nvPr/>
          </p:nvGrpSpPr>
          <p:grpSpPr>
            <a:xfrm>
              <a:off x="289806" y="2782111"/>
              <a:ext cx="5351063" cy="4249767"/>
              <a:chOff x="626812" y="2749639"/>
              <a:chExt cx="3033557" cy="2265277"/>
            </a:xfrm>
          </p:grpSpPr>
          <p:pic>
            <p:nvPicPr>
              <p:cNvPr id="16" name="図 15">
                <a:extLst>
                  <a:ext uri="{FF2B5EF4-FFF2-40B4-BE49-F238E27FC236}">
                    <a16:creationId xmlns:a16="http://schemas.microsoft.com/office/drawing/2014/main" id="{E5344A49-5FDD-4C73-85CC-6CB7988606EA}"/>
                  </a:ext>
                </a:extLst>
              </p:cNvPr>
              <p:cNvPicPr>
                <a:picLocks noChangeAspect="1"/>
              </p:cNvPicPr>
              <p:nvPr/>
            </p:nvPicPr>
            <p:blipFill>
              <a:blip r:embed="rId10"/>
              <a:stretch>
                <a:fillRect/>
              </a:stretch>
            </p:blipFill>
            <p:spPr>
              <a:xfrm>
                <a:off x="626812" y="2749639"/>
                <a:ext cx="2671752" cy="2004506"/>
              </a:xfrm>
              <a:prstGeom prst="rect">
                <a:avLst/>
              </a:prstGeom>
            </p:spPr>
          </p:pic>
          <p:sp>
            <p:nvSpPr>
              <p:cNvPr id="17" name="テキスト ボックス 16">
                <a:extLst>
                  <a:ext uri="{FF2B5EF4-FFF2-40B4-BE49-F238E27FC236}">
                    <a16:creationId xmlns:a16="http://schemas.microsoft.com/office/drawing/2014/main" id="{F73D7EEC-FE66-44AA-BAFE-7AD22AE65C90}"/>
                  </a:ext>
                </a:extLst>
              </p:cNvPr>
              <p:cNvSpPr txBox="1"/>
              <p:nvPr/>
            </p:nvSpPr>
            <p:spPr>
              <a:xfrm>
                <a:off x="897667" y="4784084"/>
                <a:ext cx="2762702" cy="230832"/>
              </a:xfrm>
              <a:prstGeom prst="rect">
                <a:avLst/>
              </a:prstGeom>
              <a:noFill/>
            </p:spPr>
            <p:txBody>
              <a:bodyPr wrap="square" rtlCol="0">
                <a:spAutoFit/>
              </a:bodyPr>
              <a:lstStyle/>
              <a:p>
                <a:r>
                  <a:rPr lang="ja-JP" altLang="en-US" sz="900" dirty="0">
                    <a:solidFill>
                      <a:prstClr val="white"/>
                    </a:solidFill>
                    <a:latin typeface="游ゴシック" panose="020B0400000000000000" pitchFamily="50" charset="-128"/>
                  </a:rPr>
                  <a:t>「環境省 平成</a:t>
                </a:r>
                <a:r>
                  <a:rPr lang="en-US" altLang="ja-JP" sz="900" dirty="0">
                    <a:solidFill>
                      <a:prstClr val="white"/>
                    </a:solidFill>
                    <a:latin typeface="游ゴシック" panose="020B0400000000000000" pitchFamily="50" charset="-128"/>
                  </a:rPr>
                  <a:t>29</a:t>
                </a:r>
                <a:r>
                  <a:rPr lang="ja-JP" altLang="en-US" sz="900" dirty="0">
                    <a:solidFill>
                      <a:prstClr val="white"/>
                    </a:solidFill>
                    <a:latin typeface="游ゴシック" panose="020B0400000000000000" pitchFamily="50" charset="-128"/>
                  </a:rPr>
                  <a:t>年度漂着ごみ対策総合検討業務」</a:t>
                </a:r>
                <a:endParaRPr kumimoji="1" lang="ja-JP" altLang="en-US" sz="900" dirty="0">
                  <a:solidFill>
                    <a:prstClr val="white"/>
                  </a:solidFill>
                </a:endParaRPr>
              </a:p>
            </p:txBody>
          </p:sp>
        </p:grpSp>
        <p:sp>
          <p:nvSpPr>
            <p:cNvPr id="20" name="テキスト ボックス 19"/>
            <p:cNvSpPr txBox="1"/>
            <p:nvPr/>
          </p:nvSpPr>
          <p:spPr>
            <a:xfrm>
              <a:off x="212340" y="4073818"/>
              <a:ext cx="3521413" cy="461665"/>
            </a:xfrm>
            <a:prstGeom prst="rect">
              <a:avLst/>
            </a:prstGeom>
            <a:noFill/>
          </p:spPr>
          <p:txBody>
            <a:bodyPr wrap="square" rtlCol="0">
              <a:spAutoFit/>
            </a:bodyPr>
            <a:lstStyle/>
            <a:p>
              <a:r>
                <a:rPr kumimoji="1" lang="ja-JP" altLang="en-US" sz="2400" dirty="0">
                  <a:solidFill>
                    <a:prstClr val="white"/>
                  </a:solidFill>
                  <a:latin typeface="HGP創英角ｺﾞｼｯｸUB" panose="020B0900000000000000" pitchFamily="50" charset="-128"/>
                  <a:ea typeface="HGP創英角ｺﾞｼｯｸUB" panose="020B0900000000000000" pitchFamily="50" charset="-128"/>
                </a:rPr>
                <a:t>海に</a:t>
              </a:r>
              <a:r>
                <a:rPr kumimoji="1" lang="ja-JP" altLang="en-US" sz="2400" dirty="0" smtClean="0">
                  <a:solidFill>
                    <a:prstClr val="white"/>
                  </a:solidFill>
                  <a:latin typeface="HGP創英角ｺﾞｼｯｸUB" panose="020B0900000000000000" pitchFamily="50" charset="-128"/>
                  <a:ea typeface="HGP創英角ｺﾞｼｯｸUB" panose="020B0900000000000000" pitchFamily="50" charset="-128"/>
                </a:rPr>
                <a:t>ながれついた</a:t>
              </a:r>
              <a:r>
                <a:rPr kumimoji="1" lang="ja-JP" altLang="en-US" sz="2400" dirty="0">
                  <a:solidFill>
                    <a:prstClr val="white"/>
                  </a:solidFill>
                  <a:latin typeface="HGP創英角ｺﾞｼｯｸUB" panose="020B0900000000000000" pitchFamily="50" charset="-128"/>
                  <a:ea typeface="HGP創英角ｺﾞｼｯｸUB" panose="020B0900000000000000" pitchFamily="50" charset="-128"/>
                </a:rPr>
                <a:t>ごみ</a:t>
              </a:r>
            </a:p>
          </p:txBody>
        </p:sp>
      </p:grpSp>
      <p:grpSp>
        <p:nvGrpSpPr>
          <p:cNvPr id="2" name="グループ化 1"/>
          <p:cNvGrpSpPr/>
          <p:nvPr/>
        </p:nvGrpSpPr>
        <p:grpSpPr>
          <a:xfrm>
            <a:off x="2410753" y="510574"/>
            <a:ext cx="4670549" cy="3250281"/>
            <a:chOff x="2410753" y="510574"/>
            <a:chExt cx="4670549" cy="3250281"/>
          </a:xfrm>
        </p:grpSpPr>
        <p:pic>
          <p:nvPicPr>
            <p:cNvPr id="14" name="図 13" descr="屋外, 工場, 草, 木 が含まれている画像&#10;&#10;自動的に生成された説明">
              <a:extLst>
                <a:ext uri="{FF2B5EF4-FFF2-40B4-BE49-F238E27FC236}">
                  <a16:creationId xmlns:a16="http://schemas.microsoft.com/office/drawing/2014/main" id="{43DD28BD-4734-476C-88D2-BB7468BE03CD}"/>
                </a:ext>
              </a:extLst>
            </p:cNvPr>
            <p:cNvPicPr>
              <a:picLocks noChangeAspect="1"/>
            </p:cNvPicPr>
            <p:nvPr/>
          </p:nvPicPr>
          <p:blipFill rotWithShape="1">
            <a:blip r:embed="rId11">
              <a:extLst>
                <a:ext uri="{28A0092B-C50C-407E-A947-70E740481C1C}">
                  <a14:useLocalDpi xmlns:a14="http://schemas.microsoft.com/office/drawing/2010/main" val="0"/>
                </a:ext>
              </a:extLst>
            </a:blip>
            <a:srcRect b="-1453"/>
            <a:stretch/>
          </p:blipFill>
          <p:spPr>
            <a:xfrm>
              <a:off x="2410753" y="510574"/>
              <a:ext cx="4670549" cy="3250281"/>
            </a:xfrm>
            <a:prstGeom prst="rect">
              <a:avLst/>
            </a:prstGeom>
          </p:spPr>
        </p:pic>
        <p:sp>
          <p:nvSpPr>
            <p:cNvPr id="21" name="テキスト ボックス 20"/>
            <p:cNvSpPr txBox="1"/>
            <p:nvPr/>
          </p:nvSpPr>
          <p:spPr>
            <a:xfrm>
              <a:off x="2504037" y="613863"/>
              <a:ext cx="3521413" cy="461665"/>
            </a:xfrm>
            <a:prstGeom prst="rect">
              <a:avLst/>
            </a:prstGeom>
            <a:noFill/>
          </p:spPr>
          <p:txBody>
            <a:bodyPr wrap="square" rtlCol="0">
              <a:spAutoFit/>
            </a:bodyPr>
            <a:lstStyle/>
            <a:p>
              <a:r>
                <a:rPr kumimoji="1" lang="ja-JP" altLang="en-US" sz="2400" dirty="0">
                  <a:solidFill>
                    <a:prstClr val="white"/>
                  </a:solidFill>
                  <a:latin typeface="HGP創英角ｺﾞｼｯｸUB" panose="020B0900000000000000" pitchFamily="50" charset="-128"/>
                  <a:ea typeface="HGP創英角ｺﾞｼｯｸUB" panose="020B0900000000000000" pitchFamily="50" charset="-128"/>
                </a:rPr>
                <a:t>山に</a:t>
              </a:r>
              <a:r>
                <a:rPr kumimoji="1" lang="ja-JP" altLang="en-US" sz="2400" dirty="0" smtClean="0">
                  <a:solidFill>
                    <a:prstClr val="white"/>
                  </a:solidFill>
                  <a:latin typeface="HGP創英角ｺﾞｼｯｸUB" panose="020B0900000000000000" pitchFamily="50" charset="-128"/>
                  <a:ea typeface="HGP創英角ｺﾞｼｯｸUB" panose="020B0900000000000000" pitchFamily="50" charset="-128"/>
                </a:rPr>
                <a:t>すてられた</a:t>
              </a:r>
              <a:r>
                <a:rPr kumimoji="1" lang="ja-JP" altLang="en-US" sz="2400" dirty="0">
                  <a:solidFill>
                    <a:prstClr val="white"/>
                  </a:solidFill>
                  <a:latin typeface="HGP創英角ｺﾞｼｯｸUB" panose="020B0900000000000000" pitchFamily="50" charset="-128"/>
                  <a:ea typeface="HGP創英角ｺﾞｼｯｸUB" panose="020B0900000000000000" pitchFamily="50" charset="-128"/>
                </a:rPr>
                <a:t>ごみ</a:t>
              </a:r>
            </a:p>
          </p:txBody>
        </p:sp>
      </p:grpSp>
      <p:grpSp>
        <p:nvGrpSpPr>
          <p:cNvPr id="5" name="グループ化 4"/>
          <p:cNvGrpSpPr/>
          <p:nvPr/>
        </p:nvGrpSpPr>
        <p:grpSpPr>
          <a:xfrm>
            <a:off x="4572000" y="3271331"/>
            <a:ext cx="4695297" cy="3318170"/>
            <a:chOff x="3637969" y="2782112"/>
            <a:chExt cx="5710067" cy="3794422"/>
          </a:xfrm>
        </p:grpSpPr>
        <p:pic>
          <p:nvPicPr>
            <p:cNvPr id="18" name="図 17" descr="池にいる鳥たち&#10;&#10;自動的に生成された説明">
              <a:extLst>
                <a:ext uri="{FF2B5EF4-FFF2-40B4-BE49-F238E27FC236}">
                  <a16:creationId xmlns:a16="http://schemas.microsoft.com/office/drawing/2014/main" id="{B502713A-61D0-4191-8E11-00EB53D8E05D}"/>
                </a:ext>
              </a:extLst>
            </p:cNvPr>
            <p:cNvPicPr>
              <a:picLocks noChangeAspect="1"/>
            </p:cNvPicPr>
            <p:nvPr/>
          </p:nvPicPr>
          <p:blipFill rotWithShape="1">
            <a:blip r:embed="rId12">
              <a:extLst>
                <a:ext uri="{28A0092B-C50C-407E-A947-70E740481C1C}">
                  <a14:useLocalDpi xmlns:a14="http://schemas.microsoft.com/office/drawing/2010/main" val="0"/>
                </a:ext>
              </a:extLst>
            </a:blip>
            <a:srcRect t="-1"/>
            <a:stretch/>
          </p:blipFill>
          <p:spPr>
            <a:xfrm>
              <a:off x="3637969" y="2782112"/>
              <a:ext cx="5280185" cy="3794422"/>
            </a:xfrm>
            <a:prstGeom prst="rect">
              <a:avLst/>
            </a:prstGeom>
          </p:spPr>
        </p:pic>
        <p:sp>
          <p:nvSpPr>
            <p:cNvPr id="19" name="テキスト ボックス 18"/>
            <p:cNvSpPr txBox="1"/>
            <p:nvPr/>
          </p:nvSpPr>
          <p:spPr>
            <a:xfrm>
              <a:off x="5826623" y="6012404"/>
              <a:ext cx="3521413" cy="527927"/>
            </a:xfrm>
            <a:prstGeom prst="rect">
              <a:avLst/>
            </a:prstGeom>
            <a:noFill/>
          </p:spPr>
          <p:txBody>
            <a:bodyPr wrap="square" rtlCol="0">
              <a:spAutoFit/>
            </a:bodyPr>
            <a:lstStyle/>
            <a:p>
              <a:r>
                <a:rPr kumimoji="1" lang="ja-JP" altLang="en-US" sz="2400" dirty="0">
                  <a:solidFill>
                    <a:prstClr val="white"/>
                  </a:solidFill>
                  <a:latin typeface="HGP創英角ｺﾞｼｯｸUB" panose="020B0900000000000000" pitchFamily="50" charset="-128"/>
                  <a:ea typeface="HGP創英角ｺﾞｼｯｸUB" panose="020B0900000000000000" pitchFamily="50" charset="-128"/>
                </a:rPr>
                <a:t>川を</a:t>
              </a:r>
              <a:r>
                <a:rPr kumimoji="1" lang="ja-JP" altLang="en-US" sz="2400" dirty="0" smtClean="0">
                  <a:solidFill>
                    <a:prstClr val="white"/>
                  </a:solidFill>
                  <a:latin typeface="HGP創英角ｺﾞｼｯｸUB" panose="020B0900000000000000" pitchFamily="50" charset="-128"/>
                  <a:ea typeface="HGP創英角ｺﾞｼｯｸUB" panose="020B0900000000000000" pitchFamily="50" charset="-128"/>
                </a:rPr>
                <a:t>ながれる</a:t>
              </a:r>
              <a:r>
                <a:rPr kumimoji="1" lang="ja-JP" altLang="en-US" sz="2400" dirty="0">
                  <a:solidFill>
                    <a:prstClr val="white"/>
                  </a:solidFill>
                  <a:latin typeface="HGP創英角ｺﾞｼｯｸUB" panose="020B0900000000000000" pitchFamily="50" charset="-128"/>
                  <a:ea typeface="HGP創英角ｺﾞｼｯｸUB" panose="020B0900000000000000" pitchFamily="50" charset="-128"/>
                </a:rPr>
                <a:t>ごみ</a:t>
              </a:r>
            </a:p>
          </p:txBody>
        </p:sp>
      </p:grpSp>
    </p:spTree>
    <p:extLst>
      <p:ext uri="{BB962C8B-B14F-4D97-AF65-F5344CB8AC3E}">
        <p14:creationId xmlns:p14="http://schemas.microsoft.com/office/powerpoint/2010/main" val="15013602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EC788215-3A6C-4E71-9758-E73D24A641B8}"/>
              </a:ext>
            </a:extLst>
          </p:cNvPr>
          <p:cNvSpPr/>
          <p:nvPr/>
        </p:nvSpPr>
        <p:spPr>
          <a:xfrm>
            <a:off x="320201" y="514168"/>
            <a:ext cx="8503597" cy="6003192"/>
          </a:xfrm>
          <a:prstGeom prst="roundRect">
            <a:avLst>
              <a:gd name="adj" fmla="val 75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prstClr val="white"/>
              </a:solidFill>
            </a:endParaRPr>
          </a:p>
        </p:txBody>
      </p:sp>
      <p:sp>
        <p:nvSpPr>
          <p:cNvPr id="22" name="星: 5 pt 21">
            <a:extLst>
              <a:ext uri="{FF2B5EF4-FFF2-40B4-BE49-F238E27FC236}">
                <a16:creationId xmlns:a16="http://schemas.microsoft.com/office/drawing/2014/main" id="{BEB3D394-11BA-4DC7-A734-8CC4FBA01CF9}"/>
              </a:ext>
            </a:extLst>
          </p:cNvPr>
          <p:cNvSpPr/>
          <p:nvPr/>
        </p:nvSpPr>
        <p:spPr>
          <a:xfrm>
            <a:off x="5853191" y="5468987"/>
            <a:ext cx="651949" cy="651949"/>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pic>
        <p:nvPicPr>
          <p:cNvPr id="5" name="図 4">
            <a:extLst>
              <a:ext uri="{FF2B5EF4-FFF2-40B4-BE49-F238E27FC236}">
                <a16:creationId xmlns:a16="http://schemas.microsoft.com/office/drawing/2014/main" id="{12CE8BB4-877B-4A76-9286-26C83FB2F1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6394" y="600389"/>
            <a:ext cx="1313796" cy="1520861"/>
          </a:xfrm>
          <a:prstGeom prst="rect">
            <a:avLst/>
          </a:prstGeom>
        </p:spPr>
      </p:pic>
      <p:pic>
        <p:nvPicPr>
          <p:cNvPr id="9" name="図 8">
            <a:extLst>
              <a:ext uri="{FF2B5EF4-FFF2-40B4-BE49-F238E27FC236}">
                <a16:creationId xmlns:a16="http://schemas.microsoft.com/office/drawing/2014/main" id="{DF4BBD95-5400-4EFE-8D20-2F60E2D15B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5936" y="2057191"/>
            <a:ext cx="3584107" cy="3257365"/>
          </a:xfrm>
          <a:prstGeom prst="rect">
            <a:avLst/>
          </a:prstGeom>
        </p:spPr>
      </p:pic>
      <p:sp>
        <p:nvSpPr>
          <p:cNvPr id="11" name="テキスト ボックス 9">
            <a:extLst>
              <a:ext uri="{FF2B5EF4-FFF2-40B4-BE49-F238E27FC236}">
                <a16:creationId xmlns:a16="http://schemas.microsoft.com/office/drawing/2014/main" id="{46B79FD7-DE48-47EA-819F-E99FADA2F75E}"/>
              </a:ext>
            </a:extLst>
          </p:cNvPr>
          <p:cNvSpPr txBox="1">
            <a:spLocks noChangeArrowheads="1"/>
          </p:cNvSpPr>
          <p:nvPr/>
        </p:nvSpPr>
        <p:spPr bwMode="auto">
          <a:xfrm>
            <a:off x="823066" y="5601316"/>
            <a:ext cx="36528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kumimoji="1" sz="3200">
                <a:solidFill>
                  <a:schemeClr val="tx1"/>
                </a:solidFill>
                <a:latin typeface="Gill Sans MT" panose="020B0502020104020203" pitchFamily="34" charset="0"/>
                <a:ea typeface="HGｺﾞｼｯｸE" panose="020B0909000000000000" pitchFamily="49" charset="-128"/>
              </a:defRPr>
            </a:lvl1pPr>
            <a:lvl2pPr marL="742950" indent="-285750">
              <a:spcBef>
                <a:spcPts val="550"/>
              </a:spcBef>
              <a:buClr>
                <a:schemeClr val="accent1"/>
              </a:buClr>
              <a:buFont typeface="Verdana" panose="020B0604030504040204" pitchFamily="34" charset="0"/>
              <a:buChar char="◦"/>
              <a:defRPr kumimoji="1" sz="2800">
                <a:solidFill>
                  <a:schemeClr val="tx1"/>
                </a:solidFill>
                <a:latin typeface="Gill Sans MT" panose="020B0502020104020203" pitchFamily="34" charset="0"/>
                <a:ea typeface="HGｺﾞｼｯｸE" panose="020B0909000000000000" pitchFamily="49" charset="-128"/>
              </a:defRPr>
            </a:lvl2pPr>
            <a:lvl3pPr marL="1143000" indent="-228600">
              <a:spcBef>
                <a:spcPct val="20000"/>
              </a:spcBef>
              <a:buClr>
                <a:schemeClr val="accent2"/>
              </a:buClr>
              <a:buFont typeface="Wingdings 2" panose="05020102010507070707" pitchFamily="18" charset="2"/>
              <a:buChar char=""/>
              <a:defRPr kumimoji="1" sz="2400">
                <a:solidFill>
                  <a:schemeClr val="tx1"/>
                </a:solidFill>
                <a:latin typeface="Gill Sans MT" panose="020B0502020104020203" pitchFamily="34" charset="0"/>
                <a:ea typeface="HGｺﾞｼｯｸE" panose="020B0909000000000000" pitchFamily="49" charset="-128"/>
              </a:defRPr>
            </a:lvl3pPr>
            <a:lvl4pPr marL="1600200" indent="-228600">
              <a:spcBef>
                <a:spcPct val="20000"/>
              </a:spcBef>
              <a:buClr>
                <a:srgbClr val="C32D2E"/>
              </a:buClr>
              <a:buFont typeface="Wingdings 2" panose="05020102010507070707" pitchFamily="18" charset="2"/>
              <a:buChar char=""/>
              <a:defRPr kumimoji="1" sz="2000">
                <a:solidFill>
                  <a:schemeClr val="tx1"/>
                </a:solidFill>
                <a:latin typeface="Gill Sans MT" panose="020B0502020104020203" pitchFamily="34" charset="0"/>
                <a:ea typeface="HGｺﾞｼｯｸE" panose="020B0909000000000000" pitchFamily="49" charset="-128"/>
              </a:defRPr>
            </a:lvl4pPr>
            <a:lvl5pPr marL="2057400" indent="-228600">
              <a:spcBef>
                <a:spcPct val="20000"/>
              </a:spcBef>
              <a:buClr>
                <a:srgbClr val="84AA33"/>
              </a:buClr>
              <a:buFont typeface="Wingdings 2" panose="05020102010507070707" pitchFamily="18" charset="2"/>
              <a:buChar char=""/>
              <a:defRPr kumimoji="1" sz="2000">
                <a:solidFill>
                  <a:schemeClr val="tx1"/>
                </a:solidFill>
                <a:latin typeface="Gill Sans MT" panose="020B0502020104020203" pitchFamily="34" charset="0"/>
                <a:ea typeface="HGｺﾞｼｯｸE" panose="020B0909000000000000" pitchFamily="49" charset="-128"/>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kumimoji="1" sz="2000">
                <a:solidFill>
                  <a:schemeClr val="tx1"/>
                </a:solidFill>
                <a:latin typeface="Gill Sans MT" panose="020B0502020104020203" pitchFamily="34" charset="0"/>
                <a:ea typeface="HGｺﾞｼｯｸE" panose="020B0909000000000000" pitchFamily="49" charset="-128"/>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kumimoji="1" sz="2000">
                <a:solidFill>
                  <a:schemeClr val="tx1"/>
                </a:solidFill>
                <a:latin typeface="Gill Sans MT" panose="020B0502020104020203" pitchFamily="34" charset="0"/>
                <a:ea typeface="HGｺﾞｼｯｸE" panose="020B0909000000000000" pitchFamily="49" charset="-128"/>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kumimoji="1" sz="2000">
                <a:solidFill>
                  <a:schemeClr val="tx1"/>
                </a:solidFill>
                <a:latin typeface="Gill Sans MT" panose="020B0502020104020203" pitchFamily="34" charset="0"/>
                <a:ea typeface="HGｺﾞｼｯｸE" panose="020B0909000000000000" pitchFamily="49" charset="-128"/>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kumimoji="1" sz="2000">
                <a:solidFill>
                  <a:schemeClr val="tx1"/>
                </a:solidFill>
                <a:latin typeface="Gill Sans MT" panose="020B0502020104020203" pitchFamily="34" charset="0"/>
                <a:ea typeface="HGｺﾞｼｯｸE" panose="020B0909000000000000" pitchFamily="49" charset="-128"/>
              </a:defRPr>
            </a:lvl9pPr>
          </a:lstStyle>
          <a:p>
            <a:pPr algn="ctr" defTabSz="914400" fontAlgn="base">
              <a:spcBef>
                <a:spcPct val="0"/>
              </a:spcBef>
              <a:spcAft>
                <a:spcPct val="0"/>
              </a:spcAft>
              <a:buClrTx/>
              <a:buSzTx/>
              <a:buFontTx/>
              <a:buNone/>
            </a:pPr>
            <a:r>
              <a:rPr lang="ja-JP" altLang="en-US" sz="3600" b="1" dirty="0">
                <a:solidFill>
                  <a:srgbClr val="000000"/>
                </a:solidFill>
                <a:latin typeface="HG丸ｺﾞｼｯｸM-PRO" panose="020F0600000000000000" pitchFamily="50" charset="-128"/>
                <a:ea typeface="HG丸ｺﾞｼｯｸM-PRO" panose="020F0600000000000000" pitchFamily="50" charset="-128"/>
              </a:rPr>
              <a:t>約</a:t>
            </a:r>
            <a:r>
              <a:rPr lang="en-US" altLang="ja-JP" sz="3600" b="1" dirty="0">
                <a:solidFill>
                  <a:srgbClr val="000000"/>
                </a:solidFill>
                <a:latin typeface="HG丸ｺﾞｼｯｸM-PRO" panose="020F0600000000000000" pitchFamily="50" charset="-128"/>
                <a:ea typeface="HG丸ｺﾞｼｯｸM-PRO" panose="020F0600000000000000" pitchFamily="50" charset="-128"/>
              </a:rPr>
              <a:t>30</a:t>
            </a:r>
            <a:r>
              <a:rPr lang="ja-JP" altLang="en-US" sz="3600" b="1" dirty="0">
                <a:solidFill>
                  <a:srgbClr val="000000"/>
                </a:solidFill>
                <a:latin typeface="HG丸ｺﾞｼｯｸM-PRO" panose="020F0600000000000000" pitchFamily="50" charset="-128"/>
                <a:ea typeface="HG丸ｺﾞｼｯｸM-PRO" panose="020F0600000000000000" pitchFamily="50" charset="-128"/>
              </a:rPr>
              <a:t>年前</a:t>
            </a:r>
          </a:p>
        </p:txBody>
      </p:sp>
      <p:pic>
        <p:nvPicPr>
          <p:cNvPr id="12" name="Picture 2" descr="G:\IMG.jpg">
            <a:extLst>
              <a:ext uri="{FF2B5EF4-FFF2-40B4-BE49-F238E27FC236}">
                <a16:creationId xmlns:a16="http://schemas.microsoft.com/office/drawing/2014/main" id="{8EF47809-BF70-4433-AC4B-9A623887A4F1}"/>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710924" y="2060277"/>
            <a:ext cx="3475559" cy="327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テキスト ボックス 7">
            <a:extLst>
              <a:ext uri="{FF2B5EF4-FFF2-40B4-BE49-F238E27FC236}">
                <a16:creationId xmlns:a16="http://schemas.microsoft.com/office/drawing/2014/main" id="{A3BA02AD-32B9-40CC-96BD-65CACC27679C}"/>
              </a:ext>
            </a:extLst>
          </p:cNvPr>
          <p:cNvSpPr txBox="1">
            <a:spLocks noChangeArrowheads="1"/>
          </p:cNvSpPr>
          <p:nvPr/>
        </p:nvSpPr>
        <p:spPr bwMode="auto">
          <a:xfrm>
            <a:off x="5135089" y="5422903"/>
            <a:ext cx="3225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kumimoji="1" sz="3200">
                <a:solidFill>
                  <a:schemeClr val="tx1"/>
                </a:solidFill>
                <a:latin typeface="Gill Sans MT" panose="020B0502020104020203" pitchFamily="34" charset="0"/>
                <a:ea typeface="HGｺﾞｼｯｸE" panose="020B0909000000000000" pitchFamily="49" charset="-128"/>
              </a:defRPr>
            </a:lvl1pPr>
            <a:lvl2pPr marL="742950" indent="-285750">
              <a:spcBef>
                <a:spcPts val="550"/>
              </a:spcBef>
              <a:buClr>
                <a:schemeClr val="accent1"/>
              </a:buClr>
              <a:buFont typeface="Verdana" panose="020B0604030504040204" pitchFamily="34" charset="0"/>
              <a:buChar char="◦"/>
              <a:defRPr kumimoji="1" sz="2800">
                <a:solidFill>
                  <a:schemeClr val="tx1"/>
                </a:solidFill>
                <a:latin typeface="Gill Sans MT" panose="020B0502020104020203" pitchFamily="34" charset="0"/>
                <a:ea typeface="HGｺﾞｼｯｸE" panose="020B0909000000000000" pitchFamily="49" charset="-128"/>
              </a:defRPr>
            </a:lvl2pPr>
            <a:lvl3pPr marL="1143000" indent="-228600">
              <a:spcBef>
                <a:spcPct val="20000"/>
              </a:spcBef>
              <a:buClr>
                <a:schemeClr val="accent2"/>
              </a:buClr>
              <a:buFont typeface="Wingdings 2" panose="05020102010507070707" pitchFamily="18" charset="2"/>
              <a:buChar char=""/>
              <a:defRPr kumimoji="1" sz="2400">
                <a:solidFill>
                  <a:schemeClr val="tx1"/>
                </a:solidFill>
                <a:latin typeface="Gill Sans MT" panose="020B0502020104020203" pitchFamily="34" charset="0"/>
                <a:ea typeface="HGｺﾞｼｯｸE" panose="020B0909000000000000" pitchFamily="49" charset="-128"/>
              </a:defRPr>
            </a:lvl3pPr>
            <a:lvl4pPr marL="1600200" indent="-228600">
              <a:spcBef>
                <a:spcPct val="20000"/>
              </a:spcBef>
              <a:buClr>
                <a:srgbClr val="C32D2E"/>
              </a:buClr>
              <a:buFont typeface="Wingdings 2" panose="05020102010507070707" pitchFamily="18" charset="2"/>
              <a:buChar char=""/>
              <a:defRPr kumimoji="1" sz="2000">
                <a:solidFill>
                  <a:schemeClr val="tx1"/>
                </a:solidFill>
                <a:latin typeface="Gill Sans MT" panose="020B0502020104020203" pitchFamily="34" charset="0"/>
                <a:ea typeface="HGｺﾞｼｯｸE" panose="020B0909000000000000" pitchFamily="49" charset="-128"/>
              </a:defRPr>
            </a:lvl4pPr>
            <a:lvl5pPr marL="2057400" indent="-228600">
              <a:spcBef>
                <a:spcPct val="20000"/>
              </a:spcBef>
              <a:buClr>
                <a:srgbClr val="84AA33"/>
              </a:buClr>
              <a:buFont typeface="Wingdings 2" panose="05020102010507070707" pitchFamily="18" charset="2"/>
              <a:buChar char=""/>
              <a:defRPr kumimoji="1" sz="2000">
                <a:solidFill>
                  <a:schemeClr val="tx1"/>
                </a:solidFill>
                <a:latin typeface="Gill Sans MT" panose="020B0502020104020203" pitchFamily="34" charset="0"/>
                <a:ea typeface="HGｺﾞｼｯｸE" panose="020B0909000000000000" pitchFamily="49" charset="-128"/>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kumimoji="1" sz="2000">
                <a:solidFill>
                  <a:schemeClr val="tx1"/>
                </a:solidFill>
                <a:latin typeface="Gill Sans MT" panose="020B0502020104020203" pitchFamily="34" charset="0"/>
                <a:ea typeface="HGｺﾞｼｯｸE" panose="020B0909000000000000" pitchFamily="49" charset="-128"/>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kumimoji="1" sz="2000">
                <a:solidFill>
                  <a:schemeClr val="tx1"/>
                </a:solidFill>
                <a:latin typeface="Gill Sans MT" panose="020B0502020104020203" pitchFamily="34" charset="0"/>
                <a:ea typeface="HGｺﾞｼｯｸE" panose="020B0909000000000000" pitchFamily="49" charset="-128"/>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kumimoji="1" sz="2000">
                <a:solidFill>
                  <a:schemeClr val="tx1"/>
                </a:solidFill>
                <a:latin typeface="Gill Sans MT" panose="020B0502020104020203" pitchFamily="34" charset="0"/>
                <a:ea typeface="HGｺﾞｼｯｸE" panose="020B0909000000000000" pitchFamily="49" charset="-128"/>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kumimoji="1" sz="2000">
                <a:solidFill>
                  <a:schemeClr val="tx1"/>
                </a:solidFill>
                <a:latin typeface="Gill Sans MT" panose="020B0502020104020203" pitchFamily="34" charset="0"/>
                <a:ea typeface="HGｺﾞｼｯｸE" panose="020B0909000000000000" pitchFamily="49" charset="-128"/>
              </a:defRPr>
            </a:lvl9pPr>
          </a:lstStyle>
          <a:p>
            <a:pPr algn="ctr" defTabSz="914400" fontAlgn="base">
              <a:spcBef>
                <a:spcPct val="0"/>
              </a:spcBef>
              <a:spcAft>
                <a:spcPct val="0"/>
              </a:spcAft>
              <a:buClrTx/>
              <a:buSzTx/>
              <a:buFontTx/>
              <a:buNone/>
            </a:pPr>
            <a:r>
              <a:rPr lang="ja-JP" altLang="en-US" sz="3600" b="1" dirty="0">
                <a:solidFill>
                  <a:srgbClr val="000000"/>
                </a:solidFill>
                <a:latin typeface="HG丸ｺﾞｼｯｸM-PRO" panose="020F0600000000000000" pitchFamily="50" charset="-128"/>
                <a:ea typeface="HG丸ｺﾞｼｯｸM-PRO" panose="020F0600000000000000" pitchFamily="50" charset="-128"/>
              </a:rPr>
              <a:t>今</a:t>
            </a:r>
          </a:p>
        </p:txBody>
      </p:sp>
      <p:sp>
        <p:nvSpPr>
          <p:cNvPr id="14" name="右矢印 9">
            <a:extLst>
              <a:ext uri="{FF2B5EF4-FFF2-40B4-BE49-F238E27FC236}">
                <a16:creationId xmlns:a16="http://schemas.microsoft.com/office/drawing/2014/main" id="{1B13E567-30C2-42D9-B432-5B24E4A9CC7B}"/>
              </a:ext>
            </a:extLst>
          </p:cNvPr>
          <p:cNvSpPr/>
          <p:nvPr/>
        </p:nvSpPr>
        <p:spPr>
          <a:xfrm>
            <a:off x="4206085" y="3429000"/>
            <a:ext cx="706893" cy="567619"/>
          </a:xfrm>
          <a:prstGeom prst="rightArrow">
            <a:avLst>
              <a:gd name="adj1" fmla="val 40447"/>
              <a:gd name="adj2" fmla="val 58491"/>
            </a:avLst>
          </a:prstGeom>
          <a:solidFill>
            <a:schemeClr val="accent2"/>
          </a:solidFill>
          <a:ln w="25400" cap="flat" cmpd="sng" algn="ctr">
            <a:solidFill>
              <a:sysClr val="window" lastClr="FFFFFF"/>
            </a:solidFill>
            <a:prstDash val="solid"/>
          </a:ln>
          <a:effectLst>
            <a:outerShdw blurRad="63500" dist="25400" dir="5400000" rotWithShape="0">
              <a:srgbClr val="000000">
                <a:alpha val="43137"/>
              </a:srgbClr>
            </a:outerShdw>
          </a:effectLst>
        </p:spPr>
        <p:txBody>
          <a:bodyPr anchor="ctr"/>
          <a:lstStyle/>
          <a:p>
            <a:pPr algn="ctr" defTabSz="914400" fontAlgn="base">
              <a:spcBef>
                <a:spcPct val="0"/>
              </a:spcBef>
              <a:spcAft>
                <a:spcPct val="0"/>
              </a:spcAft>
              <a:defRPr/>
            </a:pPr>
            <a:endParaRPr kumimoji="1" lang="ja-JP" altLang="en-US" kern="0">
              <a:solidFill>
                <a:prstClr val="white"/>
              </a:solidFill>
              <a:latin typeface="Gill Sans MT"/>
              <a:ea typeface="HGｺﾞｼｯｸE" panose="020B0909000000000000" pitchFamily="49" charset="-128"/>
            </a:endParaRPr>
          </a:p>
        </p:txBody>
      </p:sp>
      <p:sp>
        <p:nvSpPr>
          <p:cNvPr id="2" name="テキスト ボックス 1">
            <a:extLst>
              <a:ext uri="{FF2B5EF4-FFF2-40B4-BE49-F238E27FC236}">
                <a16:creationId xmlns:a16="http://schemas.microsoft.com/office/drawing/2014/main" id="{C161587C-5F94-4AEE-B64C-97058E4DCDC5}"/>
              </a:ext>
            </a:extLst>
          </p:cNvPr>
          <p:cNvSpPr txBox="1"/>
          <p:nvPr/>
        </p:nvSpPr>
        <p:spPr>
          <a:xfrm>
            <a:off x="957295" y="953224"/>
            <a:ext cx="7239000" cy="646331"/>
          </a:xfrm>
          <a:prstGeom prst="rect">
            <a:avLst/>
          </a:prstGeom>
          <a:noFill/>
        </p:spPr>
        <p:txBody>
          <a:bodyPr wrap="square" rtlCol="0">
            <a:spAutoFit/>
          </a:bodyPr>
          <a:lstStyle/>
          <a:p>
            <a:r>
              <a:rPr kumimoji="1" lang="ja-JP" altLang="en-US" sz="3600" dirty="0">
                <a:solidFill>
                  <a:srgbClr val="5B9BD5">
                    <a:lumMod val="75000"/>
                  </a:srgbClr>
                </a:solidFill>
                <a:latin typeface="HGP創英角ｺﾞｼｯｸUB" panose="020B0900000000000000" pitchFamily="50" charset="-128"/>
                <a:ea typeface="HGP創英角ｺﾞｼｯｸUB" panose="020B0900000000000000" pitchFamily="50" charset="-128"/>
              </a:rPr>
              <a:t>ごみをうめる場所もいっぱいに</a:t>
            </a:r>
            <a:r>
              <a:rPr kumimoji="1" lang="en-US" altLang="ja-JP" sz="3600" dirty="0">
                <a:solidFill>
                  <a:srgbClr val="5B9BD5">
                    <a:lumMod val="75000"/>
                  </a:srgbClr>
                </a:solidFill>
                <a:latin typeface="HGP創英角ｺﾞｼｯｸUB" panose="020B0900000000000000" pitchFamily="50" charset="-128"/>
                <a:ea typeface="HGP創英角ｺﾞｼｯｸUB" panose="020B0900000000000000" pitchFamily="50" charset="-128"/>
              </a:rPr>
              <a:t>…</a:t>
            </a:r>
            <a:endParaRPr kumimoji="1" lang="ja-JP" altLang="en-US" sz="3600" dirty="0">
              <a:solidFill>
                <a:srgbClr val="5B9BD5">
                  <a:lumMod val="75000"/>
                </a:srgbClr>
              </a:solidFill>
              <a:latin typeface="HGP創英角ｺﾞｼｯｸUB" panose="020B0900000000000000" pitchFamily="50" charset="-128"/>
              <a:ea typeface="HGP創英角ｺﾞｼｯｸUB" panose="020B0900000000000000" pitchFamily="50" charset="-128"/>
            </a:endParaRPr>
          </a:p>
        </p:txBody>
      </p:sp>
      <p:sp>
        <p:nvSpPr>
          <p:cNvPr id="15" name="テキスト ボックス 14">
            <a:extLst>
              <a:ext uri="{FF2B5EF4-FFF2-40B4-BE49-F238E27FC236}">
                <a16:creationId xmlns:a16="http://schemas.microsoft.com/office/drawing/2014/main" id="{1FC60E64-BD76-43C6-BE9E-10F680C13EEB}"/>
              </a:ext>
            </a:extLst>
          </p:cNvPr>
          <p:cNvSpPr txBox="1"/>
          <p:nvPr/>
        </p:nvSpPr>
        <p:spPr>
          <a:xfrm>
            <a:off x="163450" y="-12646"/>
            <a:ext cx="6822830" cy="523220"/>
          </a:xfrm>
          <a:prstGeom prst="rect">
            <a:avLst/>
          </a:prstGeom>
          <a:noFill/>
        </p:spPr>
        <p:txBody>
          <a:bodyPr wrap="square">
            <a:spAutoFit/>
          </a:bodyPr>
          <a:lstStyle/>
          <a:p>
            <a:r>
              <a:rPr kumimoji="1" lang="ja-JP" altLang="en-US" sz="2800" dirty="0">
                <a:solidFill>
                  <a:prstClr val="black"/>
                </a:solidFill>
                <a:latin typeface="HGP創英角ｺﾞｼｯｸUB" panose="020B0900000000000000" pitchFamily="50" charset="-128"/>
                <a:ea typeface="HGP創英角ｺﾞｼｯｸUB" panose="020B0900000000000000" pitchFamily="50" charset="-128"/>
              </a:rPr>
              <a:t>ミッション１　ごみのことを知ろう！</a:t>
            </a:r>
            <a:endParaRPr kumimoji="1" lang="en-US" altLang="ja-JP" sz="28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6" name="星: 5 pt 21">
            <a:extLst>
              <a:ext uri="{FF2B5EF4-FFF2-40B4-BE49-F238E27FC236}">
                <a16:creationId xmlns:a16="http://schemas.microsoft.com/office/drawing/2014/main" id="{BEB3D394-11BA-4DC7-A734-8CC4FBA01CF9}"/>
              </a:ext>
            </a:extLst>
          </p:cNvPr>
          <p:cNvSpPr/>
          <p:nvPr/>
        </p:nvSpPr>
        <p:spPr>
          <a:xfrm>
            <a:off x="863324" y="5584585"/>
            <a:ext cx="651949" cy="651949"/>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Tree>
    <p:extLst>
      <p:ext uri="{BB962C8B-B14F-4D97-AF65-F5344CB8AC3E}">
        <p14:creationId xmlns:p14="http://schemas.microsoft.com/office/powerpoint/2010/main" val="1385292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EC788215-3A6C-4E71-9758-E73D24A641B8}"/>
              </a:ext>
            </a:extLst>
          </p:cNvPr>
          <p:cNvSpPr/>
          <p:nvPr/>
        </p:nvSpPr>
        <p:spPr>
          <a:xfrm>
            <a:off x="320201" y="514168"/>
            <a:ext cx="8503597" cy="6003192"/>
          </a:xfrm>
          <a:prstGeom prst="roundRect">
            <a:avLst>
              <a:gd name="adj" fmla="val 75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prstClr val="white"/>
              </a:solidFill>
            </a:endParaRPr>
          </a:p>
        </p:txBody>
      </p:sp>
      <p:sp>
        <p:nvSpPr>
          <p:cNvPr id="18" name="星: 5 pt 17">
            <a:extLst>
              <a:ext uri="{FF2B5EF4-FFF2-40B4-BE49-F238E27FC236}">
                <a16:creationId xmlns:a16="http://schemas.microsoft.com/office/drawing/2014/main" id="{8C7E279C-BB1A-4A60-AD77-9917BAFCA362}"/>
              </a:ext>
            </a:extLst>
          </p:cNvPr>
          <p:cNvSpPr/>
          <p:nvPr/>
        </p:nvSpPr>
        <p:spPr>
          <a:xfrm rot="3600000">
            <a:off x="883064" y="5483914"/>
            <a:ext cx="1007165" cy="1007165"/>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20" name="星: 5 pt 19">
            <a:extLst>
              <a:ext uri="{FF2B5EF4-FFF2-40B4-BE49-F238E27FC236}">
                <a16:creationId xmlns:a16="http://schemas.microsoft.com/office/drawing/2014/main" id="{C8933AAB-C86D-4B8F-8C07-7E0258AD9720}"/>
              </a:ext>
            </a:extLst>
          </p:cNvPr>
          <p:cNvSpPr/>
          <p:nvPr/>
        </p:nvSpPr>
        <p:spPr>
          <a:xfrm>
            <a:off x="8214215" y="4741384"/>
            <a:ext cx="651949" cy="651949"/>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22" name="星: 5 pt 21">
            <a:extLst>
              <a:ext uri="{FF2B5EF4-FFF2-40B4-BE49-F238E27FC236}">
                <a16:creationId xmlns:a16="http://schemas.microsoft.com/office/drawing/2014/main" id="{BEB3D394-11BA-4DC7-A734-8CC4FBA01CF9}"/>
              </a:ext>
            </a:extLst>
          </p:cNvPr>
          <p:cNvSpPr/>
          <p:nvPr/>
        </p:nvSpPr>
        <p:spPr>
          <a:xfrm>
            <a:off x="4534579" y="5852119"/>
            <a:ext cx="651949" cy="651949"/>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pic>
        <p:nvPicPr>
          <p:cNvPr id="5" name="図 4">
            <a:extLst>
              <a:ext uri="{FF2B5EF4-FFF2-40B4-BE49-F238E27FC236}">
                <a16:creationId xmlns:a16="http://schemas.microsoft.com/office/drawing/2014/main" id="{12CE8BB4-877B-4A76-9286-26C83FB2F1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6394" y="600389"/>
            <a:ext cx="1313796" cy="1520861"/>
          </a:xfrm>
          <a:prstGeom prst="rect">
            <a:avLst/>
          </a:prstGeom>
        </p:spPr>
      </p:pic>
      <p:sp>
        <p:nvSpPr>
          <p:cNvPr id="2" name="テキスト ボックス 1">
            <a:extLst>
              <a:ext uri="{FF2B5EF4-FFF2-40B4-BE49-F238E27FC236}">
                <a16:creationId xmlns:a16="http://schemas.microsoft.com/office/drawing/2014/main" id="{18A93245-7661-4226-BAFB-96D776D83B5C}"/>
              </a:ext>
            </a:extLst>
          </p:cNvPr>
          <p:cNvSpPr txBox="1"/>
          <p:nvPr/>
        </p:nvSpPr>
        <p:spPr>
          <a:xfrm>
            <a:off x="955368" y="2834609"/>
            <a:ext cx="7239000" cy="1569660"/>
          </a:xfrm>
          <a:prstGeom prst="rect">
            <a:avLst/>
          </a:prstGeom>
          <a:noFill/>
        </p:spPr>
        <p:txBody>
          <a:bodyPr wrap="square" rtlCol="0">
            <a:spAutoFit/>
          </a:bodyPr>
          <a:lstStyle/>
          <a:p>
            <a:r>
              <a:rPr kumimoji="1" lang="ja-JP" altLang="en-US" sz="4800" dirty="0">
                <a:solidFill>
                  <a:srgbClr val="5B9BD5">
                    <a:lumMod val="75000"/>
                  </a:srgbClr>
                </a:solidFill>
                <a:latin typeface="HGP創英角ｺﾞｼｯｸUB" panose="020B0900000000000000" pitchFamily="50" charset="-128"/>
                <a:ea typeface="HGP創英角ｺﾞｼｯｸUB" panose="020B0900000000000000" pitchFamily="50" charset="-128"/>
              </a:rPr>
              <a:t>② 自然からのおくりものを　　</a:t>
            </a:r>
            <a:endParaRPr kumimoji="1" lang="en-US" altLang="ja-JP" sz="4800" dirty="0">
              <a:solidFill>
                <a:srgbClr val="5B9BD5">
                  <a:lumMod val="75000"/>
                </a:srgbClr>
              </a:solidFill>
              <a:latin typeface="HGP創英角ｺﾞｼｯｸUB" panose="020B0900000000000000" pitchFamily="50" charset="-128"/>
              <a:ea typeface="HGP創英角ｺﾞｼｯｸUB" panose="020B0900000000000000" pitchFamily="50" charset="-128"/>
            </a:endParaRPr>
          </a:p>
          <a:p>
            <a:r>
              <a:rPr kumimoji="1" lang="ja-JP" altLang="en-US" sz="4800" dirty="0">
                <a:solidFill>
                  <a:srgbClr val="5B9BD5">
                    <a:lumMod val="75000"/>
                  </a:srgbClr>
                </a:solidFill>
                <a:latin typeface="HGP創英角ｺﾞｼｯｸUB" panose="020B0900000000000000" pitchFamily="50" charset="-128"/>
                <a:ea typeface="HGP創英角ｺﾞｼｯｸUB" panose="020B0900000000000000" pitchFamily="50" charset="-128"/>
              </a:rPr>
              <a:t>　　守るため</a:t>
            </a:r>
          </a:p>
        </p:txBody>
      </p:sp>
      <p:sp>
        <p:nvSpPr>
          <p:cNvPr id="10" name="星: 5 pt 9">
            <a:extLst>
              <a:ext uri="{FF2B5EF4-FFF2-40B4-BE49-F238E27FC236}">
                <a16:creationId xmlns:a16="http://schemas.microsoft.com/office/drawing/2014/main" id="{A62BF808-85F8-4433-AC07-FFF8606AF411}"/>
              </a:ext>
            </a:extLst>
          </p:cNvPr>
          <p:cNvSpPr/>
          <p:nvPr/>
        </p:nvSpPr>
        <p:spPr>
          <a:xfrm rot="20777365">
            <a:off x="425210" y="706367"/>
            <a:ext cx="1007165" cy="1007165"/>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pic>
        <p:nvPicPr>
          <p:cNvPr id="11" name="図 10">
            <a:extLst>
              <a:ext uri="{FF2B5EF4-FFF2-40B4-BE49-F238E27FC236}">
                <a16:creationId xmlns:a16="http://schemas.microsoft.com/office/drawing/2014/main" id="{9DB1024D-534A-45A0-BD4F-0151BD19E540}"/>
              </a:ext>
            </a:extLst>
          </p:cNvPr>
          <p:cNvPicPr>
            <a:picLocks noChangeAspect="1"/>
          </p:cNvPicPr>
          <p:nvPr/>
        </p:nvPicPr>
        <p:blipFill>
          <a:blip r:embed="rId4"/>
          <a:stretch>
            <a:fillRect/>
          </a:stretch>
        </p:blipFill>
        <p:spPr>
          <a:xfrm>
            <a:off x="1002170" y="514168"/>
            <a:ext cx="1493679" cy="1685368"/>
          </a:xfrm>
          <a:prstGeom prst="rect">
            <a:avLst/>
          </a:prstGeom>
        </p:spPr>
      </p:pic>
      <p:sp>
        <p:nvSpPr>
          <p:cNvPr id="13" name="テキスト ボックス 12">
            <a:extLst>
              <a:ext uri="{FF2B5EF4-FFF2-40B4-BE49-F238E27FC236}">
                <a16:creationId xmlns:a16="http://schemas.microsoft.com/office/drawing/2014/main" id="{A5F8A348-B427-41E5-9317-2D4ACF5D605D}"/>
              </a:ext>
            </a:extLst>
          </p:cNvPr>
          <p:cNvSpPr txBox="1"/>
          <p:nvPr/>
        </p:nvSpPr>
        <p:spPr>
          <a:xfrm>
            <a:off x="163450" y="-12646"/>
            <a:ext cx="6822830" cy="523220"/>
          </a:xfrm>
          <a:prstGeom prst="rect">
            <a:avLst/>
          </a:prstGeom>
          <a:noFill/>
        </p:spPr>
        <p:txBody>
          <a:bodyPr wrap="square">
            <a:spAutoFit/>
          </a:bodyPr>
          <a:lstStyle/>
          <a:p>
            <a:r>
              <a:rPr kumimoji="1" lang="ja-JP" altLang="en-US" sz="2800" dirty="0">
                <a:solidFill>
                  <a:prstClr val="black"/>
                </a:solidFill>
                <a:latin typeface="HGP創英角ｺﾞｼｯｸUB" panose="020B0900000000000000" pitchFamily="50" charset="-128"/>
                <a:ea typeface="HGP創英角ｺﾞｼｯｸUB" panose="020B0900000000000000" pitchFamily="50" charset="-128"/>
              </a:rPr>
              <a:t>ミッション１　ごみのことを知ろう！</a:t>
            </a:r>
            <a:endParaRPr kumimoji="1" lang="en-US" altLang="ja-JP" sz="2800" dirty="0">
              <a:solidFill>
                <a:prstClr val="black"/>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1017134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EC788215-3A6C-4E71-9758-E73D24A641B8}"/>
              </a:ext>
            </a:extLst>
          </p:cNvPr>
          <p:cNvSpPr/>
          <p:nvPr/>
        </p:nvSpPr>
        <p:spPr>
          <a:xfrm>
            <a:off x="114966" y="510574"/>
            <a:ext cx="8916019" cy="6180278"/>
          </a:xfrm>
          <a:prstGeom prst="roundRect">
            <a:avLst>
              <a:gd name="adj" fmla="val 75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prstClr val="white"/>
              </a:solidFill>
            </a:endParaRPr>
          </a:p>
        </p:txBody>
      </p:sp>
      <p:sp>
        <p:nvSpPr>
          <p:cNvPr id="15" name="矢印: 下 14">
            <a:extLst>
              <a:ext uri="{FF2B5EF4-FFF2-40B4-BE49-F238E27FC236}">
                <a16:creationId xmlns:a16="http://schemas.microsoft.com/office/drawing/2014/main" id="{453BFD9C-7974-4C7E-A1BC-9D9DA962D3B1}"/>
              </a:ext>
            </a:extLst>
          </p:cNvPr>
          <p:cNvSpPr/>
          <p:nvPr/>
        </p:nvSpPr>
        <p:spPr>
          <a:xfrm>
            <a:off x="4191757" y="3530550"/>
            <a:ext cx="1119867" cy="854036"/>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pic>
        <p:nvPicPr>
          <p:cNvPr id="21" name="図 20" descr="草, 座る, グリーン, フロント が含まれている画像&#10;&#10;自動的に生成された説明">
            <a:extLst>
              <a:ext uri="{FF2B5EF4-FFF2-40B4-BE49-F238E27FC236}">
                <a16:creationId xmlns:a16="http://schemas.microsoft.com/office/drawing/2014/main" id="{D2C2CFA6-D67D-427D-8198-DDF0230969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1783" y="665357"/>
            <a:ext cx="1750821" cy="2148247"/>
          </a:xfrm>
          <a:prstGeom prst="rect">
            <a:avLst/>
          </a:prstGeom>
        </p:spPr>
      </p:pic>
      <p:sp>
        <p:nvSpPr>
          <p:cNvPr id="10" name="テキスト ボックス 9">
            <a:extLst>
              <a:ext uri="{FF2B5EF4-FFF2-40B4-BE49-F238E27FC236}">
                <a16:creationId xmlns:a16="http://schemas.microsoft.com/office/drawing/2014/main" id="{AC1C9AFB-222E-4E35-8541-7054B0C53F49}"/>
              </a:ext>
            </a:extLst>
          </p:cNvPr>
          <p:cNvSpPr txBox="1"/>
          <p:nvPr/>
        </p:nvSpPr>
        <p:spPr>
          <a:xfrm>
            <a:off x="163450" y="-12646"/>
            <a:ext cx="6822830" cy="523220"/>
          </a:xfrm>
          <a:prstGeom prst="rect">
            <a:avLst/>
          </a:prstGeom>
          <a:noFill/>
        </p:spPr>
        <p:txBody>
          <a:bodyPr wrap="square">
            <a:spAutoFit/>
          </a:bodyPr>
          <a:lstStyle/>
          <a:p>
            <a:r>
              <a:rPr kumimoji="1" lang="ja-JP" altLang="en-US" sz="2800" dirty="0">
                <a:solidFill>
                  <a:prstClr val="black"/>
                </a:solidFill>
                <a:latin typeface="HGP創英角ｺﾞｼｯｸUB" panose="020B0900000000000000" pitchFamily="50" charset="-128"/>
                <a:ea typeface="HGP創英角ｺﾞｼｯｸUB" panose="020B0900000000000000" pitchFamily="50" charset="-128"/>
              </a:rPr>
              <a:t>ミッション１　ごみのことを知ろう！</a:t>
            </a:r>
            <a:endParaRPr kumimoji="1" lang="en-US" altLang="ja-JP" sz="2800" dirty="0">
              <a:solidFill>
                <a:prstClr val="black"/>
              </a:solidFill>
              <a:latin typeface="HGP創英角ｺﾞｼｯｸUB" panose="020B0900000000000000" pitchFamily="50" charset="-128"/>
              <a:ea typeface="HGP創英角ｺﾞｼｯｸUB" panose="020B0900000000000000" pitchFamily="50" charset="-128"/>
            </a:endParaRPr>
          </a:p>
        </p:txBody>
      </p:sp>
      <p:grpSp>
        <p:nvGrpSpPr>
          <p:cNvPr id="5" name="グループ化 4">
            <a:extLst>
              <a:ext uri="{FF2B5EF4-FFF2-40B4-BE49-F238E27FC236}">
                <a16:creationId xmlns:a16="http://schemas.microsoft.com/office/drawing/2014/main" id="{5446C40A-AA3A-46DB-87CA-D3ECB9AF37B9}"/>
              </a:ext>
            </a:extLst>
          </p:cNvPr>
          <p:cNvGrpSpPr/>
          <p:nvPr/>
        </p:nvGrpSpPr>
        <p:grpSpPr>
          <a:xfrm>
            <a:off x="4554741" y="1778785"/>
            <a:ext cx="1580397" cy="1439651"/>
            <a:chOff x="5529977" y="4276578"/>
            <a:chExt cx="2712428" cy="1992454"/>
          </a:xfrm>
        </p:grpSpPr>
        <p:sp>
          <p:nvSpPr>
            <p:cNvPr id="4" name="吹き出し: 角を丸めた四角形 3">
              <a:extLst>
                <a:ext uri="{FF2B5EF4-FFF2-40B4-BE49-F238E27FC236}">
                  <a16:creationId xmlns:a16="http://schemas.microsoft.com/office/drawing/2014/main" id="{D9D86556-FD8E-4FF6-89C7-6F36915432B1}"/>
                </a:ext>
              </a:extLst>
            </p:cNvPr>
            <p:cNvSpPr/>
            <p:nvPr/>
          </p:nvSpPr>
          <p:spPr>
            <a:xfrm>
              <a:off x="5529977" y="4276578"/>
              <a:ext cx="2712428" cy="1992454"/>
            </a:xfrm>
            <a:prstGeom prst="wedgeRoundRectCallout">
              <a:avLst>
                <a:gd name="adj1" fmla="val -32740"/>
                <a:gd name="adj2" fmla="val -60199"/>
                <a:gd name="adj3" fmla="val 16667"/>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pic>
          <p:nvPicPr>
            <p:cNvPr id="3" name="図 2" descr="木 が含まれている画像&#10;&#10;自動的に生成された説明">
              <a:extLst>
                <a:ext uri="{FF2B5EF4-FFF2-40B4-BE49-F238E27FC236}">
                  <a16:creationId xmlns:a16="http://schemas.microsoft.com/office/drawing/2014/main" id="{557EAE28-DA48-4496-912E-4FBB86D49C80}"/>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5644292" y="4376806"/>
              <a:ext cx="2461664" cy="1791997"/>
            </a:xfrm>
            <a:prstGeom prst="rect">
              <a:avLst/>
            </a:prstGeom>
          </p:spPr>
        </p:pic>
      </p:grpSp>
      <p:sp>
        <p:nvSpPr>
          <p:cNvPr id="28" name="矢印: 下 14">
            <a:extLst>
              <a:ext uri="{FF2B5EF4-FFF2-40B4-BE49-F238E27FC236}">
                <a16:creationId xmlns:a16="http://schemas.microsoft.com/office/drawing/2014/main" id="{453BFD9C-7974-4C7E-A1BC-9D9DA962D3B1}"/>
              </a:ext>
            </a:extLst>
          </p:cNvPr>
          <p:cNvSpPr/>
          <p:nvPr/>
        </p:nvSpPr>
        <p:spPr>
          <a:xfrm>
            <a:off x="7145000" y="3432847"/>
            <a:ext cx="1093509" cy="743674"/>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29" name="矢印: 下 14">
            <a:extLst>
              <a:ext uri="{FF2B5EF4-FFF2-40B4-BE49-F238E27FC236}">
                <a16:creationId xmlns:a16="http://schemas.microsoft.com/office/drawing/2014/main" id="{453BFD9C-7974-4C7E-A1BC-9D9DA962D3B1}"/>
              </a:ext>
            </a:extLst>
          </p:cNvPr>
          <p:cNvSpPr/>
          <p:nvPr/>
        </p:nvSpPr>
        <p:spPr>
          <a:xfrm>
            <a:off x="1040761" y="3524212"/>
            <a:ext cx="1061301" cy="876837"/>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pic>
        <p:nvPicPr>
          <p:cNvPr id="27" name="図 26" descr="テーブル, ゲーム, リモコン, 部屋 が含まれている画像&#10;&#10;自動的に生成された説明">
            <a:extLst>
              <a:ext uri="{FF2B5EF4-FFF2-40B4-BE49-F238E27FC236}">
                <a16:creationId xmlns:a16="http://schemas.microsoft.com/office/drawing/2014/main" id="{5614A2DF-850F-4196-B588-543BFC805A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722" y="759462"/>
            <a:ext cx="2734633" cy="2515862"/>
          </a:xfrm>
          <a:prstGeom prst="rect">
            <a:avLst/>
          </a:prstGeom>
        </p:spPr>
      </p:pic>
      <p:pic>
        <p:nvPicPr>
          <p:cNvPr id="6" name="図 5"/>
          <p:cNvPicPr>
            <a:picLocks noChangeAspect="1"/>
          </p:cNvPicPr>
          <p:nvPr/>
        </p:nvPicPr>
        <p:blipFill>
          <a:blip r:embed="rId6"/>
          <a:stretch>
            <a:fillRect/>
          </a:stretch>
        </p:blipFill>
        <p:spPr>
          <a:xfrm>
            <a:off x="6780642" y="724417"/>
            <a:ext cx="1714500" cy="1838325"/>
          </a:xfrm>
          <a:prstGeom prst="rect">
            <a:avLst/>
          </a:prstGeom>
        </p:spPr>
      </p:pic>
      <p:pic>
        <p:nvPicPr>
          <p:cNvPr id="14" name="図 13"/>
          <p:cNvPicPr>
            <a:picLocks noChangeAspect="1"/>
          </p:cNvPicPr>
          <p:nvPr/>
        </p:nvPicPr>
        <p:blipFill>
          <a:blip r:embed="rId6"/>
          <a:stretch>
            <a:fillRect/>
          </a:stretch>
        </p:blipFill>
        <p:spPr>
          <a:xfrm>
            <a:off x="7823355" y="2175029"/>
            <a:ext cx="1091457" cy="1170284"/>
          </a:xfrm>
          <a:prstGeom prst="rect">
            <a:avLst/>
          </a:prstGeom>
        </p:spPr>
      </p:pic>
      <p:grpSp>
        <p:nvGrpSpPr>
          <p:cNvPr id="2" name="グループ化 1"/>
          <p:cNvGrpSpPr/>
          <p:nvPr/>
        </p:nvGrpSpPr>
        <p:grpSpPr>
          <a:xfrm>
            <a:off x="117798" y="4577297"/>
            <a:ext cx="2744933" cy="1996059"/>
            <a:chOff x="117798" y="4577297"/>
            <a:chExt cx="2744933" cy="1996059"/>
          </a:xfrm>
        </p:grpSpPr>
        <p:pic>
          <p:nvPicPr>
            <p:cNvPr id="1024" name="図 1023"/>
            <p:cNvPicPr>
              <a:picLocks noChangeAspect="1"/>
            </p:cNvPicPr>
            <p:nvPr/>
          </p:nvPicPr>
          <p:blipFill>
            <a:blip r:embed="rId7"/>
            <a:stretch>
              <a:fillRect/>
            </a:stretch>
          </p:blipFill>
          <p:spPr>
            <a:xfrm>
              <a:off x="117798" y="4577297"/>
              <a:ext cx="2137373" cy="1996059"/>
            </a:xfrm>
            <a:prstGeom prst="rect">
              <a:avLst/>
            </a:prstGeom>
          </p:spPr>
        </p:pic>
        <p:pic>
          <p:nvPicPr>
            <p:cNvPr id="1025" name="図 1024"/>
            <p:cNvPicPr>
              <a:picLocks noChangeAspect="1"/>
            </p:cNvPicPr>
            <p:nvPr/>
          </p:nvPicPr>
          <p:blipFill>
            <a:blip r:embed="rId8"/>
            <a:stretch>
              <a:fillRect/>
            </a:stretch>
          </p:blipFill>
          <p:spPr>
            <a:xfrm>
              <a:off x="1936399" y="5753778"/>
              <a:ext cx="926332" cy="760827"/>
            </a:xfrm>
            <a:prstGeom prst="rect">
              <a:avLst/>
            </a:prstGeom>
          </p:spPr>
        </p:pic>
      </p:grpSp>
      <p:pic>
        <p:nvPicPr>
          <p:cNvPr id="1027" name="図 1026"/>
          <p:cNvPicPr>
            <a:picLocks noChangeAspect="1"/>
          </p:cNvPicPr>
          <p:nvPr/>
        </p:nvPicPr>
        <p:blipFill>
          <a:blip r:embed="rId9"/>
          <a:stretch>
            <a:fillRect/>
          </a:stretch>
        </p:blipFill>
        <p:spPr>
          <a:xfrm>
            <a:off x="281184" y="2141392"/>
            <a:ext cx="1676590" cy="1004623"/>
          </a:xfrm>
          <a:prstGeom prst="rect">
            <a:avLst/>
          </a:prstGeom>
        </p:spPr>
      </p:pic>
      <p:sp>
        <p:nvSpPr>
          <p:cNvPr id="1033" name="角丸四角形 1032"/>
          <p:cNvSpPr/>
          <p:nvPr/>
        </p:nvSpPr>
        <p:spPr>
          <a:xfrm>
            <a:off x="1936398" y="2141392"/>
            <a:ext cx="1411024" cy="11339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pic>
        <p:nvPicPr>
          <p:cNvPr id="1029" name="図 1028"/>
          <p:cNvPicPr>
            <a:picLocks noChangeAspect="1"/>
          </p:cNvPicPr>
          <p:nvPr/>
        </p:nvPicPr>
        <p:blipFill>
          <a:blip r:embed="rId10"/>
          <a:stretch>
            <a:fillRect/>
          </a:stretch>
        </p:blipFill>
        <p:spPr>
          <a:xfrm>
            <a:off x="1855812" y="2055863"/>
            <a:ext cx="1642831" cy="522140"/>
          </a:xfrm>
          <a:prstGeom prst="rect">
            <a:avLst/>
          </a:prstGeom>
        </p:spPr>
      </p:pic>
      <p:pic>
        <p:nvPicPr>
          <p:cNvPr id="1034" name="図 1033"/>
          <p:cNvPicPr>
            <a:picLocks noChangeAspect="1"/>
          </p:cNvPicPr>
          <p:nvPr/>
        </p:nvPicPr>
        <p:blipFill>
          <a:blip r:embed="rId11"/>
          <a:stretch>
            <a:fillRect/>
          </a:stretch>
        </p:blipFill>
        <p:spPr>
          <a:xfrm rot="1058202">
            <a:off x="1993895" y="2611925"/>
            <a:ext cx="839267" cy="500169"/>
          </a:xfrm>
          <a:prstGeom prst="rect">
            <a:avLst/>
          </a:prstGeom>
        </p:spPr>
      </p:pic>
      <p:sp>
        <p:nvSpPr>
          <p:cNvPr id="53" name="角丸四角形 52"/>
          <p:cNvSpPr/>
          <p:nvPr/>
        </p:nvSpPr>
        <p:spPr>
          <a:xfrm>
            <a:off x="803986" y="839419"/>
            <a:ext cx="2543436" cy="130197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pic>
        <p:nvPicPr>
          <p:cNvPr id="1035" name="図 1034"/>
          <p:cNvPicPr>
            <a:picLocks noChangeAspect="1"/>
          </p:cNvPicPr>
          <p:nvPr/>
        </p:nvPicPr>
        <p:blipFill>
          <a:blip r:embed="rId12"/>
          <a:stretch>
            <a:fillRect/>
          </a:stretch>
        </p:blipFill>
        <p:spPr>
          <a:xfrm>
            <a:off x="213370" y="966034"/>
            <a:ext cx="805548" cy="1118447"/>
          </a:xfrm>
          <a:prstGeom prst="rect">
            <a:avLst/>
          </a:prstGeom>
        </p:spPr>
      </p:pic>
      <p:pic>
        <p:nvPicPr>
          <p:cNvPr id="1037" name="図 1036"/>
          <p:cNvPicPr>
            <a:picLocks noChangeAspect="1"/>
          </p:cNvPicPr>
          <p:nvPr/>
        </p:nvPicPr>
        <p:blipFill>
          <a:blip r:embed="rId13"/>
          <a:stretch>
            <a:fillRect/>
          </a:stretch>
        </p:blipFill>
        <p:spPr>
          <a:xfrm>
            <a:off x="978691" y="750117"/>
            <a:ext cx="1915414" cy="1362819"/>
          </a:xfrm>
          <a:prstGeom prst="rect">
            <a:avLst/>
          </a:prstGeom>
        </p:spPr>
      </p:pic>
      <p:grpSp>
        <p:nvGrpSpPr>
          <p:cNvPr id="1055" name="グループ化 1054"/>
          <p:cNvGrpSpPr/>
          <p:nvPr/>
        </p:nvGrpSpPr>
        <p:grpSpPr>
          <a:xfrm>
            <a:off x="3524584" y="4239205"/>
            <a:ext cx="1984031" cy="2524067"/>
            <a:chOff x="3547814" y="4180784"/>
            <a:chExt cx="1984031" cy="2524067"/>
          </a:xfrm>
        </p:grpSpPr>
        <p:pic>
          <p:nvPicPr>
            <p:cNvPr id="19" name="図 18"/>
            <p:cNvPicPr>
              <a:picLocks noChangeAspect="1"/>
            </p:cNvPicPr>
            <p:nvPr/>
          </p:nvPicPr>
          <p:blipFill>
            <a:blip r:embed="rId14"/>
            <a:stretch>
              <a:fillRect/>
            </a:stretch>
          </p:blipFill>
          <p:spPr>
            <a:xfrm>
              <a:off x="4437534" y="4907806"/>
              <a:ext cx="525344" cy="1402669"/>
            </a:xfrm>
            <a:prstGeom prst="rect">
              <a:avLst/>
            </a:prstGeom>
          </p:spPr>
        </p:pic>
        <p:pic>
          <p:nvPicPr>
            <p:cNvPr id="22" name="図 21"/>
            <p:cNvPicPr>
              <a:picLocks noChangeAspect="1"/>
            </p:cNvPicPr>
            <p:nvPr/>
          </p:nvPicPr>
          <p:blipFill>
            <a:blip r:embed="rId15"/>
            <a:stretch>
              <a:fillRect/>
            </a:stretch>
          </p:blipFill>
          <p:spPr>
            <a:xfrm>
              <a:off x="5046141" y="5392988"/>
              <a:ext cx="485704" cy="527336"/>
            </a:xfrm>
            <a:prstGeom prst="rect">
              <a:avLst/>
            </a:prstGeom>
          </p:spPr>
        </p:pic>
        <p:pic>
          <p:nvPicPr>
            <p:cNvPr id="30" name="図 29"/>
            <p:cNvPicPr>
              <a:picLocks noChangeAspect="1"/>
            </p:cNvPicPr>
            <p:nvPr/>
          </p:nvPicPr>
          <p:blipFill>
            <a:blip r:embed="rId16"/>
            <a:stretch>
              <a:fillRect/>
            </a:stretch>
          </p:blipFill>
          <p:spPr>
            <a:xfrm>
              <a:off x="4947747" y="4456021"/>
              <a:ext cx="549083" cy="808337"/>
            </a:xfrm>
            <a:prstGeom prst="rect">
              <a:avLst/>
            </a:prstGeom>
          </p:spPr>
        </p:pic>
        <p:pic>
          <p:nvPicPr>
            <p:cNvPr id="1039" name="図 1038"/>
            <p:cNvPicPr>
              <a:picLocks noChangeAspect="1"/>
            </p:cNvPicPr>
            <p:nvPr/>
          </p:nvPicPr>
          <p:blipFill>
            <a:blip r:embed="rId17"/>
            <a:stretch>
              <a:fillRect/>
            </a:stretch>
          </p:blipFill>
          <p:spPr>
            <a:xfrm>
              <a:off x="3547814" y="4180784"/>
              <a:ext cx="944428" cy="1227756"/>
            </a:xfrm>
            <a:prstGeom prst="rect">
              <a:avLst/>
            </a:prstGeom>
          </p:spPr>
        </p:pic>
        <p:pic>
          <p:nvPicPr>
            <p:cNvPr id="1043" name="図 1042"/>
            <p:cNvPicPr>
              <a:picLocks noChangeAspect="1"/>
            </p:cNvPicPr>
            <p:nvPr/>
          </p:nvPicPr>
          <p:blipFill>
            <a:blip r:embed="rId18"/>
            <a:stretch>
              <a:fillRect/>
            </a:stretch>
          </p:blipFill>
          <p:spPr>
            <a:xfrm>
              <a:off x="3627108" y="5408540"/>
              <a:ext cx="762000" cy="666750"/>
            </a:xfrm>
            <a:prstGeom prst="rect">
              <a:avLst/>
            </a:prstGeom>
          </p:spPr>
        </p:pic>
        <p:pic>
          <p:nvPicPr>
            <p:cNvPr id="1045" name="図 1044"/>
            <p:cNvPicPr>
              <a:picLocks noChangeAspect="1"/>
            </p:cNvPicPr>
            <p:nvPr/>
          </p:nvPicPr>
          <p:blipFill>
            <a:blip r:embed="rId19"/>
            <a:stretch>
              <a:fillRect/>
            </a:stretch>
          </p:blipFill>
          <p:spPr>
            <a:xfrm>
              <a:off x="5015306" y="5971426"/>
              <a:ext cx="476250" cy="733425"/>
            </a:xfrm>
            <a:prstGeom prst="rect">
              <a:avLst/>
            </a:prstGeom>
          </p:spPr>
        </p:pic>
        <p:pic>
          <p:nvPicPr>
            <p:cNvPr id="1047" name="図 1046"/>
            <p:cNvPicPr>
              <a:picLocks noChangeAspect="1"/>
            </p:cNvPicPr>
            <p:nvPr/>
          </p:nvPicPr>
          <p:blipFill>
            <a:blip r:embed="rId20"/>
            <a:stretch>
              <a:fillRect/>
            </a:stretch>
          </p:blipFill>
          <p:spPr>
            <a:xfrm>
              <a:off x="3709035" y="6066834"/>
              <a:ext cx="790575" cy="561975"/>
            </a:xfrm>
            <a:prstGeom prst="rect">
              <a:avLst/>
            </a:prstGeom>
          </p:spPr>
        </p:pic>
      </p:grpSp>
      <p:grpSp>
        <p:nvGrpSpPr>
          <p:cNvPr id="32" name="グループ化 31"/>
          <p:cNvGrpSpPr/>
          <p:nvPr/>
        </p:nvGrpSpPr>
        <p:grpSpPr>
          <a:xfrm>
            <a:off x="6535187" y="4266879"/>
            <a:ext cx="2274991" cy="2400163"/>
            <a:chOff x="6660198" y="4290688"/>
            <a:chExt cx="2274991" cy="2400163"/>
          </a:xfrm>
        </p:grpSpPr>
        <p:pic>
          <p:nvPicPr>
            <p:cNvPr id="18" name="図 17"/>
            <p:cNvPicPr>
              <a:picLocks noChangeAspect="1"/>
            </p:cNvPicPr>
            <p:nvPr/>
          </p:nvPicPr>
          <p:blipFill>
            <a:blip r:embed="rId21"/>
            <a:stretch>
              <a:fillRect/>
            </a:stretch>
          </p:blipFill>
          <p:spPr>
            <a:xfrm>
              <a:off x="6706594" y="4577297"/>
              <a:ext cx="809520" cy="1079359"/>
            </a:xfrm>
            <a:prstGeom prst="rect">
              <a:avLst/>
            </a:prstGeom>
          </p:spPr>
        </p:pic>
        <p:pic>
          <p:nvPicPr>
            <p:cNvPr id="1049" name="図 1048"/>
            <p:cNvPicPr>
              <a:picLocks noChangeAspect="1"/>
            </p:cNvPicPr>
            <p:nvPr/>
          </p:nvPicPr>
          <p:blipFill>
            <a:blip r:embed="rId22"/>
            <a:stretch>
              <a:fillRect/>
            </a:stretch>
          </p:blipFill>
          <p:spPr>
            <a:xfrm>
              <a:off x="7835249" y="5491426"/>
              <a:ext cx="1099940" cy="1099940"/>
            </a:xfrm>
            <a:prstGeom prst="rect">
              <a:avLst/>
            </a:prstGeom>
          </p:spPr>
        </p:pic>
        <p:pic>
          <p:nvPicPr>
            <p:cNvPr id="1051" name="図 1050"/>
            <p:cNvPicPr>
              <a:picLocks noChangeAspect="1"/>
            </p:cNvPicPr>
            <p:nvPr/>
          </p:nvPicPr>
          <p:blipFill>
            <a:blip r:embed="rId23"/>
            <a:stretch>
              <a:fillRect/>
            </a:stretch>
          </p:blipFill>
          <p:spPr>
            <a:xfrm>
              <a:off x="7596095" y="4290688"/>
              <a:ext cx="1263161" cy="1142860"/>
            </a:xfrm>
            <a:prstGeom prst="rect">
              <a:avLst/>
            </a:prstGeom>
          </p:spPr>
        </p:pic>
        <p:pic>
          <p:nvPicPr>
            <p:cNvPr id="1053" name="図 1052"/>
            <p:cNvPicPr>
              <a:picLocks noChangeAspect="1"/>
            </p:cNvPicPr>
            <p:nvPr/>
          </p:nvPicPr>
          <p:blipFill>
            <a:blip r:embed="rId24"/>
            <a:stretch>
              <a:fillRect/>
            </a:stretch>
          </p:blipFill>
          <p:spPr>
            <a:xfrm>
              <a:off x="6660198" y="5753778"/>
              <a:ext cx="1232853" cy="937073"/>
            </a:xfrm>
            <a:prstGeom prst="rect">
              <a:avLst/>
            </a:prstGeom>
          </p:spPr>
        </p:pic>
      </p:grpSp>
      <p:sp>
        <p:nvSpPr>
          <p:cNvPr id="8" name="テキスト ボックス 7"/>
          <p:cNvSpPr txBox="1"/>
          <p:nvPr/>
        </p:nvSpPr>
        <p:spPr>
          <a:xfrm>
            <a:off x="5311624" y="839419"/>
            <a:ext cx="823514" cy="400110"/>
          </a:xfrm>
          <a:prstGeom prst="rect">
            <a:avLst/>
          </a:prstGeom>
          <a:noFill/>
        </p:spPr>
        <p:txBody>
          <a:bodyPr wrap="square" rtlCol="0">
            <a:spAutoFit/>
          </a:bodyPr>
          <a:lstStyle/>
          <a:p>
            <a:r>
              <a:rPr kumimoji="1" lang="ja-JP" altLang="en-US" sz="2000" dirty="0">
                <a:solidFill>
                  <a:prstClr val="black"/>
                </a:solidFill>
                <a:latin typeface="BIZ UDPゴシック" panose="020B0400000000000000" pitchFamily="50" charset="-128"/>
                <a:ea typeface="BIZ UDPゴシック" panose="020B0400000000000000" pitchFamily="50" charset="-128"/>
              </a:rPr>
              <a:t>石油</a:t>
            </a:r>
          </a:p>
        </p:txBody>
      </p:sp>
    </p:spTree>
    <p:extLst>
      <p:ext uri="{BB962C8B-B14F-4D97-AF65-F5344CB8AC3E}">
        <p14:creationId xmlns:p14="http://schemas.microsoft.com/office/powerpoint/2010/main" val="1356899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055"/>
                                        </p:tgtEl>
                                        <p:attrNameLst>
                                          <p:attrName>style.visibility</p:attrName>
                                        </p:attrNameLst>
                                      </p:cBhvr>
                                      <p:to>
                                        <p:strVal val="visible"/>
                                      </p:to>
                                    </p:set>
                                    <p:animEffect transition="in" filter="fade">
                                      <p:cBhvr>
                                        <p:cTn id="20" dur="1000"/>
                                        <p:tgtEl>
                                          <p:spTgt spid="1055"/>
                                        </p:tgtEl>
                                      </p:cBhvr>
                                    </p:animEffect>
                                    <p:anim calcmode="lin" valueType="num">
                                      <p:cBhvr>
                                        <p:cTn id="21" dur="1000" fill="hold"/>
                                        <p:tgtEl>
                                          <p:spTgt spid="1055"/>
                                        </p:tgtEl>
                                        <p:attrNameLst>
                                          <p:attrName>ppt_x</p:attrName>
                                        </p:attrNameLst>
                                      </p:cBhvr>
                                      <p:tavLst>
                                        <p:tav tm="0">
                                          <p:val>
                                            <p:strVal val="#ppt_x"/>
                                          </p:val>
                                        </p:tav>
                                        <p:tav tm="100000">
                                          <p:val>
                                            <p:strVal val="#ppt_x"/>
                                          </p:val>
                                        </p:tav>
                                      </p:tavLst>
                                    </p:anim>
                                    <p:anim calcmode="lin" valueType="num">
                                      <p:cBhvr>
                                        <p:cTn id="22" dur="1000" fill="hold"/>
                                        <p:tgtEl>
                                          <p:spTgt spid="1055"/>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8" grpId="0" animBg="1"/>
      <p:bldP spid="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EC788215-3A6C-4E71-9758-E73D24A641B8}"/>
              </a:ext>
            </a:extLst>
          </p:cNvPr>
          <p:cNvSpPr/>
          <p:nvPr/>
        </p:nvSpPr>
        <p:spPr>
          <a:xfrm>
            <a:off x="320201" y="514168"/>
            <a:ext cx="8503597" cy="6003192"/>
          </a:xfrm>
          <a:prstGeom prst="roundRect">
            <a:avLst>
              <a:gd name="adj" fmla="val 75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prstClr val="white"/>
              </a:solidFill>
            </a:endParaRPr>
          </a:p>
        </p:txBody>
      </p:sp>
      <p:sp>
        <p:nvSpPr>
          <p:cNvPr id="18" name="星: 5 pt 17">
            <a:extLst>
              <a:ext uri="{FF2B5EF4-FFF2-40B4-BE49-F238E27FC236}">
                <a16:creationId xmlns:a16="http://schemas.microsoft.com/office/drawing/2014/main" id="{8C7E279C-BB1A-4A60-AD77-9917BAFCA362}"/>
              </a:ext>
            </a:extLst>
          </p:cNvPr>
          <p:cNvSpPr/>
          <p:nvPr/>
        </p:nvSpPr>
        <p:spPr>
          <a:xfrm rot="3600000">
            <a:off x="357771" y="5691852"/>
            <a:ext cx="1007165" cy="1007165"/>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20" name="星: 5 pt 19">
            <a:extLst>
              <a:ext uri="{FF2B5EF4-FFF2-40B4-BE49-F238E27FC236}">
                <a16:creationId xmlns:a16="http://schemas.microsoft.com/office/drawing/2014/main" id="{C8933AAB-C86D-4B8F-8C07-7E0258AD9720}"/>
              </a:ext>
            </a:extLst>
          </p:cNvPr>
          <p:cNvSpPr/>
          <p:nvPr/>
        </p:nvSpPr>
        <p:spPr>
          <a:xfrm>
            <a:off x="5470378" y="6077050"/>
            <a:ext cx="651949" cy="651949"/>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22" name="星: 5 pt 21">
            <a:extLst>
              <a:ext uri="{FF2B5EF4-FFF2-40B4-BE49-F238E27FC236}">
                <a16:creationId xmlns:a16="http://schemas.microsoft.com/office/drawing/2014/main" id="{BEB3D394-11BA-4DC7-A734-8CC4FBA01CF9}"/>
              </a:ext>
            </a:extLst>
          </p:cNvPr>
          <p:cNvSpPr/>
          <p:nvPr/>
        </p:nvSpPr>
        <p:spPr>
          <a:xfrm>
            <a:off x="3248891" y="5691883"/>
            <a:ext cx="651949" cy="651949"/>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pic>
        <p:nvPicPr>
          <p:cNvPr id="5" name="図 4">
            <a:extLst>
              <a:ext uri="{FF2B5EF4-FFF2-40B4-BE49-F238E27FC236}">
                <a16:creationId xmlns:a16="http://schemas.microsoft.com/office/drawing/2014/main" id="{12CE8BB4-877B-4A76-9286-26C83FB2F1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6394" y="600389"/>
            <a:ext cx="1313796" cy="1520861"/>
          </a:xfrm>
          <a:prstGeom prst="rect">
            <a:avLst/>
          </a:prstGeom>
        </p:spPr>
      </p:pic>
      <p:sp>
        <p:nvSpPr>
          <p:cNvPr id="2" name="テキスト ボックス 1">
            <a:extLst>
              <a:ext uri="{FF2B5EF4-FFF2-40B4-BE49-F238E27FC236}">
                <a16:creationId xmlns:a16="http://schemas.microsoft.com/office/drawing/2014/main" id="{18A93245-7661-4226-BAFB-96D776D83B5C}"/>
              </a:ext>
            </a:extLst>
          </p:cNvPr>
          <p:cNvSpPr txBox="1"/>
          <p:nvPr/>
        </p:nvSpPr>
        <p:spPr>
          <a:xfrm>
            <a:off x="955368" y="2834609"/>
            <a:ext cx="7239000" cy="1569660"/>
          </a:xfrm>
          <a:prstGeom prst="rect">
            <a:avLst/>
          </a:prstGeom>
          <a:noFill/>
        </p:spPr>
        <p:txBody>
          <a:bodyPr wrap="square" rtlCol="0">
            <a:spAutoFit/>
          </a:bodyPr>
          <a:lstStyle/>
          <a:p>
            <a:r>
              <a:rPr kumimoji="1" lang="ja-JP" altLang="en-US" sz="4800" dirty="0">
                <a:solidFill>
                  <a:srgbClr val="5B9BD5">
                    <a:lumMod val="75000"/>
                  </a:srgbClr>
                </a:solidFill>
                <a:latin typeface="HGP創英角ｺﾞｼｯｸUB" panose="020B0900000000000000" pitchFamily="50" charset="-128"/>
                <a:ea typeface="HGP創英角ｺﾞｼｯｸUB" panose="020B0900000000000000" pitchFamily="50" charset="-128"/>
              </a:rPr>
              <a:t>③ みんなのお金をだいじに　　</a:t>
            </a:r>
            <a:endParaRPr kumimoji="1" lang="en-US" altLang="ja-JP" sz="4800" dirty="0">
              <a:solidFill>
                <a:srgbClr val="5B9BD5">
                  <a:lumMod val="75000"/>
                </a:srgbClr>
              </a:solidFill>
              <a:latin typeface="HGP創英角ｺﾞｼｯｸUB" panose="020B0900000000000000" pitchFamily="50" charset="-128"/>
              <a:ea typeface="HGP創英角ｺﾞｼｯｸUB" panose="020B0900000000000000" pitchFamily="50" charset="-128"/>
            </a:endParaRPr>
          </a:p>
          <a:p>
            <a:r>
              <a:rPr kumimoji="1" lang="ja-JP" altLang="en-US" sz="4800" dirty="0">
                <a:solidFill>
                  <a:srgbClr val="5B9BD5">
                    <a:lumMod val="75000"/>
                  </a:srgbClr>
                </a:solidFill>
                <a:latin typeface="HGP創英角ｺﾞｼｯｸUB" panose="020B0900000000000000" pitchFamily="50" charset="-128"/>
                <a:ea typeface="HGP創英角ｺﾞｼｯｸUB" panose="020B0900000000000000" pitchFamily="50" charset="-128"/>
              </a:rPr>
              <a:t>　　使うため</a:t>
            </a:r>
          </a:p>
        </p:txBody>
      </p:sp>
      <p:sp>
        <p:nvSpPr>
          <p:cNvPr id="10" name="星: 5 pt 9">
            <a:extLst>
              <a:ext uri="{FF2B5EF4-FFF2-40B4-BE49-F238E27FC236}">
                <a16:creationId xmlns:a16="http://schemas.microsoft.com/office/drawing/2014/main" id="{779287D6-EA48-4351-A06C-995923F23831}"/>
              </a:ext>
            </a:extLst>
          </p:cNvPr>
          <p:cNvSpPr/>
          <p:nvPr/>
        </p:nvSpPr>
        <p:spPr>
          <a:xfrm rot="20777365">
            <a:off x="378408" y="706367"/>
            <a:ext cx="1007165" cy="1007165"/>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pic>
        <p:nvPicPr>
          <p:cNvPr id="11" name="図 10">
            <a:extLst>
              <a:ext uri="{FF2B5EF4-FFF2-40B4-BE49-F238E27FC236}">
                <a16:creationId xmlns:a16="http://schemas.microsoft.com/office/drawing/2014/main" id="{D00DCDE4-208E-4939-9728-9F062288487C}"/>
              </a:ext>
            </a:extLst>
          </p:cNvPr>
          <p:cNvPicPr>
            <a:picLocks noChangeAspect="1"/>
          </p:cNvPicPr>
          <p:nvPr/>
        </p:nvPicPr>
        <p:blipFill>
          <a:blip r:embed="rId4"/>
          <a:stretch>
            <a:fillRect/>
          </a:stretch>
        </p:blipFill>
        <p:spPr>
          <a:xfrm>
            <a:off x="955368" y="514168"/>
            <a:ext cx="1493679" cy="1685368"/>
          </a:xfrm>
          <a:prstGeom prst="rect">
            <a:avLst/>
          </a:prstGeom>
        </p:spPr>
      </p:pic>
      <p:sp>
        <p:nvSpPr>
          <p:cNvPr id="13" name="テキスト ボックス 12">
            <a:extLst>
              <a:ext uri="{FF2B5EF4-FFF2-40B4-BE49-F238E27FC236}">
                <a16:creationId xmlns:a16="http://schemas.microsoft.com/office/drawing/2014/main" id="{4C062340-09C5-4F39-BF23-6FD6C0BA40C7}"/>
              </a:ext>
            </a:extLst>
          </p:cNvPr>
          <p:cNvSpPr txBox="1"/>
          <p:nvPr/>
        </p:nvSpPr>
        <p:spPr>
          <a:xfrm>
            <a:off x="163450" y="-12646"/>
            <a:ext cx="6822830" cy="523220"/>
          </a:xfrm>
          <a:prstGeom prst="rect">
            <a:avLst/>
          </a:prstGeom>
          <a:noFill/>
        </p:spPr>
        <p:txBody>
          <a:bodyPr wrap="square">
            <a:spAutoFit/>
          </a:bodyPr>
          <a:lstStyle/>
          <a:p>
            <a:r>
              <a:rPr kumimoji="1" lang="ja-JP" altLang="en-US" sz="2800" dirty="0">
                <a:solidFill>
                  <a:prstClr val="black"/>
                </a:solidFill>
                <a:latin typeface="HGP創英角ｺﾞｼｯｸUB" panose="020B0900000000000000" pitchFamily="50" charset="-128"/>
                <a:ea typeface="HGP創英角ｺﾞｼｯｸUB" panose="020B0900000000000000" pitchFamily="50" charset="-128"/>
              </a:rPr>
              <a:t>ミッション１　ごみのことを知ろう！</a:t>
            </a:r>
            <a:endParaRPr kumimoji="1" lang="en-US" altLang="ja-JP" sz="2800" dirty="0">
              <a:solidFill>
                <a:prstClr val="black"/>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249958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EC788215-3A6C-4E71-9758-E73D24A641B8}"/>
              </a:ext>
            </a:extLst>
          </p:cNvPr>
          <p:cNvSpPr/>
          <p:nvPr/>
        </p:nvSpPr>
        <p:spPr>
          <a:xfrm>
            <a:off x="320201" y="514168"/>
            <a:ext cx="8503597" cy="6003192"/>
          </a:xfrm>
          <a:prstGeom prst="roundRect">
            <a:avLst>
              <a:gd name="adj" fmla="val 75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prstClr val="white"/>
              </a:solidFill>
            </a:endParaRPr>
          </a:p>
        </p:txBody>
      </p:sp>
      <p:pic>
        <p:nvPicPr>
          <p:cNvPr id="5" name="図 4">
            <a:extLst>
              <a:ext uri="{FF2B5EF4-FFF2-40B4-BE49-F238E27FC236}">
                <a16:creationId xmlns:a16="http://schemas.microsoft.com/office/drawing/2014/main" id="{12CE8BB4-877B-4A76-9286-26C83FB2F1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6394" y="600389"/>
            <a:ext cx="1313796" cy="1520861"/>
          </a:xfrm>
          <a:prstGeom prst="rect">
            <a:avLst/>
          </a:prstGeom>
        </p:spPr>
      </p:pic>
      <p:pic>
        <p:nvPicPr>
          <p:cNvPr id="6" name="図 5" descr="ケーキ, レゴ, トラック, テーブル が含まれている画像&#10;&#10;自動的に生成された説明">
            <a:extLst>
              <a:ext uri="{FF2B5EF4-FFF2-40B4-BE49-F238E27FC236}">
                <a16:creationId xmlns:a16="http://schemas.microsoft.com/office/drawing/2014/main" id="{F1D5DF12-292C-4C8D-B50E-2945BF87B1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177" y="2371979"/>
            <a:ext cx="3459333" cy="2690592"/>
          </a:xfrm>
          <a:prstGeom prst="rect">
            <a:avLst/>
          </a:prstGeom>
        </p:spPr>
      </p:pic>
      <p:pic>
        <p:nvPicPr>
          <p:cNvPr id="9" name="図 8" descr="時計 が含まれている画像&#10;&#10;自動的に生成された説明">
            <a:extLst>
              <a:ext uri="{FF2B5EF4-FFF2-40B4-BE49-F238E27FC236}">
                <a16:creationId xmlns:a16="http://schemas.microsoft.com/office/drawing/2014/main" id="{A4393DF2-5036-4D05-8661-45862EE08F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4226" y="1958340"/>
            <a:ext cx="2941320" cy="2941320"/>
          </a:xfrm>
          <a:prstGeom prst="rect">
            <a:avLst/>
          </a:prstGeom>
        </p:spPr>
      </p:pic>
      <p:sp>
        <p:nvSpPr>
          <p:cNvPr id="10" name="矢印: 右 9">
            <a:extLst>
              <a:ext uri="{FF2B5EF4-FFF2-40B4-BE49-F238E27FC236}">
                <a16:creationId xmlns:a16="http://schemas.microsoft.com/office/drawing/2014/main" id="{CD6727DE-D7EB-4905-8331-70B0AB6F67D1}"/>
              </a:ext>
            </a:extLst>
          </p:cNvPr>
          <p:cNvSpPr/>
          <p:nvPr/>
        </p:nvSpPr>
        <p:spPr>
          <a:xfrm>
            <a:off x="4505587" y="3214355"/>
            <a:ext cx="546155" cy="1005840"/>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pic>
        <p:nvPicPr>
          <p:cNvPr id="4" name="図 3">
            <a:extLst>
              <a:ext uri="{FF2B5EF4-FFF2-40B4-BE49-F238E27FC236}">
                <a16:creationId xmlns:a16="http://schemas.microsoft.com/office/drawing/2014/main" id="{70AD43EA-D851-4E75-BC4D-D17DDCE6B831}"/>
              </a:ext>
            </a:extLst>
          </p:cNvPr>
          <p:cNvPicPr>
            <a:picLocks noChangeAspect="1"/>
          </p:cNvPicPr>
          <p:nvPr/>
        </p:nvPicPr>
        <p:blipFill>
          <a:blip r:embed="rId6"/>
          <a:stretch>
            <a:fillRect/>
          </a:stretch>
        </p:blipFill>
        <p:spPr>
          <a:xfrm>
            <a:off x="6113750" y="626674"/>
            <a:ext cx="1112644" cy="1108885"/>
          </a:xfrm>
          <a:prstGeom prst="rect">
            <a:avLst/>
          </a:prstGeom>
        </p:spPr>
      </p:pic>
      <p:pic>
        <p:nvPicPr>
          <p:cNvPr id="11" name="図 10">
            <a:extLst>
              <a:ext uri="{FF2B5EF4-FFF2-40B4-BE49-F238E27FC236}">
                <a16:creationId xmlns:a16="http://schemas.microsoft.com/office/drawing/2014/main" id="{9F1FF812-BAEB-4ABE-93E6-D58AD1972745}"/>
              </a:ext>
            </a:extLst>
          </p:cNvPr>
          <p:cNvPicPr>
            <a:picLocks noChangeAspect="1"/>
          </p:cNvPicPr>
          <p:nvPr/>
        </p:nvPicPr>
        <p:blipFill>
          <a:blip r:embed="rId7"/>
          <a:stretch>
            <a:fillRect/>
          </a:stretch>
        </p:blipFill>
        <p:spPr>
          <a:xfrm>
            <a:off x="2205212" y="5302140"/>
            <a:ext cx="1088217" cy="1066009"/>
          </a:xfrm>
          <a:prstGeom prst="rect">
            <a:avLst/>
          </a:prstGeom>
        </p:spPr>
      </p:pic>
      <p:pic>
        <p:nvPicPr>
          <p:cNvPr id="13" name="図 12">
            <a:extLst>
              <a:ext uri="{FF2B5EF4-FFF2-40B4-BE49-F238E27FC236}">
                <a16:creationId xmlns:a16="http://schemas.microsoft.com/office/drawing/2014/main" id="{019B4F49-DABB-4A59-9AAA-65F218698F16}"/>
              </a:ext>
            </a:extLst>
          </p:cNvPr>
          <p:cNvPicPr>
            <a:picLocks noChangeAspect="1"/>
          </p:cNvPicPr>
          <p:nvPr/>
        </p:nvPicPr>
        <p:blipFill>
          <a:blip r:embed="rId8"/>
          <a:stretch>
            <a:fillRect/>
          </a:stretch>
        </p:blipFill>
        <p:spPr>
          <a:xfrm>
            <a:off x="7585839" y="5062571"/>
            <a:ext cx="1088217" cy="1091694"/>
          </a:xfrm>
          <a:prstGeom prst="rect">
            <a:avLst/>
          </a:prstGeom>
        </p:spPr>
      </p:pic>
      <p:pic>
        <p:nvPicPr>
          <p:cNvPr id="14" name="図 13">
            <a:extLst>
              <a:ext uri="{FF2B5EF4-FFF2-40B4-BE49-F238E27FC236}">
                <a16:creationId xmlns:a16="http://schemas.microsoft.com/office/drawing/2014/main" id="{0601311B-55DE-4DDB-BEA7-FDA76C2055DC}"/>
              </a:ext>
            </a:extLst>
          </p:cNvPr>
          <p:cNvPicPr>
            <a:picLocks noChangeAspect="1"/>
          </p:cNvPicPr>
          <p:nvPr/>
        </p:nvPicPr>
        <p:blipFill>
          <a:blip r:embed="rId9"/>
          <a:stretch>
            <a:fillRect/>
          </a:stretch>
        </p:blipFill>
        <p:spPr>
          <a:xfrm>
            <a:off x="2609081" y="600389"/>
            <a:ext cx="1115995" cy="1105896"/>
          </a:xfrm>
          <a:prstGeom prst="rect">
            <a:avLst/>
          </a:prstGeom>
        </p:spPr>
      </p:pic>
      <p:pic>
        <p:nvPicPr>
          <p:cNvPr id="15" name="図 14">
            <a:extLst>
              <a:ext uri="{FF2B5EF4-FFF2-40B4-BE49-F238E27FC236}">
                <a16:creationId xmlns:a16="http://schemas.microsoft.com/office/drawing/2014/main" id="{85C87AC6-00B2-477C-802A-5C3C0A0FDA9B}"/>
              </a:ext>
            </a:extLst>
          </p:cNvPr>
          <p:cNvPicPr>
            <a:picLocks noChangeAspect="1"/>
          </p:cNvPicPr>
          <p:nvPr/>
        </p:nvPicPr>
        <p:blipFill>
          <a:blip r:embed="rId9"/>
          <a:stretch>
            <a:fillRect/>
          </a:stretch>
        </p:blipFill>
        <p:spPr>
          <a:xfrm>
            <a:off x="517929" y="5103680"/>
            <a:ext cx="1060179" cy="1050585"/>
          </a:xfrm>
          <a:prstGeom prst="rect">
            <a:avLst/>
          </a:prstGeom>
        </p:spPr>
      </p:pic>
      <p:pic>
        <p:nvPicPr>
          <p:cNvPr id="16" name="図 15">
            <a:extLst>
              <a:ext uri="{FF2B5EF4-FFF2-40B4-BE49-F238E27FC236}">
                <a16:creationId xmlns:a16="http://schemas.microsoft.com/office/drawing/2014/main" id="{1BEF352C-7C4B-461A-9E7B-7A4B539F8EED}"/>
              </a:ext>
            </a:extLst>
          </p:cNvPr>
          <p:cNvPicPr>
            <a:picLocks noChangeAspect="1"/>
          </p:cNvPicPr>
          <p:nvPr/>
        </p:nvPicPr>
        <p:blipFill>
          <a:blip r:embed="rId10"/>
          <a:stretch>
            <a:fillRect/>
          </a:stretch>
        </p:blipFill>
        <p:spPr>
          <a:xfrm>
            <a:off x="4471215" y="827357"/>
            <a:ext cx="1090746" cy="1065497"/>
          </a:xfrm>
          <a:prstGeom prst="rect">
            <a:avLst/>
          </a:prstGeom>
        </p:spPr>
      </p:pic>
      <p:pic>
        <p:nvPicPr>
          <p:cNvPr id="19" name="図 18">
            <a:extLst>
              <a:ext uri="{FF2B5EF4-FFF2-40B4-BE49-F238E27FC236}">
                <a16:creationId xmlns:a16="http://schemas.microsoft.com/office/drawing/2014/main" id="{C69FEC13-0967-4AA6-92A9-A9573399030F}"/>
              </a:ext>
            </a:extLst>
          </p:cNvPr>
          <p:cNvPicPr>
            <a:picLocks noChangeAspect="1"/>
          </p:cNvPicPr>
          <p:nvPr/>
        </p:nvPicPr>
        <p:blipFill>
          <a:blip r:embed="rId10"/>
          <a:stretch>
            <a:fillRect/>
          </a:stretch>
        </p:blipFill>
        <p:spPr>
          <a:xfrm>
            <a:off x="5971358" y="5345221"/>
            <a:ext cx="1090746" cy="1065497"/>
          </a:xfrm>
          <a:prstGeom prst="rect">
            <a:avLst/>
          </a:prstGeom>
        </p:spPr>
      </p:pic>
      <p:pic>
        <p:nvPicPr>
          <p:cNvPr id="21" name="図 20">
            <a:extLst>
              <a:ext uri="{FF2B5EF4-FFF2-40B4-BE49-F238E27FC236}">
                <a16:creationId xmlns:a16="http://schemas.microsoft.com/office/drawing/2014/main" id="{299D6765-0B18-404A-AA18-EBF76ED22B4C}"/>
              </a:ext>
            </a:extLst>
          </p:cNvPr>
          <p:cNvPicPr>
            <a:picLocks noChangeAspect="1"/>
          </p:cNvPicPr>
          <p:nvPr/>
        </p:nvPicPr>
        <p:blipFill>
          <a:blip r:embed="rId11"/>
          <a:stretch>
            <a:fillRect/>
          </a:stretch>
        </p:blipFill>
        <p:spPr>
          <a:xfrm>
            <a:off x="4083476" y="5014981"/>
            <a:ext cx="1085696" cy="1095795"/>
          </a:xfrm>
          <a:prstGeom prst="rect">
            <a:avLst/>
          </a:prstGeom>
        </p:spPr>
      </p:pic>
      <p:pic>
        <p:nvPicPr>
          <p:cNvPr id="23" name="図 22">
            <a:extLst>
              <a:ext uri="{FF2B5EF4-FFF2-40B4-BE49-F238E27FC236}">
                <a16:creationId xmlns:a16="http://schemas.microsoft.com/office/drawing/2014/main" id="{85CF1250-6E8B-4582-8BA0-2580219FF07F}"/>
              </a:ext>
            </a:extLst>
          </p:cNvPr>
          <p:cNvPicPr>
            <a:picLocks noChangeAspect="1"/>
          </p:cNvPicPr>
          <p:nvPr/>
        </p:nvPicPr>
        <p:blipFill>
          <a:blip r:embed="rId12"/>
          <a:stretch>
            <a:fillRect/>
          </a:stretch>
        </p:blipFill>
        <p:spPr>
          <a:xfrm>
            <a:off x="7806921" y="2796779"/>
            <a:ext cx="941537" cy="920496"/>
          </a:xfrm>
          <a:prstGeom prst="rect">
            <a:avLst/>
          </a:prstGeom>
        </p:spPr>
      </p:pic>
      <p:sp>
        <p:nvSpPr>
          <p:cNvPr id="24" name="テキスト ボックス 23">
            <a:extLst>
              <a:ext uri="{FF2B5EF4-FFF2-40B4-BE49-F238E27FC236}">
                <a16:creationId xmlns:a16="http://schemas.microsoft.com/office/drawing/2014/main" id="{5C0077D1-B10D-4A64-AD73-C958F8FD507A}"/>
              </a:ext>
            </a:extLst>
          </p:cNvPr>
          <p:cNvSpPr txBox="1"/>
          <p:nvPr/>
        </p:nvSpPr>
        <p:spPr>
          <a:xfrm>
            <a:off x="163450" y="-12646"/>
            <a:ext cx="6822830" cy="523220"/>
          </a:xfrm>
          <a:prstGeom prst="rect">
            <a:avLst/>
          </a:prstGeom>
          <a:noFill/>
        </p:spPr>
        <p:txBody>
          <a:bodyPr wrap="square">
            <a:spAutoFit/>
          </a:bodyPr>
          <a:lstStyle/>
          <a:p>
            <a:r>
              <a:rPr kumimoji="1" lang="ja-JP" altLang="en-US" sz="2800" dirty="0">
                <a:solidFill>
                  <a:prstClr val="black"/>
                </a:solidFill>
                <a:latin typeface="HGP創英角ｺﾞｼｯｸUB" panose="020B0900000000000000" pitchFamily="50" charset="-128"/>
                <a:ea typeface="HGP創英角ｺﾞｼｯｸUB" panose="020B0900000000000000" pitchFamily="50" charset="-128"/>
              </a:rPr>
              <a:t>ミッション１　ごみのことを知ろう！</a:t>
            </a:r>
            <a:endParaRPr kumimoji="1" lang="en-US" altLang="ja-JP" sz="28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26" name="星: 5 pt 25">
            <a:extLst>
              <a:ext uri="{FF2B5EF4-FFF2-40B4-BE49-F238E27FC236}">
                <a16:creationId xmlns:a16="http://schemas.microsoft.com/office/drawing/2014/main" id="{02F50B70-7CF6-45CB-9629-73793B4A724A}"/>
              </a:ext>
            </a:extLst>
          </p:cNvPr>
          <p:cNvSpPr/>
          <p:nvPr/>
        </p:nvSpPr>
        <p:spPr>
          <a:xfrm rot="20777365">
            <a:off x="378408" y="706367"/>
            <a:ext cx="1007165" cy="1007165"/>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pic>
        <p:nvPicPr>
          <p:cNvPr id="27" name="図 26">
            <a:extLst>
              <a:ext uri="{FF2B5EF4-FFF2-40B4-BE49-F238E27FC236}">
                <a16:creationId xmlns:a16="http://schemas.microsoft.com/office/drawing/2014/main" id="{A4A96E2D-752F-4E90-AE01-300D31157887}"/>
              </a:ext>
            </a:extLst>
          </p:cNvPr>
          <p:cNvPicPr>
            <a:picLocks noChangeAspect="1"/>
          </p:cNvPicPr>
          <p:nvPr/>
        </p:nvPicPr>
        <p:blipFill>
          <a:blip r:embed="rId13"/>
          <a:stretch>
            <a:fillRect/>
          </a:stretch>
        </p:blipFill>
        <p:spPr>
          <a:xfrm>
            <a:off x="955368" y="514168"/>
            <a:ext cx="1493679" cy="1685368"/>
          </a:xfrm>
          <a:prstGeom prst="rect">
            <a:avLst/>
          </a:prstGeom>
        </p:spPr>
      </p:pic>
      <p:pic>
        <p:nvPicPr>
          <p:cNvPr id="1026" name="Picture 2" descr="ゴミ収集車のキャラクター">
            <a:extLst>
              <a:ext uri="{FF2B5EF4-FFF2-40B4-BE49-F238E27FC236}">
                <a16:creationId xmlns:a16="http://schemas.microsoft.com/office/drawing/2014/main" id="{4FA5361E-93B5-4D44-BC04-164037A8EB0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93503" y="1053441"/>
            <a:ext cx="1272775" cy="101185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ゴミ収集車のキャラクター">
            <a:extLst>
              <a:ext uri="{FF2B5EF4-FFF2-40B4-BE49-F238E27FC236}">
                <a16:creationId xmlns:a16="http://schemas.microsoft.com/office/drawing/2014/main" id="{FE20907F-85F3-4544-90F3-44DA1230D42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flipH="1">
            <a:off x="3536552" y="5479239"/>
            <a:ext cx="1118126" cy="88891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ゴミ収集車のキャラクター">
            <a:extLst>
              <a:ext uri="{FF2B5EF4-FFF2-40B4-BE49-F238E27FC236}">
                <a16:creationId xmlns:a16="http://schemas.microsoft.com/office/drawing/2014/main" id="{BEE59A5C-19BE-4342-96E3-5386BC3972F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09036" y="5398862"/>
            <a:ext cx="1272775" cy="101185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ゴミ収集車のキャラクター">
            <a:extLst>
              <a:ext uri="{FF2B5EF4-FFF2-40B4-BE49-F238E27FC236}">
                <a16:creationId xmlns:a16="http://schemas.microsoft.com/office/drawing/2014/main" id="{E1B97F15-8A5F-4CBD-AF30-01AECC9EA44E}"/>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344425" y="5479239"/>
            <a:ext cx="1272775" cy="101185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ゴミ収集車のキャラクター">
            <a:extLst>
              <a:ext uri="{FF2B5EF4-FFF2-40B4-BE49-F238E27FC236}">
                <a16:creationId xmlns:a16="http://schemas.microsoft.com/office/drawing/2014/main" id="{FCDD35B9-6557-4129-81ED-226C92A5FD39}"/>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806921" y="3296611"/>
            <a:ext cx="1272775" cy="101185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ゴミ収集車のキャラクター">
            <a:extLst>
              <a:ext uri="{FF2B5EF4-FFF2-40B4-BE49-F238E27FC236}">
                <a16:creationId xmlns:a16="http://schemas.microsoft.com/office/drawing/2014/main" id="{349C66F8-6827-401B-8EBA-6A247C9FFD3A}"/>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5608763" y="1088699"/>
            <a:ext cx="1095336" cy="870792"/>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704239" y="4939068"/>
            <a:ext cx="7900878" cy="769441"/>
          </a:xfrm>
          <a:prstGeom prst="rect">
            <a:avLst/>
          </a:prstGeom>
          <a:noFill/>
        </p:spPr>
        <p:txBody>
          <a:bodyPr wrap="square" rtlCol="0">
            <a:spAutoFit/>
          </a:bodyPr>
          <a:lstStyle/>
          <a:p>
            <a:r>
              <a:rPr kumimoji="1" lang="ja-JP" altLang="en-US" sz="4400" dirty="0">
                <a:solidFill>
                  <a:srgbClr val="FF0000"/>
                </a:solidFill>
                <a:latin typeface="HGP創英角ｺﾞｼｯｸUB" panose="020B0900000000000000" pitchFamily="50" charset="-128"/>
                <a:ea typeface="HGP創英角ｺﾞｼｯｸUB" panose="020B0900000000000000" pitchFamily="50" charset="-128"/>
              </a:rPr>
              <a:t>静岡市の家の数：約３２万</a:t>
            </a:r>
            <a:r>
              <a:rPr kumimoji="1" lang="ja-JP" altLang="en-US" sz="4400" dirty="0" err="1">
                <a:solidFill>
                  <a:srgbClr val="FF0000"/>
                </a:solidFill>
                <a:latin typeface="HGP創英角ｺﾞｼｯｸUB" panose="020B0900000000000000" pitchFamily="50" charset="-128"/>
                <a:ea typeface="HGP創英角ｺﾞｼｯｸUB" panose="020B0900000000000000" pitchFamily="50" charset="-128"/>
              </a:rPr>
              <a:t>けん</a:t>
            </a:r>
            <a:endParaRPr kumimoji="1" lang="ja-JP" altLang="en-US" sz="4400" dirty="0">
              <a:solidFill>
                <a:srgbClr val="FF0000"/>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56353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par>
                                <p:cTn id="11" presetID="10"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par>
                                <p:cTn id="17" presetID="10"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par>
                                <p:cTn id="20" presetID="10" presetClass="entr" presetSubtype="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EC788215-3A6C-4E71-9758-E73D24A641B8}"/>
              </a:ext>
            </a:extLst>
          </p:cNvPr>
          <p:cNvSpPr/>
          <p:nvPr/>
        </p:nvSpPr>
        <p:spPr>
          <a:xfrm>
            <a:off x="320201" y="514168"/>
            <a:ext cx="8503597" cy="6003192"/>
          </a:xfrm>
          <a:prstGeom prst="roundRect">
            <a:avLst>
              <a:gd name="adj" fmla="val 75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prstClr val="white"/>
              </a:solidFill>
            </a:endParaRPr>
          </a:p>
        </p:txBody>
      </p:sp>
      <p:sp>
        <p:nvSpPr>
          <p:cNvPr id="17" name="星: 5 pt 16">
            <a:extLst>
              <a:ext uri="{FF2B5EF4-FFF2-40B4-BE49-F238E27FC236}">
                <a16:creationId xmlns:a16="http://schemas.microsoft.com/office/drawing/2014/main" id="{D6FF6FEA-4B32-48EC-9304-77B42BE46CFE}"/>
              </a:ext>
            </a:extLst>
          </p:cNvPr>
          <p:cNvSpPr/>
          <p:nvPr/>
        </p:nvSpPr>
        <p:spPr>
          <a:xfrm rot="20777365">
            <a:off x="451786" y="619176"/>
            <a:ext cx="1007165" cy="1007165"/>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pic>
        <p:nvPicPr>
          <p:cNvPr id="5" name="図 4">
            <a:extLst>
              <a:ext uri="{FF2B5EF4-FFF2-40B4-BE49-F238E27FC236}">
                <a16:creationId xmlns:a16="http://schemas.microsoft.com/office/drawing/2014/main" id="{12CE8BB4-877B-4A76-9286-26C83FB2F1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6394" y="600389"/>
            <a:ext cx="1313796" cy="1520861"/>
          </a:xfrm>
          <a:prstGeom prst="rect">
            <a:avLst/>
          </a:prstGeom>
        </p:spPr>
      </p:pic>
      <p:sp>
        <p:nvSpPr>
          <p:cNvPr id="2" name="テキスト ボックス 1">
            <a:extLst>
              <a:ext uri="{FF2B5EF4-FFF2-40B4-BE49-F238E27FC236}">
                <a16:creationId xmlns:a16="http://schemas.microsoft.com/office/drawing/2014/main" id="{18A93245-7661-4226-BAFB-96D776D83B5C}"/>
              </a:ext>
            </a:extLst>
          </p:cNvPr>
          <p:cNvSpPr txBox="1"/>
          <p:nvPr/>
        </p:nvSpPr>
        <p:spPr>
          <a:xfrm>
            <a:off x="779588" y="5128607"/>
            <a:ext cx="7584822" cy="830997"/>
          </a:xfrm>
          <a:prstGeom prst="rect">
            <a:avLst/>
          </a:prstGeom>
          <a:noFill/>
        </p:spPr>
        <p:txBody>
          <a:bodyPr wrap="square" rtlCol="0">
            <a:spAutoFit/>
          </a:bodyPr>
          <a:lstStyle/>
          <a:p>
            <a:r>
              <a:rPr kumimoji="1" lang="en-US" altLang="ja-JP" sz="4800" dirty="0">
                <a:solidFill>
                  <a:srgbClr val="FF0000"/>
                </a:solidFill>
                <a:latin typeface="HGP創英角ｺﾞｼｯｸUB" panose="020B0900000000000000" pitchFamily="50" charset="-128"/>
                <a:ea typeface="HGP創英角ｺﾞｼｯｸUB" panose="020B0900000000000000" pitchFamily="50" charset="-128"/>
              </a:rPr>
              <a:t>1</a:t>
            </a:r>
            <a:r>
              <a:rPr kumimoji="1" lang="ja-JP" altLang="en-US" sz="4800" dirty="0">
                <a:solidFill>
                  <a:srgbClr val="FF0000"/>
                </a:solidFill>
                <a:latin typeface="HGP創英角ｺﾞｼｯｸUB" panose="020B0900000000000000" pitchFamily="50" charset="-128"/>
                <a:ea typeface="HGP創英角ｺﾞｼｯｸUB" panose="020B0900000000000000" pitchFamily="50" charset="-128"/>
              </a:rPr>
              <a:t>人当たり</a:t>
            </a:r>
            <a:r>
              <a:rPr kumimoji="1" lang="en-US" altLang="ja-JP" sz="4800" dirty="0">
                <a:solidFill>
                  <a:srgbClr val="FF0000"/>
                </a:solidFill>
                <a:latin typeface="HGP創英角ｺﾞｼｯｸUB" panose="020B0900000000000000" pitchFamily="50" charset="-128"/>
                <a:ea typeface="HGP創英角ｺﾞｼｯｸUB" panose="020B0900000000000000" pitchFamily="50" charset="-128"/>
              </a:rPr>
              <a:t>10,000</a:t>
            </a:r>
            <a:r>
              <a:rPr kumimoji="1" lang="ja-JP" altLang="en-US" sz="4800" dirty="0">
                <a:solidFill>
                  <a:srgbClr val="FF0000"/>
                </a:solidFill>
                <a:latin typeface="HGP創英角ｺﾞｼｯｸUB" panose="020B0900000000000000" pitchFamily="50" charset="-128"/>
                <a:ea typeface="HGP創英角ｺﾞｼｯｸUB" panose="020B0900000000000000" pitchFamily="50" charset="-128"/>
              </a:rPr>
              <a:t>円以上</a:t>
            </a:r>
            <a:r>
              <a:rPr kumimoji="1" lang="en-US" altLang="ja-JP" sz="4800" dirty="0">
                <a:solidFill>
                  <a:srgbClr val="FF0000"/>
                </a:solidFill>
                <a:latin typeface="HGP創英角ｺﾞｼｯｸUB" panose="020B0900000000000000" pitchFamily="50" charset="-128"/>
                <a:ea typeface="HGP創英角ｺﾞｼｯｸUB" panose="020B0900000000000000" pitchFamily="50" charset="-128"/>
              </a:rPr>
              <a:t>‼</a:t>
            </a:r>
            <a:endParaRPr kumimoji="1" lang="ja-JP" altLang="en-US" sz="4800" dirty="0">
              <a:solidFill>
                <a:srgbClr val="FF0000"/>
              </a:solidFill>
              <a:latin typeface="HGP創英角ｺﾞｼｯｸUB" panose="020B0900000000000000" pitchFamily="50" charset="-128"/>
              <a:ea typeface="HGP創英角ｺﾞｼｯｸUB" panose="020B0900000000000000" pitchFamily="50" charset="-128"/>
            </a:endParaRPr>
          </a:p>
        </p:txBody>
      </p:sp>
      <p:pic>
        <p:nvPicPr>
          <p:cNvPr id="3" name="図 2">
            <a:extLst>
              <a:ext uri="{FF2B5EF4-FFF2-40B4-BE49-F238E27FC236}">
                <a16:creationId xmlns:a16="http://schemas.microsoft.com/office/drawing/2014/main" id="{F20DAD11-D604-4635-96BC-CFA8A6FBE59D}"/>
              </a:ext>
            </a:extLst>
          </p:cNvPr>
          <p:cNvPicPr>
            <a:picLocks noChangeAspect="1"/>
          </p:cNvPicPr>
          <p:nvPr/>
        </p:nvPicPr>
        <p:blipFill>
          <a:blip r:embed="rId4"/>
          <a:stretch>
            <a:fillRect/>
          </a:stretch>
        </p:blipFill>
        <p:spPr>
          <a:xfrm>
            <a:off x="955368" y="600389"/>
            <a:ext cx="1493679" cy="1685368"/>
          </a:xfrm>
          <a:prstGeom prst="rect">
            <a:avLst/>
          </a:prstGeom>
        </p:spPr>
      </p:pic>
      <p:pic>
        <p:nvPicPr>
          <p:cNvPr id="8" name="図 7" descr="アイコン&#10;&#10;自動的に生成された説明">
            <a:extLst>
              <a:ext uri="{FF2B5EF4-FFF2-40B4-BE49-F238E27FC236}">
                <a16:creationId xmlns:a16="http://schemas.microsoft.com/office/drawing/2014/main" id="{75EEE062-118B-48A4-A2B7-423A073E44B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595801" y="849434"/>
            <a:ext cx="4021272" cy="2294595"/>
          </a:xfrm>
          <a:prstGeom prst="rect">
            <a:avLst/>
          </a:prstGeom>
        </p:spPr>
      </p:pic>
      <p:sp>
        <p:nvSpPr>
          <p:cNvPr id="13" name="テキスト ボックス 12">
            <a:extLst>
              <a:ext uri="{FF2B5EF4-FFF2-40B4-BE49-F238E27FC236}">
                <a16:creationId xmlns:a16="http://schemas.microsoft.com/office/drawing/2014/main" id="{B7212AED-8971-4753-B682-0BF164A9CD9D}"/>
              </a:ext>
            </a:extLst>
          </p:cNvPr>
          <p:cNvSpPr txBox="1"/>
          <p:nvPr/>
        </p:nvSpPr>
        <p:spPr>
          <a:xfrm>
            <a:off x="163450" y="-12646"/>
            <a:ext cx="6822830" cy="523220"/>
          </a:xfrm>
          <a:prstGeom prst="rect">
            <a:avLst/>
          </a:prstGeom>
          <a:noFill/>
        </p:spPr>
        <p:txBody>
          <a:bodyPr wrap="square">
            <a:spAutoFit/>
          </a:bodyPr>
          <a:lstStyle/>
          <a:p>
            <a:r>
              <a:rPr kumimoji="1" lang="ja-JP" altLang="en-US" sz="2800" dirty="0">
                <a:solidFill>
                  <a:prstClr val="black"/>
                </a:solidFill>
                <a:latin typeface="HGP創英角ｺﾞｼｯｸUB" panose="020B0900000000000000" pitchFamily="50" charset="-128"/>
                <a:ea typeface="HGP創英角ｺﾞｼｯｸUB" panose="020B0900000000000000" pitchFamily="50" charset="-128"/>
              </a:rPr>
              <a:t>ミッション１　ごみのことを知ろう！</a:t>
            </a:r>
            <a:endParaRPr kumimoji="1" lang="en-US" altLang="ja-JP" sz="28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4" name="テキスト ボックス 13">
            <a:extLst>
              <a:ext uri="{FF2B5EF4-FFF2-40B4-BE49-F238E27FC236}">
                <a16:creationId xmlns:a16="http://schemas.microsoft.com/office/drawing/2014/main" id="{18A93245-7661-4226-BAFB-96D776D83B5C}"/>
              </a:ext>
            </a:extLst>
          </p:cNvPr>
          <p:cNvSpPr txBox="1"/>
          <p:nvPr/>
        </p:nvSpPr>
        <p:spPr>
          <a:xfrm>
            <a:off x="580562" y="3060647"/>
            <a:ext cx="8243236" cy="1569660"/>
          </a:xfrm>
          <a:prstGeom prst="rect">
            <a:avLst/>
          </a:prstGeom>
          <a:noFill/>
        </p:spPr>
        <p:txBody>
          <a:bodyPr wrap="square" rtlCol="0">
            <a:spAutoFit/>
          </a:bodyPr>
          <a:lstStyle/>
          <a:p>
            <a:r>
              <a:rPr kumimoji="1" lang="ja-JP" altLang="en-US" sz="4800" dirty="0">
                <a:solidFill>
                  <a:srgbClr val="FF0000"/>
                </a:solidFill>
                <a:latin typeface="HGP創英角ｺﾞｼｯｸUB" panose="020B0900000000000000" pitchFamily="50" charset="-128"/>
                <a:ea typeface="HGP創英角ｺﾞｼｯｸUB" panose="020B0900000000000000" pitchFamily="50" charset="-128"/>
              </a:rPr>
              <a:t>ごみ</a:t>
            </a:r>
            <a:r>
              <a:rPr kumimoji="1" lang="ja-JP" altLang="en-US" sz="4800" dirty="0" smtClean="0">
                <a:solidFill>
                  <a:srgbClr val="FF0000"/>
                </a:solidFill>
                <a:latin typeface="HGP創英角ｺﾞｼｯｸUB" panose="020B0900000000000000" pitchFamily="50" charset="-128"/>
                <a:ea typeface="HGP創英角ｺﾞｼｯｸUB" panose="020B0900000000000000" pitchFamily="50" charset="-128"/>
              </a:rPr>
              <a:t>のしょぶんに</a:t>
            </a:r>
            <a:r>
              <a:rPr kumimoji="1" lang="ja-JP" altLang="en-US" sz="4800" dirty="0">
                <a:solidFill>
                  <a:srgbClr val="FF0000"/>
                </a:solidFill>
                <a:latin typeface="HGP創英角ｺﾞｼｯｸUB" panose="020B0900000000000000" pitchFamily="50" charset="-128"/>
                <a:ea typeface="HGP創英角ｺﾞｼｯｸUB" panose="020B0900000000000000" pitchFamily="50" charset="-128"/>
              </a:rPr>
              <a:t>かかるお金は</a:t>
            </a:r>
            <a:endParaRPr kumimoji="1" lang="en-US" altLang="ja-JP" sz="4800" dirty="0">
              <a:solidFill>
                <a:srgbClr val="FF0000"/>
              </a:solidFill>
              <a:latin typeface="HGP創英角ｺﾞｼｯｸUB" panose="020B0900000000000000" pitchFamily="50" charset="-128"/>
              <a:ea typeface="HGP創英角ｺﾞｼｯｸUB" panose="020B0900000000000000" pitchFamily="50" charset="-128"/>
            </a:endParaRPr>
          </a:p>
          <a:p>
            <a:r>
              <a:rPr kumimoji="1" lang="ja-JP" altLang="en-US" sz="4800" dirty="0">
                <a:solidFill>
                  <a:srgbClr val="FF0000"/>
                </a:solidFill>
                <a:latin typeface="HGP創英角ｺﾞｼｯｸUB" panose="020B0900000000000000" pitchFamily="50" charset="-128"/>
                <a:ea typeface="HGP創英角ｺﾞｼｯｸUB" panose="020B0900000000000000" pitchFamily="50" charset="-128"/>
              </a:rPr>
              <a:t>　　１年間　約８３億円</a:t>
            </a:r>
          </a:p>
        </p:txBody>
      </p:sp>
    </p:spTree>
    <p:extLst>
      <p:ext uri="{BB962C8B-B14F-4D97-AF65-F5344CB8AC3E}">
        <p14:creationId xmlns:p14="http://schemas.microsoft.com/office/powerpoint/2010/main" val="2753156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EC788215-3A6C-4E71-9758-E73D24A641B8}"/>
              </a:ext>
            </a:extLst>
          </p:cNvPr>
          <p:cNvSpPr/>
          <p:nvPr/>
        </p:nvSpPr>
        <p:spPr>
          <a:xfrm>
            <a:off x="320201" y="514168"/>
            <a:ext cx="8503597" cy="6003192"/>
          </a:xfrm>
          <a:prstGeom prst="roundRect">
            <a:avLst>
              <a:gd name="adj" fmla="val 75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prstClr val="white"/>
              </a:solidFill>
            </a:endParaRPr>
          </a:p>
        </p:txBody>
      </p:sp>
      <p:sp>
        <p:nvSpPr>
          <p:cNvPr id="18" name="星: 5 pt 17">
            <a:extLst>
              <a:ext uri="{FF2B5EF4-FFF2-40B4-BE49-F238E27FC236}">
                <a16:creationId xmlns:a16="http://schemas.microsoft.com/office/drawing/2014/main" id="{8C7E279C-BB1A-4A60-AD77-9917BAFCA362}"/>
              </a:ext>
            </a:extLst>
          </p:cNvPr>
          <p:cNvSpPr/>
          <p:nvPr/>
        </p:nvSpPr>
        <p:spPr>
          <a:xfrm rot="3600000">
            <a:off x="357771" y="5691852"/>
            <a:ext cx="1007165" cy="1007165"/>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20" name="星: 5 pt 19">
            <a:extLst>
              <a:ext uri="{FF2B5EF4-FFF2-40B4-BE49-F238E27FC236}">
                <a16:creationId xmlns:a16="http://schemas.microsoft.com/office/drawing/2014/main" id="{C8933AAB-C86D-4B8F-8C07-7E0258AD9720}"/>
              </a:ext>
            </a:extLst>
          </p:cNvPr>
          <p:cNvSpPr/>
          <p:nvPr/>
        </p:nvSpPr>
        <p:spPr>
          <a:xfrm>
            <a:off x="5470378" y="6077050"/>
            <a:ext cx="651949" cy="651949"/>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22" name="星: 5 pt 21">
            <a:extLst>
              <a:ext uri="{FF2B5EF4-FFF2-40B4-BE49-F238E27FC236}">
                <a16:creationId xmlns:a16="http://schemas.microsoft.com/office/drawing/2014/main" id="{BEB3D394-11BA-4DC7-A734-8CC4FBA01CF9}"/>
              </a:ext>
            </a:extLst>
          </p:cNvPr>
          <p:cNvSpPr/>
          <p:nvPr/>
        </p:nvSpPr>
        <p:spPr>
          <a:xfrm>
            <a:off x="3248891" y="5691883"/>
            <a:ext cx="651949" cy="651949"/>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pic>
        <p:nvPicPr>
          <p:cNvPr id="5" name="図 4">
            <a:extLst>
              <a:ext uri="{FF2B5EF4-FFF2-40B4-BE49-F238E27FC236}">
                <a16:creationId xmlns:a16="http://schemas.microsoft.com/office/drawing/2014/main" id="{12CE8BB4-877B-4A76-9286-26C83FB2F1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6394" y="600389"/>
            <a:ext cx="1313796" cy="1520861"/>
          </a:xfrm>
          <a:prstGeom prst="rect">
            <a:avLst/>
          </a:prstGeom>
        </p:spPr>
      </p:pic>
      <p:sp>
        <p:nvSpPr>
          <p:cNvPr id="2" name="テキスト ボックス 1">
            <a:extLst>
              <a:ext uri="{FF2B5EF4-FFF2-40B4-BE49-F238E27FC236}">
                <a16:creationId xmlns:a16="http://schemas.microsoft.com/office/drawing/2014/main" id="{18A93245-7661-4226-BAFB-96D776D83B5C}"/>
              </a:ext>
            </a:extLst>
          </p:cNvPr>
          <p:cNvSpPr txBox="1"/>
          <p:nvPr/>
        </p:nvSpPr>
        <p:spPr>
          <a:xfrm>
            <a:off x="567718" y="3072809"/>
            <a:ext cx="8008562" cy="830997"/>
          </a:xfrm>
          <a:prstGeom prst="rect">
            <a:avLst/>
          </a:prstGeom>
          <a:noFill/>
        </p:spPr>
        <p:txBody>
          <a:bodyPr wrap="square" rtlCol="0">
            <a:spAutoFit/>
          </a:bodyPr>
          <a:lstStyle/>
          <a:p>
            <a:r>
              <a:rPr kumimoji="1" lang="ja-JP" altLang="en-US" sz="4800" dirty="0">
                <a:solidFill>
                  <a:srgbClr val="5B9BD5">
                    <a:lumMod val="75000"/>
                  </a:srgbClr>
                </a:solidFill>
                <a:latin typeface="HGP創英角ｺﾞｼｯｸUB" panose="020B0900000000000000" pitchFamily="50" charset="-128"/>
                <a:ea typeface="HGP創英角ｺﾞｼｯｸUB" panose="020B0900000000000000" pitchFamily="50" charset="-128"/>
              </a:rPr>
              <a:t>④ 地球温暖化をふせぐため</a:t>
            </a:r>
          </a:p>
        </p:txBody>
      </p:sp>
      <p:sp>
        <p:nvSpPr>
          <p:cNvPr id="13" name="テキスト ボックス 12">
            <a:extLst>
              <a:ext uri="{FF2B5EF4-FFF2-40B4-BE49-F238E27FC236}">
                <a16:creationId xmlns:a16="http://schemas.microsoft.com/office/drawing/2014/main" id="{586EB534-1AB2-4D99-B20E-84D0052AFAFB}"/>
              </a:ext>
            </a:extLst>
          </p:cNvPr>
          <p:cNvSpPr txBox="1"/>
          <p:nvPr/>
        </p:nvSpPr>
        <p:spPr>
          <a:xfrm>
            <a:off x="163450" y="-12646"/>
            <a:ext cx="6822830" cy="523220"/>
          </a:xfrm>
          <a:prstGeom prst="rect">
            <a:avLst/>
          </a:prstGeom>
          <a:noFill/>
        </p:spPr>
        <p:txBody>
          <a:bodyPr wrap="square">
            <a:spAutoFit/>
          </a:bodyPr>
          <a:lstStyle/>
          <a:p>
            <a:r>
              <a:rPr kumimoji="1" lang="ja-JP" altLang="en-US" sz="2800" dirty="0">
                <a:solidFill>
                  <a:prstClr val="white"/>
                </a:solidFill>
                <a:latin typeface="HGP創英角ｺﾞｼｯｸUB" panose="020B0900000000000000" pitchFamily="50" charset="-128"/>
                <a:ea typeface="HGP創英角ｺﾞｼｯｸUB" panose="020B0900000000000000" pitchFamily="50" charset="-128"/>
              </a:rPr>
              <a:t>ミッション１　ごみのことを知ろう！</a:t>
            </a:r>
            <a:endParaRPr kumimoji="1" lang="en-US" altLang="ja-JP" sz="2800" dirty="0">
              <a:solidFill>
                <a:prstClr val="white"/>
              </a:solidFill>
              <a:latin typeface="HGP創英角ｺﾞｼｯｸUB" panose="020B0900000000000000" pitchFamily="50" charset="-128"/>
              <a:ea typeface="HGP創英角ｺﾞｼｯｸUB" panose="020B0900000000000000" pitchFamily="50" charset="-128"/>
            </a:endParaRPr>
          </a:p>
        </p:txBody>
      </p:sp>
      <p:sp>
        <p:nvSpPr>
          <p:cNvPr id="16" name="星: 5 pt 15">
            <a:extLst>
              <a:ext uri="{FF2B5EF4-FFF2-40B4-BE49-F238E27FC236}">
                <a16:creationId xmlns:a16="http://schemas.microsoft.com/office/drawing/2014/main" id="{FB15E34A-B283-4FAA-BC65-319B335150CF}"/>
              </a:ext>
            </a:extLst>
          </p:cNvPr>
          <p:cNvSpPr/>
          <p:nvPr/>
        </p:nvSpPr>
        <p:spPr>
          <a:xfrm rot="20777365">
            <a:off x="378408" y="706367"/>
            <a:ext cx="1007165" cy="1007165"/>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pic>
        <p:nvPicPr>
          <p:cNvPr id="19" name="図 18">
            <a:extLst>
              <a:ext uri="{FF2B5EF4-FFF2-40B4-BE49-F238E27FC236}">
                <a16:creationId xmlns:a16="http://schemas.microsoft.com/office/drawing/2014/main" id="{D8C5124D-1462-4EFA-88F7-78DC94238223}"/>
              </a:ext>
            </a:extLst>
          </p:cNvPr>
          <p:cNvPicPr>
            <a:picLocks noChangeAspect="1"/>
          </p:cNvPicPr>
          <p:nvPr/>
        </p:nvPicPr>
        <p:blipFill>
          <a:blip r:embed="rId4"/>
          <a:stretch>
            <a:fillRect/>
          </a:stretch>
        </p:blipFill>
        <p:spPr>
          <a:xfrm>
            <a:off x="955368" y="514168"/>
            <a:ext cx="1493679" cy="1685368"/>
          </a:xfrm>
          <a:prstGeom prst="rect">
            <a:avLst/>
          </a:prstGeom>
        </p:spPr>
      </p:pic>
      <p:sp>
        <p:nvSpPr>
          <p:cNvPr id="3" name="テキスト ボックス 2"/>
          <p:cNvSpPr txBox="1"/>
          <p:nvPr/>
        </p:nvSpPr>
        <p:spPr>
          <a:xfrm>
            <a:off x="1549260" y="2762938"/>
            <a:ext cx="3237061" cy="523220"/>
          </a:xfrm>
          <a:prstGeom prst="rect">
            <a:avLst/>
          </a:prstGeom>
          <a:noFill/>
        </p:spPr>
        <p:txBody>
          <a:bodyPr wrap="square" rtlCol="0">
            <a:spAutoFit/>
          </a:bodyPr>
          <a:lstStyle/>
          <a:p>
            <a:r>
              <a:rPr kumimoji="1" lang="ja-JP" altLang="en-US" sz="2800" dirty="0">
                <a:solidFill>
                  <a:srgbClr val="0070C0"/>
                </a:solidFill>
                <a:latin typeface="HGP創英角ｺﾞｼｯｸUB" panose="020B0900000000000000" pitchFamily="50" charset="-128"/>
                <a:ea typeface="HGP創英角ｺﾞｼｯｸUB" panose="020B0900000000000000" pitchFamily="50" charset="-128"/>
              </a:rPr>
              <a:t>ちきゅうおんだんか</a:t>
            </a:r>
          </a:p>
        </p:txBody>
      </p:sp>
    </p:spTree>
    <p:extLst>
      <p:ext uri="{BB962C8B-B14F-4D97-AF65-F5344CB8AC3E}">
        <p14:creationId xmlns:p14="http://schemas.microsoft.com/office/powerpoint/2010/main" val="28201135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EC788215-3A6C-4E71-9758-E73D24A641B8}"/>
              </a:ext>
            </a:extLst>
          </p:cNvPr>
          <p:cNvSpPr/>
          <p:nvPr/>
        </p:nvSpPr>
        <p:spPr>
          <a:xfrm>
            <a:off x="164902" y="291830"/>
            <a:ext cx="8692313" cy="6381344"/>
          </a:xfrm>
          <a:prstGeom prst="roundRect">
            <a:avLst>
              <a:gd name="adj" fmla="val 75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prstClr val="white"/>
              </a:solidFill>
            </a:endParaRPr>
          </a:p>
        </p:txBody>
      </p:sp>
      <p:pic>
        <p:nvPicPr>
          <p:cNvPr id="2052" name="Picture 4" descr="ソース画像を表示"/>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3073" y="95097"/>
            <a:ext cx="1151852" cy="115335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ソース画像を表示"/>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3685" y="1932551"/>
            <a:ext cx="6110446" cy="458466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グループ化 4"/>
          <p:cNvGrpSpPr/>
          <p:nvPr/>
        </p:nvGrpSpPr>
        <p:grpSpPr>
          <a:xfrm>
            <a:off x="1479551" y="2773919"/>
            <a:ext cx="5618714" cy="1564905"/>
            <a:chOff x="1628709" y="2743420"/>
            <a:chExt cx="5618714" cy="1564905"/>
          </a:xfrm>
        </p:grpSpPr>
        <p:sp>
          <p:nvSpPr>
            <p:cNvPr id="2" name="V 字形矢印 1"/>
            <p:cNvSpPr/>
            <p:nvPr/>
          </p:nvSpPr>
          <p:spPr>
            <a:xfrm rot="20378304">
              <a:off x="1628709" y="2743420"/>
              <a:ext cx="5618714" cy="1564905"/>
            </a:xfrm>
            <a:prstGeom prst="notchedRightArrow">
              <a:avLst>
                <a:gd name="adj1" fmla="val 59108"/>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3" name="テキスト ボックス 2"/>
            <p:cNvSpPr txBox="1"/>
            <p:nvPr/>
          </p:nvSpPr>
          <p:spPr>
            <a:xfrm rot="20314702">
              <a:off x="2689475" y="3224972"/>
              <a:ext cx="4159173" cy="646331"/>
            </a:xfrm>
            <a:prstGeom prst="rect">
              <a:avLst/>
            </a:prstGeom>
            <a:noFill/>
          </p:spPr>
          <p:txBody>
            <a:bodyPr wrap="square" rtlCol="0">
              <a:spAutoFit/>
            </a:bodyPr>
            <a:lstStyle/>
            <a:p>
              <a:r>
                <a:rPr kumimoji="1" lang="ja-JP" altLang="en-US" sz="3600" dirty="0">
                  <a:solidFill>
                    <a:prstClr val="white"/>
                  </a:solidFill>
                  <a:latin typeface="HGP創英角ｺﾞｼｯｸUB" panose="020B0900000000000000" pitchFamily="50" charset="-128"/>
                  <a:ea typeface="HGP創英角ｺﾞｼｯｸUB" panose="020B0900000000000000" pitchFamily="50" charset="-128"/>
                </a:rPr>
                <a:t>平　均　気　温</a:t>
              </a:r>
            </a:p>
          </p:txBody>
        </p:sp>
        <p:sp>
          <p:nvSpPr>
            <p:cNvPr id="18" name="テキスト ボックス 17"/>
            <p:cNvSpPr txBox="1"/>
            <p:nvPr/>
          </p:nvSpPr>
          <p:spPr>
            <a:xfrm rot="20314702">
              <a:off x="2567482" y="2915535"/>
              <a:ext cx="4159173" cy="369332"/>
            </a:xfrm>
            <a:prstGeom prst="rect">
              <a:avLst/>
            </a:prstGeom>
            <a:noFill/>
          </p:spPr>
          <p:txBody>
            <a:bodyPr wrap="square" rtlCol="0">
              <a:spAutoFit/>
            </a:bodyPr>
            <a:lstStyle/>
            <a:p>
              <a:r>
                <a:rPr kumimoji="1" lang="ja-JP" altLang="en-US" dirty="0">
                  <a:solidFill>
                    <a:prstClr val="white"/>
                  </a:solidFill>
                  <a:latin typeface="HGP創英角ｺﾞｼｯｸUB" panose="020B0900000000000000" pitchFamily="50" charset="-128"/>
                  <a:ea typeface="HGP創英角ｺﾞｼｯｸUB" panose="020B0900000000000000" pitchFamily="50" charset="-128"/>
                </a:rPr>
                <a:t>へい　きん　　　　き　　　おん</a:t>
              </a:r>
            </a:p>
          </p:txBody>
        </p:sp>
      </p:grpSp>
      <p:grpSp>
        <p:nvGrpSpPr>
          <p:cNvPr id="4" name="グループ化 3">
            <a:extLst>
              <a:ext uri="{FF2B5EF4-FFF2-40B4-BE49-F238E27FC236}">
                <a16:creationId xmlns:a16="http://schemas.microsoft.com/office/drawing/2014/main" id="{B7B7903A-8E38-4D76-9A89-EC96385097EC}"/>
              </a:ext>
            </a:extLst>
          </p:cNvPr>
          <p:cNvGrpSpPr/>
          <p:nvPr/>
        </p:nvGrpSpPr>
        <p:grpSpPr>
          <a:xfrm>
            <a:off x="964208" y="172358"/>
            <a:ext cx="7893007" cy="1886958"/>
            <a:chOff x="964208" y="134258"/>
            <a:chExt cx="7893007" cy="1886958"/>
          </a:xfrm>
        </p:grpSpPr>
        <p:sp>
          <p:nvSpPr>
            <p:cNvPr id="28" name="テキスト ボックス 27">
              <a:extLst>
                <a:ext uri="{FF2B5EF4-FFF2-40B4-BE49-F238E27FC236}">
                  <a16:creationId xmlns:a16="http://schemas.microsoft.com/office/drawing/2014/main" id="{9E444539-B862-47EF-8886-AC1279C141FE}"/>
                </a:ext>
              </a:extLst>
            </p:cNvPr>
            <p:cNvSpPr txBox="1"/>
            <p:nvPr/>
          </p:nvSpPr>
          <p:spPr>
            <a:xfrm>
              <a:off x="964208" y="330047"/>
              <a:ext cx="7893007" cy="1691169"/>
            </a:xfrm>
            <a:prstGeom prst="rect">
              <a:avLst/>
            </a:prstGeom>
            <a:noFill/>
          </p:spPr>
          <p:txBody>
            <a:bodyPr wrap="square" rtlCol="0">
              <a:spAutoFit/>
            </a:bodyPr>
            <a:lstStyle/>
            <a:p>
              <a:pPr>
                <a:lnSpc>
                  <a:spcPts val="6700"/>
                </a:lnSpc>
              </a:pPr>
              <a:r>
                <a:rPr kumimoji="1" lang="ja-JP" altLang="en-US" sz="4400" dirty="0">
                  <a:solidFill>
                    <a:srgbClr val="4472C4"/>
                  </a:solidFill>
                  <a:latin typeface="HGP創英角ｺﾞｼｯｸUB" panose="020B0900000000000000" pitchFamily="50" charset="-128"/>
                  <a:ea typeface="HGP創英角ｺﾞｼｯｸUB" panose="020B0900000000000000" pitchFamily="50" charset="-128"/>
                </a:rPr>
                <a:t>地球温暖化とは。。。</a:t>
              </a:r>
              <a:endParaRPr kumimoji="1" lang="en-US" altLang="ja-JP" sz="4400" dirty="0">
                <a:solidFill>
                  <a:srgbClr val="4472C4"/>
                </a:solidFill>
                <a:latin typeface="HGP創英角ｺﾞｼｯｸUB" panose="020B0900000000000000" pitchFamily="50" charset="-128"/>
                <a:ea typeface="HGP創英角ｺﾞｼｯｸUB" panose="020B0900000000000000" pitchFamily="50" charset="-128"/>
              </a:endParaRPr>
            </a:p>
            <a:p>
              <a:pPr>
                <a:lnSpc>
                  <a:spcPts val="6700"/>
                </a:lnSpc>
              </a:pPr>
              <a:r>
                <a:rPr kumimoji="1" lang="ja-JP" altLang="en-US" sz="4400" dirty="0">
                  <a:solidFill>
                    <a:srgbClr val="4472C4"/>
                  </a:solidFill>
                  <a:latin typeface="HGP創英角ｺﾞｼｯｸUB" panose="020B0900000000000000" pitchFamily="50" charset="-128"/>
                  <a:ea typeface="HGP創英角ｺﾞｼｯｸUB" panose="020B0900000000000000" pitchFamily="50" charset="-128"/>
                </a:rPr>
                <a:t>地球の平均気温が上がること</a:t>
              </a:r>
              <a:endParaRPr kumimoji="1" lang="ja-JP" altLang="en-US" sz="4000" dirty="0">
                <a:solidFill>
                  <a:srgbClr val="ED7D31"/>
                </a:solidFill>
                <a:latin typeface="HGP創英角ｺﾞｼｯｸUB" panose="020B0900000000000000" pitchFamily="50" charset="-128"/>
                <a:ea typeface="HGP創英角ｺﾞｼｯｸUB" panose="020B0900000000000000" pitchFamily="50" charset="-128"/>
              </a:endParaRPr>
            </a:p>
          </p:txBody>
        </p:sp>
        <p:sp>
          <p:nvSpPr>
            <p:cNvPr id="11" name="テキスト ボックス 10"/>
            <p:cNvSpPr txBox="1"/>
            <p:nvPr/>
          </p:nvSpPr>
          <p:spPr>
            <a:xfrm>
              <a:off x="964208" y="134258"/>
              <a:ext cx="3207742" cy="461665"/>
            </a:xfrm>
            <a:prstGeom prst="rect">
              <a:avLst/>
            </a:prstGeom>
            <a:noFill/>
          </p:spPr>
          <p:txBody>
            <a:bodyPr wrap="square" rtlCol="0">
              <a:spAutoFit/>
            </a:bodyPr>
            <a:lstStyle/>
            <a:p>
              <a:r>
                <a:rPr kumimoji="1" lang="ja-JP" altLang="en-US" sz="2400" dirty="0">
                  <a:solidFill>
                    <a:srgbClr val="0070C0"/>
                  </a:solidFill>
                  <a:latin typeface="HGP創英角ｺﾞｼｯｸUB" panose="020B0900000000000000" pitchFamily="50" charset="-128"/>
                  <a:ea typeface="HGP創英角ｺﾞｼｯｸUB" panose="020B0900000000000000" pitchFamily="50" charset="-128"/>
                </a:rPr>
                <a:t>ちきゅう　おんだんか</a:t>
              </a:r>
            </a:p>
          </p:txBody>
        </p:sp>
        <p:sp>
          <p:nvSpPr>
            <p:cNvPr id="20" name="テキスト ボックス 19"/>
            <p:cNvSpPr txBox="1"/>
            <p:nvPr/>
          </p:nvSpPr>
          <p:spPr>
            <a:xfrm>
              <a:off x="2759076" y="1105080"/>
              <a:ext cx="2479689" cy="365902"/>
            </a:xfrm>
            <a:prstGeom prst="rect">
              <a:avLst/>
            </a:prstGeom>
            <a:noFill/>
          </p:spPr>
          <p:txBody>
            <a:bodyPr wrap="square" rtlCol="0">
              <a:spAutoFit/>
            </a:bodyPr>
            <a:lstStyle/>
            <a:p>
              <a:r>
                <a:rPr kumimoji="1" lang="ja-JP" altLang="en-US" dirty="0">
                  <a:solidFill>
                    <a:srgbClr val="0070C0"/>
                  </a:solidFill>
                  <a:latin typeface="HGP創英角ｺﾞｼｯｸUB" panose="020B0900000000000000" pitchFamily="50" charset="-128"/>
                  <a:ea typeface="HGP創英角ｺﾞｼｯｸUB" panose="020B0900000000000000" pitchFamily="50" charset="-128"/>
                </a:rPr>
                <a:t>へいきん　　き　　おん</a:t>
              </a:r>
            </a:p>
          </p:txBody>
        </p:sp>
      </p:grpSp>
    </p:spTree>
    <p:extLst>
      <p:ext uri="{BB962C8B-B14F-4D97-AF65-F5344CB8AC3E}">
        <p14:creationId xmlns:p14="http://schemas.microsoft.com/office/powerpoint/2010/main" val="1055361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EC788215-3A6C-4E71-9758-E73D24A641B8}"/>
              </a:ext>
            </a:extLst>
          </p:cNvPr>
          <p:cNvSpPr/>
          <p:nvPr/>
        </p:nvSpPr>
        <p:spPr>
          <a:xfrm>
            <a:off x="163450" y="530160"/>
            <a:ext cx="8908695" cy="6134252"/>
          </a:xfrm>
          <a:prstGeom prst="roundRect">
            <a:avLst>
              <a:gd name="adj" fmla="val 75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prstClr val="white"/>
              </a:solidFill>
            </a:endParaRPr>
          </a:p>
        </p:txBody>
      </p:sp>
      <p:sp>
        <p:nvSpPr>
          <p:cNvPr id="15" name="テキスト ボックス 14">
            <a:extLst>
              <a:ext uri="{FF2B5EF4-FFF2-40B4-BE49-F238E27FC236}">
                <a16:creationId xmlns:a16="http://schemas.microsoft.com/office/drawing/2014/main" id="{6BDB604F-8756-4FAE-B0F3-6DFE1ADB3A66}"/>
              </a:ext>
            </a:extLst>
          </p:cNvPr>
          <p:cNvSpPr txBox="1"/>
          <p:nvPr/>
        </p:nvSpPr>
        <p:spPr>
          <a:xfrm>
            <a:off x="163450" y="-12646"/>
            <a:ext cx="6822830" cy="523220"/>
          </a:xfrm>
          <a:prstGeom prst="rect">
            <a:avLst/>
          </a:prstGeom>
          <a:noFill/>
        </p:spPr>
        <p:txBody>
          <a:bodyPr wrap="square">
            <a:spAutoFit/>
          </a:bodyPr>
          <a:lstStyle/>
          <a:p>
            <a:r>
              <a:rPr kumimoji="1" lang="ja-JP" altLang="en-US" sz="2800" dirty="0">
                <a:solidFill>
                  <a:prstClr val="black"/>
                </a:solidFill>
                <a:latin typeface="HGP創英角ｺﾞｼｯｸUB" panose="020B0900000000000000" pitchFamily="50" charset="-128"/>
                <a:ea typeface="HGP創英角ｺﾞｼｯｸUB" panose="020B0900000000000000" pitchFamily="50" charset="-128"/>
              </a:rPr>
              <a:t>ミッション１　ごみのことを知ろう！</a:t>
            </a:r>
            <a:endParaRPr kumimoji="1" lang="en-US" altLang="ja-JP" sz="28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9" name="星: 5 pt 18">
            <a:extLst>
              <a:ext uri="{FF2B5EF4-FFF2-40B4-BE49-F238E27FC236}">
                <a16:creationId xmlns:a16="http://schemas.microsoft.com/office/drawing/2014/main" id="{4271AF3D-8CFA-4724-8646-3F890DC9DA11}"/>
              </a:ext>
            </a:extLst>
          </p:cNvPr>
          <p:cNvSpPr/>
          <p:nvPr/>
        </p:nvSpPr>
        <p:spPr>
          <a:xfrm rot="20777365">
            <a:off x="105008" y="485702"/>
            <a:ext cx="1007165" cy="1007165"/>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pic>
        <p:nvPicPr>
          <p:cNvPr id="21" name="図 20">
            <a:extLst>
              <a:ext uri="{FF2B5EF4-FFF2-40B4-BE49-F238E27FC236}">
                <a16:creationId xmlns:a16="http://schemas.microsoft.com/office/drawing/2014/main" id="{55588A13-DB75-4C49-A63D-D28F2BB3EBE1}"/>
              </a:ext>
            </a:extLst>
          </p:cNvPr>
          <p:cNvPicPr>
            <a:picLocks noChangeAspect="1"/>
          </p:cNvPicPr>
          <p:nvPr/>
        </p:nvPicPr>
        <p:blipFill>
          <a:blip r:embed="rId3"/>
          <a:stretch>
            <a:fillRect/>
          </a:stretch>
        </p:blipFill>
        <p:spPr>
          <a:xfrm>
            <a:off x="936565" y="502312"/>
            <a:ext cx="1151708" cy="1299511"/>
          </a:xfrm>
          <a:prstGeom prst="rect">
            <a:avLst/>
          </a:prstGeom>
        </p:spPr>
      </p:pic>
      <p:sp>
        <p:nvSpPr>
          <p:cNvPr id="23" name="テキスト ボックス 22">
            <a:extLst>
              <a:ext uri="{FF2B5EF4-FFF2-40B4-BE49-F238E27FC236}">
                <a16:creationId xmlns:a16="http://schemas.microsoft.com/office/drawing/2014/main" id="{1D70687B-5404-4132-ABC5-226EF6AD73BF}"/>
              </a:ext>
            </a:extLst>
          </p:cNvPr>
          <p:cNvSpPr txBox="1"/>
          <p:nvPr/>
        </p:nvSpPr>
        <p:spPr>
          <a:xfrm>
            <a:off x="2153748" y="829633"/>
            <a:ext cx="4905224" cy="584775"/>
          </a:xfrm>
          <a:prstGeom prst="rect">
            <a:avLst/>
          </a:prstGeom>
          <a:noFill/>
        </p:spPr>
        <p:txBody>
          <a:bodyPr wrap="square">
            <a:spAutoFit/>
          </a:bodyPr>
          <a:lstStyle/>
          <a:p>
            <a:r>
              <a:rPr kumimoji="1" lang="ja-JP" altLang="en-US" sz="3200" dirty="0">
                <a:solidFill>
                  <a:srgbClr val="5B9BD5">
                    <a:lumMod val="75000"/>
                  </a:srgbClr>
                </a:solidFill>
                <a:latin typeface="HGP創英角ｺﾞｼｯｸUB" panose="020B0900000000000000" pitchFamily="50" charset="-128"/>
                <a:ea typeface="HGP創英角ｺﾞｼｯｸUB" panose="020B0900000000000000" pitchFamily="50" charset="-128"/>
              </a:rPr>
              <a:t>地球温暖化がすすむと・・・</a:t>
            </a:r>
            <a:endParaRPr kumimoji="1" lang="en-US" altLang="ja-JP" sz="3200" dirty="0">
              <a:solidFill>
                <a:srgbClr val="5B9BD5">
                  <a:lumMod val="75000"/>
                </a:srgbClr>
              </a:solidFill>
              <a:latin typeface="HGP創英角ｺﾞｼｯｸUB" panose="020B0900000000000000" pitchFamily="50" charset="-128"/>
              <a:ea typeface="HGP創英角ｺﾞｼｯｸUB" panose="020B0900000000000000" pitchFamily="50" charset="-128"/>
            </a:endParaRPr>
          </a:p>
        </p:txBody>
      </p:sp>
      <p:grpSp>
        <p:nvGrpSpPr>
          <p:cNvPr id="26" name="グループ化 25"/>
          <p:cNvGrpSpPr/>
          <p:nvPr/>
        </p:nvGrpSpPr>
        <p:grpSpPr>
          <a:xfrm>
            <a:off x="2194675" y="1625896"/>
            <a:ext cx="2423122" cy="2125241"/>
            <a:chOff x="3300872" y="1533835"/>
            <a:chExt cx="2423122" cy="2125241"/>
          </a:xfrm>
        </p:grpSpPr>
        <p:pic>
          <p:nvPicPr>
            <p:cNvPr id="9" name="図 8"/>
            <p:cNvPicPr>
              <a:picLocks noChangeAspect="1"/>
            </p:cNvPicPr>
            <p:nvPr/>
          </p:nvPicPr>
          <p:blipFill>
            <a:blip r:embed="rId4"/>
            <a:stretch>
              <a:fillRect/>
            </a:stretch>
          </p:blipFill>
          <p:spPr>
            <a:xfrm>
              <a:off x="3427731" y="1533835"/>
              <a:ext cx="1943100" cy="1771650"/>
            </a:xfrm>
            <a:prstGeom prst="rect">
              <a:avLst/>
            </a:prstGeom>
          </p:spPr>
        </p:pic>
        <p:sp>
          <p:nvSpPr>
            <p:cNvPr id="28" name="テキスト ボックス 27"/>
            <p:cNvSpPr txBox="1"/>
            <p:nvPr/>
          </p:nvSpPr>
          <p:spPr>
            <a:xfrm>
              <a:off x="3300872" y="3228189"/>
              <a:ext cx="2423122" cy="430887"/>
            </a:xfrm>
            <a:prstGeom prst="rect">
              <a:avLst/>
            </a:prstGeom>
            <a:noFill/>
          </p:spPr>
          <p:txBody>
            <a:bodyPr wrap="square" rtlCol="0">
              <a:spAutoFit/>
            </a:bodyPr>
            <a:lstStyle/>
            <a:p>
              <a:r>
                <a:rPr kumimoji="1" lang="ja-JP" altLang="en-US" sz="2200" dirty="0">
                  <a:solidFill>
                    <a:srgbClr val="FFC000">
                      <a:lumMod val="50000"/>
                    </a:srgbClr>
                  </a:solidFill>
                  <a:latin typeface="HGP創英角ｺﾞｼｯｸUB" panose="020B0900000000000000" pitchFamily="50" charset="-128"/>
                  <a:ea typeface="HGP創英角ｺﾞｼｯｸUB" panose="020B0900000000000000" pitchFamily="50" charset="-128"/>
                </a:rPr>
                <a:t>熱中しょうがふえる</a:t>
              </a:r>
            </a:p>
          </p:txBody>
        </p:sp>
      </p:grpSp>
      <p:grpSp>
        <p:nvGrpSpPr>
          <p:cNvPr id="35" name="グループ化 34"/>
          <p:cNvGrpSpPr/>
          <p:nvPr/>
        </p:nvGrpSpPr>
        <p:grpSpPr>
          <a:xfrm>
            <a:off x="2222792" y="3954360"/>
            <a:ext cx="2596662" cy="2698056"/>
            <a:chOff x="2623567" y="3862501"/>
            <a:chExt cx="2596662" cy="2698056"/>
          </a:xfrm>
        </p:grpSpPr>
        <p:pic>
          <p:nvPicPr>
            <p:cNvPr id="13" name="図 12"/>
            <p:cNvPicPr>
              <a:picLocks noChangeAspect="1"/>
            </p:cNvPicPr>
            <p:nvPr/>
          </p:nvPicPr>
          <p:blipFill>
            <a:blip r:embed="rId5"/>
            <a:stretch>
              <a:fillRect/>
            </a:stretch>
          </p:blipFill>
          <p:spPr>
            <a:xfrm>
              <a:off x="2623567" y="3862501"/>
              <a:ext cx="2052961" cy="1925376"/>
            </a:xfrm>
            <a:prstGeom prst="rect">
              <a:avLst/>
            </a:prstGeom>
          </p:spPr>
        </p:pic>
        <p:pic>
          <p:nvPicPr>
            <p:cNvPr id="14" name="図 13" descr="工場, 花, 木 が含まれている画像&#10;&#10;自動的に生成された説明">
              <a:extLst>
                <a:ext uri="{FF2B5EF4-FFF2-40B4-BE49-F238E27FC236}">
                  <a16:creationId xmlns:a16="http://schemas.microsoft.com/office/drawing/2014/main" id="{21178274-4C61-40EC-9809-C9B4126384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27284">
              <a:off x="4223228" y="5252277"/>
              <a:ext cx="708351" cy="737866"/>
            </a:xfrm>
            <a:prstGeom prst="rect">
              <a:avLst/>
            </a:prstGeom>
          </p:spPr>
        </p:pic>
        <p:pic>
          <p:nvPicPr>
            <p:cNvPr id="16" name="図 15" descr="フルーツ, ウニ が含まれている画像&#10;&#10;自動的に生成された説明">
              <a:extLst>
                <a:ext uri="{FF2B5EF4-FFF2-40B4-BE49-F238E27FC236}">
                  <a16:creationId xmlns:a16="http://schemas.microsoft.com/office/drawing/2014/main" id="{953A054A-D6BE-4DF8-9F8A-7B284AC2ED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34795" y="4764162"/>
              <a:ext cx="685434" cy="747067"/>
            </a:xfrm>
            <a:prstGeom prst="rect">
              <a:avLst/>
            </a:prstGeom>
          </p:spPr>
        </p:pic>
        <p:sp>
          <p:nvSpPr>
            <p:cNvPr id="33" name="テキスト ボックス 32"/>
            <p:cNvSpPr txBox="1"/>
            <p:nvPr/>
          </p:nvSpPr>
          <p:spPr>
            <a:xfrm>
              <a:off x="2943404" y="5791116"/>
              <a:ext cx="2107254" cy="769441"/>
            </a:xfrm>
            <a:prstGeom prst="rect">
              <a:avLst/>
            </a:prstGeom>
            <a:noFill/>
          </p:spPr>
          <p:txBody>
            <a:bodyPr wrap="square" rtlCol="0">
              <a:spAutoFit/>
            </a:bodyPr>
            <a:lstStyle/>
            <a:p>
              <a:r>
                <a:rPr kumimoji="1" lang="ja-JP" altLang="en-US" sz="2200" dirty="0">
                  <a:solidFill>
                    <a:srgbClr val="FFC000">
                      <a:lumMod val="50000"/>
                    </a:srgbClr>
                  </a:solidFill>
                  <a:latin typeface="HGP創英角ｺﾞｼｯｸUB" panose="020B0900000000000000" pitchFamily="50" charset="-128"/>
                  <a:ea typeface="HGP創英角ｺﾞｼｯｸUB" panose="020B0900000000000000" pitchFamily="50" charset="-128"/>
                </a:rPr>
                <a:t>食べものが</a:t>
              </a:r>
              <a:endParaRPr kumimoji="1" lang="en-US" altLang="ja-JP" sz="2200" dirty="0">
                <a:solidFill>
                  <a:srgbClr val="FFC000">
                    <a:lumMod val="50000"/>
                  </a:srgbClr>
                </a:solidFill>
                <a:latin typeface="HGP創英角ｺﾞｼｯｸUB" panose="020B0900000000000000" pitchFamily="50" charset="-128"/>
                <a:ea typeface="HGP創英角ｺﾞｼｯｸUB" panose="020B0900000000000000" pitchFamily="50" charset="-128"/>
              </a:endParaRPr>
            </a:p>
            <a:p>
              <a:r>
                <a:rPr kumimoji="1" lang="ja-JP" altLang="en-US" sz="2200" dirty="0">
                  <a:solidFill>
                    <a:srgbClr val="FFC000">
                      <a:lumMod val="50000"/>
                    </a:srgbClr>
                  </a:solidFill>
                  <a:latin typeface="HGP創英角ｺﾞｼｯｸUB" panose="020B0900000000000000" pitchFamily="50" charset="-128"/>
                  <a:ea typeface="HGP創英角ｺﾞｼｯｸUB" panose="020B0900000000000000" pitchFamily="50" charset="-128"/>
                </a:rPr>
                <a:t>とれなくなる</a:t>
              </a:r>
            </a:p>
          </p:txBody>
        </p:sp>
      </p:grpSp>
      <p:grpSp>
        <p:nvGrpSpPr>
          <p:cNvPr id="27" name="グループ化 26"/>
          <p:cNvGrpSpPr/>
          <p:nvPr/>
        </p:nvGrpSpPr>
        <p:grpSpPr>
          <a:xfrm>
            <a:off x="4744656" y="1511781"/>
            <a:ext cx="3314541" cy="2271474"/>
            <a:chOff x="5723994" y="1418380"/>
            <a:chExt cx="3314541" cy="2271474"/>
          </a:xfrm>
        </p:grpSpPr>
        <p:sp>
          <p:nvSpPr>
            <p:cNvPr id="29" name="テキスト ボックス 28"/>
            <p:cNvSpPr txBox="1"/>
            <p:nvPr/>
          </p:nvSpPr>
          <p:spPr>
            <a:xfrm>
              <a:off x="6233977" y="3228189"/>
              <a:ext cx="2523219" cy="461665"/>
            </a:xfrm>
            <a:prstGeom prst="rect">
              <a:avLst/>
            </a:prstGeom>
            <a:noFill/>
          </p:spPr>
          <p:txBody>
            <a:bodyPr wrap="square" rtlCol="0">
              <a:spAutoFit/>
            </a:bodyPr>
            <a:lstStyle/>
            <a:p>
              <a:r>
                <a:rPr kumimoji="1" lang="ja-JP" altLang="en-US" sz="2400" dirty="0">
                  <a:solidFill>
                    <a:srgbClr val="FFC000">
                      <a:lumMod val="50000"/>
                    </a:srgbClr>
                  </a:solidFill>
                  <a:latin typeface="HGP創英角ｺﾞｼｯｸUB" panose="020B0900000000000000" pitchFamily="50" charset="-128"/>
                  <a:ea typeface="HGP創英角ｺﾞｼｯｸUB" panose="020B0900000000000000" pitchFamily="50" charset="-128"/>
                </a:rPr>
                <a:t>台風が大きくなる</a:t>
              </a:r>
            </a:p>
          </p:txBody>
        </p:sp>
        <p:pic>
          <p:nvPicPr>
            <p:cNvPr id="1032" name="Picture 8" descr="ソース画像を表示"/>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23994" y="1418380"/>
              <a:ext cx="3314541" cy="17401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グループ化 37"/>
          <p:cNvGrpSpPr/>
          <p:nvPr/>
        </p:nvGrpSpPr>
        <p:grpSpPr>
          <a:xfrm>
            <a:off x="5347773" y="3990269"/>
            <a:ext cx="1933356" cy="2629413"/>
            <a:chOff x="5262364" y="3923198"/>
            <a:chExt cx="1933356" cy="2629413"/>
          </a:xfrm>
        </p:grpSpPr>
        <p:grpSp>
          <p:nvGrpSpPr>
            <p:cNvPr id="36" name="グループ化 35"/>
            <p:cNvGrpSpPr/>
            <p:nvPr/>
          </p:nvGrpSpPr>
          <p:grpSpPr>
            <a:xfrm>
              <a:off x="5262364" y="3923198"/>
              <a:ext cx="1933356" cy="2629413"/>
              <a:chOff x="5262364" y="3923198"/>
              <a:chExt cx="1933356" cy="2629413"/>
            </a:xfrm>
          </p:grpSpPr>
          <p:pic>
            <p:nvPicPr>
              <p:cNvPr id="20" name="図 19"/>
              <p:cNvPicPr>
                <a:picLocks noChangeAspect="1"/>
              </p:cNvPicPr>
              <p:nvPr/>
            </p:nvPicPr>
            <p:blipFill>
              <a:blip r:embed="rId9"/>
              <a:stretch>
                <a:fillRect/>
              </a:stretch>
            </p:blipFill>
            <p:spPr>
              <a:xfrm>
                <a:off x="5262364" y="3923198"/>
                <a:ext cx="1743075" cy="1828800"/>
              </a:xfrm>
              <a:prstGeom prst="rect">
                <a:avLst/>
              </a:prstGeom>
            </p:spPr>
          </p:pic>
          <p:sp>
            <p:nvSpPr>
              <p:cNvPr id="31" name="テキスト ボックス 30"/>
              <p:cNvSpPr txBox="1"/>
              <p:nvPr/>
            </p:nvSpPr>
            <p:spPr>
              <a:xfrm>
                <a:off x="5402856" y="5783170"/>
                <a:ext cx="1792864" cy="769441"/>
              </a:xfrm>
              <a:prstGeom prst="rect">
                <a:avLst/>
              </a:prstGeom>
              <a:noFill/>
            </p:spPr>
            <p:txBody>
              <a:bodyPr wrap="square" rtlCol="0">
                <a:spAutoFit/>
              </a:bodyPr>
              <a:lstStyle/>
              <a:p>
                <a:r>
                  <a:rPr kumimoji="1" lang="ja-JP" altLang="en-US" sz="2200" dirty="0">
                    <a:solidFill>
                      <a:srgbClr val="FFC000">
                        <a:lumMod val="50000"/>
                      </a:srgbClr>
                    </a:solidFill>
                    <a:latin typeface="HGP創英角ｺﾞｼｯｸUB" panose="020B0900000000000000" pitchFamily="50" charset="-128"/>
                    <a:ea typeface="HGP創英角ｺﾞｼｯｸUB" panose="020B0900000000000000" pitchFamily="50" charset="-128"/>
                  </a:rPr>
                  <a:t>生きものが</a:t>
                </a:r>
                <a:endParaRPr kumimoji="1" lang="en-US" altLang="ja-JP" sz="2200" dirty="0">
                  <a:solidFill>
                    <a:srgbClr val="FFC000">
                      <a:lumMod val="50000"/>
                    </a:srgbClr>
                  </a:solidFill>
                  <a:latin typeface="HGP創英角ｺﾞｼｯｸUB" panose="020B0900000000000000" pitchFamily="50" charset="-128"/>
                  <a:ea typeface="HGP創英角ｺﾞｼｯｸUB" panose="020B0900000000000000" pitchFamily="50" charset="-128"/>
                </a:endParaRPr>
              </a:p>
              <a:p>
                <a:r>
                  <a:rPr kumimoji="1" lang="ja-JP" altLang="en-US" sz="2200" dirty="0">
                    <a:solidFill>
                      <a:srgbClr val="FFC000">
                        <a:lumMod val="50000"/>
                      </a:srgbClr>
                    </a:solidFill>
                    <a:latin typeface="HGP創英角ｺﾞｼｯｸUB" panose="020B0900000000000000" pitchFamily="50" charset="-128"/>
                    <a:ea typeface="HGP創英角ｺﾞｼｯｸUB" panose="020B0900000000000000" pitchFamily="50" charset="-128"/>
                  </a:rPr>
                  <a:t>すめなくなる</a:t>
                </a:r>
              </a:p>
            </p:txBody>
          </p:sp>
        </p:grpSp>
        <p:pic>
          <p:nvPicPr>
            <p:cNvPr id="1034" name="Picture 10" descr="ソース画像を表示"/>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83932" y="5164358"/>
              <a:ext cx="535662" cy="53566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38590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barn(inVertical)">
                                      <p:cBhvr>
                                        <p:cTn id="2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EC788215-3A6C-4E71-9758-E73D24A641B8}"/>
              </a:ext>
            </a:extLst>
          </p:cNvPr>
          <p:cNvSpPr/>
          <p:nvPr/>
        </p:nvSpPr>
        <p:spPr>
          <a:xfrm>
            <a:off x="304800" y="437322"/>
            <a:ext cx="8503597" cy="6003192"/>
          </a:xfrm>
          <a:prstGeom prst="roundRect">
            <a:avLst>
              <a:gd name="adj" fmla="val 75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prstClr val="white"/>
              </a:solidFill>
            </a:endParaRPr>
          </a:p>
        </p:txBody>
      </p:sp>
      <p:sp>
        <p:nvSpPr>
          <p:cNvPr id="9" name="星: 5 pt 8">
            <a:extLst>
              <a:ext uri="{FF2B5EF4-FFF2-40B4-BE49-F238E27FC236}">
                <a16:creationId xmlns:a16="http://schemas.microsoft.com/office/drawing/2014/main" id="{23F97B9F-FF96-48E5-8A1D-61E04816CB97}"/>
              </a:ext>
            </a:extLst>
          </p:cNvPr>
          <p:cNvSpPr/>
          <p:nvPr/>
        </p:nvSpPr>
        <p:spPr>
          <a:xfrm rot="20700000">
            <a:off x="248010" y="113574"/>
            <a:ext cx="1010691" cy="1010691"/>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19" name="星: 5 pt 18">
            <a:extLst>
              <a:ext uri="{FF2B5EF4-FFF2-40B4-BE49-F238E27FC236}">
                <a16:creationId xmlns:a16="http://schemas.microsoft.com/office/drawing/2014/main" id="{806F175B-66CE-4316-9CE1-8FF35D1BB31C}"/>
              </a:ext>
            </a:extLst>
          </p:cNvPr>
          <p:cNvSpPr/>
          <p:nvPr/>
        </p:nvSpPr>
        <p:spPr>
          <a:xfrm rot="900000">
            <a:off x="7410311" y="4836"/>
            <a:ext cx="1712100" cy="1712100"/>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25" name="星: 5 pt 24">
            <a:extLst>
              <a:ext uri="{FF2B5EF4-FFF2-40B4-BE49-F238E27FC236}">
                <a16:creationId xmlns:a16="http://schemas.microsoft.com/office/drawing/2014/main" id="{86A5AF24-DFD0-4CE3-9B18-07CF5012085D}"/>
              </a:ext>
            </a:extLst>
          </p:cNvPr>
          <p:cNvSpPr/>
          <p:nvPr/>
        </p:nvSpPr>
        <p:spPr>
          <a:xfrm>
            <a:off x="8088906" y="5766172"/>
            <a:ext cx="651949" cy="651949"/>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23" name="星: 5 pt 22">
            <a:extLst>
              <a:ext uri="{FF2B5EF4-FFF2-40B4-BE49-F238E27FC236}">
                <a16:creationId xmlns:a16="http://schemas.microsoft.com/office/drawing/2014/main" id="{ACB7BDD2-97D1-4306-9FF4-3AD98924B225}"/>
              </a:ext>
            </a:extLst>
          </p:cNvPr>
          <p:cNvSpPr/>
          <p:nvPr/>
        </p:nvSpPr>
        <p:spPr>
          <a:xfrm rot="3600000">
            <a:off x="318760" y="5666510"/>
            <a:ext cx="1007165" cy="1007165"/>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28" name="テキスト ボックス 27">
            <a:extLst>
              <a:ext uri="{FF2B5EF4-FFF2-40B4-BE49-F238E27FC236}">
                <a16:creationId xmlns:a16="http://schemas.microsoft.com/office/drawing/2014/main" id="{9E444539-B862-47EF-8886-AC1279C141FE}"/>
              </a:ext>
            </a:extLst>
          </p:cNvPr>
          <p:cNvSpPr txBox="1"/>
          <p:nvPr/>
        </p:nvSpPr>
        <p:spPr>
          <a:xfrm>
            <a:off x="610143" y="905081"/>
            <a:ext cx="9001160" cy="5139869"/>
          </a:xfrm>
          <a:prstGeom prst="rect">
            <a:avLst/>
          </a:prstGeom>
          <a:noFill/>
        </p:spPr>
        <p:txBody>
          <a:bodyPr wrap="square" rtlCol="0">
            <a:spAutoFit/>
          </a:bodyPr>
          <a:lstStyle/>
          <a:p>
            <a:r>
              <a:rPr kumimoji="1" lang="ja-JP" altLang="en-US" sz="4400" dirty="0">
                <a:solidFill>
                  <a:srgbClr val="00B050"/>
                </a:solidFill>
                <a:latin typeface="HGP創英角ｺﾞｼｯｸUB" panose="020B0900000000000000" pitchFamily="50" charset="-128"/>
                <a:ea typeface="HGP創英角ｺﾞｼｯｸUB" panose="020B0900000000000000" pitchFamily="50" charset="-128"/>
              </a:rPr>
              <a:t>３つのミッションとは</a:t>
            </a:r>
            <a:r>
              <a:rPr kumimoji="1" lang="en-US" altLang="ja-JP" sz="4400" dirty="0">
                <a:solidFill>
                  <a:srgbClr val="00B050"/>
                </a:solidFill>
                <a:latin typeface="HGP創英角ｺﾞｼｯｸUB" panose="020B0900000000000000" pitchFamily="50" charset="-128"/>
                <a:ea typeface="HGP創英角ｺﾞｼｯｸUB" panose="020B0900000000000000" pitchFamily="50" charset="-128"/>
              </a:rPr>
              <a:t>…</a:t>
            </a:r>
          </a:p>
          <a:p>
            <a:endParaRPr kumimoji="1" lang="en-US" altLang="ja-JP" sz="4400" dirty="0">
              <a:solidFill>
                <a:srgbClr val="ED7D31"/>
              </a:solidFill>
              <a:latin typeface="HGP創英角ｺﾞｼｯｸUB" panose="020B0900000000000000" pitchFamily="50" charset="-128"/>
              <a:ea typeface="HGP創英角ｺﾞｼｯｸUB" panose="020B0900000000000000" pitchFamily="50" charset="-128"/>
            </a:endParaRPr>
          </a:p>
          <a:p>
            <a:r>
              <a:rPr kumimoji="1" lang="ja-JP" altLang="en-US" sz="4000" dirty="0">
                <a:solidFill>
                  <a:srgbClr val="ED7D31"/>
                </a:solidFill>
                <a:latin typeface="HGP創英角ｺﾞｼｯｸUB" panose="020B0900000000000000" pitchFamily="50" charset="-128"/>
                <a:ea typeface="HGP創英角ｺﾞｼｯｸUB" panose="020B0900000000000000" pitchFamily="50" charset="-128"/>
              </a:rPr>
              <a:t>①　ごみのことを知ろう！</a:t>
            </a:r>
            <a:endParaRPr kumimoji="1" lang="en-US" altLang="ja-JP" sz="4000" dirty="0">
              <a:solidFill>
                <a:srgbClr val="ED7D31"/>
              </a:solidFill>
              <a:latin typeface="HGP創英角ｺﾞｼｯｸUB" panose="020B0900000000000000" pitchFamily="50" charset="-128"/>
              <a:ea typeface="HGP創英角ｺﾞｼｯｸUB" panose="020B0900000000000000" pitchFamily="50" charset="-128"/>
            </a:endParaRPr>
          </a:p>
          <a:p>
            <a:endParaRPr kumimoji="1" lang="en-US" altLang="ja-JP" sz="4000" dirty="0">
              <a:solidFill>
                <a:srgbClr val="ED7D31"/>
              </a:solidFill>
              <a:latin typeface="HGP創英角ｺﾞｼｯｸUB" panose="020B0900000000000000" pitchFamily="50" charset="-128"/>
              <a:ea typeface="HGP創英角ｺﾞｼｯｸUB" panose="020B0900000000000000" pitchFamily="50" charset="-128"/>
            </a:endParaRPr>
          </a:p>
          <a:p>
            <a:r>
              <a:rPr kumimoji="1" lang="ja-JP" altLang="en-US" sz="4000" dirty="0">
                <a:solidFill>
                  <a:srgbClr val="ED7D31"/>
                </a:solidFill>
                <a:latin typeface="HGP創英角ｺﾞｼｯｸUB" panose="020B0900000000000000" pitchFamily="50" charset="-128"/>
                <a:ea typeface="HGP創英角ｺﾞｼｯｸUB" panose="020B0900000000000000" pitchFamily="50" charset="-128"/>
              </a:rPr>
              <a:t>②　ごみをへらす方法を考えてみよう！</a:t>
            </a:r>
            <a:endParaRPr kumimoji="1" lang="en-US" altLang="ja-JP" sz="4000" dirty="0">
              <a:solidFill>
                <a:srgbClr val="ED7D31"/>
              </a:solidFill>
              <a:latin typeface="HGP創英角ｺﾞｼｯｸUB" panose="020B0900000000000000" pitchFamily="50" charset="-128"/>
              <a:ea typeface="HGP創英角ｺﾞｼｯｸUB" panose="020B0900000000000000" pitchFamily="50" charset="-128"/>
            </a:endParaRPr>
          </a:p>
          <a:p>
            <a:endParaRPr kumimoji="1" lang="en-US" altLang="ja-JP" sz="4000" dirty="0">
              <a:solidFill>
                <a:srgbClr val="ED7D31"/>
              </a:solidFill>
              <a:latin typeface="HGP創英角ｺﾞｼｯｸUB" panose="020B0900000000000000" pitchFamily="50" charset="-128"/>
              <a:ea typeface="HGP創英角ｺﾞｼｯｸUB" panose="020B0900000000000000" pitchFamily="50" charset="-128"/>
            </a:endParaRPr>
          </a:p>
          <a:p>
            <a:r>
              <a:rPr kumimoji="1" lang="ja-JP" altLang="en-US" sz="4000" dirty="0">
                <a:solidFill>
                  <a:srgbClr val="ED7D31"/>
                </a:solidFill>
                <a:latin typeface="HGP創英角ｺﾞｼｯｸUB" panose="020B0900000000000000" pitchFamily="50" charset="-128"/>
                <a:ea typeface="HGP創英角ｺﾞｼｯｸUB" panose="020B0900000000000000" pitchFamily="50" charset="-128"/>
              </a:rPr>
              <a:t>③　作戦をたてて、チャレンジしよう！</a:t>
            </a:r>
            <a:endParaRPr kumimoji="1" lang="en-US" altLang="ja-JP" sz="4000" dirty="0">
              <a:solidFill>
                <a:srgbClr val="ED7D31"/>
              </a:solidFill>
              <a:latin typeface="HGP創英角ｺﾞｼｯｸUB" panose="020B0900000000000000" pitchFamily="50" charset="-128"/>
              <a:ea typeface="HGP創英角ｺﾞｼｯｸUB" panose="020B0900000000000000" pitchFamily="50" charset="-128"/>
            </a:endParaRPr>
          </a:p>
          <a:p>
            <a:endParaRPr kumimoji="1" lang="ja-JP" altLang="en-US" sz="4000" dirty="0">
              <a:solidFill>
                <a:srgbClr val="ED7D31"/>
              </a:solidFill>
              <a:latin typeface="HGP創英角ｺﾞｼｯｸUB" panose="020B0900000000000000" pitchFamily="50" charset="-128"/>
              <a:ea typeface="HGP創英角ｺﾞｼｯｸUB" panose="020B0900000000000000" pitchFamily="50" charset="-128"/>
            </a:endParaRPr>
          </a:p>
        </p:txBody>
      </p:sp>
      <p:sp>
        <p:nvSpPr>
          <p:cNvPr id="30" name="星: 5 pt 29">
            <a:extLst>
              <a:ext uri="{FF2B5EF4-FFF2-40B4-BE49-F238E27FC236}">
                <a16:creationId xmlns:a16="http://schemas.microsoft.com/office/drawing/2014/main" id="{E7E4C7ED-72F9-4ED3-9D40-DA90D17D6DCC}"/>
              </a:ext>
            </a:extLst>
          </p:cNvPr>
          <p:cNvSpPr/>
          <p:nvPr/>
        </p:nvSpPr>
        <p:spPr>
          <a:xfrm>
            <a:off x="5431367" y="6051708"/>
            <a:ext cx="651949" cy="651949"/>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32" name="星: 5 pt 31">
            <a:extLst>
              <a:ext uri="{FF2B5EF4-FFF2-40B4-BE49-F238E27FC236}">
                <a16:creationId xmlns:a16="http://schemas.microsoft.com/office/drawing/2014/main" id="{CFE2C9B7-CFAA-4A75-92BF-006F83EEB410}"/>
              </a:ext>
            </a:extLst>
          </p:cNvPr>
          <p:cNvSpPr/>
          <p:nvPr/>
        </p:nvSpPr>
        <p:spPr>
          <a:xfrm>
            <a:off x="3209880" y="5666541"/>
            <a:ext cx="651949" cy="651949"/>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34" name="星: 5 pt 33">
            <a:extLst>
              <a:ext uri="{FF2B5EF4-FFF2-40B4-BE49-F238E27FC236}">
                <a16:creationId xmlns:a16="http://schemas.microsoft.com/office/drawing/2014/main" id="{A4D23A97-49CE-482C-B63D-3A0874EB5DA5}"/>
              </a:ext>
            </a:extLst>
          </p:cNvPr>
          <p:cNvSpPr/>
          <p:nvPr/>
        </p:nvSpPr>
        <p:spPr>
          <a:xfrm rot="20700000">
            <a:off x="5981708" y="434404"/>
            <a:ext cx="651949" cy="651949"/>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Tree>
    <p:extLst>
      <p:ext uri="{BB962C8B-B14F-4D97-AF65-F5344CB8AC3E}">
        <p14:creationId xmlns:p14="http://schemas.microsoft.com/office/powerpoint/2010/main" val="39575263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EC788215-3A6C-4E71-9758-E73D24A641B8}"/>
              </a:ext>
            </a:extLst>
          </p:cNvPr>
          <p:cNvSpPr/>
          <p:nvPr/>
        </p:nvSpPr>
        <p:spPr>
          <a:xfrm>
            <a:off x="343419" y="510574"/>
            <a:ext cx="8503597" cy="6003192"/>
          </a:xfrm>
          <a:prstGeom prst="roundRect">
            <a:avLst>
              <a:gd name="adj" fmla="val 75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prstClr val="white"/>
              </a:solidFill>
            </a:endParaRPr>
          </a:p>
        </p:txBody>
      </p:sp>
      <p:pic>
        <p:nvPicPr>
          <p:cNvPr id="5" name="図 4">
            <a:extLst>
              <a:ext uri="{FF2B5EF4-FFF2-40B4-BE49-F238E27FC236}">
                <a16:creationId xmlns:a16="http://schemas.microsoft.com/office/drawing/2014/main" id="{12CE8BB4-877B-4A76-9286-26C83FB2F1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4695" y="3253197"/>
            <a:ext cx="1313796" cy="1520861"/>
          </a:xfrm>
          <a:prstGeom prst="rect">
            <a:avLst/>
          </a:prstGeom>
        </p:spPr>
      </p:pic>
      <p:sp>
        <p:nvSpPr>
          <p:cNvPr id="15" name="テキスト ボックス 14">
            <a:extLst>
              <a:ext uri="{FF2B5EF4-FFF2-40B4-BE49-F238E27FC236}">
                <a16:creationId xmlns:a16="http://schemas.microsoft.com/office/drawing/2014/main" id="{6BDB604F-8756-4FAE-B0F3-6DFE1ADB3A66}"/>
              </a:ext>
            </a:extLst>
          </p:cNvPr>
          <p:cNvSpPr txBox="1"/>
          <p:nvPr/>
        </p:nvSpPr>
        <p:spPr>
          <a:xfrm>
            <a:off x="163450" y="-12646"/>
            <a:ext cx="6822830" cy="523220"/>
          </a:xfrm>
          <a:prstGeom prst="rect">
            <a:avLst/>
          </a:prstGeom>
          <a:noFill/>
        </p:spPr>
        <p:txBody>
          <a:bodyPr wrap="square">
            <a:spAutoFit/>
          </a:bodyPr>
          <a:lstStyle/>
          <a:p>
            <a:r>
              <a:rPr kumimoji="1" lang="ja-JP" altLang="en-US" sz="2800" dirty="0">
                <a:solidFill>
                  <a:prstClr val="black"/>
                </a:solidFill>
                <a:latin typeface="HGP創英角ｺﾞｼｯｸUB" panose="020B0900000000000000" pitchFamily="50" charset="-128"/>
                <a:ea typeface="HGP創英角ｺﾞｼｯｸUB" panose="020B0900000000000000" pitchFamily="50" charset="-128"/>
              </a:rPr>
              <a:t>ミッション１　ごみのことを知ろう！</a:t>
            </a:r>
            <a:endParaRPr kumimoji="1" lang="en-US" altLang="ja-JP" sz="28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650245" y="1283427"/>
            <a:ext cx="7889944" cy="1446550"/>
          </a:xfrm>
          <a:prstGeom prst="rect">
            <a:avLst/>
          </a:prstGeom>
          <a:noFill/>
        </p:spPr>
        <p:txBody>
          <a:bodyPr wrap="square" rtlCol="0">
            <a:spAutoFit/>
          </a:bodyPr>
          <a:lstStyle/>
          <a:p>
            <a:pPr algn="ctr"/>
            <a:r>
              <a:rPr kumimoji="1" lang="ja-JP" altLang="en-US" sz="4400" dirty="0">
                <a:solidFill>
                  <a:srgbClr val="4472C4">
                    <a:lumMod val="75000"/>
                  </a:srgbClr>
                </a:solidFill>
                <a:latin typeface="HGP創英角ｺﾞｼｯｸUB" panose="020B0900000000000000" pitchFamily="50" charset="-128"/>
                <a:ea typeface="HGP創英角ｺﾞｼｯｸUB" panose="020B0900000000000000" pitchFamily="50" charset="-128"/>
              </a:rPr>
              <a:t>地球温暖化の原因と</a:t>
            </a:r>
            <a:endParaRPr kumimoji="1" lang="en-US" altLang="ja-JP" sz="4400" dirty="0">
              <a:solidFill>
                <a:srgbClr val="4472C4">
                  <a:lumMod val="75000"/>
                </a:srgbClr>
              </a:solidFill>
              <a:latin typeface="HGP創英角ｺﾞｼｯｸUB" panose="020B0900000000000000" pitchFamily="50" charset="-128"/>
              <a:ea typeface="HGP創英角ｺﾞｼｯｸUB" panose="020B0900000000000000" pitchFamily="50" charset="-128"/>
            </a:endParaRPr>
          </a:p>
          <a:p>
            <a:pPr algn="ctr"/>
            <a:r>
              <a:rPr kumimoji="1" lang="ja-JP" altLang="en-US" sz="4400" dirty="0">
                <a:solidFill>
                  <a:srgbClr val="4472C4">
                    <a:lumMod val="75000"/>
                  </a:srgbClr>
                </a:solidFill>
                <a:latin typeface="HGP創英角ｺﾞｼｯｸUB" panose="020B0900000000000000" pitchFamily="50" charset="-128"/>
                <a:ea typeface="HGP創英角ｺﾞｼｯｸUB" panose="020B0900000000000000" pitchFamily="50" charset="-128"/>
              </a:rPr>
              <a:t>言われているのは</a:t>
            </a:r>
          </a:p>
        </p:txBody>
      </p:sp>
      <p:sp>
        <p:nvSpPr>
          <p:cNvPr id="3" name="テキスト ボックス 2"/>
          <p:cNvSpPr txBox="1"/>
          <p:nvPr/>
        </p:nvSpPr>
        <p:spPr>
          <a:xfrm>
            <a:off x="5494314" y="1002085"/>
            <a:ext cx="1750979" cy="400110"/>
          </a:xfrm>
          <a:prstGeom prst="rect">
            <a:avLst/>
          </a:prstGeom>
          <a:noFill/>
        </p:spPr>
        <p:txBody>
          <a:bodyPr wrap="square" rtlCol="0">
            <a:spAutoFit/>
          </a:bodyPr>
          <a:lstStyle/>
          <a:p>
            <a:r>
              <a:rPr kumimoji="1" lang="ja-JP" altLang="en-US" sz="2000" dirty="0">
                <a:solidFill>
                  <a:srgbClr val="4472C4">
                    <a:lumMod val="75000"/>
                  </a:srgbClr>
                </a:solidFill>
                <a:latin typeface="HGS創英角ﾎﾟｯﾌﾟ体" panose="040B0A00000000000000" pitchFamily="50" charset="-128"/>
                <a:ea typeface="HGS創英角ﾎﾟｯﾌﾟ体" panose="040B0A00000000000000" pitchFamily="50" charset="-128"/>
              </a:rPr>
              <a:t>げんいん</a:t>
            </a:r>
          </a:p>
        </p:txBody>
      </p:sp>
      <p:grpSp>
        <p:nvGrpSpPr>
          <p:cNvPr id="6" name="グループ化 5"/>
          <p:cNvGrpSpPr/>
          <p:nvPr/>
        </p:nvGrpSpPr>
        <p:grpSpPr>
          <a:xfrm>
            <a:off x="2550467" y="3354632"/>
            <a:ext cx="4435813" cy="2245837"/>
            <a:chOff x="2700596" y="3253197"/>
            <a:chExt cx="4435813" cy="2245837"/>
          </a:xfrm>
        </p:grpSpPr>
        <p:sp>
          <p:nvSpPr>
            <p:cNvPr id="4" name="テキスト ボックス 3"/>
            <p:cNvSpPr txBox="1"/>
            <p:nvPr/>
          </p:nvSpPr>
          <p:spPr>
            <a:xfrm>
              <a:off x="2700596" y="3744708"/>
              <a:ext cx="4435813" cy="1754326"/>
            </a:xfrm>
            <a:prstGeom prst="rect">
              <a:avLst/>
            </a:prstGeom>
            <a:noFill/>
          </p:spPr>
          <p:txBody>
            <a:bodyPr wrap="square" rtlCol="0">
              <a:spAutoFit/>
            </a:bodyPr>
            <a:lstStyle/>
            <a:p>
              <a:r>
                <a:rPr kumimoji="1" lang="ja-JP" altLang="en-US" sz="5400" dirty="0">
                  <a:solidFill>
                    <a:srgbClr val="FF0000"/>
                  </a:solidFill>
                  <a:latin typeface="HGP創英角ｺﾞｼｯｸUB" panose="020B0900000000000000" pitchFamily="50" charset="-128"/>
                  <a:ea typeface="HGP創英角ｺﾞｼｯｸUB" panose="020B0900000000000000" pitchFamily="50" charset="-128"/>
                </a:rPr>
                <a:t>二酸化炭素</a:t>
              </a:r>
              <a:endParaRPr kumimoji="1" lang="en-US" altLang="ja-JP" sz="5400" dirty="0">
                <a:solidFill>
                  <a:srgbClr val="FF0000"/>
                </a:solidFill>
                <a:latin typeface="HGP創英角ｺﾞｼｯｸUB" panose="020B0900000000000000" pitchFamily="50" charset="-128"/>
                <a:ea typeface="HGP創英角ｺﾞｼｯｸUB" panose="020B0900000000000000" pitchFamily="50" charset="-128"/>
              </a:endParaRPr>
            </a:p>
            <a:p>
              <a:r>
                <a:rPr kumimoji="1" lang="ja-JP" altLang="en-US" sz="5400" dirty="0">
                  <a:solidFill>
                    <a:srgbClr val="FF0000"/>
                  </a:solidFill>
                  <a:latin typeface="HGP創英角ｺﾞｼｯｸUB" panose="020B0900000000000000" pitchFamily="50" charset="-128"/>
                  <a:ea typeface="HGP創英角ｺﾞｼｯｸUB" panose="020B0900000000000000" pitchFamily="50" charset="-128"/>
                </a:rPr>
                <a:t>（</a:t>
              </a:r>
              <a:r>
                <a:rPr kumimoji="1" lang="en-US" altLang="ja-JP" sz="5400" dirty="0">
                  <a:solidFill>
                    <a:srgbClr val="FF0000"/>
                  </a:solidFill>
                  <a:latin typeface="HGP創英角ｺﾞｼｯｸUB" panose="020B0900000000000000" pitchFamily="50" charset="-128"/>
                  <a:ea typeface="HGP創英角ｺﾞｼｯｸUB" panose="020B0900000000000000" pitchFamily="50" charset="-128"/>
                </a:rPr>
                <a:t>CO</a:t>
              </a:r>
              <a:r>
                <a:rPr kumimoji="1" lang="ja-JP" altLang="en-US" sz="3200" dirty="0">
                  <a:solidFill>
                    <a:srgbClr val="FF0000"/>
                  </a:solidFill>
                  <a:latin typeface="HGP創英角ｺﾞｼｯｸUB" panose="020B0900000000000000" pitchFamily="50" charset="-128"/>
                  <a:ea typeface="HGP創英角ｺﾞｼｯｸUB" panose="020B0900000000000000" pitchFamily="50" charset="-128"/>
                </a:rPr>
                <a:t>２　シーオーツー</a:t>
              </a:r>
              <a:r>
                <a:rPr kumimoji="1" lang="ja-JP" altLang="en-US" sz="5400" dirty="0">
                  <a:solidFill>
                    <a:srgbClr val="FF0000"/>
                  </a:solidFill>
                  <a:latin typeface="HGP創英角ｺﾞｼｯｸUB" panose="020B0900000000000000" pitchFamily="50" charset="-128"/>
                  <a:ea typeface="HGP創英角ｺﾞｼｯｸUB" panose="020B0900000000000000" pitchFamily="50" charset="-128"/>
                </a:rPr>
                <a:t>）</a:t>
              </a:r>
            </a:p>
          </p:txBody>
        </p:sp>
        <p:sp>
          <p:nvSpPr>
            <p:cNvPr id="9" name="テキスト ボックス 8"/>
            <p:cNvSpPr txBox="1"/>
            <p:nvPr/>
          </p:nvSpPr>
          <p:spPr>
            <a:xfrm>
              <a:off x="2968882" y="3253197"/>
              <a:ext cx="3252669" cy="584775"/>
            </a:xfrm>
            <a:prstGeom prst="rect">
              <a:avLst/>
            </a:prstGeom>
            <a:noFill/>
          </p:spPr>
          <p:txBody>
            <a:bodyPr wrap="square" rtlCol="0">
              <a:spAutoFit/>
            </a:bodyPr>
            <a:lstStyle/>
            <a:p>
              <a:r>
                <a:rPr kumimoji="1" lang="ja-JP" altLang="en-US" sz="3200" dirty="0" err="1">
                  <a:solidFill>
                    <a:srgbClr val="FF0000"/>
                  </a:solidFill>
                  <a:latin typeface="HGS創英角ﾎﾟｯﾌﾟ体" panose="040B0A00000000000000" pitchFamily="50" charset="-128"/>
                  <a:ea typeface="HGS創英角ﾎﾟｯﾌﾟ体" panose="040B0A00000000000000" pitchFamily="50" charset="-128"/>
                </a:rPr>
                <a:t>にさん</a:t>
              </a:r>
              <a:r>
                <a:rPr kumimoji="1" lang="ja-JP" altLang="en-US" sz="3200" dirty="0">
                  <a:solidFill>
                    <a:srgbClr val="FF0000"/>
                  </a:solidFill>
                  <a:latin typeface="HGS創英角ﾎﾟｯﾌﾟ体" panose="040B0A00000000000000" pitchFamily="50" charset="-128"/>
                  <a:ea typeface="HGS創英角ﾎﾟｯﾌﾟ体" panose="040B0A00000000000000" pitchFamily="50" charset="-128"/>
                </a:rPr>
                <a:t>かたんそ</a:t>
              </a:r>
            </a:p>
          </p:txBody>
        </p:sp>
      </p:grpSp>
    </p:spTree>
    <p:extLst>
      <p:ext uri="{BB962C8B-B14F-4D97-AF65-F5344CB8AC3E}">
        <p14:creationId xmlns:p14="http://schemas.microsoft.com/office/powerpoint/2010/main" val="1802312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EC788215-3A6C-4E71-9758-E73D24A641B8}"/>
              </a:ext>
            </a:extLst>
          </p:cNvPr>
          <p:cNvSpPr/>
          <p:nvPr/>
        </p:nvSpPr>
        <p:spPr>
          <a:xfrm>
            <a:off x="119215" y="460874"/>
            <a:ext cx="8831733" cy="6251940"/>
          </a:xfrm>
          <a:prstGeom prst="roundRect">
            <a:avLst>
              <a:gd name="adj" fmla="val 75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prstClr val="white"/>
              </a:solidFill>
            </a:endParaRPr>
          </a:p>
        </p:txBody>
      </p:sp>
      <p:sp>
        <p:nvSpPr>
          <p:cNvPr id="15" name="テキスト ボックス 14">
            <a:extLst>
              <a:ext uri="{FF2B5EF4-FFF2-40B4-BE49-F238E27FC236}">
                <a16:creationId xmlns:a16="http://schemas.microsoft.com/office/drawing/2014/main" id="{E01A7537-80B5-4A1B-9FE8-FA875484815D}"/>
              </a:ext>
            </a:extLst>
          </p:cNvPr>
          <p:cNvSpPr txBox="1"/>
          <p:nvPr/>
        </p:nvSpPr>
        <p:spPr>
          <a:xfrm>
            <a:off x="163450" y="-12646"/>
            <a:ext cx="6822830" cy="523220"/>
          </a:xfrm>
          <a:prstGeom prst="rect">
            <a:avLst/>
          </a:prstGeom>
          <a:noFill/>
        </p:spPr>
        <p:txBody>
          <a:bodyPr wrap="square">
            <a:spAutoFit/>
          </a:bodyPr>
          <a:lstStyle/>
          <a:p>
            <a:r>
              <a:rPr kumimoji="1" lang="ja-JP" altLang="en-US" sz="2800" dirty="0">
                <a:solidFill>
                  <a:prstClr val="black"/>
                </a:solidFill>
                <a:latin typeface="HGP創英角ｺﾞｼｯｸUB" panose="020B0900000000000000" pitchFamily="50" charset="-128"/>
                <a:ea typeface="HGP創英角ｺﾞｼｯｸUB" panose="020B0900000000000000" pitchFamily="50" charset="-128"/>
              </a:rPr>
              <a:t>ミッション１　ごみのことを知ろう！</a:t>
            </a:r>
            <a:endParaRPr kumimoji="1" lang="en-US" altLang="ja-JP" sz="28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6" name="星: 5 pt 15">
            <a:extLst>
              <a:ext uri="{FF2B5EF4-FFF2-40B4-BE49-F238E27FC236}">
                <a16:creationId xmlns:a16="http://schemas.microsoft.com/office/drawing/2014/main" id="{F0BC608C-BD44-47AF-A788-C3CDF82912C7}"/>
              </a:ext>
            </a:extLst>
          </p:cNvPr>
          <p:cNvSpPr/>
          <p:nvPr/>
        </p:nvSpPr>
        <p:spPr>
          <a:xfrm rot="20777365">
            <a:off x="378408" y="706367"/>
            <a:ext cx="1007165" cy="1007165"/>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pic>
        <p:nvPicPr>
          <p:cNvPr id="19" name="図 18">
            <a:extLst>
              <a:ext uri="{FF2B5EF4-FFF2-40B4-BE49-F238E27FC236}">
                <a16:creationId xmlns:a16="http://schemas.microsoft.com/office/drawing/2014/main" id="{316CB16C-8D72-4127-A0E5-E485B7FAF25E}"/>
              </a:ext>
            </a:extLst>
          </p:cNvPr>
          <p:cNvPicPr>
            <a:picLocks noChangeAspect="1"/>
          </p:cNvPicPr>
          <p:nvPr/>
        </p:nvPicPr>
        <p:blipFill>
          <a:blip r:embed="rId3"/>
          <a:stretch>
            <a:fillRect/>
          </a:stretch>
        </p:blipFill>
        <p:spPr>
          <a:xfrm>
            <a:off x="955368" y="514168"/>
            <a:ext cx="1493679" cy="1685368"/>
          </a:xfrm>
          <a:prstGeom prst="rect">
            <a:avLst/>
          </a:prstGeom>
        </p:spPr>
      </p:pic>
      <p:sp>
        <p:nvSpPr>
          <p:cNvPr id="2" name="テキスト ボックス 1"/>
          <p:cNvSpPr txBox="1"/>
          <p:nvPr/>
        </p:nvSpPr>
        <p:spPr>
          <a:xfrm>
            <a:off x="1942618" y="807179"/>
            <a:ext cx="4908445" cy="1015663"/>
          </a:xfrm>
          <a:prstGeom prst="rect">
            <a:avLst/>
          </a:prstGeom>
          <a:noFill/>
        </p:spPr>
        <p:txBody>
          <a:bodyPr wrap="square" rtlCol="0">
            <a:spAutoFit/>
          </a:bodyPr>
          <a:lstStyle/>
          <a:p>
            <a:pPr algn="ctr"/>
            <a:r>
              <a:rPr kumimoji="1" lang="ja-JP" altLang="en-US" sz="2800" b="1" dirty="0">
                <a:solidFill>
                  <a:srgbClr val="002060"/>
                </a:solidFill>
                <a:latin typeface="HG丸ｺﾞｼｯｸM-PRO" panose="020F0600000000000000" pitchFamily="50" charset="-128"/>
                <a:ea typeface="HG丸ｺﾞｼｯｸM-PRO" panose="020F0600000000000000" pitchFamily="50" charset="-128"/>
              </a:rPr>
              <a:t>　　</a:t>
            </a:r>
            <a:r>
              <a:rPr kumimoji="1" lang="ja-JP" altLang="en-US" sz="3200" b="1" dirty="0">
                <a:solidFill>
                  <a:srgbClr val="002060"/>
                </a:solidFill>
                <a:latin typeface="HG丸ｺﾞｼｯｸM-PRO" panose="020F0600000000000000" pitchFamily="50" charset="-128"/>
                <a:ea typeface="HG丸ｺﾞｼｯｸM-PRO" panose="020F0600000000000000" pitchFamily="50" charset="-128"/>
              </a:rPr>
              <a:t>二酸化炭素</a:t>
            </a:r>
            <a:r>
              <a:rPr kumimoji="1" lang="ja-JP" altLang="en-US" sz="2800" b="1" dirty="0">
                <a:solidFill>
                  <a:srgbClr val="002060"/>
                </a:solidFill>
                <a:latin typeface="HG丸ｺﾞｼｯｸM-PRO" panose="020F0600000000000000" pitchFamily="50" charset="-128"/>
                <a:ea typeface="HG丸ｺﾞｼｯｸM-PRO" panose="020F0600000000000000" pitchFamily="50" charset="-128"/>
              </a:rPr>
              <a:t>（</a:t>
            </a:r>
            <a:r>
              <a:rPr kumimoji="1" lang="en-US" altLang="ja-JP" sz="2800" b="1" dirty="0">
                <a:solidFill>
                  <a:srgbClr val="002060"/>
                </a:solidFill>
                <a:latin typeface="HG丸ｺﾞｼｯｸM-PRO" panose="020F0600000000000000" pitchFamily="50" charset="-128"/>
                <a:ea typeface="HG丸ｺﾞｼｯｸM-PRO" panose="020F0600000000000000" pitchFamily="50" charset="-128"/>
              </a:rPr>
              <a:t>CO</a:t>
            </a:r>
            <a:r>
              <a:rPr kumimoji="1" lang="en-US" altLang="ja-JP" sz="2000" b="1" dirty="0">
                <a:solidFill>
                  <a:srgbClr val="002060"/>
                </a:solidFill>
                <a:latin typeface="HG丸ｺﾞｼｯｸM-PRO" panose="020F0600000000000000" pitchFamily="50" charset="-128"/>
                <a:ea typeface="HG丸ｺﾞｼｯｸM-PRO" panose="020F0600000000000000" pitchFamily="50" charset="-128"/>
              </a:rPr>
              <a:t>2</a:t>
            </a:r>
            <a:r>
              <a:rPr kumimoji="1" lang="ja-JP" altLang="en-US" sz="2800" b="1" dirty="0">
                <a:solidFill>
                  <a:srgbClr val="002060"/>
                </a:solidFill>
                <a:latin typeface="HG丸ｺﾞｼｯｸM-PRO" panose="020F0600000000000000" pitchFamily="50" charset="-128"/>
                <a:ea typeface="HG丸ｺﾞｼｯｸM-PRO" panose="020F0600000000000000" pitchFamily="50" charset="-128"/>
              </a:rPr>
              <a:t>）はどこからでるの？？</a:t>
            </a:r>
          </a:p>
        </p:txBody>
      </p:sp>
      <p:sp>
        <p:nvSpPr>
          <p:cNvPr id="3" name="テキスト ボックス 2"/>
          <p:cNvSpPr txBox="1"/>
          <p:nvPr/>
        </p:nvSpPr>
        <p:spPr>
          <a:xfrm>
            <a:off x="2656626" y="584810"/>
            <a:ext cx="2438580" cy="461665"/>
          </a:xfrm>
          <a:prstGeom prst="rect">
            <a:avLst/>
          </a:prstGeom>
          <a:noFill/>
        </p:spPr>
        <p:txBody>
          <a:bodyPr wrap="square" rtlCol="0">
            <a:spAutoFit/>
          </a:bodyPr>
          <a:lstStyle/>
          <a:p>
            <a:r>
              <a:rPr kumimoji="1" lang="ja-JP" altLang="en-US" sz="2400" dirty="0" err="1" smtClean="0">
                <a:solidFill>
                  <a:prstClr val="black"/>
                </a:solidFill>
              </a:rPr>
              <a:t>にさん</a:t>
            </a:r>
            <a:r>
              <a:rPr kumimoji="1" lang="ja-JP" altLang="en-US" sz="2400" dirty="0" smtClean="0">
                <a:solidFill>
                  <a:prstClr val="black"/>
                </a:solidFill>
              </a:rPr>
              <a:t>かたんそ</a:t>
            </a:r>
            <a:endParaRPr kumimoji="1" lang="ja-JP" altLang="en-US" sz="2400" dirty="0">
              <a:solidFill>
                <a:prstClr val="black"/>
              </a:solidFill>
            </a:endParaRPr>
          </a:p>
        </p:txBody>
      </p:sp>
      <p:grpSp>
        <p:nvGrpSpPr>
          <p:cNvPr id="5" name="グループ化 4"/>
          <p:cNvGrpSpPr/>
          <p:nvPr/>
        </p:nvGrpSpPr>
        <p:grpSpPr>
          <a:xfrm>
            <a:off x="210572" y="546961"/>
            <a:ext cx="8933428" cy="3605688"/>
            <a:chOff x="171704" y="800965"/>
            <a:chExt cx="8933428" cy="3605688"/>
          </a:xfrm>
        </p:grpSpPr>
        <p:pic>
          <p:nvPicPr>
            <p:cNvPr id="4" name="図 3" descr="時計 が含まれている画像&#10;&#10;自動的に生成された説明">
              <a:extLst>
                <a:ext uri="{FF2B5EF4-FFF2-40B4-BE49-F238E27FC236}">
                  <a16:creationId xmlns:a16="http://schemas.microsoft.com/office/drawing/2014/main" id="{7C43BB49-90C8-4B6C-B4DD-9DB27FC64E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8283" y="2145198"/>
              <a:ext cx="2110741" cy="2110741"/>
            </a:xfrm>
            <a:prstGeom prst="rect">
              <a:avLst/>
            </a:prstGeom>
          </p:spPr>
        </p:pic>
        <p:sp>
          <p:nvSpPr>
            <p:cNvPr id="9" name="思考の吹き出し: 雲形 8">
              <a:extLst>
                <a:ext uri="{FF2B5EF4-FFF2-40B4-BE49-F238E27FC236}">
                  <a16:creationId xmlns:a16="http://schemas.microsoft.com/office/drawing/2014/main" id="{5EB2018A-86B3-418B-9D64-854FBEEF2C63}"/>
                </a:ext>
              </a:extLst>
            </p:cNvPr>
            <p:cNvSpPr/>
            <p:nvPr/>
          </p:nvSpPr>
          <p:spPr>
            <a:xfrm>
              <a:off x="8107549" y="1420592"/>
              <a:ext cx="997583" cy="874102"/>
            </a:xfrm>
            <a:prstGeom prst="cloudCallout">
              <a:avLst>
                <a:gd name="adj1" fmla="val -23562"/>
                <a:gd name="adj2" fmla="val 69763"/>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rgbClr val="FF0000"/>
                  </a:solidFill>
                  <a:latin typeface="HGP創英角ｺﾞｼｯｸUB" panose="020B0900000000000000" pitchFamily="50" charset="-128"/>
                  <a:ea typeface="HGP創英角ｺﾞｼｯｸUB" panose="020B0900000000000000" pitchFamily="50" charset="-128"/>
                </a:rPr>
                <a:t>CO</a:t>
              </a:r>
              <a:r>
                <a:rPr kumimoji="1" lang="ja-JP" altLang="en-US" sz="2000" dirty="0">
                  <a:solidFill>
                    <a:srgbClr val="FF0000"/>
                  </a:solidFill>
                  <a:latin typeface="HGP創英角ｺﾞｼｯｸUB" panose="020B0900000000000000" pitchFamily="50" charset="-128"/>
                  <a:ea typeface="HGP創英角ｺﾞｼｯｸUB" panose="020B0900000000000000" pitchFamily="50" charset="-128"/>
                </a:rPr>
                <a:t>₂</a:t>
              </a:r>
            </a:p>
          </p:txBody>
        </p:sp>
        <p:sp>
          <p:nvSpPr>
            <p:cNvPr id="41" name="思考の吹き出し: 雲形 8">
              <a:extLst>
                <a:ext uri="{FF2B5EF4-FFF2-40B4-BE49-F238E27FC236}">
                  <a16:creationId xmlns:a16="http://schemas.microsoft.com/office/drawing/2014/main" id="{5EB2018A-86B3-418B-9D64-854FBEEF2C63}"/>
                </a:ext>
              </a:extLst>
            </p:cNvPr>
            <p:cNvSpPr/>
            <p:nvPr/>
          </p:nvSpPr>
          <p:spPr>
            <a:xfrm>
              <a:off x="6347627" y="1541910"/>
              <a:ext cx="1032131" cy="712360"/>
            </a:xfrm>
            <a:prstGeom prst="cloudCallout">
              <a:avLst>
                <a:gd name="adj1" fmla="val 39367"/>
                <a:gd name="adj2" fmla="val 60254"/>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rgbClr val="FF0000"/>
                  </a:solidFill>
                  <a:latin typeface="HGP創英角ｺﾞｼｯｸUB" panose="020B0900000000000000" pitchFamily="50" charset="-128"/>
                  <a:ea typeface="HGP創英角ｺﾞｼｯｸUB" panose="020B0900000000000000" pitchFamily="50" charset="-128"/>
                </a:rPr>
                <a:t>CO</a:t>
              </a:r>
              <a:r>
                <a:rPr kumimoji="1" lang="ja-JP" altLang="en-US" sz="2000" dirty="0">
                  <a:solidFill>
                    <a:srgbClr val="FF0000"/>
                  </a:solidFill>
                  <a:latin typeface="HGP創英角ｺﾞｼｯｸUB" panose="020B0900000000000000" pitchFamily="50" charset="-128"/>
                  <a:ea typeface="HGP創英角ｺﾞｼｯｸUB" panose="020B0900000000000000" pitchFamily="50" charset="-128"/>
                </a:rPr>
                <a:t>₂</a:t>
              </a:r>
            </a:p>
          </p:txBody>
        </p:sp>
        <p:grpSp>
          <p:nvGrpSpPr>
            <p:cNvPr id="44" name="グループ化 43"/>
            <p:cNvGrpSpPr/>
            <p:nvPr/>
          </p:nvGrpSpPr>
          <p:grpSpPr>
            <a:xfrm>
              <a:off x="2314096" y="2617793"/>
              <a:ext cx="683280" cy="902328"/>
              <a:chOff x="10580274" y="3461782"/>
              <a:chExt cx="743258" cy="938300"/>
            </a:xfrm>
          </p:grpSpPr>
          <p:pic>
            <p:nvPicPr>
              <p:cNvPr id="45" name="Picture 8" descr="http://oide43.com/wp-content/uploads/2015/07/cloud_01-blackwhite-150x15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80274" y="3461782"/>
                <a:ext cx="743258" cy="938300"/>
              </a:xfrm>
              <a:prstGeom prst="rect">
                <a:avLst/>
              </a:prstGeom>
              <a:noFill/>
              <a:extLst>
                <a:ext uri="{909E8E84-426E-40DD-AFC4-6F175D3DCCD1}">
                  <a14:hiddenFill xmlns:a14="http://schemas.microsoft.com/office/drawing/2010/main">
                    <a:solidFill>
                      <a:srgbClr val="FFFFFF"/>
                    </a:solidFill>
                  </a14:hiddenFill>
                </a:ext>
              </a:extLst>
            </p:spPr>
          </p:pic>
          <p:sp>
            <p:nvSpPr>
              <p:cNvPr id="46" name="テキスト ボックス 45"/>
              <p:cNvSpPr txBox="1"/>
              <p:nvPr/>
            </p:nvSpPr>
            <p:spPr>
              <a:xfrm>
                <a:off x="10650927" y="3719481"/>
                <a:ext cx="608206" cy="369332"/>
              </a:xfrm>
              <a:prstGeom prst="rect">
                <a:avLst/>
              </a:prstGeom>
              <a:noFill/>
            </p:spPr>
            <p:txBody>
              <a:bodyPr wrap="square" rtlCol="0">
                <a:spAutoFit/>
              </a:bodyPr>
              <a:lstStyle/>
              <a:p>
                <a:r>
                  <a:rPr kumimoji="1" lang="en-US" altLang="ja-JP" dirty="0">
                    <a:solidFill>
                      <a:prstClr val="black"/>
                    </a:solidFill>
                  </a:rPr>
                  <a:t>CO</a:t>
                </a:r>
                <a:r>
                  <a:rPr kumimoji="1" lang="en-US" altLang="ja-JP" sz="1200" dirty="0">
                    <a:solidFill>
                      <a:prstClr val="black"/>
                    </a:solidFill>
                  </a:rPr>
                  <a:t>2</a:t>
                </a:r>
                <a:endParaRPr kumimoji="1" lang="ja-JP" altLang="en-US" sz="1200" dirty="0">
                  <a:solidFill>
                    <a:prstClr val="black"/>
                  </a:solidFill>
                </a:endParaRPr>
              </a:p>
            </p:txBody>
          </p:sp>
        </p:grpSp>
        <p:grpSp>
          <p:nvGrpSpPr>
            <p:cNvPr id="47" name="グループ化 46"/>
            <p:cNvGrpSpPr/>
            <p:nvPr/>
          </p:nvGrpSpPr>
          <p:grpSpPr>
            <a:xfrm>
              <a:off x="4167930" y="2706984"/>
              <a:ext cx="656569" cy="886419"/>
              <a:chOff x="10515875" y="3483062"/>
              <a:chExt cx="743258" cy="938300"/>
            </a:xfrm>
          </p:grpSpPr>
          <p:pic>
            <p:nvPicPr>
              <p:cNvPr id="48" name="Picture 8" descr="http://oide43.com/wp-content/uploads/2015/07/cloud_01-blackwhite-150x15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15875" y="3483062"/>
                <a:ext cx="743258" cy="938300"/>
              </a:xfrm>
              <a:prstGeom prst="rect">
                <a:avLst/>
              </a:prstGeom>
              <a:noFill/>
              <a:extLst>
                <a:ext uri="{909E8E84-426E-40DD-AFC4-6F175D3DCCD1}">
                  <a14:hiddenFill xmlns:a14="http://schemas.microsoft.com/office/drawing/2010/main">
                    <a:solidFill>
                      <a:srgbClr val="FFFFFF"/>
                    </a:solidFill>
                  </a14:hiddenFill>
                </a:ext>
              </a:extLst>
            </p:spPr>
          </p:pic>
          <p:sp>
            <p:nvSpPr>
              <p:cNvPr id="49" name="テキスト ボックス 48"/>
              <p:cNvSpPr txBox="1"/>
              <p:nvPr/>
            </p:nvSpPr>
            <p:spPr>
              <a:xfrm>
                <a:off x="10650927" y="3760935"/>
                <a:ext cx="608206" cy="369332"/>
              </a:xfrm>
              <a:prstGeom prst="rect">
                <a:avLst/>
              </a:prstGeom>
              <a:noFill/>
            </p:spPr>
            <p:txBody>
              <a:bodyPr wrap="square" rtlCol="0">
                <a:spAutoFit/>
              </a:bodyPr>
              <a:lstStyle/>
              <a:p>
                <a:r>
                  <a:rPr kumimoji="1" lang="en-US" altLang="ja-JP" dirty="0">
                    <a:solidFill>
                      <a:prstClr val="black"/>
                    </a:solidFill>
                  </a:rPr>
                  <a:t>CO</a:t>
                </a:r>
                <a:r>
                  <a:rPr kumimoji="1" lang="en-US" altLang="ja-JP" sz="1200" dirty="0">
                    <a:solidFill>
                      <a:prstClr val="black"/>
                    </a:solidFill>
                  </a:rPr>
                  <a:t>2</a:t>
                </a:r>
                <a:endParaRPr kumimoji="1" lang="ja-JP" altLang="en-US" sz="1200" dirty="0">
                  <a:solidFill>
                    <a:prstClr val="black"/>
                  </a:solidFill>
                </a:endParaRPr>
              </a:p>
            </p:txBody>
          </p:sp>
        </p:grpSp>
        <p:pic>
          <p:nvPicPr>
            <p:cNvPr id="35" name="Picture 2" descr="ゴミ収集車のキャラクター">
              <a:extLst>
                <a:ext uri="{FF2B5EF4-FFF2-40B4-BE49-F238E27FC236}">
                  <a16:creationId xmlns:a16="http://schemas.microsoft.com/office/drawing/2014/main" id="{349C66F8-6827-401B-8EBA-6A247C9FFD3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2818975" y="2303283"/>
              <a:ext cx="1306361" cy="103855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ゴミ収集車のキャラクター">
              <a:extLst>
                <a:ext uri="{FF2B5EF4-FFF2-40B4-BE49-F238E27FC236}">
                  <a16:creationId xmlns:a16="http://schemas.microsoft.com/office/drawing/2014/main" id="{349C66F8-6827-401B-8EBA-6A247C9FFD3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4611018" y="2229354"/>
              <a:ext cx="1415061" cy="1124973"/>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グループ化 13"/>
            <p:cNvGrpSpPr/>
            <p:nvPr/>
          </p:nvGrpSpPr>
          <p:grpSpPr>
            <a:xfrm>
              <a:off x="213293" y="2341235"/>
              <a:ext cx="1946083" cy="1198601"/>
              <a:chOff x="212977" y="2458236"/>
              <a:chExt cx="1946083" cy="1198601"/>
            </a:xfrm>
          </p:grpSpPr>
          <p:grpSp>
            <p:nvGrpSpPr>
              <p:cNvPr id="13" name="グループ化 12"/>
              <p:cNvGrpSpPr/>
              <p:nvPr/>
            </p:nvGrpSpPr>
            <p:grpSpPr>
              <a:xfrm>
                <a:off x="212977" y="2806692"/>
                <a:ext cx="716491" cy="850145"/>
                <a:chOff x="10515875" y="3483062"/>
                <a:chExt cx="743258" cy="938300"/>
              </a:xfrm>
            </p:grpSpPr>
            <p:pic>
              <p:nvPicPr>
                <p:cNvPr id="2056" name="Picture 8" descr="http://oide43.com/wp-content/uploads/2015/07/cloud_01-blackwhite-150x15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15875" y="3483062"/>
                  <a:ext cx="743258" cy="938300"/>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p:cNvSpPr txBox="1"/>
                <p:nvPr/>
              </p:nvSpPr>
              <p:spPr>
                <a:xfrm>
                  <a:off x="10650927" y="3760935"/>
                  <a:ext cx="608206" cy="369332"/>
                </a:xfrm>
                <a:prstGeom prst="rect">
                  <a:avLst/>
                </a:prstGeom>
                <a:noFill/>
              </p:spPr>
              <p:txBody>
                <a:bodyPr wrap="square" rtlCol="0">
                  <a:spAutoFit/>
                </a:bodyPr>
                <a:lstStyle/>
                <a:p>
                  <a:r>
                    <a:rPr kumimoji="1" lang="en-US" altLang="ja-JP" dirty="0">
                      <a:solidFill>
                        <a:prstClr val="black"/>
                      </a:solidFill>
                    </a:rPr>
                    <a:t>CO</a:t>
                  </a:r>
                  <a:r>
                    <a:rPr kumimoji="1" lang="en-US" altLang="ja-JP" sz="1200" dirty="0">
                      <a:solidFill>
                        <a:prstClr val="black"/>
                      </a:solidFill>
                    </a:rPr>
                    <a:t>2</a:t>
                  </a:r>
                  <a:endParaRPr kumimoji="1" lang="ja-JP" altLang="en-US" sz="1200" dirty="0">
                    <a:solidFill>
                      <a:prstClr val="black"/>
                    </a:solidFill>
                  </a:endParaRPr>
                </a:p>
              </p:txBody>
            </p:sp>
          </p:grpSp>
          <p:pic>
            <p:nvPicPr>
              <p:cNvPr id="28" name="Picture 2" descr="ゴミ収集車のキャラクター">
                <a:extLst>
                  <a:ext uri="{FF2B5EF4-FFF2-40B4-BE49-F238E27FC236}">
                    <a16:creationId xmlns:a16="http://schemas.microsoft.com/office/drawing/2014/main" id="{349C66F8-6827-401B-8EBA-6A247C9FFD3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68570" y="2458236"/>
                <a:ext cx="1390490" cy="11054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 name="グループ化 50"/>
            <p:cNvGrpSpPr/>
            <p:nvPr/>
          </p:nvGrpSpPr>
          <p:grpSpPr>
            <a:xfrm>
              <a:off x="171704" y="3192301"/>
              <a:ext cx="1946083" cy="1198601"/>
              <a:chOff x="212977" y="2458236"/>
              <a:chExt cx="1946083" cy="1198601"/>
            </a:xfrm>
          </p:grpSpPr>
          <p:grpSp>
            <p:nvGrpSpPr>
              <p:cNvPr id="52" name="グループ化 51"/>
              <p:cNvGrpSpPr/>
              <p:nvPr/>
            </p:nvGrpSpPr>
            <p:grpSpPr>
              <a:xfrm>
                <a:off x="212977" y="2806692"/>
                <a:ext cx="716491" cy="850145"/>
                <a:chOff x="10515875" y="3483062"/>
                <a:chExt cx="743258" cy="938300"/>
              </a:xfrm>
            </p:grpSpPr>
            <p:pic>
              <p:nvPicPr>
                <p:cNvPr id="54" name="Picture 8" descr="http://oide43.com/wp-content/uploads/2015/07/cloud_01-blackwhite-150x15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15875" y="3483062"/>
                  <a:ext cx="743258" cy="938300"/>
                </a:xfrm>
                <a:prstGeom prst="rect">
                  <a:avLst/>
                </a:prstGeom>
                <a:noFill/>
                <a:extLst>
                  <a:ext uri="{909E8E84-426E-40DD-AFC4-6F175D3DCCD1}">
                    <a14:hiddenFill xmlns:a14="http://schemas.microsoft.com/office/drawing/2010/main">
                      <a:solidFill>
                        <a:srgbClr val="FFFFFF"/>
                      </a:solidFill>
                    </a14:hiddenFill>
                  </a:ext>
                </a:extLst>
              </p:spPr>
            </p:pic>
            <p:sp>
              <p:nvSpPr>
                <p:cNvPr id="55" name="テキスト ボックス 54"/>
                <p:cNvSpPr txBox="1"/>
                <p:nvPr/>
              </p:nvSpPr>
              <p:spPr>
                <a:xfrm>
                  <a:off x="10650927" y="3760935"/>
                  <a:ext cx="608206" cy="369332"/>
                </a:xfrm>
                <a:prstGeom prst="rect">
                  <a:avLst/>
                </a:prstGeom>
                <a:noFill/>
              </p:spPr>
              <p:txBody>
                <a:bodyPr wrap="square" rtlCol="0">
                  <a:spAutoFit/>
                </a:bodyPr>
                <a:lstStyle/>
                <a:p>
                  <a:r>
                    <a:rPr kumimoji="1" lang="en-US" altLang="ja-JP" dirty="0">
                      <a:solidFill>
                        <a:prstClr val="black"/>
                      </a:solidFill>
                    </a:rPr>
                    <a:t>CO</a:t>
                  </a:r>
                  <a:r>
                    <a:rPr kumimoji="1" lang="en-US" altLang="ja-JP" sz="1200" dirty="0">
                      <a:solidFill>
                        <a:prstClr val="black"/>
                      </a:solidFill>
                    </a:rPr>
                    <a:t>2</a:t>
                  </a:r>
                  <a:endParaRPr kumimoji="1" lang="ja-JP" altLang="en-US" sz="1200" dirty="0">
                    <a:solidFill>
                      <a:prstClr val="black"/>
                    </a:solidFill>
                  </a:endParaRPr>
                </a:p>
              </p:txBody>
            </p:sp>
          </p:grpSp>
          <p:pic>
            <p:nvPicPr>
              <p:cNvPr id="53" name="Picture 2" descr="ゴミ収集車のキャラクター">
                <a:extLst>
                  <a:ext uri="{FF2B5EF4-FFF2-40B4-BE49-F238E27FC236}">
                    <a16:creationId xmlns:a16="http://schemas.microsoft.com/office/drawing/2014/main" id="{349C66F8-6827-401B-8EBA-6A247C9FFD3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68570" y="2458236"/>
                <a:ext cx="1390490" cy="11054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6" name="グループ化 55"/>
            <p:cNvGrpSpPr/>
            <p:nvPr/>
          </p:nvGrpSpPr>
          <p:grpSpPr>
            <a:xfrm>
              <a:off x="2237087" y="3208052"/>
              <a:ext cx="1946083" cy="1198601"/>
              <a:chOff x="212977" y="2458236"/>
              <a:chExt cx="1946083" cy="1198601"/>
            </a:xfrm>
          </p:grpSpPr>
          <p:grpSp>
            <p:nvGrpSpPr>
              <p:cNvPr id="57" name="グループ化 56"/>
              <p:cNvGrpSpPr/>
              <p:nvPr/>
            </p:nvGrpSpPr>
            <p:grpSpPr>
              <a:xfrm>
                <a:off x="212977" y="2806692"/>
                <a:ext cx="716491" cy="850145"/>
                <a:chOff x="10515875" y="3483062"/>
                <a:chExt cx="743258" cy="938300"/>
              </a:xfrm>
            </p:grpSpPr>
            <p:pic>
              <p:nvPicPr>
                <p:cNvPr id="59" name="Picture 8" descr="http://oide43.com/wp-content/uploads/2015/07/cloud_01-blackwhite-150x15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15875" y="3483062"/>
                  <a:ext cx="743258" cy="938300"/>
                </a:xfrm>
                <a:prstGeom prst="rect">
                  <a:avLst/>
                </a:prstGeom>
                <a:noFill/>
                <a:extLst>
                  <a:ext uri="{909E8E84-426E-40DD-AFC4-6F175D3DCCD1}">
                    <a14:hiddenFill xmlns:a14="http://schemas.microsoft.com/office/drawing/2010/main">
                      <a:solidFill>
                        <a:srgbClr val="FFFFFF"/>
                      </a:solidFill>
                    </a14:hiddenFill>
                  </a:ext>
                </a:extLst>
              </p:spPr>
            </p:pic>
            <p:sp>
              <p:nvSpPr>
                <p:cNvPr id="60" name="テキスト ボックス 59"/>
                <p:cNvSpPr txBox="1"/>
                <p:nvPr/>
              </p:nvSpPr>
              <p:spPr>
                <a:xfrm>
                  <a:off x="10650927" y="3760935"/>
                  <a:ext cx="608206" cy="369332"/>
                </a:xfrm>
                <a:prstGeom prst="rect">
                  <a:avLst/>
                </a:prstGeom>
                <a:noFill/>
              </p:spPr>
              <p:txBody>
                <a:bodyPr wrap="square" rtlCol="0">
                  <a:spAutoFit/>
                </a:bodyPr>
                <a:lstStyle/>
                <a:p>
                  <a:r>
                    <a:rPr kumimoji="1" lang="en-US" altLang="ja-JP" dirty="0">
                      <a:solidFill>
                        <a:prstClr val="black"/>
                      </a:solidFill>
                    </a:rPr>
                    <a:t>CO</a:t>
                  </a:r>
                  <a:r>
                    <a:rPr kumimoji="1" lang="en-US" altLang="ja-JP" sz="1200" dirty="0">
                      <a:solidFill>
                        <a:prstClr val="black"/>
                      </a:solidFill>
                    </a:rPr>
                    <a:t>2</a:t>
                  </a:r>
                  <a:endParaRPr kumimoji="1" lang="ja-JP" altLang="en-US" sz="1200" dirty="0">
                    <a:solidFill>
                      <a:prstClr val="black"/>
                    </a:solidFill>
                  </a:endParaRPr>
                </a:p>
              </p:txBody>
            </p:sp>
          </p:grpSp>
          <p:pic>
            <p:nvPicPr>
              <p:cNvPr id="58" name="Picture 2" descr="ゴミ収集車のキャラクター">
                <a:extLst>
                  <a:ext uri="{FF2B5EF4-FFF2-40B4-BE49-F238E27FC236}">
                    <a16:creationId xmlns:a16="http://schemas.microsoft.com/office/drawing/2014/main" id="{349C66F8-6827-401B-8EBA-6A247C9FFD3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68570" y="2458236"/>
                <a:ext cx="1390490" cy="11054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グループ化 60"/>
            <p:cNvGrpSpPr/>
            <p:nvPr/>
          </p:nvGrpSpPr>
          <p:grpSpPr>
            <a:xfrm>
              <a:off x="4284087" y="3128546"/>
              <a:ext cx="1946083" cy="1198601"/>
              <a:chOff x="212977" y="2458236"/>
              <a:chExt cx="1946083" cy="1198601"/>
            </a:xfrm>
          </p:grpSpPr>
          <p:grpSp>
            <p:nvGrpSpPr>
              <p:cNvPr id="62" name="グループ化 61"/>
              <p:cNvGrpSpPr/>
              <p:nvPr/>
            </p:nvGrpSpPr>
            <p:grpSpPr>
              <a:xfrm>
                <a:off x="212977" y="2806692"/>
                <a:ext cx="716491" cy="850145"/>
                <a:chOff x="10515875" y="3483062"/>
                <a:chExt cx="743258" cy="938300"/>
              </a:xfrm>
            </p:grpSpPr>
            <p:pic>
              <p:nvPicPr>
                <p:cNvPr id="64" name="Picture 8" descr="http://oide43.com/wp-content/uploads/2015/07/cloud_01-blackwhite-150x15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15875" y="3483062"/>
                  <a:ext cx="743258" cy="938300"/>
                </a:xfrm>
                <a:prstGeom prst="rect">
                  <a:avLst/>
                </a:prstGeom>
                <a:noFill/>
                <a:extLst>
                  <a:ext uri="{909E8E84-426E-40DD-AFC4-6F175D3DCCD1}">
                    <a14:hiddenFill xmlns:a14="http://schemas.microsoft.com/office/drawing/2010/main">
                      <a:solidFill>
                        <a:srgbClr val="FFFFFF"/>
                      </a:solidFill>
                    </a14:hiddenFill>
                  </a:ext>
                </a:extLst>
              </p:spPr>
            </p:pic>
            <p:sp>
              <p:nvSpPr>
                <p:cNvPr id="65" name="テキスト ボックス 64"/>
                <p:cNvSpPr txBox="1"/>
                <p:nvPr/>
              </p:nvSpPr>
              <p:spPr>
                <a:xfrm>
                  <a:off x="10650927" y="3760935"/>
                  <a:ext cx="608206" cy="369332"/>
                </a:xfrm>
                <a:prstGeom prst="rect">
                  <a:avLst/>
                </a:prstGeom>
                <a:noFill/>
              </p:spPr>
              <p:txBody>
                <a:bodyPr wrap="square" rtlCol="0">
                  <a:spAutoFit/>
                </a:bodyPr>
                <a:lstStyle/>
                <a:p>
                  <a:r>
                    <a:rPr kumimoji="1" lang="en-US" altLang="ja-JP" dirty="0">
                      <a:solidFill>
                        <a:prstClr val="black"/>
                      </a:solidFill>
                    </a:rPr>
                    <a:t>CO</a:t>
                  </a:r>
                  <a:r>
                    <a:rPr kumimoji="1" lang="en-US" altLang="ja-JP" sz="1200" dirty="0">
                      <a:solidFill>
                        <a:prstClr val="black"/>
                      </a:solidFill>
                    </a:rPr>
                    <a:t>2</a:t>
                  </a:r>
                  <a:endParaRPr kumimoji="1" lang="ja-JP" altLang="en-US" sz="1200" dirty="0">
                    <a:solidFill>
                      <a:prstClr val="black"/>
                    </a:solidFill>
                  </a:endParaRPr>
                </a:p>
              </p:txBody>
            </p:sp>
          </p:grpSp>
          <p:pic>
            <p:nvPicPr>
              <p:cNvPr id="63" name="Picture 2" descr="ゴミ収集車のキャラクター">
                <a:extLst>
                  <a:ext uri="{FF2B5EF4-FFF2-40B4-BE49-F238E27FC236}">
                    <a16:creationId xmlns:a16="http://schemas.microsoft.com/office/drawing/2014/main" id="{349C66F8-6827-401B-8EBA-6A247C9FFD3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68570" y="2458236"/>
                <a:ext cx="1390490" cy="1105439"/>
              </a:xfrm>
              <a:prstGeom prst="rect">
                <a:avLst/>
              </a:prstGeom>
              <a:noFill/>
              <a:extLst>
                <a:ext uri="{909E8E84-426E-40DD-AFC4-6F175D3DCCD1}">
                  <a14:hiddenFill xmlns:a14="http://schemas.microsoft.com/office/drawing/2010/main">
                    <a:solidFill>
                      <a:srgbClr val="FFFFFF"/>
                    </a:solidFill>
                  </a14:hiddenFill>
                </a:ext>
              </a:extLst>
            </p:spPr>
          </p:pic>
        </p:grpSp>
        <p:sp>
          <p:nvSpPr>
            <p:cNvPr id="71" name="思考の吹き出し: 雲形 8">
              <a:extLst>
                <a:ext uri="{FF2B5EF4-FFF2-40B4-BE49-F238E27FC236}">
                  <a16:creationId xmlns:a16="http://schemas.microsoft.com/office/drawing/2014/main" id="{5EB2018A-86B3-418B-9D64-854FBEEF2C63}"/>
                </a:ext>
              </a:extLst>
            </p:cNvPr>
            <p:cNvSpPr/>
            <p:nvPr/>
          </p:nvSpPr>
          <p:spPr>
            <a:xfrm>
              <a:off x="7339521" y="800965"/>
              <a:ext cx="997583" cy="874102"/>
            </a:xfrm>
            <a:prstGeom prst="cloudCallout">
              <a:avLst>
                <a:gd name="adj1" fmla="val -2109"/>
                <a:gd name="adj2" fmla="val 78666"/>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rgbClr val="FF0000"/>
                  </a:solidFill>
                  <a:latin typeface="HGP創英角ｺﾞｼｯｸUB" panose="020B0900000000000000" pitchFamily="50" charset="-128"/>
                  <a:ea typeface="HGP創英角ｺﾞｼｯｸUB" panose="020B0900000000000000" pitchFamily="50" charset="-128"/>
                </a:rPr>
                <a:t>CO</a:t>
              </a:r>
              <a:r>
                <a:rPr kumimoji="1" lang="ja-JP" altLang="en-US" sz="2000" dirty="0">
                  <a:solidFill>
                    <a:srgbClr val="FF0000"/>
                  </a:solidFill>
                  <a:latin typeface="HGP創英角ｺﾞｼｯｸUB" panose="020B0900000000000000" pitchFamily="50" charset="-128"/>
                  <a:ea typeface="HGP創英角ｺﾞｼｯｸUB" panose="020B0900000000000000" pitchFamily="50" charset="-128"/>
                </a:rPr>
                <a:t>₂</a:t>
              </a:r>
            </a:p>
          </p:txBody>
        </p:sp>
      </p:grpSp>
      <p:grpSp>
        <p:nvGrpSpPr>
          <p:cNvPr id="6" name="グループ化 5"/>
          <p:cNvGrpSpPr/>
          <p:nvPr/>
        </p:nvGrpSpPr>
        <p:grpSpPr>
          <a:xfrm>
            <a:off x="736099" y="4136898"/>
            <a:ext cx="6166460" cy="2471680"/>
            <a:chOff x="736099" y="4136898"/>
            <a:chExt cx="6166460" cy="2471680"/>
          </a:xfrm>
        </p:grpSpPr>
        <p:pic>
          <p:nvPicPr>
            <p:cNvPr id="2050" name="Picture 2" descr="ソース画像を表示"/>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79502" y="4652279"/>
              <a:ext cx="2408534" cy="19562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media.istockphoto.com/vectors/overhead-power-line-a-number-of-electroeaves-departing-into-the-and-vector-id1089339758?k=6&amp;m=1089339758&amp;s=612x612&amp;w=0&amp;h=w7HCR29FmzE5YwhPotf7QaHqeKy2Z1cRvpglDbZrED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6099" y="4975715"/>
              <a:ext cx="1602550" cy="154232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https://media.istockphoto.com/vectors/overhead-power-line-a-number-of-electroeaves-departing-into-the-and-vector-id1089339758?k=6&amp;m=1089339758&amp;s=612x612&amp;w=0&amp;h=w7HCR29FmzE5YwhPotf7QaHqeKy2Z1cRvpglDbZrED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76912" y="5028561"/>
              <a:ext cx="1525647" cy="1468311"/>
            </a:xfrm>
            <a:prstGeom prst="rect">
              <a:avLst/>
            </a:prstGeom>
            <a:noFill/>
            <a:extLst>
              <a:ext uri="{909E8E84-426E-40DD-AFC4-6F175D3DCCD1}">
                <a14:hiddenFill xmlns:a14="http://schemas.microsoft.com/office/drawing/2010/main">
                  <a:solidFill>
                    <a:srgbClr val="FFFFFF"/>
                  </a:solidFill>
                </a14:hiddenFill>
              </a:ext>
            </a:extLst>
          </p:spPr>
        </p:pic>
        <p:sp>
          <p:nvSpPr>
            <p:cNvPr id="67" name="思考の吹き出し: 雲形 8">
              <a:extLst>
                <a:ext uri="{FF2B5EF4-FFF2-40B4-BE49-F238E27FC236}">
                  <a16:creationId xmlns:a16="http://schemas.microsoft.com/office/drawing/2014/main" id="{5EB2018A-86B3-418B-9D64-854FBEEF2C63}"/>
                </a:ext>
              </a:extLst>
            </p:cNvPr>
            <p:cNvSpPr/>
            <p:nvPr/>
          </p:nvSpPr>
          <p:spPr>
            <a:xfrm>
              <a:off x="1884495" y="4510171"/>
              <a:ext cx="1032131" cy="712360"/>
            </a:xfrm>
            <a:prstGeom prst="cloudCallout">
              <a:avLst>
                <a:gd name="adj1" fmla="val 67641"/>
                <a:gd name="adj2" fmla="val 38405"/>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rgbClr val="FF0000"/>
                  </a:solidFill>
                  <a:latin typeface="HGP創英角ｺﾞｼｯｸUB" panose="020B0900000000000000" pitchFamily="50" charset="-128"/>
                  <a:ea typeface="HGP創英角ｺﾞｼｯｸUB" panose="020B0900000000000000" pitchFamily="50" charset="-128"/>
                </a:rPr>
                <a:t>CO</a:t>
              </a:r>
              <a:r>
                <a:rPr kumimoji="1" lang="ja-JP" altLang="en-US" sz="2000" dirty="0">
                  <a:solidFill>
                    <a:srgbClr val="FF0000"/>
                  </a:solidFill>
                  <a:latin typeface="HGP創英角ｺﾞｼｯｸUB" panose="020B0900000000000000" pitchFamily="50" charset="-128"/>
                  <a:ea typeface="HGP創英角ｺﾞｼｯｸUB" panose="020B0900000000000000" pitchFamily="50" charset="-128"/>
                </a:rPr>
                <a:t>₂</a:t>
              </a:r>
            </a:p>
          </p:txBody>
        </p:sp>
        <p:sp>
          <p:nvSpPr>
            <p:cNvPr id="68" name="思考の吹き出し: 雲形 8">
              <a:extLst>
                <a:ext uri="{FF2B5EF4-FFF2-40B4-BE49-F238E27FC236}">
                  <a16:creationId xmlns:a16="http://schemas.microsoft.com/office/drawing/2014/main" id="{5EB2018A-86B3-418B-9D64-854FBEEF2C63}"/>
                </a:ext>
              </a:extLst>
            </p:cNvPr>
            <p:cNvSpPr/>
            <p:nvPr/>
          </p:nvSpPr>
          <p:spPr>
            <a:xfrm>
              <a:off x="3308266" y="4136898"/>
              <a:ext cx="1033072" cy="635982"/>
            </a:xfrm>
            <a:prstGeom prst="cloudCallout">
              <a:avLst>
                <a:gd name="adj1" fmla="val 5469"/>
                <a:gd name="adj2" fmla="val 78609"/>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rgbClr val="FF0000"/>
                  </a:solidFill>
                  <a:latin typeface="HGP創英角ｺﾞｼｯｸUB" panose="020B0900000000000000" pitchFamily="50" charset="-128"/>
                  <a:ea typeface="HGP創英角ｺﾞｼｯｸUB" panose="020B0900000000000000" pitchFamily="50" charset="-128"/>
                </a:rPr>
                <a:t>CO</a:t>
              </a:r>
              <a:r>
                <a:rPr kumimoji="1" lang="ja-JP" altLang="en-US" sz="2000" dirty="0">
                  <a:solidFill>
                    <a:srgbClr val="FF0000"/>
                  </a:solidFill>
                  <a:latin typeface="HGP創英角ｺﾞｼｯｸUB" panose="020B0900000000000000" pitchFamily="50" charset="-128"/>
                  <a:ea typeface="HGP創英角ｺﾞｼｯｸUB" panose="020B0900000000000000" pitchFamily="50" charset="-128"/>
                </a:rPr>
                <a:t>₂</a:t>
              </a:r>
            </a:p>
          </p:txBody>
        </p:sp>
        <p:sp>
          <p:nvSpPr>
            <p:cNvPr id="69" name="思考の吹き出し: 雲形 8">
              <a:extLst>
                <a:ext uri="{FF2B5EF4-FFF2-40B4-BE49-F238E27FC236}">
                  <a16:creationId xmlns:a16="http://schemas.microsoft.com/office/drawing/2014/main" id="{5EB2018A-86B3-418B-9D64-854FBEEF2C63}"/>
                </a:ext>
              </a:extLst>
            </p:cNvPr>
            <p:cNvSpPr/>
            <p:nvPr/>
          </p:nvSpPr>
          <p:spPr>
            <a:xfrm>
              <a:off x="4347301" y="4697931"/>
              <a:ext cx="1032131" cy="712360"/>
            </a:xfrm>
            <a:prstGeom prst="cloudCallout">
              <a:avLst>
                <a:gd name="adj1" fmla="val -43571"/>
                <a:gd name="adj2" fmla="val 62985"/>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rgbClr val="FF0000"/>
                  </a:solidFill>
                  <a:latin typeface="HGP創英角ｺﾞｼｯｸUB" panose="020B0900000000000000" pitchFamily="50" charset="-128"/>
                  <a:ea typeface="HGP創英角ｺﾞｼｯｸUB" panose="020B0900000000000000" pitchFamily="50" charset="-128"/>
                </a:rPr>
                <a:t>CO</a:t>
              </a:r>
              <a:r>
                <a:rPr kumimoji="1" lang="ja-JP" altLang="en-US" sz="2000" dirty="0">
                  <a:solidFill>
                    <a:srgbClr val="FF0000"/>
                  </a:solidFill>
                  <a:latin typeface="HGP創英角ｺﾞｼｯｸUB" panose="020B0900000000000000" pitchFamily="50" charset="-128"/>
                  <a:ea typeface="HGP創英角ｺﾞｼｯｸUB" panose="020B0900000000000000" pitchFamily="50" charset="-128"/>
                </a:rPr>
                <a:t>₂</a:t>
              </a:r>
            </a:p>
          </p:txBody>
        </p:sp>
      </p:grpSp>
    </p:spTree>
    <p:extLst>
      <p:ext uri="{BB962C8B-B14F-4D97-AF65-F5344CB8AC3E}">
        <p14:creationId xmlns:p14="http://schemas.microsoft.com/office/powerpoint/2010/main" val="328127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EC788215-3A6C-4E71-9758-E73D24A641B8}"/>
              </a:ext>
            </a:extLst>
          </p:cNvPr>
          <p:cNvSpPr/>
          <p:nvPr/>
        </p:nvSpPr>
        <p:spPr>
          <a:xfrm>
            <a:off x="310454" y="499059"/>
            <a:ext cx="8503597" cy="6003192"/>
          </a:xfrm>
          <a:prstGeom prst="roundRect">
            <a:avLst>
              <a:gd name="adj" fmla="val 75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prstClr val="white"/>
                </a:solidFill>
              </a:rPr>
              <a:t>V</a:t>
            </a:r>
            <a:endParaRPr kumimoji="1" lang="ja-JP" altLang="en-US" dirty="0">
              <a:solidFill>
                <a:prstClr val="white"/>
              </a:solidFill>
            </a:endParaRPr>
          </a:p>
        </p:txBody>
      </p:sp>
      <p:sp>
        <p:nvSpPr>
          <p:cNvPr id="2" name="テキスト ボックス 1">
            <a:extLst>
              <a:ext uri="{FF2B5EF4-FFF2-40B4-BE49-F238E27FC236}">
                <a16:creationId xmlns:a16="http://schemas.microsoft.com/office/drawing/2014/main" id="{EE9028A6-BEC1-4CA8-AFA6-8BC1478B49D6}"/>
              </a:ext>
            </a:extLst>
          </p:cNvPr>
          <p:cNvSpPr txBox="1"/>
          <p:nvPr/>
        </p:nvSpPr>
        <p:spPr>
          <a:xfrm>
            <a:off x="1073426" y="2493286"/>
            <a:ext cx="7222436" cy="1754326"/>
          </a:xfrm>
          <a:prstGeom prst="rect">
            <a:avLst/>
          </a:prstGeom>
          <a:noFill/>
        </p:spPr>
        <p:txBody>
          <a:bodyPr wrap="square" rtlCol="0">
            <a:spAutoFit/>
          </a:bodyPr>
          <a:lstStyle/>
          <a:p>
            <a:r>
              <a:rPr kumimoji="1" lang="ja-JP" altLang="en-US" sz="5400" dirty="0">
                <a:solidFill>
                  <a:srgbClr val="ED7D31"/>
                </a:solidFill>
                <a:latin typeface="HGP創英角ｺﾞｼｯｸUB" panose="020B0900000000000000" pitchFamily="50" charset="-128"/>
                <a:ea typeface="HGP創英角ｺﾞｼｯｸUB" panose="020B0900000000000000" pitchFamily="50" charset="-128"/>
              </a:rPr>
              <a:t>どんな時に、</a:t>
            </a:r>
            <a:endParaRPr kumimoji="1" lang="en-US" altLang="ja-JP" sz="5400" dirty="0">
              <a:solidFill>
                <a:srgbClr val="ED7D31"/>
              </a:solidFill>
              <a:latin typeface="HGP創英角ｺﾞｼｯｸUB" panose="020B0900000000000000" pitchFamily="50" charset="-128"/>
              <a:ea typeface="HGP創英角ｺﾞｼｯｸUB" panose="020B0900000000000000" pitchFamily="50" charset="-128"/>
            </a:endParaRPr>
          </a:p>
          <a:p>
            <a:r>
              <a:rPr kumimoji="1" lang="ja-JP" altLang="en-US" sz="5400" dirty="0">
                <a:solidFill>
                  <a:srgbClr val="ED7D31"/>
                </a:solidFill>
                <a:latin typeface="HGP創英角ｺﾞｼｯｸUB" panose="020B0900000000000000" pitchFamily="50" charset="-128"/>
                <a:ea typeface="HGP創英角ｺﾞｼｯｸUB" panose="020B0900000000000000" pitchFamily="50" charset="-128"/>
              </a:rPr>
              <a:t>どんなごみがでるかな？</a:t>
            </a:r>
          </a:p>
        </p:txBody>
      </p:sp>
      <p:sp>
        <p:nvSpPr>
          <p:cNvPr id="3" name="吹き出し: 円形 2">
            <a:extLst>
              <a:ext uri="{FF2B5EF4-FFF2-40B4-BE49-F238E27FC236}">
                <a16:creationId xmlns:a16="http://schemas.microsoft.com/office/drawing/2014/main" id="{8D6C149C-6E04-4FD1-AEC5-FA98F81637C3}"/>
              </a:ext>
            </a:extLst>
          </p:cNvPr>
          <p:cNvSpPr/>
          <p:nvPr/>
        </p:nvSpPr>
        <p:spPr>
          <a:xfrm>
            <a:off x="6269259" y="647492"/>
            <a:ext cx="2282657" cy="1845794"/>
          </a:xfrm>
          <a:prstGeom prst="wedgeEllipseCallout">
            <a:avLst>
              <a:gd name="adj1" fmla="val -37246"/>
              <a:gd name="adj2" fmla="val 6294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2400" b="1" dirty="0">
                <a:solidFill>
                  <a:prstClr val="black"/>
                </a:solidFill>
                <a:latin typeface="HG丸ｺﾞｼｯｸM-PRO" panose="020F0600000000000000" pitchFamily="50" charset="-128"/>
                <a:ea typeface="HG丸ｺﾞｼｯｸM-PRO" panose="020F0600000000000000" pitchFamily="50" charset="-128"/>
              </a:rPr>
              <a:t>おかしを食べた後の</a:t>
            </a:r>
            <a:endParaRPr kumimoji="1" lang="en-US" altLang="ja-JP" sz="2400" b="1" dirty="0">
              <a:solidFill>
                <a:prstClr val="black"/>
              </a:solidFill>
              <a:latin typeface="HG丸ｺﾞｼｯｸM-PRO" panose="020F0600000000000000" pitchFamily="50" charset="-128"/>
              <a:ea typeface="HG丸ｺﾞｼｯｸM-PRO" panose="020F0600000000000000" pitchFamily="50" charset="-128"/>
            </a:endParaRPr>
          </a:p>
          <a:p>
            <a:pPr algn="ctr"/>
            <a:r>
              <a:rPr kumimoji="1" lang="ja-JP" altLang="en-US" sz="2400" b="1" dirty="0">
                <a:solidFill>
                  <a:prstClr val="black"/>
                </a:solidFill>
                <a:latin typeface="HG丸ｺﾞｼｯｸM-PRO" panose="020F0600000000000000" pitchFamily="50" charset="-128"/>
                <a:ea typeface="HG丸ｺﾞｼｯｸM-PRO" panose="020F0600000000000000" pitchFamily="50" charset="-128"/>
              </a:rPr>
              <a:t>ふくろ</a:t>
            </a:r>
          </a:p>
        </p:txBody>
      </p:sp>
      <p:sp>
        <p:nvSpPr>
          <p:cNvPr id="4" name="吹き出し: 円形 3">
            <a:extLst>
              <a:ext uri="{FF2B5EF4-FFF2-40B4-BE49-F238E27FC236}">
                <a16:creationId xmlns:a16="http://schemas.microsoft.com/office/drawing/2014/main" id="{AECF6DA7-2A1E-4702-A50D-80AA8C05328F}"/>
              </a:ext>
            </a:extLst>
          </p:cNvPr>
          <p:cNvSpPr/>
          <p:nvPr/>
        </p:nvSpPr>
        <p:spPr>
          <a:xfrm>
            <a:off x="6244068" y="4481650"/>
            <a:ext cx="2706989" cy="1898258"/>
          </a:xfrm>
          <a:prstGeom prst="wedgeEllipseCallout">
            <a:avLst>
              <a:gd name="adj1" fmla="val -22450"/>
              <a:gd name="adj2" fmla="val -6010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2400" b="1" dirty="0">
                <a:solidFill>
                  <a:prstClr val="black"/>
                </a:solidFill>
                <a:latin typeface="HG丸ｺﾞｼｯｸM-PRO" panose="020F0600000000000000" pitchFamily="50" charset="-128"/>
                <a:ea typeface="HG丸ｺﾞｼｯｸM-PRO" panose="020F0600000000000000" pitchFamily="50" charset="-128"/>
              </a:rPr>
              <a:t>飲み終わった</a:t>
            </a:r>
            <a:endParaRPr kumimoji="1" lang="en-US" altLang="ja-JP" sz="2400" b="1" dirty="0">
              <a:solidFill>
                <a:prstClr val="black"/>
              </a:solidFill>
              <a:latin typeface="HG丸ｺﾞｼｯｸM-PRO" panose="020F0600000000000000" pitchFamily="50" charset="-128"/>
              <a:ea typeface="HG丸ｺﾞｼｯｸM-PRO" panose="020F0600000000000000" pitchFamily="50" charset="-128"/>
            </a:endParaRPr>
          </a:p>
          <a:p>
            <a:pPr algn="ctr"/>
            <a:r>
              <a:rPr kumimoji="1" lang="ja-JP" altLang="en-US" sz="2400" b="1" dirty="0">
                <a:solidFill>
                  <a:prstClr val="black"/>
                </a:solidFill>
                <a:latin typeface="HG丸ｺﾞｼｯｸM-PRO" panose="020F0600000000000000" pitchFamily="50" charset="-128"/>
                <a:ea typeface="HG丸ｺﾞｼｯｸM-PRO" panose="020F0600000000000000" pitchFamily="50" charset="-128"/>
              </a:rPr>
              <a:t>ペットボトル</a:t>
            </a:r>
          </a:p>
        </p:txBody>
      </p:sp>
      <p:sp>
        <p:nvSpPr>
          <p:cNvPr id="8" name="吹き出し: 円形 7">
            <a:extLst>
              <a:ext uri="{FF2B5EF4-FFF2-40B4-BE49-F238E27FC236}">
                <a16:creationId xmlns:a16="http://schemas.microsoft.com/office/drawing/2014/main" id="{6D0C9AB4-26C8-43AF-9C4C-110BF2E6A2B0}"/>
              </a:ext>
            </a:extLst>
          </p:cNvPr>
          <p:cNvSpPr/>
          <p:nvPr/>
        </p:nvSpPr>
        <p:spPr>
          <a:xfrm>
            <a:off x="685725" y="4507607"/>
            <a:ext cx="2466409" cy="1702721"/>
          </a:xfrm>
          <a:prstGeom prst="wedgeEllipseCallout">
            <a:avLst>
              <a:gd name="adj1" fmla="val 30387"/>
              <a:gd name="adj2" fmla="val -6471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2400" b="1" dirty="0">
                <a:solidFill>
                  <a:prstClr val="black"/>
                </a:solidFill>
                <a:latin typeface="HG丸ｺﾞｼｯｸM-PRO" panose="020F0600000000000000" pitchFamily="50" charset="-128"/>
                <a:ea typeface="HG丸ｺﾞｼｯｸM-PRO" panose="020F0600000000000000" pitchFamily="50" charset="-128"/>
              </a:rPr>
              <a:t>食べのこしたご飯</a:t>
            </a:r>
            <a:endParaRPr kumimoji="1" lang="en-US" altLang="ja-JP" sz="2400" b="1" dirty="0">
              <a:solidFill>
                <a:prstClr val="black"/>
              </a:solidFill>
              <a:latin typeface="HG丸ｺﾞｼｯｸM-PRO" panose="020F0600000000000000" pitchFamily="50" charset="-128"/>
              <a:ea typeface="HG丸ｺﾞｼｯｸM-PRO" panose="020F0600000000000000" pitchFamily="50" charset="-128"/>
            </a:endParaRPr>
          </a:p>
        </p:txBody>
      </p:sp>
      <p:sp>
        <p:nvSpPr>
          <p:cNvPr id="10" name="吹き出し: 円形 9">
            <a:extLst>
              <a:ext uri="{FF2B5EF4-FFF2-40B4-BE49-F238E27FC236}">
                <a16:creationId xmlns:a16="http://schemas.microsoft.com/office/drawing/2014/main" id="{1E9F2DB2-9CE1-44FF-B153-DCD828B59B89}"/>
              </a:ext>
            </a:extLst>
          </p:cNvPr>
          <p:cNvSpPr/>
          <p:nvPr/>
        </p:nvSpPr>
        <p:spPr>
          <a:xfrm>
            <a:off x="317628" y="712430"/>
            <a:ext cx="2801256" cy="1520861"/>
          </a:xfrm>
          <a:prstGeom prst="wedgeEllipseCallout">
            <a:avLst>
              <a:gd name="adj1" fmla="val 26728"/>
              <a:gd name="adj2" fmla="val 6756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2400" b="1" dirty="0">
                <a:solidFill>
                  <a:prstClr val="black"/>
                </a:solidFill>
                <a:latin typeface="HG丸ｺﾞｼｯｸM-PRO" panose="020F0600000000000000" pitchFamily="50" charset="-128"/>
                <a:ea typeface="HG丸ｺﾞｼｯｸM-PRO" panose="020F0600000000000000" pitchFamily="50" charset="-128"/>
              </a:rPr>
              <a:t>小さくなった洋服</a:t>
            </a:r>
            <a:endParaRPr kumimoji="1" lang="en-US" altLang="ja-JP" sz="2400" b="1" dirty="0">
              <a:solidFill>
                <a:prstClr val="black"/>
              </a:solidFill>
              <a:latin typeface="HG丸ｺﾞｼｯｸM-PRO" panose="020F0600000000000000" pitchFamily="50" charset="-128"/>
              <a:ea typeface="HG丸ｺﾞｼｯｸM-PRO" panose="020F0600000000000000" pitchFamily="50" charset="-128"/>
            </a:endParaRPr>
          </a:p>
        </p:txBody>
      </p:sp>
      <p:sp>
        <p:nvSpPr>
          <p:cNvPr id="12" name="吹き出し: 円形 11">
            <a:extLst>
              <a:ext uri="{FF2B5EF4-FFF2-40B4-BE49-F238E27FC236}">
                <a16:creationId xmlns:a16="http://schemas.microsoft.com/office/drawing/2014/main" id="{CB1DD649-0665-4895-8C86-FF461CA23F0E}"/>
              </a:ext>
            </a:extLst>
          </p:cNvPr>
          <p:cNvSpPr/>
          <p:nvPr/>
        </p:nvSpPr>
        <p:spPr>
          <a:xfrm>
            <a:off x="3403464" y="4481651"/>
            <a:ext cx="2703598" cy="1611755"/>
          </a:xfrm>
          <a:prstGeom prst="wedgeEllipseCallout">
            <a:avLst>
              <a:gd name="adj1" fmla="val -22079"/>
              <a:gd name="adj2" fmla="val -6456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2400" b="1" dirty="0">
                <a:solidFill>
                  <a:prstClr val="black"/>
                </a:solidFill>
                <a:latin typeface="HG丸ｺﾞｼｯｸM-PRO" panose="020F0600000000000000" pitchFamily="50" charset="-128"/>
                <a:ea typeface="HG丸ｺﾞｼｯｸM-PRO" panose="020F0600000000000000" pitchFamily="50" charset="-128"/>
              </a:rPr>
              <a:t>こわれた</a:t>
            </a:r>
            <a:endParaRPr kumimoji="1" lang="en-US" altLang="ja-JP" sz="2400" b="1" dirty="0">
              <a:solidFill>
                <a:prstClr val="black"/>
              </a:solidFill>
              <a:latin typeface="HG丸ｺﾞｼｯｸM-PRO" panose="020F0600000000000000" pitchFamily="50" charset="-128"/>
              <a:ea typeface="HG丸ｺﾞｼｯｸM-PRO" panose="020F0600000000000000" pitchFamily="50" charset="-128"/>
            </a:endParaRPr>
          </a:p>
          <a:p>
            <a:pPr algn="ctr"/>
            <a:r>
              <a:rPr kumimoji="1" lang="ja-JP" altLang="en-US" sz="2400" b="1" dirty="0">
                <a:solidFill>
                  <a:prstClr val="black"/>
                </a:solidFill>
                <a:latin typeface="HG丸ｺﾞｼｯｸM-PRO" panose="020F0600000000000000" pitchFamily="50" charset="-128"/>
                <a:ea typeface="HG丸ｺﾞｼｯｸM-PRO" panose="020F0600000000000000" pitchFamily="50" charset="-128"/>
              </a:rPr>
              <a:t>ゲーム機</a:t>
            </a:r>
            <a:endParaRPr kumimoji="1" lang="en-US" altLang="ja-JP" sz="2400" b="1" dirty="0">
              <a:solidFill>
                <a:prstClr val="black"/>
              </a:solidFill>
              <a:latin typeface="HG丸ｺﾞｼｯｸM-PRO" panose="020F0600000000000000" pitchFamily="50" charset="-128"/>
              <a:ea typeface="HG丸ｺﾞｼｯｸM-PRO" panose="020F0600000000000000" pitchFamily="50" charset="-128"/>
            </a:endParaRPr>
          </a:p>
        </p:txBody>
      </p:sp>
      <p:sp>
        <p:nvSpPr>
          <p:cNvPr id="14" name="吹き出し: 円形 13">
            <a:extLst>
              <a:ext uri="{FF2B5EF4-FFF2-40B4-BE49-F238E27FC236}">
                <a16:creationId xmlns:a16="http://schemas.microsoft.com/office/drawing/2014/main" id="{FC2EE2B2-BA73-4493-87E1-0506D15BE93D}"/>
              </a:ext>
            </a:extLst>
          </p:cNvPr>
          <p:cNvSpPr/>
          <p:nvPr/>
        </p:nvSpPr>
        <p:spPr>
          <a:xfrm>
            <a:off x="3337539" y="647492"/>
            <a:ext cx="2713065" cy="1705041"/>
          </a:xfrm>
          <a:prstGeom prst="wedgeEllipseCallout">
            <a:avLst>
              <a:gd name="adj1" fmla="val 1118"/>
              <a:gd name="adj2" fmla="val 6424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2400" b="1" dirty="0">
                <a:solidFill>
                  <a:prstClr val="black"/>
                </a:solidFill>
                <a:latin typeface="HG丸ｺﾞｼｯｸM-PRO" panose="020F0600000000000000" pitchFamily="50" charset="-128"/>
                <a:ea typeface="HG丸ｺﾞｼｯｸM-PRO" panose="020F0600000000000000" pitchFamily="50" charset="-128"/>
              </a:rPr>
              <a:t>もう読まないマンガ</a:t>
            </a:r>
            <a:endParaRPr kumimoji="1" lang="en-US" altLang="ja-JP" sz="2400" b="1" dirty="0">
              <a:solidFill>
                <a:prstClr val="black"/>
              </a:solidFill>
              <a:latin typeface="HG丸ｺﾞｼｯｸM-PRO" panose="020F0600000000000000" pitchFamily="50" charset="-128"/>
              <a:ea typeface="HG丸ｺﾞｼｯｸM-PRO" panose="020F0600000000000000" pitchFamily="50" charset="-128"/>
            </a:endParaRPr>
          </a:p>
        </p:txBody>
      </p:sp>
      <p:sp>
        <p:nvSpPr>
          <p:cNvPr id="13" name="テキスト ボックス 12">
            <a:extLst>
              <a:ext uri="{FF2B5EF4-FFF2-40B4-BE49-F238E27FC236}">
                <a16:creationId xmlns:a16="http://schemas.microsoft.com/office/drawing/2014/main" id="{A835C04B-C9C3-43B0-940E-60CD9F8958E3}"/>
              </a:ext>
            </a:extLst>
          </p:cNvPr>
          <p:cNvSpPr txBox="1"/>
          <p:nvPr/>
        </p:nvSpPr>
        <p:spPr>
          <a:xfrm>
            <a:off x="163450" y="-12646"/>
            <a:ext cx="6822830" cy="523220"/>
          </a:xfrm>
          <a:prstGeom prst="rect">
            <a:avLst/>
          </a:prstGeom>
          <a:noFill/>
        </p:spPr>
        <p:txBody>
          <a:bodyPr wrap="square">
            <a:spAutoFit/>
          </a:bodyPr>
          <a:lstStyle/>
          <a:p>
            <a:r>
              <a:rPr kumimoji="1" lang="ja-JP" altLang="en-US" sz="2800" dirty="0">
                <a:solidFill>
                  <a:prstClr val="black"/>
                </a:solidFill>
                <a:latin typeface="HGP創英角ｺﾞｼｯｸUB" panose="020B0900000000000000" pitchFamily="50" charset="-128"/>
                <a:ea typeface="HGP創英角ｺﾞｼｯｸUB" panose="020B0900000000000000" pitchFamily="50" charset="-128"/>
              </a:rPr>
              <a:t>ミッション１　ごみのことを知ろう！</a:t>
            </a:r>
            <a:endParaRPr kumimoji="1" lang="en-US" altLang="ja-JP" sz="2800" dirty="0">
              <a:solidFill>
                <a:prstClr val="black"/>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3149223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P spid="10" grpId="0" animBg="1"/>
      <p:bldP spid="12"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a:extLst>
              <a:ext uri="{FF2B5EF4-FFF2-40B4-BE49-F238E27FC236}">
                <a16:creationId xmlns:a16="http://schemas.microsoft.com/office/drawing/2014/main" id="{1F07EEBC-E246-4805-88A2-0A86A87D0B5C}"/>
              </a:ext>
            </a:extLst>
          </p:cNvPr>
          <p:cNvSpPr txBox="1"/>
          <p:nvPr/>
        </p:nvSpPr>
        <p:spPr>
          <a:xfrm>
            <a:off x="163450" y="-12646"/>
            <a:ext cx="6822830" cy="523220"/>
          </a:xfrm>
          <a:prstGeom prst="rect">
            <a:avLst/>
          </a:prstGeom>
          <a:noFill/>
        </p:spPr>
        <p:txBody>
          <a:bodyPr wrap="square">
            <a:spAutoFit/>
          </a:bodyPr>
          <a:lstStyle/>
          <a:p>
            <a:r>
              <a:rPr kumimoji="1" lang="ja-JP" altLang="en-US" sz="2800" dirty="0">
                <a:solidFill>
                  <a:prstClr val="black"/>
                </a:solidFill>
                <a:latin typeface="HGP創英角ｺﾞｼｯｸUB" panose="020B0900000000000000" pitchFamily="50" charset="-128"/>
                <a:ea typeface="HGP創英角ｺﾞｼｯｸUB" panose="020B0900000000000000" pitchFamily="50" charset="-128"/>
              </a:rPr>
              <a:t>ミッション１　ごみのことを知ろう！</a:t>
            </a:r>
            <a:endParaRPr kumimoji="1" lang="en-US" altLang="ja-JP" sz="28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3" name="テキスト ボックス 2"/>
          <p:cNvSpPr txBox="1"/>
          <p:nvPr/>
        </p:nvSpPr>
        <p:spPr>
          <a:xfrm>
            <a:off x="4815178" y="6469371"/>
            <a:ext cx="4314050" cy="369332"/>
          </a:xfrm>
          <a:prstGeom prst="rect">
            <a:avLst/>
          </a:prstGeom>
          <a:noFill/>
        </p:spPr>
        <p:txBody>
          <a:bodyPr wrap="square" rtlCol="0">
            <a:spAutoFit/>
          </a:bodyPr>
          <a:lstStyle/>
          <a:p>
            <a:r>
              <a:rPr kumimoji="1" lang="ja-JP" altLang="en-US" dirty="0">
                <a:solidFill>
                  <a:prstClr val="black"/>
                </a:solidFill>
              </a:rPr>
              <a:t>出展：静岡市環境局ごみ減量推進課</a:t>
            </a:r>
          </a:p>
        </p:txBody>
      </p:sp>
      <p:sp>
        <p:nvSpPr>
          <p:cNvPr id="8" name="テキスト ボックス 7"/>
          <p:cNvSpPr txBox="1"/>
          <p:nvPr/>
        </p:nvSpPr>
        <p:spPr>
          <a:xfrm>
            <a:off x="3974889" y="5825318"/>
            <a:ext cx="4316456" cy="369332"/>
          </a:xfrm>
          <a:prstGeom prst="rect">
            <a:avLst/>
          </a:prstGeom>
          <a:solidFill>
            <a:schemeClr val="bg1"/>
          </a:solidFill>
        </p:spPr>
        <p:txBody>
          <a:bodyPr wrap="square" rtlCol="0">
            <a:spAutoFit/>
          </a:bodyPr>
          <a:lstStyle/>
          <a:p>
            <a:endParaRPr kumimoji="1" lang="ja-JP" altLang="en-US" dirty="0">
              <a:solidFill>
                <a:prstClr val="black"/>
              </a:solidFill>
            </a:endParaRPr>
          </a:p>
        </p:txBody>
      </p:sp>
      <p:grpSp>
        <p:nvGrpSpPr>
          <p:cNvPr id="16" name="グループ化 15"/>
          <p:cNvGrpSpPr/>
          <p:nvPr/>
        </p:nvGrpSpPr>
        <p:grpSpPr>
          <a:xfrm>
            <a:off x="163450" y="488377"/>
            <a:ext cx="9504395" cy="6003192"/>
            <a:chOff x="163450" y="488377"/>
            <a:chExt cx="9504395" cy="6003192"/>
          </a:xfrm>
        </p:grpSpPr>
        <p:sp>
          <p:nvSpPr>
            <p:cNvPr id="7" name="四角形: 角を丸くする 6">
              <a:extLst>
                <a:ext uri="{FF2B5EF4-FFF2-40B4-BE49-F238E27FC236}">
                  <a16:creationId xmlns:a16="http://schemas.microsoft.com/office/drawing/2014/main" id="{EC788215-3A6C-4E71-9758-E73D24A641B8}"/>
                </a:ext>
              </a:extLst>
            </p:cNvPr>
            <p:cNvSpPr/>
            <p:nvPr/>
          </p:nvSpPr>
          <p:spPr>
            <a:xfrm>
              <a:off x="398032" y="488377"/>
              <a:ext cx="8503597" cy="6003192"/>
            </a:xfrm>
            <a:prstGeom prst="roundRect">
              <a:avLst>
                <a:gd name="adj" fmla="val 75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prstClr val="white"/>
                </a:solidFill>
              </a:endParaRPr>
            </a:p>
          </p:txBody>
        </p:sp>
        <p:sp>
          <p:nvSpPr>
            <p:cNvPr id="17" name="星: 5 pt 16">
              <a:extLst>
                <a:ext uri="{FF2B5EF4-FFF2-40B4-BE49-F238E27FC236}">
                  <a16:creationId xmlns:a16="http://schemas.microsoft.com/office/drawing/2014/main" id="{D6FF6FEA-4B32-48EC-9304-77B42BE46CFE}"/>
                </a:ext>
              </a:extLst>
            </p:cNvPr>
            <p:cNvSpPr/>
            <p:nvPr/>
          </p:nvSpPr>
          <p:spPr>
            <a:xfrm rot="20777365">
              <a:off x="163450" y="726643"/>
              <a:ext cx="1007165" cy="1007165"/>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grpSp>
          <p:nvGrpSpPr>
            <p:cNvPr id="15" name="グループ化 14"/>
            <p:cNvGrpSpPr/>
            <p:nvPr/>
          </p:nvGrpSpPr>
          <p:grpSpPr>
            <a:xfrm>
              <a:off x="1157261" y="658403"/>
              <a:ext cx="7315834" cy="5510181"/>
              <a:chOff x="-5248326" y="956500"/>
              <a:chExt cx="7315834" cy="5510181"/>
            </a:xfrm>
          </p:grpSpPr>
          <p:pic>
            <p:nvPicPr>
              <p:cNvPr id="14" name="図 13"/>
              <p:cNvPicPr>
                <a:picLocks noChangeAspect="1"/>
              </p:cNvPicPr>
              <p:nvPr/>
            </p:nvPicPr>
            <p:blipFill>
              <a:blip r:embed="rId3"/>
              <a:stretch>
                <a:fillRect/>
              </a:stretch>
            </p:blipFill>
            <p:spPr>
              <a:xfrm>
                <a:off x="-5248326" y="1046867"/>
                <a:ext cx="7315834" cy="5419814"/>
              </a:xfrm>
              <a:prstGeom prst="rect">
                <a:avLst/>
              </a:prstGeom>
            </p:spPr>
          </p:pic>
          <p:sp>
            <p:nvSpPr>
              <p:cNvPr id="33" name="部分円 32">
                <a:extLst>
                  <a:ext uri="{FF2B5EF4-FFF2-40B4-BE49-F238E27FC236}">
                    <a16:creationId xmlns:a16="http://schemas.microsoft.com/office/drawing/2014/main" id="{7A6D4BF5-B285-489E-B493-2F806F579659}"/>
                  </a:ext>
                </a:extLst>
              </p:cNvPr>
              <p:cNvSpPr/>
              <p:nvPr/>
            </p:nvSpPr>
            <p:spPr>
              <a:xfrm rot="19660657">
                <a:off x="-3356604" y="1953641"/>
                <a:ext cx="3281608" cy="3245833"/>
              </a:xfrm>
              <a:prstGeom prst="pie">
                <a:avLst>
                  <a:gd name="adj1" fmla="val 18228759"/>
                  <a:gd name="adj2" fmla="val 16200000"/>
                </a:avLst>
              </a:prstGeom>
              <a:solidFill>
                <a:schemeClr val="accent2">
                  <a:alpha val="21000"/>
                </a:schemeClr>
              </a:solid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black"/>
                  </a:solidFill>
                </a:endParaRPr>
              </a:p>
            </p:txBody>
          </p:sp>
          <p:sp>
            <p:nvSpPr>
              <p:cNvPr id="5" name="テキスト ボックス 4"/>
              <p:cNvSpPr txBox="1"/>
              <p:nvPr/>
            </p:nvSpPr>
            <p:spPr>
              <a:xfrm>
                <a:off x="-3461136" y="956500"/>
                <a:ext cx="2071978" cy="461665"/>
              </a:xfrm>
              <a:prstGeom prst="rect">
                <a:avLst/>
              </a:prstGeom>
              <a:noFill/>
            </p:spPr>
            <p:txBody>
              <a:bodyPr wrap="square" rtlCol="0">
                <a:spAutoFit/>
              </a:bodyPr>
              <a:lstStyle/>
              <a:p>
                <a:r>
                  <a:rPr kumimoji="1" lang="ja-JP" altLang="en-US" sz="2000" b="1" dirty="0">
                    <a:solidFill>
                      <a:prstClr val="black"/>
                    </a:solidFill>
                  </a:rPr>
                  <a:t>（</a:t>
                </a:r>
                <a:r>
                  <a:rPr kumimoji="1" lang="en-US" altLang="ja-JP" sz="2400" b="1" dirty="0">
                    <a:solidFill>
                      <a:prstClr val="black"/>
                    </a:solidFill>
                  </a:rPr>
                  <a:t>2019</a:t>
                </a:r>
                <a:r>
                  <a:rPr kumimoji="1" lang="ja-JP" altLang="en-US" sz="2000" b="1" dirty="0">
                    <a:solidFill>
                      <a:prstClr val="black"/>
                    </a:solidFill>
                  </a:rPr>
                  <a:t>年）</a:t>
                </a:r>
              </a:p>
            </p:txBody>
          </p:sp>
        </p:grpSp>
        <p:sp>
          <p:nvSpPr>
            <p:cNvPr id="35" name="テキスト ボックス 34">
              <a:extLst>
                <a:ext uri="{FF2B5EF4-FFF2-40B4-BE49-F238E27FC236}">
                  <a16:creationId xmlns:a16="http://schemas.microsoft.com/office/drawing/2014/main" id="{63328AD8-8A20-4CD5-A922-574F102EE867}"/>
                </a:ext>
              </a:extLst>
            </p:cNvPr>
            <p:cNvSpPr txBox="1"/>
            <p:nvPr/>
          </p:nvSpPr>
          <p:spPr>
            <a:xfrm>
              <a:off x="6154710" y="4614108"/>
              <a:ext cx="3513135" cy="1446550"/>
            </a:xfrm>
            <a:prstGeom prst="rect">
              <a:avLst/>
            </a:prstGeom>
            <a:noFill/>
          </p:spPr>
          <p:txBody>
            <a:bodyPr wrap="square" rtlCol="0">
              <a:spAutoFit/>
            </a:bodyPr>
            <a:lstStyle/>
            <a:p>
              <a:r>
                <a:rPr kumimoji="1" lang="ja-JP" altLang="en-US" sz="4400" dirty="0">
                  <a:solidFill>
                    <a:srgbClr val="FF0000"/>
                  </a:solidFill>
                  <a:latin typeface="HGP創英角ｺﾞｼｯｸUB" panose="020B0900000000000000" pitchFamily="50" charset="-128"/>
                  <a:ea typeface="HGP創英角ｺﾞｼｯｸUB" panose="020B0900000000000000" pitchFamily="50" charset="-128"/>
                </a:rPr>
                <a:t>ごみ全体の</a:t>
              </a:r>
              <a:endParaRPr kumimoji="1" lang="en-US" altLang="ja-JP" sz="4400" dirty="0">
                <a:solidFill>
                  <a:srgbClr val="FF0000"/>
                </a:solidFill>
                <a:latin typeface="HGP創英角ｺﾞｼｯｸUB" panose="020B0900000000000000" pitchFamily="50" charset="-128"/>
                <a:ea typeface="HGP創英角ｺﾞｼｯｸUB" panose="020B0900000000000000" pitchFamily="50" charset="-128"/>
              </a:endParaRPr>
            </a:p>
            <a:p>
              <a:r>
                <a:rPr kumimoji="1" lang="ja-JP" altLang="en-US" sz="4400" dirty="0">
                  <a:solidFill>
                    <a:srgbClr val="FF0000"/>
                  </a:solidFill>
                  <a:latin typeface="HGP創英角ｺﾞｼｯｸUB" panose="020B0900000000000000" pitchFamily="50" charset="-128"/>
                  <a:ea typeface="HGP創英角ｺﾞｼｯｸUB" panose="020B0900000000000000" pitchFamily="50" charset="-128"/>
                </a:rPr>
                <a:t>ほとんど！</a:t>
              </a:r>
            </a:p>
          </p:txBody>
        </p:sp>
      </p:grpSp>
    </p:spTree>
    <p:extLst>
      <p:ext uri="{BB962C8B-B14F-4D97-AF65-F5344CB8AC3E}">
        <p14:creationId xmlns:p14="http://schemas.microsoft.com/office/powerpoint/2010/main" val="32443322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EC788215-3A6C-4E71-9758-E73D24A641B8}"/>
              </a:ext>
            </a:extLst>
          </p:cNvPr>
          <p:cNvSpPr/>
          <p:nvPr/>
        </p:nvSpPr>
        <p:spPr>
          <a:xfrm>
            <a:off x="320201" y="514168"/>
            <a:ext cx="8503597" cy="6003192"/>
          </a:xfrm>
          <a:prstGeom prst="roundRect">
            <a:avLst>
              <a:gd name="adj" fmla="val 75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prstClr val="white"/>
              </a:solidFill>
            </a:endParaRPr>
          </a:p>
        </p:txBody>
      </p:sp>
      <p:sp>
        <p:nvSpPr>
          <p:cNvPr id="4" name="テキスト ボックス 3">
            <a:extLst>
              <a:ext uri="{FF2B5EF4-FFF2-40B4-BE49-F238E27FC236}">
                <a16:creationId xmlns:a16="http://schemas.microsoft.com/office/drawing/2014/main" id="{3A0E723E-88E4-474C-8CDC-33167752AB89}"/>
              </a:ext>
            </a:extLst>
          </p:cNvPr>
          <p:cNvSpPr txBox="1"/>
          <p:nvPr/>
        </p:nvSpPr>
        <p:spPr>
          <a:xfrm>
            <a:off x="640403" y="1202741"/>
            <a:ext cx="8503597" cy="830997"/>
          </a:xfrm>
          <a:prstGeom prst="rect">
            <a:avLst/>
          </a:prstGeom>
          <a:noFill/>
        </p:spPr>
        <p:txBody>
          <a:bodyPr wrap="square" rtlCol="0">
            <a:spAutoFit/>
          </a:bodyPr>
          <a:lstStyle/>
          <a:p>
            <a:r>
              <a:rPr kumimoji="1" lang="ja-JP" altLang="en-US" sz="3600" dirty="0">
                <a:solidFill>
                  <a:srgbClr val="ED7D31"/>
                </a:solidFill>
                <a:latin typeface="HGP創英角ｺﾞｼｯｸUB" panose="020B0900000000000000" pitchFamily="50" charset="-128"/>
                <a:ea typeface="HGP創英角ｺﾞｼｯｸUB" panose="020B0900000000000000" pitchFamily="50" charset="-128"/>
              </a:rPr>
              <a:t>ごみをへらすキーワードは </a:t>
            </a:r>
            <a:r>
              <a:rPr kumimoji="1" lang="ja-JP" altLang="en-US" sz="4800" dirty="0">
                <a:solidFill>
                  <a:srgbClr val="00B050"/>
                </a:solidFill>
                <a:latin typeface="HGP創英角ｺﾞｼｯｸUB" panose="020B0900000000000000" pitchFamily="50" charset="-128"/>
                <a:ea typeface="HGP創英角ｺﾞｼｯｸUB" panose="020B0900000000000000" pitchFamily="50" charset="-128"/>
              </a:rPr>
              <a:t>「</a:t>
            </a:r>
            <a:r>
              <a:rPr kumimoji="1" lang="ja-JP" altLang="en-US" sz="4800" dirty="0">
                <a:solidFill>
                  <a:srgbClr val="FF0000"/>
                </a:solidFill>
                <a:latin typeface="HGP創英角ｺﾞｼｯｸUB" panose="020B0900000000000000" pitchFamily="50" charset="-128"/>
                <a:ea typeface="HGP創英角ｺﾞｼｯｸUB" panose="020B0900000000000000" pitchFamily="50" charset="-128"/>
              </a:rPr>
              <a:t>４つの</a:t>
            </a:r>
            <a:r>
              <a:rPr kumimoji="1" lang="en-US" altLang="ja-JP" sz="4800" dirty="0">
                <a:solidFill>
                  <a:srgbClr val="FF0000"/>
                </a:solidFill>
                <a:latin typeface="HGP創英角ｺﾞｼｯｸUB" panose="020B0900000000000000" pitchFamily="50" charset="-128"/>
                <a:ea typeface="HGP創英角ｺﾞｼｯｸUB" panose="020B0900000000000000" pitchFamily="50" charset="-128"/>
              </a:rPr>
              <a:t>R</a:t>
            </a:r>
            <a:r>
              <a:rPr kumimoji="1" lang="ja-JP" altLang="en-US" sz="4800" dirty="0">
                <a:solidFill>
                  <a:srgbClr val="00B050"/>
                </a:solidFill>
                <a:latin typeface="HGP創英角ｺﾞｼｯｸUB" panose="020B0900000000000000" pitchFamily="50" charset="-128"/>
                <a:ea typeface="HGP創英角ｺﾞｼｯｸUB" panose="020B0900000000000000" pitchFamily="50" charset="-128"/>
              </a:rPr>
              <a:t>」！</a:t>
            </a:r>
            <a:endParaRPr kumimoji="1" lang="en-US" altLang="ja-JP" sz="3600" dirty="0">
              <a:solidFill>
                <a:srgbClr val="00B050"/>
              </a:solidFill>
              <a:latin typeface="HGP創英角ｺﾞｼｯｸUB" panose="020B0900000000000000" pitchFamily="50" charset="-128"/>
              <a:ea typeface="HGP創英角ｺﾞｼｯｸUB" panose="020B0900000000000000" pitchFamily="50" charset="-128"/>
            </a:endParaRPr>
          </a:p>
        </p:txBody>
      </p:sp>
      <p:sp>
        <p:nvSpPr>
          <p:cNvPr id="5" name="テキスト ボックス 4">
            <a:extLst>
              <a:ext uri="{FF2B5EF4-FFF2-40B4-BE49-F238E27FC236}">
                <a16:creationId xmlns:a16="http://schemas.microsoft.com/office/drawing/2014/main" id="{1F1C96F2-41D4-46B9-B58F-714FC8171E8B}"/>
              </a:ext>
            </a:extLst>
          </p:cNvPr>
          <p:cNvSpPr txBox="1"/>
          <p:nvPr/>
        </p:nvSpPr>
        <p:spPr>
          <a:xfrm>
            <a:off x="163450" y="-12646"/>
            <a:ext cx="6822830" cy="523220"/>
          </a:xfrm>
          <a:prstGeom prst="rect">
            <a:avLst/>
          </a:prstGeom>
          <a:noFill/>
        </p:spPr>
        <p:txBody>
          <a:bodyPr wrap="square">
            <a:spAutoFit/>
          </a:bodyPr>
          <a:lstStyle/>
          <a:p>
            <a:r>
              <a:rPr kumimoji="1" lang="ja-JP" altLang="en-US" sz="2800" dirty="0">
                <a:solidFill>
                  <a:prstClr val="black"/>
                </a:solidFill>
                <a:latin typeface="HGP創英角ｺﾞｼｯｸUB" panose="020B0900000000000000" pitchFamily="50" charset="-128"/>
                <a:ea typeface="HGP創英角ｺﾞｼｯｸUB" panose="020B0900000000000000" pitchFamily="50" charset="-128"/>
              </a:rPr>
              <a:t>ミッション１　ごみのことを知ろう！</a:t>
            </a:r>
            <a:endParaRPr kumimoji="1" lang="en-US" altLang="ja-JP" sz="28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6" name="テキスト ボックス 5">
            <a:extLst>
              <a:ext uri="{FF2B5EF4-FFF2-40B4-BE49-F238E27FC236}">
                <a16:creationId xmlns:a16="http://schemas.microsoft.com/office/drawing/2014/main" id="{528DC158-0925-409B-89E5-6344D668972D}"/>
              </a:ext>
            </a:extLst>
          </p:cNvPr>
          <p:cNvSpPr txBox="1"/>
          <p:nvPr/>
        </p:nvSpPr>
        <p:spPr>
          <a:xfrm>
            <a:off x="476952" y="2180655"/>
            <a:ext cx="8667048" cy="1107996"/>
          </a:xfrm>
          <a:prstGeom prst="rect">
            <a:avLst/>
          </a:prstGeom>
          <a:noFill/>
        </p:spPr>
        <p:txBody>
          <a:bodyPr wrap="square" rtlCol="0">
            <a:spAutoFit/>
          </a:bodyPr>
          <a:lstStyle/>
          <a:p>
            <a:r>
              <a:rPr kumimoji="1" lang="ja-JP" altLang="en-US" sz="6600" dirty="0">
                <a:solidFill>
                  <a:srgbClr val="FF0000"/>
                </a:solidFill>
                <a:latin typeface="HGP創英角ｺﾞｼｯｸUB" panose="020B0900000000000000" pitchFamily="50" charset="-128"/>
                <a:ea typeface="HGP創英角ｺﾞｼｯｸUB" panose="020B0900000000000000" pitchFamily="50" charset="-128"/>
              </a:rPr>
              <a:t>①</a:t>
            </a:r>
            <a:r>
              <a:rPr kumimoji="1" lang="ja-JP" altLang="en-US" sz="6600" dirty="0">
                <a:solidFill>
                  <a:srgbClr val="00B050"/>
                </a:solidFill>
                <a:latin typeface="HGP創英角ｺﾞｼｯｸUB" panose="020B0900000000000000" pitchFamily="50" charset="-128"/>
                <a:ea typeface="HGP創英角ｺﾞｼｯｸUB" panose="020B0900000000000000" pitchFamily="50" charset="-128"/>
              </a:rPr>
              <a:t> </a:t>
            </a:r>
            <a:r>
              <a:rPr kumimoji="1" lang="en-US" altLang="ja-JP" sz="6600" dirty="0">
                <a:solidFill>
                  <a:srgbClr val="FF0000"/>
                </a:solidFill>
                <a:latin typeface="HGP創英角ｺﾞｼｯｸUB" panose="020B0900000000000000" pitchFamily="50" charset="-128"/>
                <a:ea typeface="HGP創英角ｺﾞｼｯｸUB" panose="020B0900000000000000" pitchFamily="50" charset="-128"/>
              </a:rPr>
              <a:t>R</a:t>
            </a:r>
            <a:r>
              <a:rPr kumimoji="1" lang="en-US" altLang="ja-JP" sz="6600" dirty="0">
                <a:solidFill>
                  <a:srgbClr val="00B050"/>
                </a:solidFill>
                <a:latin typeface="HGP創英角ｺﾞｼｯｸUB" panose="020B0900000000000000" pitchFamily="50" charset="-128"/>
                <a:ea typeface="HGP創英角ｺﾞｼｯｸUB" panose="020B0900000000000000" pitchFamily="50" charset="-128"/>
              </a:rPr>
              <a:t>efuse</a:t>
            </a:r>
            <a:r>
              <a:rPr kumimoji="1" lang="ja-JP" altLang="en-US" sz="4800" dirty="0">
                <a:solidFill>
                  <a:srgbClr val="00B050"/>
                </a:solidFill>
                <a:latin typeface="HGP創英角ｺﾞｼｯｸUB" panose="020B0900000000000000" pitchFamily="50" charset="-128"/>
                <a:ea typeface="HGP創英角ｺﾞｼｯｸUB" panose="020B0900000000000000" pitchFamily="50" charset="-128"/>
              </a:rPr>
              <a:t>（ことわる）</a:t>
            </a:r>
            <a:endParaRPr kumimoji="1" lang="ja-JP" altLang="en-US" sz="6000" dirty="0">
              <a:solidFill>
                <a:srgbClr val="00B050"/>
              </a:solidFill>
              <a:latin typeface="HGP創英角ｺﾞｼｯｸUB" panose="020B0900000000000000" pitchFamily="50" charset="-128"/>
              <a:ea typeface="HGP創英角ｺﾞｼｯｸUB" panose="020B0900000000000000" pitchFamily="50" charset="-128"/>
            </a:endParaRPr>
          </a:p>
        </p:txBody>
      </p:sp>
      <p:sp>
        <p:nvSpPr>
          <p:cNvPr id="9" name="テキスト ボックス 8">
            <a:extLst>
              <a:ext uri="{FF2B5EF4-FFF2-40B4-BE49-F238E27FC236}">
                <a16:creationId xmlns:a16="http://schemas.microsoft.com/office/drawing/2014/main" id="{E007B536-A2A0-4A8A-A4F7-DD63EECC3798}"/>
              </a:ext>
            </a:extLst>
          </p:cNvPr>
          <p:cNvSpPr txBox="1"/>
          <p:nvPr/>
        </p:nvSpPr>
        <p:spPr>
          <a:xfrm>
            <a:off x="476952" y="3050765"/>
            <a:ext cx="8667048" cy="1107996"/>
          </a:xfrm>
          <a:prstGeom prst="rect">
            <a:avLst/>
          </a:prstGeom>
          <a:noFill/>
        </p:spPr>
        <p:txBody>
          <a:bodyPr wrap="square" rtlCol="0">
            <a:spAutoFit/>
          </a:bodyPr>
          <a:lstStyle/>
          <a:p>
            <a:r>
              <a:rPr kumimoji="1" lang="ja-JP" altLang="en-US" sz="6600" dirty="0">
                <a:solidFill>
                  <a:srgbClr val="FF0000"/>
                </a:solidFill>
                <a:latin typeface="HGP創英角ｺﾞｼｯｸUB" panose="020B0900000000000000" pitchFamily="50" charset="-128"/>
                <a:ea typeface="HGP創英角ｺﾞｼｯｸUB" panose="020B0900000000000000" pitchFamily="50" charset="-128"/>
              </a:rPr>
              <a:t>②</a:t>
            </a:r>
            <a:r>
              <a:rPr kumimoji="1" lang="ja-JP" altLang="en-US" sz="6600" dirty="0">
                <a:solidFill>
                  <a:srgbClr val="00B050"/>
                </a:solidFill>
                <a:latin typeface="HGP創英角ｺﾞｼｯｸUB" panose="020B0900000000000000" pitchFamily="50" charset="-128"/>
                <a:ea typeface="HGP創英角ｺﾞｼｯｸUB" panose="020B0900000000000000" pitchFamily="50" charset="-128"/>
              </a:rPr>
              <a:t> </a:t>
            </a:r>
            <a:r>
              <a:rPr kumimoji="1" lang="en-US" altLang="ja-JP" sz="6600" dirty="0">
                <a:solidFill>
                  <a:srgbClr val="FF0000"/>
                </a:solidFill>
                <a:latin typeface="HGP創英角ｺﾞｼｯｸUB" panose="020B0900000000000000" pitchFamily="50" charset="-128"/>
                <a:ea typeface="HGP創英角ｺﾞｼｯｸUB" panose="020B0900000000000000" pitchFamily="50" charset="-128"/>
              </a:rPr>
              <a:t>R</a:t>
            </a:r>
            <a:r>
              <a:rPr kumimoji="1" lang="en-US" altLang="ja-JP" sz="6600" dirty="0">
                <a:solidFill>
                  <a:srgbClr val="00B050"/>
                </a:solidFill>
                <a:latin typeface="HGP創英角ｺﾞｼｯｸUB" panose="020B0900000000000000" pitchFamily="50" charset="-128"/>
                <a:ea typeface="HGP創英角ｺﾞｼｯｸUB" panose="020B0900000000000000" pitchFamily="50" charset="-128"/>
              </a:rPr>
              <a:t>educe</a:t>
            </a:r>
            <a:r>
              <a:rPr kumimoji="1" lang="ja-JP" altLang="en-US" sz="4800" dirty="0">
                <a:solidFill>
                  <a:srgbClr val="00B050"/>
                </a:solidFill>
                <a:latin typeface="HGP創英角ｺﾞｼｯｸUB" panose="020B0900000000000000" pitchFamily="50" charset="-128"/>
                <a:ea typeface="HGP創英角ｺﾞｼｯｸUB" panose="020B0900000000000000" pitchFamily="50" charset="-128"/>
              </a:rPr>
              <a:t>（へらす）</a:t>
            </a:r>
            <a:endParaRPr kumimoji="1" lang="ja-JP" altLang="en-US" sz="6000" dirty="0">
              <a:solidFill>
                <a:srgbClr val="00B050"/>
              </a:solidFill>
              <a:latin typeface="HGP創英角ｺﾞｼｯｸUB" panose="020B0900000000000000" pitchFamily="50" charset="-128"/>
              <a:ea typeface="HGP創英角ｺﾞｼｯｸUB" panose="020B0900000000000000" pitchFamily="50" charset="-128"/>
            </a:endParaRPr>
          </a:p>
        </p:txBody>
      </p:sp>
      <p:sp>
        <p:nvSpPr>
          <p:cNvPr id="10" name="テキスト ボックス 9">
            <a:extLst>
              <a:ext uri="{FF2B5EF4-FFF2-40B4-BE49-F238E27FC236}">
                <a16:creationId xmlns:a16="http://schemas.microsoft.com/office/drawing/2014/main" id="{9D22168F-AAA7-48FB-A1A2-15188F468F30}"/>
              </a:ext>
            </a:extLst>
          </p:cNvPr>
          <p:cNvSpPr txBox="1"/>
          <p:nvPr/>
        </p:nvSpPr>
        <p:spPr>
          <a:xfrm>
            <a:off x="476952" y="3920875"/>
            <a:ext cx="8667048" cy="1107996"/>
          </a:xfrm>
          <a:prstGeom prst="rect">
            <a:avLst/>
          </a:prstGeom>
          <a:noFill/>
        </p:spPr>
        <p:txBody>
          <a:bodyPr wrap="square" rtlCol="0">
            <a:spAutoFit/>
          </a:bodyPr>
          <a:lstStyle/>
          <a:p>
            <a:r>
              <a:rPr kumimoji="1" lang="ja-JP" altLang="en-US" sz="6600" dirty="0">
                <a:solidFill>
                  <a:srgbClr val="FF0000"/>
                </a:solidFill>
                <a:latin typeface="HGP創英角ｺﾞｼｯｸUB" panose="020B0900000000000000" pitchFamily="50" charset="-128"/>
                <a:ea typeface="HGP創英角ｺﾞｼｯｸUB" panose="020B0900000000000000" pitchFamily="50" charset="-128"/>
              </a:rPr>
              <a:t>③</a:t>
            </a:r>
            <a:r>
              <a:rPr kumimoji="1" lang="ja-JP" altLang="en-US" sz="6600" dirty="0">
                <a:solidFill>
                  <a:srgbClr val="00B050"/>
                </a:solidFill>
                <a:latin typeface="HGP創英角ｺﾞｼｯｸUB" panose="020B0900000000000000" pitchFamily="50" charset="-128"/>
                <a:ea typeface="HGP創英角ｺﾞｼｯｸUB" panose="020B0900000000000000" pitchFamily="50" charset="-128"/>
              </a:rPr>
              <a:t> </a:t>
            </a:r>
            <a:r>
              <a:rPr kumimoji="1" lang="en-US" altLang="ja-JP" sz="6600" dirty="0">
                <a:solidFill>
                  <a:srgbClr val="FF0000"/>
                </a:solidFill>
                <a:latin typeface="HGP創英角ｺﾞｼｯｸUB" panose="020B0900000000000000" pitchFamily="50" charset="-128"/>
                <a:ea typeface="HGP創英角ｺﾞｼｯｸUB" panose="020B0900000000000000" pitchFamily="50" charset="-128"/>
              </a:rPr>
              <a:t>R</a:t>
            </a:r>
            <a:r>
              <a:rPr kumimoji="1" lang="en-US" altLang="ja-JP" sz="6600" dirty="0">
                <a:solidFill>
                  <a:srgbClr val="00B050"/>
                </a:solidFill>
                <a:latin typeface="HGP創英角ｺﾞｼｯｸUB" panose="020B0900000000000000" pitchFamily="50" charset="-128"/>
                <a:ea typeface="HGP創英角ｺﾞｼｯｸUB" panose="020B0900000000000000" pitchFamily="50" charset="-128"/>
              </a:rPr>
              <a:t>euse</a:t>
            </a:r>
            <a:r>
              <a:rPr kumimoji="1" lang="ja-JP" altLang="en-US" sz="4800" dirty="0">
                <a:solidFill>
                  <a:srgbClr val="00B050"/>
                </a:solidFill>
                <a:latin typeface="HGP創英角ｺﾞｼｯｸUB" panose="020B0900000000000000" pitchFamily="50" charset="-128"/>
                <a:ea typeface="HGP創英角ｺﾞｼｯｸUB" panose="020B0900000000000000" pitchFamily="50" charset="-128"/>
              </a:rPr>
              <a:t>（くりかえし使う）</a:t>
            </a:r>
            <a:endParaRPr kumimoji="1" lang="ja-JP" altLang="en-US" sz="6000" dirty="0">
              <a:solidFill>
                <a:srgbClr val="00B050"/>
              </a:solidFill>
              <a:latin typeface="HGP創英角ｺﾞｼｯｸUB" panose="020B0900000000000000" pitchFamily="50" charset="-128"/>
              <a:ea typeface="HGP創英角ｺﾞｼｯｸUB" panose="020B0900000000000000" pitchFamily="50" charset="-128"/>
            </a:endParaRPr>
          </a:p>
        </p:txBody>
      </p:sp>
      <p:sp>
        <p:nvSpPr>
          <p:cNvPr id="11" name="テキスト ボックス 10">
            <a:extLst>
              <a:ext uri="{FF2B5EF4-FFF2-40B4-BE49-F238E27FC236}">
                <a16:creationId xmlns:a16="http://schemas.microsoft.com/office/drawing/2014/main" id="{B796F4E3-8449-4FB5-B5D5-2FE56284DFE7}"/>
              </a:ext>
            </a:extLst>
          </p:cNvPr>
          <p:cNvSpPr txBox="1"/>
          <p:nvPr/>
        </p:nvSpPr>
        <p:spPr>
          <a:xfrm>
            <a:off x="476952" y="4790985"/>
            <a:ext cx="8667048" cy="1107996"/>
          </a:xfrm>
          <a:prstGeom prst="rect">
            <a:avLst/>
          </a:prstGeom>
          <a:noFill/>
        </p:spPr>
        <p:txBody>
          <a:bodyPr wrap="square" rtlCol="0">
            <a:spAutoFit/>
          </a:bodyPr>
          <a:lstStyle/>
          <a:p>
            <a:r>
              <a:rPr kumimoji="1" lang="ja-JP" altLang="en-US" sz="6600" dirty="0">
                <a:solidFill>
                  <a:srgbClr val="FF0000"/>
                </a:solidFill>
                <a:latin typeface="HGP創英角ｺﾞｼｯｸUB" panose="020B0900000000000000" pitchFamily="50" charset="-128"/>
                <a:ea typeface="HGP創英角ｺﾞｼｯｸUB" panose="020B0900000000000000" pitchFamily="50" charset="-128"/>
              </a:rPr>
              <a:t>④</a:t>
            </a:r>
            <a:r>
              <a:rPr kumimoji="1" lang="ja-JP" altLang="en-US" sz="6600" dirty="0">
                <a:solidFill>
                  <a:srgbClr val="00B050"/>
                </a:solidFill>
                <a:latin typeface="HGP創英角ｺﾞｼｯｸUB" panose="020B0900000000000000" pitchFamily="50" charset="-128"/>
                <a:ea typeface="HGP創英角ｺﾞｼｯｸUB" panose="020B0900000000000000" pitchFamily="50" charset="-128"/>
              </a:rPr>
              <a:t> </a:t>
            </a:r>
            <a:r>
              <a:rPr kumimoji="1" lang="en-US" altLang="ja-JP" sz="6600" dirty="0">
                <a:solidFill>
                  <a:srgbClr val="FF0000"/>
                </a:solidFill>
                <a:latin typeface="HGP創英角ｺﾞｼｯｸUB" panose="020B0900000000000000" pitchFamily="50" charset="-128"/>
                <a:ea typeface="HGP創英角ｺﾞｼｯｸUB" panose="020B0900000000000000" pitchFamily="50" charset="-128"/>
              </a:rPr>
              <a:t>R</a:t>
            </a:r>
            <a:r>
              <a:rPr kumimoji="1" lang="en-US" altLang="ja-JP" sz="6600" dirty="0">
                <a:solidFill>
                  <a:srgbClr val="00B050"/>
                </a:solidFill>
                <a:latin typeface="HGP創英角ｺﾞｼｯｸUB" panose="020B0900000000000000" pitchFamily="50" charset="-128"/>
                <a:ea typeface="HGP創英角ｺﾞｼｯｸUB" panose="020B0900000000000000" pitchFamily="50" charset="-128"/>
              </a:rPr>
              <a:t>ecycle</a:t>
            </a:r>
            <a:r>
              <a:rPr kumimoji="1" lang="ja-JP" altLang="en-US" sz="4800" dirty="0">
                <a:solidFill>
                  <a:srgbClr val="00B050"/>
                </a:solidFill>
                <a:latin typeface="HGP創英角ｺﾞｼｯｸUB" panose="020B0900000000000000" pitchFamily="50" charset="-128"/>
                <a:ea typeface="HGP創英角ｺﾞｼｯｸUB" panose="020B0900000000000000" pitchFamily="50" charset="-128"/>
              </a:rPr>
              <a:t>（さいせい利用）</a:t>
            </a:r>
            <a:endParaRPr kumimoji="1" lang="ja-JP" altLang="en-US" sz="6000" dirty="0">
              <a:solidFill>
                <a:srgbClr val="00B050"/>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3031007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EC788215-3A6C-4E71-9758-E73D24A641B8}"/>
              </a:ext>
            </a:extLst>
          </p:cNvPr>
          <p:cNvSpPr/>
          <p:nvPr/>
        </p:nvSpPr>
        <p:spPr>
          <a:xfrm>
            <a:off x="320201" y="514168"/>
            <a:ext cx="8503597" cy="6003192"/>
          </a:xfrm>
          <a:prstGeom prst="roundRect">
            <a:avLst>
              <a:gd name="adj" fmla="val 75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prstClr val="white"/>
              </a:solidFill>
            </a:endParaRPr>
          </a:p>
        </p:txBody>
      </p:sp>
      <p:sp>
        <p:nvSpPr>
          <p:cNvPr id="4" name="テキスト ボックス 3">
            <a:extLst>
              <a:ext uri="{FF2B5EF4-FFF2-40B4-BE49-F238E27FC236}">
                <a16:creationId xmlns:a16="http://schemas.microsoft.com/office/drawing/2014/main" id="{3A0E723E-88E4-474C-8CDC-33167752AB89}"/>
              </a:ext>
            </a:extLst>
          </p:cNvPr>
          <p:cNvSpPr txBox="1"/>
          <p:nvPr/>
        </p:nvSpPr>
        <p:spPr>
          <a:xfrm>
            <a:off x="1057126" y="633568"/>
            <a:ext cx="7372843" cy="923330"/>
          </a:xfrm>
          <a:prstGeom prst="rect">
            <a:avLst/>
          </a:prstGeom>
          <a:noFill/>
        </p:spPr>
        <p:txBody>
          <a:bodyPr wrap="square" rtlCol="0">
            <a:spAutoFit/>
          </a:bodyPr>
          <a:lstStyle/>
          <a:p>
            <a:r>
              <a:rPr kumimoji="1" lang="ja-JP" altLang="en-US" sz="3600" dirty="0">
                <a:solidFill>
                  <a:srgbClr val="ED7D31"/>
                </a:solidFill>
                <a:latin typeface="HGP創英角ｺﾞｼｯｸUB" panose="020B0900000000000000" pitchFamily="50" charset="-128"/>
                <a:ea typeface="HGP創英角ｺﾞｼｯｸUB" panose="020B0900000000000000" pitchFamily="50" charset="-128"/>
              </a:rPr>
              <a:t>ごみをへらすキーワードは </a:t>
            </a:r>
            <a:r>
              <a:rPr kumimoji="1" lang="ja-JP" altLang="en-US" sz="5400" dirty="0">
                <a:solidFill>
                  <a:srgbClr val="ED7D31"/>
                </a:solidFill>
                <a:latin typeface="HGP創英角ｺﾞｼｯｸUB" panose="020B0900000000000000" pitchFamily="50" charset="-128"/>
                <a:ea typeface="HGP創英角ｺﾞｼｯｸUB" panose="020B0900000000000000" pitchFamily="50" charset="-128"/>
              </a:rPr>
              <a:t>「４</a:t>
            </a:r>
            <a:r>
              <a:rPr kumimoji="1" lang="en-US" altLang="ja-JP" sz="5400" dirty="0">
                <a:solidFill>
                  <a:srgbClr val="ED7D31"/>
                </a:solidFill>
                <a:latin typeface="HGP創英角ｺﾞｼｯｸUB" panose="020B0900000000000000" pitchFamily="50" charset="-128"/>
                <a:ea typeface="HGP創英角ｺﾞｼｯｸUB" panose="020B0900000000000000" pitchFamily="50" charset="-128"/>
              </a:rPr>
              <a:t>R</a:t>
            </a:r>
            <a:r>
              <a:rPr kumimoji="1" lang="ja-JP" altLang="en-US" sz="5400" dirty="0">
                <a:solidFill>
                  <a:srgbClr val="ED7D31"/>
                </a:solidFill>
                <a:latin typeface="HGP創英角ｺﾞｼｯｸUB" panose="020B0900000000000000" pitchFamily="50" charset="-128"/>
                <a:ea typeface="HGP創英角ｺﾞｼｯｸUB" panose="020B0900000000000000" pitchFamily="50" charset="-128"/>
              </a:rPr>
              <a:t>」！</a:t>
            </a:r>
            <a:endParaRPr kumimoji="1" lang="en-US" altLang="ja-JP" sz="3600" dirty="0">
              <a:solidFill>
                <a:srgbClr val="ED7D31"/>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a:extLst>
              <a:ext uri="{FF2B5EF4-FFF2-40B4-BE49-F238E27FC236}">
                <a16:creationId xmlns:a16="http://schemas.microsoft.com/office/drawing/2014/main" id="{BC251C08-1588-4008-B53D-5ECECC0D3E7E}"/>
              </a:ext>
            </a:extLst>
          </p:cNvPr>
          <p:cNvSpPr txBox="1"/>
          <p:nvPr/>
        </p:nvSpPr>
        <p:spPr>
          <a:xfrm>
            <a:off x="952499" y="1853771"/>
            <a:ext cx="7239000" cy="1661993"/>
          </a:xfrm>
          <a:prstGeom prst="rect">
            <a:avLst/>
          </a:prstGeom>
          <a:noFill/>
        </p:spPr>
        <p:txBody>
          <a:bodyPr wrap="square" rtlCol="0">
            <a:spAutoFit/>
          </a:bodyPr>
          <a:lstStyle/>
          <a:p>
            <a:pPr algn="ctr"/>
            <a:r>
              <a:rPr kumimoji="1" lang="ja-JP" altLang="en-US" sz="5400" dirty="0">
                <a:solidFill>
                  <a:srgbClr val="00B050"/>
                </a:solidFill>
                <a:latin typeface="HGP創英角ｺﾞｼｯｸUB" panose="020B0900000000000000" pitchFamily="50" charset="-128"/>
                <a:ea typeface="HGP創英角ｺﾞｼｯｸUB" panose="020B0900000000000000" pitchFamily="50" charset="-128"/>
              </a:rPr>
              <a:t>① </a:t>
            </a:r>
            <a:r>
              <a:rPr kumimoji="1" lang="en-US" altLang="ja-JP" sz="5400" dirty="0">
                <a:solidFill>
                  <a:srgbClr val="00B050"/>
                </a:solidFill>
                <a:latin typeface="HGP創英角ｺﾞｼｯｸUB" panose="020B0900000000000000" pitchFamily="50" charset="-128"/>
                <a:ea typeface="HGP創英角ｺﾞｼｯｸUB" panose="020B0900000000000000" pitchFamily="50" charset="-128"/>
              </a:rPr>
              <a:t>Refuse</a:t>
            </a:r>
            <a:r>
              <a:rPr kumimoji="1" lang="ja-JP" altLang="en-US" sz="5400" dirty="0">
                <a:solidFill>
                  <a:srgbClr val="00B050"/>
                </a:solidFill>
                <a:latin typeface="HGP創英角ｺﾞｼｯｸUB" panose="020B0900000000000000" pitchFamily="50" charset="-128"/>
                <a:ea typeface="HGP創英角ｺﾞｼｯｸUB" panose="020B0900000000000000" pitchFamily="50" charset="-128"/>
              </a:rPr>
              <a:t>（リフューズ）</a:t>
            </a:r>
            <a:endParaRPr kumimoji="1" lang="en-US" altLang="ja-JP" sz="5400" dirty="0">
              <a:solidFill>
                <a:srgbClr val="00B050"/>
              </a:solidFill>
              <a:latin typeface="HGP創英角ｺﾞｼｯｸUB" panose="020B0900000000000000" pitchFamily="50" charset="-128"/>
              <a:ea typeface="HGP創英角ｺﾞｼｯｸUB" panose="020B0900000000000000" pitchFamily="50" charset="-128"/>
            </a:endParaRPr>
          </a:p>
          <a:p>
            <a:pPr algn="ctr"/>
            <a:r>
              <a:rPr kumimoji="1" lang="ja-JP" altLang="en-US" sz="4800" dirty="0">
                <a:solidFill>
                  <a:srgbClr val="00B050"/>
                </a:solidFill>
                <a:latin typeface="HGP創英角ｺﾞｼｯｸUB" panose="020B0900000000000000" pitchFamily="50" charset="-128"/>
                <a:ea typeface="HGP創英角ｺﾞｼｯｸUB" panose="020B0900000000000000" pitchFamily="50" charset="-128"/>
              </a:rPr>
              <a:t>（ことわる）</a:t>
            </a:r>
          </a:p>
        </p:txBody>
      </p:sp>
      <p:sp>
        <p:nvSpPr>
          <p:cNvPr id="6" name="テキスト ボックス 5">
            <a:extLst>
              <a:ext uri="{FF2B5EF4-FFF2-40B4-BE49-F238E27FC236}">
                <a16:creationId xmlns:a16="http://schemas.microsoft.com/office/drawing/2014/main" id="{2D297686-2BE9-406A-A8AF-8F2CDCBB9C28}"/>
              </a:ext>
            </a:extLst>
          </p:cNvPr>
          <p:cNvSpPr txBox="1"/>
          <p:nvPr/>
        </p:nvSpPr>
        <p:spPr>
          <a:xfrm>
            <a:off x="163450" y="-12646"/>
            <a:ext cx="6822830" cy="523220"/>
          </a:xfrm>
          <a:prstGeom prst="rect">
            <a:avLst/>
          </a:prstGeom>
          <a:noFill/>
        </p:spPr>
        <p:txBody>
          <a:bodyPr wrap="square">
            <a:spAutoFit/>
          </a:bodyPr>
          <a:lstStyle/>
          <a:p>
            <a:r>
              <a:rPr kumimoji="1" lang="ja-JP" altLang="en-US" sz="2800" dirty="0">
                <a:solidFill>
                  <a:prstClr val="black"/>
                </a:solidFill>
                <a:latin typeface="HGP創英角ｺﾞｼｯｸUB" panose="020B0900000000000000" pitchFamily="50" charset="-128"/>
                <a:ea typeface="HGP創英角ｺﾞｼｯｸUB" panose="020B0900000000000000" pitchFamily="50" charset="-128"/>
              </a:rPr>
              <a:t>ミッション１　ごみのことを知ろう！</a:t>
            </a:r>
            <a:endParaRPr kumimoji="1" lang="en-US" altLang="ja-JP" sz="2800" dirty="0">
              <a:solidFill>
                <a:prstClr val="black"/>
              </a:solidFill>
              <a:latin typeface="HGP創英角ｺﾞｼｯｸUB" panose="020B0900000000000000" pitchFamily="50" charset="-128"/>
              <a:ea typeface="HGP創英角ｺﾞｼｯｸUB" panose="020B0900000000000000" pitchFamily="50" charset="-128"/>
            </a:endParaRPr>
          </a:p>
        </p:txBody>
      </p:sp>
      <p:grpSp>
        <p:nvGrpSpPr>
          <p:cNvPr id="9" name="グループ化 8"/>
          <p:cNvGrpSpPr/>
          <p:nvPr/>
        </p:nvGrpSpPr>
        <p:grpSpPr>
          <a:xfrm>
            <a:off x="1531484" y="3627422"/>
            <a:ext cx="6464652" cy="2704723"/>
            <a:chOff x="1239654" y="3673841"/>
            <a:chExt cx="6464652" cy="2704723"/>
          </a:xfrm>
        </p:grpSpPr>
        <p:pic>
          <p:nvPicPr>
            <p:cNvPr id="2050" name="Picture 2" descr="ソース画像を表示"/>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9654" y="3673841"/>
              <a:ext cx="2704723" cy="2704723"/>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p:cNvPicPr>
              <a:picLocks noChangeAspect="1"/>
            </p:cNvPicPr>
            <p:nvPr/>
          </p:nvPicPr>
          <p:blipFill>
            <a:blip r:embed="rId4"/>
            <a:stretch>
              <a:fillRect/>
            </a:stretch>
          </p:blipFill>
          <p:spPr>
            <a:xfrm>
              <a:off x="5155660" y="4172249"/>
              <a:ext cx="2548646" cy="1829797"/>
            </a:xfrm>
            <a:prstGeom prst="rect">
              <a:avLst/>
            </a:prstGeom>
          </p:spPr>
        </p:pic>
      </p:grpSp>
    </p:spTree>
    <p:extLst>
      <p:ext uri="{BB962C8B-B14F-4D97-AF65-F5344CB8AC3E}">
        <p14:creationId xmlns:p14="http://schemas.microsoft.com/office/powerpoint/2010/main" val="743123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EC788215-3A6C-4E71-9758-E73D24A641B8}"/>
              </a:ext>
            </a:extLst>
          </p:cNvPr>
          <p:cNvSpPr/>
          <p:nvPr/>
        </p:nvSpPr>
        <p:spPr>
          <a:xfrm>
            <a:off x="320201" y="514168"/>
            <a:ext cx="8503597" cy="6003192"/>
          </a:xfrm>
          <a:prstGeom prst="roundRect">
            <a:avLst>
              <a:gd name="adj" fmla="val 75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prstClr val="white"/>
              </a:solidFill>
            </a:endParaRPr>
          </a:p>
        </p:txBody>
      </p:sp>
      <p:sp>
        <p:nvSpPr>
          <p:cNvPr id="4" name="テキスト ボックス 3">
            <a:extLst>
              <a:ext uri="{FF2B5EF4-FFF2-40B4-BE49-F238E27FC236}">
                <a16:creationId xmlns:a16="http://schemas.microsoft.com/office/drawing/2014/main" id="{3A0E723E-88E4-474C-8CDC-33167752AB89}"/>
              </a:ext>
            </a:extLst>
          </p:cNvPr>
          <p:cNvSpPr txBox="1"/>
          <p:nvPr/>
        </p:nvSpPr>
        <p:spPr>
          <a:xfrm>
            <a:off x="1057126" y="633568"/>
            <a:ext cx="7372843" cy="923330"/>
          </a:xfrm>
          <a:prstGeom prst="rect">
            <a:avLst/>
          </a:prstGeom>
          <a:noFill/>
        </p:spPr>
        <p:txBody>
          <a:bodyPr wrap="square" rtlCol="0">
            <a:spAutoFit/>
          </a:bodyPr>
          <a:lstStyle/>
          <a:p>
            <a:r>
              <a:rPr kumimoji="1" lang="ja-JP" altLang="en-US" sz="3600" dirty="0">
                <a:solidFill>
                  <a:srgbClr val="ED7D31"/>
                </a:solidFill>
                <a:latin typeface="HGP創英角ｺﾞｼｯｸUB" panose="020B0900000000000000" pitchFamily="50" charset="-128"/>
                <a:ea typeface="HGP創英角ｺﾞｼｯｸUB" panose="020B0900000000000000" pitchFamily="50" charset="-128"/>
              </a:rPr>
              <a:t>ごみをへらすキーワードは </a:t>
            </a:r>
            <a:r>
              <a:rPr kumimoji="1" lang="ja-JP" altLang="en-US" sz="5400" dirty="0">
                <a:solidFill>
                  <a:srgbClr val="ED7D31"/>
                </a:solidFill>
                <a:latin typeface="HGP創英角ｺﾞｼｯｸUB" panose="020B0900000000000000" pitchFamily="50" charset="-128"/>
                <a:ea typeface="HGP創英角ｺﾞｼｯｸUB" panose="020B0900000000000000" pitchFamily="50" charset="-128"/>
              </a:rPr>
              <a:t>「４</a:t>
            </a:r>
            <a:r>
              <a:rPr kumimoji="1" lang="en-US" altLang="ja-JP" sz="5400" dirty="0">
                <a:solidFill>
                  <a:srgbClr val="ED7D31"/>
                </a:solidFill>
                <a:latin typeface="HGP創英角ｺﾞｼｯｸUB" panose="020B0900000000000000" pitchFamily="50" charset="-128"/>
                <a:ea typeface="HGP創英角ｺﾞｼｯｸUB" panose="020B0900000000000000" pitchFamily="50" charset="-128"/>
              </a:rPr>
              <a:t>R</a:t>
            </a:r>
            <a:r>
              <a:rPr kumimoji="1" lang="ja-JP" altLang="en-US" sz="5400" dirty="0">
                <a:solidFill>
                  <a:srgbClr val="ED7D31"/>
                </a:solidFill>
                <a:latin typeface="HGP創英角ｺﾞｼｯｸUB" panose="020B0900000000000000" pitchFamily="50" charset="-128"/>
                <a:ea typeface="HGP創英角ｺﾞｼｯｸUB" panose="020B0900000000000000" pitchFamily="50" charset="-128"/>
              </a:rPr>
              <a:t>」！</a:t>
            </a:r>
            <a:endParaRPr kumimoji="1" lang="en-US" altLang="ja-JP" sz="3600" dirty="0">
              <a:solidFill>
                <a:srgbClr val="ED7D31"/>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a:extLst>
              <a:ext uri="{FF2B5EF4-FFF2-40B4-BE49-F238E27FC236}">
                <a16:creationId xmlns:a16="http://schemas.microsoft.com/office/drawing/2014/main" id="{BC251C08-1588-4008-B53D-5ECECC0D3E7E}"/>
              </a:ext>
            </a:extLst>
          </p:cNvPr>
          <p:cNvSpPr txBox="1"/>
          <p:nvPr/>
        </p:nvSpPr>
        <p:spPr>
          <a:xfrm>
            <a:off x="996057" y="1830541"/>
            <a:ext cx="7239000" cy="1661993"/>
          </a:xfrm>
          <a:prstGeom prst="rect">
            <a:avLst/>
          </a:prstGeom>
          <a:noFill/>
        </p:spPr>
        <p:txBody>
          <a:bodyPr wrap="square" rtlCol="0">
            <a:spAutoFit/>
          </a:bodyPr>
          <a:lstStyle/>
          <a:p>
            <a:pPr algn="ctr"/>
            <a:r>
              <a:rPr kumimoji="1" lang="ja-JP" altLang="en-US" sz="5400" dirty="0">
                <a:solidFill>
                  <a:srgbClr val="00B050"/>
                </a:solidFill>
                <a:latin typeface="HGP創英角ｺﾞｼｯｸUB" panose="020B0900000000000000" pitchFamily="50" charset="-128"/>
                <a:ea typeface="HGP創英角ｺﾞｼｯｸUB" panose="020B0900000000000000" pitchFamily="50" charset="-128"/>
              </a:rPr>
              <a:t>② </a:t>
            </a:r>
            <a:r>
              <a:rPr kumimoji="1" lang="en-US" altLang="ja-JP" sz="5400" dirty="0">
                <a:solidFill>
                  <a:srgbClr val="00B050"/>
                </a:solidFill>
                <a:latin typeface="HGP創英角ｺﾞｼｯｸUB" panose="020B0900000000000000" pitchFamily="50" charset="-128"/>
                <a:ea typeface="HGP創英角ｺﾞｼｯｸUB" panose="020B0900000000000000" pitchFamily="50" charset="-128"/>
              </a:rPr>
              <a:t>Reduce</a:t>
            </a:r>
            <a:r>
              <a:rPr kumimoji="1" lang="ja-JP" altLang="en-US" sz="5400" dirty="0">
                <a:solidFill>
                  <a:srgbClr val="00B050"/>
                </a:solidFill>
                <a:latin typeface="HGP創英角ｺﾞｼｯｸUB" panose="020B0900000000000000" pitchFamily="50" charset="-128"/>
                <a:ea typeface="HGP創英角ｺﾞｼｯｸUB" panose="020B0900000000000000" pitchFamily="50" charset="-128"/>
              </a:rPr>
              <a:t>（リデュース）</a:t>
            </a:r>
            <a:endParaRPr kumimoji="1" lang="en-US" altLang="ja-JP" sz="5400" dirty="0">
              <a:solidFill>
                <a:srgbClr val="00B050"/>
              </a:solidFill>
              <a:latin typeface="HGP創英角ｺﾞｼｯｸUB" panose="020B0900000000000000" pitchFamily="50" charset="-128"/>
              <a:ea typeface="HGP創英角ｺﾞｼｯｸUB" panose="020B0900000000000000" pitchFamily="50" charset="-128"/>
            </a:endParaRPr>
          </a:p>
          <a:p>
            <a:pPr algn="ctr"/>
            <a:r>
              <a:rPr kumimoji="1" lang="ja-JP" altLang="en-US" sz="4800" dirty="0">
                <a:solidFill>
                  <a:srgbClr val="00B050"/>
                </a:solidFill>
                <a:latin typeface="HGP創英角ｺﾞｼｯｸUB" panose="020B0900000000000000" pitchFamily="50" charset="-128"/>
                <a:ea typeface="HGP創英角ｺﾞｼｯｸUB" panose="020B0900000000000000" pitchFamily="50" charset="-128"/>
              </a:rPr>
              <a:t>（へらす）</a:t>
            </a:r>
          </a:p>
        </p:txBody>
      </p:sp>
      <p:sp>
        <p:nvSpPr>
          <p:cNvPr id="6" name="テキスト ボックス 5">
            <a:extLst>
              <a:ext uri="{FF2B5EF4-FFF2-40B4-BE49-F238E27FC236}">
                <a16:creationId xmlns:a16="http://schemas.microsoft.com/office/drawing/2014/main" id="{F78CA05D-038C-472A-8484-5A4B09BD54B1}"/>
              </a:ext>
            </a:extLst>
          </p:cNvPr>
          <p:cNvSpPr txBox="1"/>
          <p:nvPr/>
        </p:nvSpPr>
        <p:spPr>
          <a:xfrm>
            <a:off x="163450" y="-12646"/>
            <a:ext cx="6822830" cy="523220"/>
          </a:xfrm>
          <a:prstGeom prst="rect">
            <a:avLst/>
          </a:prstGeom>
          <a:noFill/>
        </p:spPr>
        <p:txBody>
          <a:bodyPr wrap="square">
            <a:spAutoFit/>
          </a:bodyPr>
          <a:lstStyle/>
          <a:p>
            <a:r>
              <a:rPr kumimoji="1" lang="ja-JP" altLang="en-US" sz="2800" dirty="0">
                <a:solidFill>
                  <a:prstClr val="black"/>
                </a:solidFill>
                <a:latin typeface="HGP創英角ｺﾞｼｯｸUB" panose="020B0900000000000000" pitchFamily="50" charset="-128"/>
                <a:ea typeface="HGP創英角ｺﾞｼｯｸUB" panose="020B0900000000000000" pitchFamily="50" charset="-128"/>
              </a:rPr>
              <a:t>ミッション１　ごみのことを知ろう！</a:t>
            </a:r>
            <a:endParaRPr kumimoji="1" lang="en-US" altLang="ja-JP" sz="2800" dirty="0">
              <a:solidFill>
                <a:prstClr val="black"/>
              </a:solidFill>
              <a:latin typeface="HGP創英角ｺﾞｼｯｸUB" panose="020B0900000000000000" pitchFamily="50" charset="-128"/>
              <a:ea typeface="HGP創英角ｺﾞｼｯｸUB" panose="020B0900000000000000" pitchFamily="50" charset="-128"/>
            </a:endParaRPr>
          </a:p>
        </p:txBody>
      </p:sp>
      <p:grpSp>
        <p:nvGrpSpPr>
          <p:cNvPr id="8" name="グループ化 7"/>
          <p:cNvGrpSpPr/>
          <p:nvPr/>
        </p:nvGrpSpPr>
        <p:grpSpPr>
          <a:xfrm>
            <a:off x="666922" y="3517375"/>
            <a:ext cx="7763047" cy="2858550"/>
            <a:chOff x="666922" y="3517375"/>
            <a:chExt cx="7763047" cy="2858550"/>
          </a:xfrm>
        </p:grpSpPr>
        <p:pic>
          <p:nvPicPr>
            <p:cNvPr id="1028" name="Picture 4" descr="ソース画像を表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922" y="4137269"/>
              <a:ext cx="2171700" cy="1638300"/>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p:cNvPicPr>
              <a:picLocks noChangeAspect="1"/>
            </p:cNvPicPr>
            <p:nvPr/>
          </p:nvPicPr>
          <p:blipFill>
            <a:blip r:embed="rId4"/>
            <a:stretch>
              <a:fillRect/>
            </a:stretch>
          </p:blipFill>
          <p:spPr>
            <a:xfrm>
              <a:off x="6814725" y="5175213"/>
              <a:ext cx="1615244" cy="1200712"/>
            </a:xfrm>
            <a:prstGeom prst="rect">
              <a:avLst/>
            </a:prstGeom>
          </p:spPr>
        </p:pic>
        <p:pic>
          <p:nvPicPr>
            <p:cNvPr id="1030" name="Picture 6" descr="ソース画像を表示"/>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6444" y="3517375"/>
              <a:ext cx="1533525"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ソース画像を表示"/>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43594" y="3558166"/>
              <a:ext cx="2943927" cy="281775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15746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EC788215-3A6C-4E71-9758-E73D24A641B8}"/>
              </a:ext>
            </a:extLst>
          </p:cNvPr>
          <p:cNvSpPr/>
          <p:nvPr/>
        </p:nvSpPr>
        <p:spPr>
          <a:xfrm>
            <a:off x="320201" y="514168"/>
            <a:ext cx="8503597" cy="6003192"/>
          </a:xfrm>
          <a:prstGeom prst="roundRect">
            <a:avLst>
              <a:gd name="adj" fmla="val 75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prstClr val="white"/>
              </a:solidFill>
            </a:endParaRPr>
          </a:p>
        </p:txBody>
      </p:sp>
      <p:sp>
        <p:nvSpPr>
          <p:cNvPr id="4" name="テキスト ボックス 3">
            <a:extLst>
              <a:ext uri="{FF2B5EF4-FFF2-40B4-BE49-F238E27FC236}">
                <a16:creationId xmlns:a16="http://schemas.microsoft.com/office/drawing/2014/main" id="{3A0E723E-88E4-474C-8CDC-33167752AB89}"/>
              </a:ext>
            </a:extLst>
          </p:cNvPr>
          <p:cNvSpPr txBox="1"/>
          <p:nvPr/>
        </p:nvSpPr>
        <p:spPr>
          <a:xfrm>
            <a:off x="952499" y="510574"/>
            <a:ext cx="7372843" cy="923330"/>
          </a:xfrm>
          <a:prstGeom prst="rect">
            <a:avLst/>
          </a:prstGeom>
          <a:noFill/>
        </p:spPr>
        <p:txBody>
          <a:bodyPr wrap="square" rtlCol="0">
            <a:spAutoFit/>
          </a:bodyPr>
          <a:lstStyle/>
          <a:p>
            <a:r>
              <a:rPr kumimoji="1" lang="ja-JP" altLang="en-US" sz="3600" dirty="0">
                <a:solidFill>
                  <a:srgbClr val="ED7D31"/>
                </a:solidFill>
                <a:latin typeface="HGP創英角ｺﾞｼｯｸUB" panose="020B0900000000000000" pitchFamily="50" charset="-128"/>
                <a:ea typeface="HGP創英角ｺﾞｼｯｸUB" panose="020B0900000000000000" pitchFamily="50" charset="-128"/>
              </a:rPr>
              <a:t>ごみをへらすキーワードは </a:t>
            </a:r>
            <a:r>
              <a:rPr kumimoji="1" lang="ja-JP" altLang="en-US" sz="5400" dirty="0">
                <a:solidFill>
                  <a:srgbClr val="ED7D31"/>
                </a:solidFill>
                <a:latin typeface="HGP創英角ｺﾞｼｯｸUB" panose="020B0900000000000000" pitchFamily="50" charset="-128"/>
                <a:ea typeface="HGP創英角ｺﾞｼｯｸUB" panose="020B0900000000000000" pitchFamily="50" charset="-128"/>
              </a:rPr>
              <a:t>「４</a:t>
            </a:r>
            <a:r>
              <a:rPr kumimoji="1" lang="en-US" altLang="ja-JP" sz="5400" dirty="0">
                <a:solidFill>
                  <a:srgbClr val="ED7D31"/>
                </a:solidFill>
                <a:latin typeface="HGP創英角ｺﾞｼｯｸUB" panose="020B0900000000000000" pitchFamily="50" charset="-128"/>
                <a:ea typeface="HGP創英角ｺﾞｼｯｸUB" panose="020B0900000000000000" pitchFamily="50" charset="-128"/>
              </a:rPr>
              <a:t>R</a:t>
            </a:r>
            <a:r>
              <a:rPr kumimoji="1" lang="ja-JP" altLang="en-US" sz="5400" dirty="0">
                <a:solidFill>
                  <a:srgbClr val="ED7D31"/>
                </a:solidFill>
                <a:latin typeface="HGP創英角ｺﾞｼｯｸUB" panose="020B0900000000000000" pitchFamily="50" charset="-128"/>
                <a:ea typeface="HGP創英角ｺﾞｼｯｸUB" panose="020B0900000000000000" pitchFamily="50" charset="-128"/>
              </a:rPr>
              <a:t>」！</a:t>
            </a:r>
            <a:endParaRPr kumimoji="1" lang="en-US" altLang="ja-JP" sz="3600" dirty="0">
              <a:solidFill>
                <a:srgbClr val="ED7D31"/>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a:extLst>
              <a:ext uri="{FF2B5EF4-FFF2-40B4-BE49-F238E27FC236}">
                <a16:creationId xmlns:a16="http://schemas.microsoft.com/office/drawing/2014/main" id="{BC251C08-1588-4008-B53D-5ECECC0D3E7E}"/>
              </a:ext>
            </a:extLst>
          </p:cNvPr>
          <p:cNvSpPr txBox="1"/>
          <p:nvPr/>
        </p:nvSpPr>
        <p:spPr>
          <a:xfrm>
            <a:off x="952499" y="1540278"/>
            <a:ext cx="7239000" cy="1661993"/>
          </a:xfrm>
          <a:prstGeom prst="rect">
            <a:avLst/>
          </a:prstGeom>
          <a:noFill/>
        </p:spPr>
        <p:txBody>
          <a:bodyPr wrap="square" rtlCol="0">
            <a:spAutoFit/>
          </a:bodyPr>
          <a:lstStyle/>
          <a:p>
            <a:pPr algn="ctr"/>
            <a:r>
              <a:rPr kumimoji="1" lang="ja-JP" altLang="en-US" sz="5400" dirty="0">
                <a:solidFill>
                  <a:srgbClr val="00B050"/>
                </a:solidFill>
                <a:latin typeface="HGP創英角ｺﾞｼｯｸUB" panose="020B0900000000000000" pitchFamily="50" charset="-128"/>
                <a:ea typeface="HGP創英角ｺﾞｼｯｸUB" panose="020B0900000000000000" pitchFamily="50" charset="-128"/>
              </a:rPr>
              <a:t>③ </a:t>
            </a:r>
            <a:r>
              <a:rPr kumimoji="1" lang="en-US" altLang="ja-JP" sz="5400" dirty="0">
                <a:solidFill>
                  <a:srgbClr val="00B050"/>
                </a:solidFill>
                <a:latin typeface="HGP創英角ｺﾞｼｯｸUB" panose="020B0900000000000000" pitchFamily="50" charset="-128"/>
                <a:ea typeface="HGP創英角ｺﾞｼｯｸUB" panose="020B0900000000000000" pitchFamily="50" charset="-128"/>
              </a:rPr>
              <a:t>Reuse</a:t>
            </a:r>
            <a:r>
              <a:rPr kumimoji="1" lang="ja-JP" altLang="en-US" sz="5400" dirty="0">
                <a:solidFill>
                  <a:srgbClr val="00B050"/>
                </a:solidFill>
                <a:latin typeface="HGP創英角ｺﾞｼｯｸUB" panose="020B0900000000000000" pitchFamily="50" charset="-128"/>
                <a:ea typeface="HGP創英角ｺﾞｼｯｸUB" panose="020B0900000000000000" pitchFamily="50" charset="-128"/>
              </a:rPr>
              <a:t>（リユース）</a:t>
            </a:r>
            <a:endParaRPr kumimoji="1" lang="en-US" altLang="ja-JP" sz="5400" dirty="0">
              <a:solidFill>
                <a:srgbClr val="00B050"/>
              </a:solidFill>
              <a:latin typeface="HGP創英角ｺﾞｼｯｸUB" panose="020B0900000000000000" pitchFamily="50" charset="-128"/>
              <a:ea typeface="HGP創英角ｺﾞｼｯｸUB" panose="020B0900000000000000" pitchFamily="50" charset="-128"/>
            </a:endParaRPr>
          </a:p>
          <a:p>
            <a:pPr algn="ctr"/>
            <a:r>
              <a:rPr kumimoji="1" lang="ja-JP" altLang="en-US" sz="4800" dirty="0">
                <a:solidFill>
                  <a:srgbClr val="00B050"/>
                </a:solidFill>
                <a:latin typeface="HGP創英角ｺﾞｼｯｸUB" panose="020B0900000000000000" pitchFamily="50" charset="-128"/>
                <a:ea typeface="HGP創英角ｺﾞｼｯｸUB" panose="020B0900000000000000" pitchFamily="50" charset="-128"/>
              </a:rPr>
              <a:t>（くりかえし使う）</a:t>
            </a:r>
          </a:p>
        </p:txBody>
      </p:sp>
      <p:sp>
        <p:nvSpPr>
          <p:cNvPr id="6" name="テキスト ボックス 5">
            <a:extLst>
              <a:ext uri="{FF2B5EF4-FFF2-40B4-BE49-F238E27FC236}">
                <a16:creationId xmlns:a16="http://schemas.microsoft.com/office/drawing/2014/main" id="{3300214E-021B-441F-ACA2-5982BBD48859}"/>
              </a:ext>
            </a:extLst>
          </p:cNvPr>
          <p:cNvSpPr txBox="1"/>
          <p:nvPr/>
        </p:nvSpPr>
        <p:spPr>
          <a:xfrm>
            <a:off x="163450" y="-12646"/>
            <a:ext cx="6822830" cy="523220"/>
          </a:xfrm>
          <a:prstGeom prst="rect">
            <a:avLst/>
          </a:prstGeom>
          <a:noFill/>
        </p:spPr>
        <p:txBody>
          <a:bodyPr wrap="square">
            <a:spAutoFit/>
          </a:bodyPr>
          <a:lstStyle/>
          <a:p>
            <a:r>
              <a:rPr kumimoji="1" lang="ja-JP" altLang="en-US" sz="2800" dirty="0">
                <a:solidFill>
                  <a:prstClr val="black"/>
                </a:solidFill>
                <a:latin typeface="HGP創英角ｺﾞｼｯｸUB" panose="020B0900000000000000" pitchFamily="50" charset="-128"/>
                <a:ea typeface="HGP創英角ｺﾞｼｯｸUB" panose="020B0900000000000000" pitchFamily="50" charset="-128"/>
              </a:rPr>
              <a:t>ミッション１　ごみのことを知ろう！</a:t>
            </a:r>
            <a:endParaRPr kumimoji="1" lang="en-US" altLang="ja-JP" sz="2800" dirty="0">
              <a:solidFill>
                <a:prstClr val="black"/>
              </a:solidFill>
              <a:latin typeface="HGP創英角ｺﾞｼｯｸUB" panose="020B0900000000000000" pitchFamily="50" charset="-128"/>
              <a:ea typeface="HGP創英角ｺﾞｼｯｸUB" panose="020B0900000000000000" pitchFamily="50" charset="-128"/>
            </a:endParaRPr>
          </a:p>
        </p:txBody>
      </p:sp>
      <p:grpSp>
        <p:nvGrpSpPr>
          <p:cNvPr id="9" name="グループ化 8"/>
          <p:cNvGrpSpPr/>
          <p:nvPr/>
        </p:nvGrpSpPr>
        <p:grpSpPr>
          <a:xfrm>
            <a:off x="2016426" y="3729421"/>
            <a:ext cx="5244988" cy="2238375"/>
            <a:chOff x="764627" y="3694030"/>
            <a:chExt cx="5197941" cy="2238375"/>
          </a:xfrm>
        </p:grpSpPr>
        <p:pic>
          <p:nvPicPr>
            <p:cNvPr id="3" name="図 2"/>
            <p:cNvPicPr>
              <a:picLocks noChangeAspect="1"/>
            </p:cNvPicPr>
            <p:nvPr/>
          </p:nvPicPr>
          <p:blipFill>
            <a:blip r:embed="rId3"/>
            <a:stretch>
              <a:fillRect/>
            </a:stretch>
          </p:blipFill>
          <p:spPr>
            <a:xfrm>
              <a:off x="3774668" y="4105122"/>
              <a:ext cx="2187900" cy="1714329"/>
            </a:xfrm>
            <a:prstGeom prst="rect">
              <a:avLst/>
            </a:prstGeom>
          </p:spPr>
        </p:pic>
        <p:pic>
          <p:nvPicPr>
            <p:cNvPr id="8" name="図 7"/>
            <p:cNvPicPr>
              <a:picLocks noChangeAspect="1"/>
            </p:cNvPicPr>
            <p:nvPr/>
          </p:nvPicPr>
          <p:blipFill>
            <a:blip r:embed="rId4"/>
            <a:stretch>
              <a:fillRect/>
            </a:stretch>
          </p:blipFill>
          <p:spPr>
            <a:xfrm>
              <a:off x="764627" y="3694030"/>
              <a:ext cx="2409825" cy="2238375"/>
            </a:xfrm>
            <a:prstGeom prst="rect">
              <a:avLst/>
            </a:prstGeom>
          </p:spPr>
        </p:pic>
      </p:grpSp>
    </p:spTree>
    <p:extLst>
      <p:ext uri="{BB962C8B-B14F-4D97-AF65-F5344CB8AC3E}">
        <p14:creationId xmlns:p14="http://schemas.microsoft.com/office/powerpoint/2010/main" val="385507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EC788215-3A6C-4E71-9758-E73D24A641B8}"/>
              </a:ext>
            </a:extLst>
          </p:cNvPr>
          <p:cNvSpPr/>
          <p:nvPr/>
        </p:nvSpPr>
        <p:spPr>
          <a:xfrm>
            <a:off x="320200" y="510574"/>
            <a:ext cx="8503597" cy="6162593"/>
          </a:xfrm>
          <a:prstGeom prst="roundRect">
            <a:avLst>
              <a:gd name="adj" fmla="val 75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prstClr val="white"/>
              </a:solidFill>
            </a:endParaRPr>
          </a:p>
        </p:txBody>
      </p:sp>
      <p:sp>
        <p:nvSpPr>
          <p:cNvPr id="4" name="テキスト ボックス 3">
            <a:extLst>
              <a:ext uri="{FF2B5EF4-FFF2-40B4-BE49-F238E27FC236}">
                <a16:creationId xmlns:a16="http://schemas.microsoft.com/office/drawing/2014/main" id="{3A0E723E-88E4-474C-8CDC-33167752AB89}"/>
              </a:ext>
            </a:extLst>
          </p:cNvPr>
          <p:cNvSpPr txBox="1"/>
          <p:nvPr/>
        </p:nvSpPr>
        <p:spPr>
          <a:xfrm>
            <a:off x="1162636" y="420128"/>
            <a:ext cx="7372843" cy="923330"/>
          </a:xfrm>
          <a:prstGeom prst="rect">
            <a:avLst/>
          </a:prstGeom>
          <a:noFill/>
        </p:spPr>
        <p:txBody>
          <a:bodyPr wrap="square" rtlCol="0">
            <a:spAutoFit/>
          </a:bodyPr>
          <a:lstStyle/>
          <a:p>
            <a:r>
              <a:rPr kumimoji="1" lang="ja-JP" altLang="en-US" sz="3600" dirty="0">
                <a:solidFill>
                  <a:srgbClr val="ED7D31"/>
                </a:solidFill>
                <a:latin typeface="HGP創英角ｺﾞｼｯｸUB" panose="020B0900000000000000" pitchFamily="50" charset="-128"/>
                <a:ea typeface="HGP創英角ｺﾞｼｯｸUB" panose="020B0900000000000000" pitchFamily="50" charset="-128"/>
              </a:rPr>
              <a:t>ごみをへらすキーワードは </a:t>
            </a:r>
            <a:r>
              <a:rPr kumimoji="1" lang="ja-JP" altLang="en-US" sz="5400" dirty="0">
                <a:solidFill>
                  <a:srgbClr val="ED7D31"/>
                </a:solidFill>
                <a:latin typeface="HGP創英角ｺﾞｼｯｸUB" panose="020B0900000000000000" pitchFamily="50" charset="-128"/>
                <a:ea typeface="HGP創英角ｺﾞｼｯｸUB" panose="020B0900000000000000" pitchFamily="50" charset="-128"/>
              </a:rPr>
              <a:t>「４</a:t>
            </a:r>
            <a:r>
              <a:rPr kumimoji="1" lang="en-US" altLang="ja-JP" sz="5400" dirty="0">
                <a:solidFill>
                  <a:srgbClr val="ED7D31"/>
                </a:solidFill>
                <a:latin typeface="HGP創英角ｺﾞｼｯｸUB" panose="020B0900000000000000" pitchFamily="50" charset="-128"/>
                <a:ea typeface="HGP創英角ｺﾞｼｯｸUB" panose="020B0900000000000000" pitchFamily="50" charset="-128"/>
              </a:rPr>
              <a:t>R</a:t>
            </a:r>
            <a:r>
              <a:rPr kumimoji="1" lang="ja-JP" altLang="en-US" sz="5400" dirty="0">
                <a:solidFill>
                  <a:srgbClr val="ED7D31"/>
                </a:solidFill>
                <a:latin typeface="HGP創英角ｺﾞｼｯｸUB" panose="020B0900000000000000" pitchFamily="50" charset="-128"/>
                <a:ea typeface="HGP創英角ｺﾞｼｯｸUB" panose="020B0900000000000000" pitchFamily="50" charset="-128"/>
              </a:rPr>
              <a:t>」！</a:t>
            </a:r>
            <a:endParaRPr kumimoji="1" lang="en-US" altLang="ja-JP" sz="3600" dirty="0">
              <a:solidFill>
                <a:srgbClr val="ED7D31"/>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a:extLst>
              <a:ext uri="{FF2B5EF4-FFF2-40B4-BE49-F238E27FC236}">
                <a16:creationId xmlns:a16="http://schemas.microsoft.com/office/drawing/2014/main" id="{BC251C08-1588-4008-B53D-5ECECC0D3E7E}"/>
              </a:ext>
            </a:extLst>
          </p:cNvPr>
          <p:cNvSpPr txBox="1"/>
          <p:nvPr/>
        </p:nvSpPr>
        <p:spPr>
          <a:xfrm>
            <a:off x="952498" y="1276797"/>
            <a:ext cx="7239000" cy="1661993"/>
          </a:xfrm>
          <a:prstGeom prst="rect">
            <a:avLst/>
          </a:prstGeom>
          <a:noFill/>
        </p:spPr>
        <p:txBody>
          <a:bodyPr wrap="square" rtlCol="0">
            <a:spAutoFit/>
          </a:bodyPr>
          <a:lstStyle/>
          <a:p>
            <a:pPr algn="ctr"/>
            <a:r>
              <a:rPr kumimoji="1" lang="ja-JP" altLang="en-US" sz="5400" dirty="0">
                <a:solidFill>
                  <a:srgbClr val="00B050"/>
                </a:solidFill>
                <a:latin typeface="HGP創英角ｺﾞｼｯｸUB" panose="020B0900000000000000" pitchFamily="50" charset="-128"/>
                <a:ea typeface="HGP創英角ｺﾞｼｯｸUB" panose="020B0900000000000000" pitchFamily="50" charset="-128"/>
              </a:rPr>
              <a:t>④ </a:t>
            </a:r>
            <a:r>
              <a:rPr kumimoji="1" lang="en-US" altLang="ja-JP" sz="5400" dirty="0">
                <a:solidFill>
                  <a:srgbClr val="00B050"/>
                </a:solidFill>
                <a:latin typeface="HGP創英角ｺﾞｼｯｸUB" panose="020B0900000000000000" pitchFamily="50" charset="-128"/>
                <a:ea typeface="HGP創英角ｺﾞｼｯｸUB" panose="020B0900000000000000" pitchFamily="50" charset="-128"/>
              </a:rPr>
              <a:t>Recycle</a:t>
            </a:r>
            <a:r>
              <a:rPr kumimoji="1" lang="ja-JP" altLang="en-US" sz="5400" dirty="0">
                <a:solidFill>
                  <a:srgbClr val="00B050"/>
                </a:solidFill>
                <a:latin typeface="HGP創英角ｺﾞｼｯｸUB" panose="020B0900000000000000" pitchFamily="50" charset="-128"/>
                <a:ea typeface="HGP創英角ｺﾞｼｯｸUB" panose="020B0900000000000000" pitchFamily="50" charset="-128"/>
              </a:rPr>
              <a:t>（リサイクル）</a:t>
            </a:r>
            <a:endParaRPr kumimoji="1" lang="en-US" altLang="ja-JP" sz="5400" dirty="0">
              <a:solidFill>
                <a:srgbClr val="00B050"/>
              </a:solidFill>
              <a:latin typeface="HGP創英角ｺﾞｼｯｸUB" panose="020B0900000000000000" pitchFamily="50" charset="-128"/>
              <a:ea typeface="HGP創英角ｺﾞｼｯｸUB" panose="020B0900000000000000" pitchFamily="50" charset="-128"/>
            </a:endParaRPr>
          </a:p>
          <a:p>
            <a:pPr algn="ctr"/>
            <a:r>
              <a:rPr kumimoji="1" lang="ja-JP" altLang="en-US" sz="4800" dirty="0">
                <a:solidFill>
                  <a:srgbClr val="00B050"/>
                </a:solidFill>
                <a:latin typeface="HGP創英角ｺﾞｼｯｸUB" panose="020B0900000000000000" pitchFamily="50" charset="-128"/>
                <a:ea typeface="HGP創英角ｺﾞｼｯｸUB" panose="020B0900000000000000" pitchFamily="50" charset="-128"/>
              </a:rPr>
              <a:t>（さいせい利用）</a:t>
            </a:r>
          </a:p>
        </p:txBody>
      </p:sp>
      <p:sp>
        <p:nvSpPr>
          <p:cNvPr id="6" name="テキスト ボックス 5">
            <a:extLst>
              <a:ext uri="{FF2B5EF4-FFF2-40B4-BE49-F238E27FC236}">
                <a16:creationId xmlns:a16="http://schemas.microsoft.com/office/drawing/2014/main" id="{E358C863-957E-441A-9D35-79FF5DCFE8EE}"/>
              </a:ext>
            </a:extLst>
          </p:cNvPr>
          <p:cNvSpPr txBox="1"/>
          <p:nvPr/>
        </p:nvSpPr>
        <p:spPr>
          <a:xfrm>
            <a:off x="163450" y="-12646"/>
            <a:ext cx="6822830" cy="523220"/>
          </a:xfrm>
          <a:prstGeom prst="rect">
            <a:avLst/>
          </a:prstGeom>
          <a:noFill/>
        </p:spPr>
        <p:txBody>
          <a:bodyPr wrap="square">
            <a:spAutoFit/>
          </a:bodyPr>
          <a:lstStyle/>
          <a:p>
            <a:r>
              <a:rPr kumimoji="1" lang="ja-JP" altLang="en-US" sz="2800" dirty="0">
                <a:solidFill>
                  <a:prstClr val="black"/>
                </a:solidFill>
                <a:latin typeface="HGP創英角ｺﾞｼｯｸUB" panose="020B0900000000000000" pitchFamily="50" charset="-128"/>
                <a:ea typeface="HGP創英角ｺﾞｼｯｸUB" panose="020B0900000000000000" pitchFamily="50" charset="-128"/>
              </a:rPr>
              <a:t>ミッション１　ごみのことを知ろう！</a:t>
            </a:r>
            <a:endParaRPr kumimoji="1" lang="en-US" altLang="ja-JP" sz="2800" dirty="0">
              <a:solidFill>
                <a:prstClr val="black"/>
              </a:solidFill>
              <a:latin typeface="HGP創英角ｺﾞｼｯｸUB" panose="020B0900000000000000" pitchFamily="50" charset="-128"/>
              <a:ea typeface="HGP創英角ｺﾞｼｯｸUB" panose="020B0900000000000000" pitchFamily="50" charset="-128"/>
            </a:endParaRPr>
          </a:p>
        </p:txBody>
      </p:sp>
      <p:grpSp>
        <p:nvGrpSpPr>
          <p:cNvPr id="9" name="グループ化 8"/>
          <p:cNvGrpSpPr/>
          <p:nvPr/>
        </p:nvGrpSpPr>
        <p:grpSpPr>
          <a:xfrm>
            <a:off x="301816" y="2977133"/>
            <a:ext cx="8233663" cy="3696034"/>
            <a:chOff x="301816" y="2977133"/>
            <a:chExt cx="8233663" cy="3696034"/>
          </a:xfrm>
        </p:grpSpPr>
        <p:pic>
          <p:nvPicPr>
            <p:cNvPr id="3" name="図 2"/>
            <p:cNvPicPr>
              <a:picLocks noChangeAspect="1"/>
            </p:cNvPicPr>
            <p:nvPr/>
          </p:nvPicPr>
          <p:blipFill>
            <a:blip r:embed="rId3"/>
            <a:stretch>
              <a:fillRect/>
            </a:stretch>
          </p:blipFill>
          <p:spPr>
            <a:xfrm>
              <a:off x="952498" y="5510004"/>
              <a:ext cx="1271121" cy="982482"/>
            </a:xfrm>
            <a:prstGeom prst="rect">
              <a:avLst/>
            </a:prstGeom>
          </p:spPr>
        </p:pic>
        <p:pic>
          <p:nvPicPr>
            <p:cNvPr id="3074" name="Picture 2" descr="ソース画像を表示"/>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0004" y="3015567"/>
              <a:ext cx="5705475" cy="36576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ソース画像を表示"/>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1816" y="2977133"/>
              <a:ext cx="2572483" cy="252425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28032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EC788215-3A6C-4E71-9758-E73D24A641B8}"/>
              </a:ext>
            </a:extLst>
          </p:cNvPr>
          <p:cNvSpPr/>
          <p:nvPr/>
        </p:nvSpPr>
        <p:spPr>
          <a:xfrm>
            <a:off x="320200" y="510574"/>
            <a:ext cx="8503597" cy="6060138"/>
          </a:xfrm>
          <a:prstGeom prst="roundRect">
            <a:avLst>
              <a:gd name="adj" fmla="val 75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prstClr val="white"/>
              </a:solidFill>
            </a:endParaRPr>
          </a:p>
        </p:txBody>
      </p:sp>
      <p:sp>
        <p:nvSpPr>
          <p:cNvPr id="4" name="テキスト ボックス 3">
            <a:extLst>
              <a:ext uri="{FF2B5EF4-FFF2-40B4-BE49-F238E27FC236}">
                <a16:creationId xmlns:a16="http://schemas.microsoft.com/office/drawing/2014/main" id="{3A0E723E-88E4-474C-8CDC-33167752AB89}"/>
              </a:ext>
            </a:extLst>
          </p:cNvPr>
          <p:cNvSpPr txBox="1"/>
          <p:nvPr/>
        </p:nvSpPr>
        <p:spPr>
          <a:xfrm>
            <a:off x="1057126" y="572129"/>
            <a:ext cx="7372843" cy="923330"/>
          </a:xfrm>
          <a:prstGeom prst="rect">
            <a:avLst/>
          </a:prstGeom>
          <a:noFill/>
        </p:spPr>
        <p:txBody>
          <a:bodyPr wrap="square" rtlCol="0">
            <a:spAutoFit/>
          </a:bodyPr>
          <a:lstStyle/>
          <a:p>
            <a:r>
              <a:rPr kumimoji="1" lang="ja-JP" altLang="en-US" sz="3600" dirty="0">
                <a:solidFill>
                  <a:srgbClr val="ED7D31"/>
                </a:solidFill>
                <a:latin typeface="HGP創英角ｺﾞｼｯｸUB" panose="020B0900000000000000" pitchFamily="50" charset="-128"/>
                <a:ea typeface="HGP創英角ｺﾞｼｯｸUB" panose="020B0900000000000000" pitchFamily="50" charset="-128"/>
              </a:rPr>
              <a:t>ごみをへらすキーワードは </a:t>
            </a:r>
            <a:r>
              <a:rPr kumimoji="1" lang="ja-JP" altLang="en-US" sz="5400" dirty="0">
                <a:solidFill>
                  <a:srgbClr val="ED7D31"/>
                </a:solidFill>
                <a:latin typeface="HGP創英角ｺﾞｼｯｸUB" panose="020B0900000000000000" pitchFamily="50" charset="-128"/>
                <a:ea typeface="HGP創英角ｺﾞｼｯｸUB" panose="020B0900000000000000" pitchFamily="50" charset="-128"/>
              </a:rPr>
              <a:t>「４</a:t>
            </a:r>
            <a:r>
              <a:rPr kumimoji="1" lang="en-US" altLang="ja-JP" sz="5400" dirty="0">
                <a:solidFill>
                  <a:srgbClr val="ED7D31"/>
                </a:solidFill>
                <a:latin typeface="HGP創英角ｺﾞｼｯｸUB" panose="020B0900000000000000" pitchFamily="50" charset="-128"/>
                <a:ea typeface="HGP創英角ｺﾞｼｯｸUB" panose="020B0900000000000000" pitchFamily="50" charset="-128"/>
              </a:rPr>
              <a:t>R</a:t>
            </a:r>
            <a:r>
              <a:rPr kumimoji="1" lang="ja-JP" altLang="en-US" sz="5400" dirty="0">
                <a:solidFill>
                  <a:srgbClr val="ED7D31"/>
                </a:solidFill>
                <a:latin typeface="HGP創英角ｺﾞｼｯｸUB" panose="020B0900000000000000" pitchFamily="50" charset="-128"/>
                <a:ea typeface="HGP創英角ｺﾞｼｯｸUB" panose="020B0900000000000000" pitchFamily="50" charset="-128"/>
              </a:rPr>
              <a:t>」</a:t>
            </a:r>
            <a:endParaRPr kumimoji="1" lang="en-US" altLang="ja-JP" sz="3600" dirty="0">
              <a:solidFill>
                <a:srgbClr val="ED7D31"/>
              </a:solidFill>
              <a:latin typeface="HGP創英角ｺﾞｼｯｸUB" panose="020B0900000000000000" pitchFamily="50" charset="-128"/>
              <a:ea typeface="HGP創英角ｺﾞｼｯｸUB" panose="020B0900000000000000" pitchFamily="50" charset="-128"/>
            </a:endParaRPr>
          </a:p>
        </p:txBody>
      </p:sp>
      <p:sp>
        <p:nvSpPr>
          <p:cNvPr id="6" name="テキスト ボックス 5">
            <a:extLst>
              <a:ext uri="{FF2B5EF4-FFF2-40B4-BE49-F238E27FC236}">
                <a16:creationId xmlns:a16="http://schemas.microsoft.com/office/drawing/2014/main" id="{A668425C-9DE6-405B-A06A-169E271751A6}"/>
              </a:ext>
            </a:extLst>
          </p:cNvPr>
          <p:cNvSpPr txBox="1"/>
          <p:nvPr/>
        </p:nvSpPr>
        <p:spPr>
          <a:xfrm>
            <a:off x="-887142" y="3383363"/>
            <a:ext cx="10918280" cy="2492990"/>
          </a:xfrm>
          <a:prstGeom prst="rect">
            <a:avLst/>
          </a:prstGeom>
          <a:noFill/>
        </p:spPr>
        <p:txBody>
          <a:bodyPr wrap="square" rtlCol="0">
            <a:spAutoFit/>
          </a:bodyPr>
          <a:lstStyle/>
          <a:p>
            <a:pPr algn="ctr"/>
            <a:r>
              <a:rPr kumimoji="1" lang="ja-JP" altLang="en-US" sz="4800" dirty="0">
                <a:solidFill>
                  <a:srgbClr val="00B050"/>
                </a:solidFill>
                <a:latin typeface="HGP創英角ｺﾞｼｯｸUB" panose="020B0900000000000000" pitchFamily="50" charset="-128"/>
                <a:ea typeface="HGP創英角ｺﾞｼｯｸUB" panose="020B0900000000000000" pitchFamily="50" charset="-128"/>
              </a:rPr>
              <a:t>① </a:t>
            </a:r>
            <a:r>
              <a:rPr kumimoji="1" lang="en-US" altLang="ja-JP" sz="4800" dirty="0">
                <a:solidFill>
                  <a:srgbClr val="00B050"/>
                </a:solidFill>
                <a:latin typeface="HGP創英角ｺﾞｼｯｸUB" panose="020B0900000000000000" pitchFamily="50" charset="-128"/>
                <a:ea typeface="HGP創英角ｺﾞｼｯｸUB" panose="020B0900000000000000" pitchFamily="50" charset="-128"/>
              </a:rPr>
              <a:t>Refuse</a:t>
            </a:r>
            <a:r>
              <a:rPr kumimoji="1" lang="ja-JP" altLang="en-US" sz="4800" dirty="0">
                <a:solidFill>
                  <a:srgbClr val="00B050"/>
                </a:solidFill>
                <a:latin typeface="HGP創英角ｺﾞｼｯｸUB" panose="020B0900000000000000" pitchFamily="50" charset="-128"/>
                <a:ea typeface="HGP創英角ｺﾞｼｯｸUB" panose="020B0900000000000000" pitchFamily="50" charset="-128"/>
              </a:rPr>
              <a:t>（リフューズ）</a:t>
            </a:r>
            <a:r>
              <a:rPr kumimoji="1" lang="ja-JP" altLang="en-US" sz="4400" dirty="0">
                <a:solidFill>
                  <a:srgbClr val="00B050"/>
                </a:solidFill>
                <a:latin typeface="HGP創英角ｺﾞｼｯｸUB" panose="020B0900000000000000" pitchFamily="50" charset="-128"/>
                <a:ea typeface="HGP創英角ｺﾞｼｯｸUB" panose="020B0900000000000000" pitchFamily="50" charset="-128"/>
              </a:rPr>
              <a:t>（ことわる）</a:t>
            </a:r>
            <a:endParaRPr kumimoji="1" lang="en-US" altLang="ja-JP" sz="4400" dirty="0">
              <a:solidFill>
                <a:srgbClr val="00B050"/>
              </a:solidFill>
              <a:latin typeface="HGP創英角ｺﾞｼｯｸUB" panose="020B0900000000000000" pitchFamily="50" charset="-128"/>
              <a:ea typeface="HGP創英角ｺﾞｼｯｸUB" panose="020B0900000000000000" pitchFamily="50" charset="-128"/>
            </a:endParaRPr>
          </a:p>
          <a:p>
            <a:pPr algn="ctr"/>
            <a:r>
              <a:rPr kumimoji="1" lang="ja-JP" altLang="en-US" sz="4400" dirty="0">
                <a:solidFill>
                  <a:srgbClr val="00B050"/>
                </a:solidFill>
                <a:latin typeface="HGP創英角ｺﾞｼｯｸUB" panose="020B0900000000000000" pitchFamily="50" charset="-128"/>
                <a:ea typeface="HGP創英角ｺﾞｼｯｸUB" panose="020B0900000000000000" pitchFamily="50" charset="-128"/>
              </a:rPr>
              <a:t>② </a:t>
            </a:r>
            <a:r>
              <a:rPr kumimoji="1" lang="en-US" altLang="ja-JP" sz="4400" dirty="0">
                <a:solidFill>
                  <a:srgbClr val="00B050"/>
                </a:solidFill>
                <a:latin typeface="HGP創英角ｺﾞｼｯｸUB" panose="020B0900000000000000" pitchFamily="50" charset="-128"/>
                <a:ea typeface="HGP創英角ｺﾞｼｯｸUB" panose="020B0900000000000000" pitchFamily="50" charset="-128"/>
              </a:rPr>
              <a:t>Reduce</a:t>
            </a:r>
            <a:r>
              <a:rPr kumimoji="1" lang="ja-JP" altLang="en-US" sz="4400" dirty="0">
                <a:solidFill>
                  <a:srgbClr val="00B050"/>
                </a:solidFill>
                <a:latin typeface="HGP創英角ｺﾞｼｯｸUB" panose="020B0900000000000000" pitchFamily="50" charset="-128"/>
                <a:ea typeface="HGP創英角ｺﾞｼｯｸUB" panose="020B0900000000000000" pitchFamily="50" charset="-128"/>
              </a:rPr>
              <a:t>（リデュース）</a:t>
            </a:r>
            <a:r>
              <a:rPr kumimoji="1" lang="ja-JP" altLang="en-US" sz="4000" dirty="0">
                <a:solidFill>
                  <a:srgbClr val="00B050"/>
                </a:solidFill>
                <a:latin typeface="HGP創英角ｺﾞｼｯｸUB" panose="020B0900000000000000" pitchFamily="50" charset="-128"/>
                <a:ea typeface="HGP創英角ｺﾞｼｯｸUB" panose="020B0900000000000000" pitchFamily="50" charset="-128"/>
              </a:rPr>
              <a:t>（へらす）</a:t>
            </a:r>
            <a:endParaRPr kumimoji="1" lang="en-US" altLang="ja-JP" sz="4000" dirty="0">
              <a:solidFill>
                <a:srgbClr val="00B050"/>
              </a:solidFill>
              <a:latin typeface="HGP創英角ｺﾞｼｯｸUB" panose="020B0900000000000000" pitchFamily="50" charset="-128"/>
              <a:ea typeface="HGP創英角ｺﾞｼｯｸUB" panose="020B0900000000000000" pitchFamily="50" charset="-128"/>
            </a:endParaRPr>
          </a:p>
          <a:p>
            <a:pPr algn="ctr"/>
            <a:r>
              <a:rPr kumimoji="1" lang="ja-JP" altLang="en-US" sz="3600" dirty="0">
                <a:solidFill>
                  <a:srgbClr val="00B050"/>
                </a:solidFill>
                <a:latin typeface="HGP創英角ｺﾞｼｯｸUB" panose="020B0900000000000000" pitchFamily="50" charset="-128"/>
                <a:ea typeface="HGP創英角ｺﾞｼｯｸUB" panose="020B0900000000000000" pitchFamily="50" charset="-128"/>
              </a:rPr>
              <a:t>③ </a:t>
            </a:r>
            <a:r>
              <a:rPr kumimoji="1" lang="en-US" altLang="ja-JP" sz="3600" dirty="0">
                <a:solidFill>
                  <a:srgbClr val="00B050"/>
                </a:solidFill>
                <a:latin typeface="HGP創英角ｺﾞｼｯｸUB" panose="020B0900000000000000" pitchFamily="50" charset="-128"/>
                <a:ea typeface="HGP創英角ｺﾞｼｯｸUB" panose="020B0900000000000000" pitchFamily="50" charset="-128"/>
              </a:rPr>
              <a:t>Reuse</a:t>
            </a:r>
            <a:r>
              <a:rPr kumimoji="1" lang="ja-JP" altLang="en-US" sz="3600" dirty="0">
                <a:solidFill>
                  <a:srgbClr val="00B050"/>
                </a:solidFill>
                <a:latin typeface="HGP創英角ｺﾞｼｯｸUB" panose="020B0900000000000000" pitchFamily="50" charset="-128"/>
                <a:ea typeface="HGP創英角ｺﾞｼｯｸUB" panose="020B0900000000000000" pitchFamily="50" charset="-128"/>
              </a:rPr>
              <a:t>（リユース）</a:t>
            </a:r>
            <a:r>
              <a:rPr kumimoji="1" lang="ja-JP" altLang="en-US" sz="3200" dirty="0">
                <a:solidFill>
                  <a:srgbClr val="00B050"/>
                </a:solidFill>
                <a:latin typeface="HGP創英角ｺﾞｼｯｸUB" panose="020B0900000000000000" pitchFamily="50" charset="-128"/>
                <a:ea typeface="HGP創英角ｺﾞｼｯｸUB" panose="020B0900000000000000" pitchFamily="50" charset="-128"/>
              </a:rPr>
              <a:t>（くりかえし使う）</a:t>
            </a:r>
            <a:endParaRPr kumimoji="1" lang="en-US" altLang="ja-JP" sz="3200" dirty="0">
              <a:solidFill>
                <a:srgbClr val="00B050"/>
              </a:solidFill>
              <a:latin typeface="HGP創英角ｺﾞｼｯｸUB" panose="020B0900000000000000" pitchFamily="50" charset="-128"/>
              <a:ea typeface="HGP創英角ｺﾞｼｯｸUB" panose="020B0900000000000000" pitchFamily="50" charset="-128"/>
            </a:endParaRPr>
          </a:p>
          <a:p>
            <a:pPr algn="ctr"/>
            <a:r>
              <a:rPr kumimoji="1" lang="ja-JP" altLang="en-US" sz="2800" dirty="0">
                <a:solidFill>
                  <a:srgbClr val="00B050"/>
                </a:solidFill>
                <a:latin typeface="HGP創英角ｺﾞｼｯｸUB" panose="020B0900000000000000" pitchFamily="50" charset="-128"/>
                <a:ea typeface="HGP創英角ｺﾞｼｯｸUB" panose="020B0900000000000000" pitchFamily="50" charset="-128"/>
              </a:rPr>
              <a:t>④ </a:t>
            </a:r>
            <a:r>
              <a:rPr kumimoji="1" lang="en-US" altLang="ja-JP" sz="2800" dirty="0">
                <a:solidFill>
                  <a:srgbClr val="00B050"/>
                </a:solidFill>
                <a:latin typeface="HGP創英角ｺﾞｼｯｸUB" panose="020B0900000000000000" pitchFamily="50" charset="-128"/>
                <a:ea typeface="HGP創英角ｺﾞｼｯｸUB" panose="020B0900000000000000" pitchFamily="50" charset="-128"/>
              </a:rPr>
              <a:t>Recycle</a:t>
            </a:r>
            <a:r>
              <a:rPr kumimoji="1" lang="ja-JP" altLang="en-US" sz="2800" dirty="0">
                <a:solidFill>
                  <a:srgbClr val="00B050"/>
                </a:solidFill>
                <a:latin typeface="HGP創英角ｺﾞｼｯｸUB" panose="020B0900000000000000" pitchFamily="50" charset="-128"/>
                <a:ea typeface="HGP創英角ｺﾞｼｯｸUB" panose="020B0900000000000000" pitchFamily="50" charset="-128"/>
              </a:rPr>
              <a:t>（リサイクル）</a:t>
            </a:r>
            <a:r>
              <a:rPr kumimoji="1" lang="ja-JP" altLang="en-US" sz="2400" dirty="0">
                <a:solidFill>
                  <a:srgbClr val="00B050"/>
                </a:solidFill>
                <a:latin typeface="HGP創英角ｺﾞｼｯｸUB" panose="020B0900000000000000" pitchFamily="50" charset="-128"/>
                <a:ea typeface="HGP創英角ｺﾞｼｯｸUB" panose="020B0900000000000000" pitchFamily="50" charset="-128"/>
              </a:rPr>
              <a:t>（さいせい利用）</a:t>
            </a:r>
            <a:endParaRPr kumimoji="1" lang="ja-JP" altLang="en-US" sz="2800" dirty="0">
              <a:solidFill>
                <a:srgbClr val="00B050"/>
              </a:solidFill>
              <a:latin typeface="HGP創英角ｺﾞｼｯｸUB" panose="020B0900000000000000" pitchFamily="50" charset="-128"/>
              <a:ea typeface="HGP創英角ｺﾞｼｯｸUB" panose="020B0900000000000000" pitchFamily="50" charset="-128"/>
            </a:endParaRPr>
          </a:p>
        </p:txBody>
      </p:sp>
      <p:sp>
        <p:nvSpPr>
          <p:cNvPr id="15" name="テキスト ボックス 14">
            <a:extLst>
              <a:ext uri="{FF2B5EF4-FFF2-40B4-BE49-F238E27FC236}">
                <a16:creationId xmlns:a16="http://schemas.microsoft.com/office/drawing/2014/main" id="{7D6B8631-1227-430E-9EF2-A07FA1B9F199}"/>
              </a:ext>
            </a:extLst>
          </p:cNvPr>
          <p:cNvSpPr txBox="1"/>
          <p:nvPr/>
        </p:nvSpPr>
        <p:spPr>
          <a:xfrm>
            <a:off x="163450" y="-12646"/>
            <a:ext cx="6822830" cy="523220"/>
          </a:xfrm>
          <a:prstGeom prst="rect">
            <a:avLst/>
          </a:prstGeom>
          <a:noFill/>
        </p:spPr>
        <p:txBody>
          <a:bodyPr wrap="square">
            <a:spAutoFit/>
          </a:bodyPr>
          <a:lstStyle/>
          <a:p>
            <a:r>
              <a:rPr kumimoji="1" lang="ja-JP" altLang="en-US" sz="2800" dirty="0">
                <a:solidFill>
                  <a:prstClr val="black"/>
                </a:solidFill>
                <a:latin typeface="HGP創英角ｺﾞｼｯｸUB" panose="020B0900000000000000" pitchFamily="50" charset="-128"/>
                <a:ea typeface="HGP創英角ｺﾞｼｯｸUB" panose="020B0900000000000000" pitchFamily="50" charset="-128"/>
              </a:rPr>
              <a:t>ミッション１　ごみのことを知ろう！</a:t>
            </a:r>
            <a:endParaRPr kumimoji="1" lang="en-US" altLang="ja-JP" sz="28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3" name="テキスト ボックス 12">
            <a:extLst>
              <a:ext uri="{FF2B5EF4-FFF2-40B4-BE49-F238E27FC236}">
                <a16:creationId xmlns:a16="http://schemas.microsoft.com/office/drawing/2014/main" id="{3A0E723E-88E4-474C-8CDC-33167752AB89}"/>
              </a:ext>
            </a:extLst>
          </p:cNvPr>
          <p:cNvSpPr txBox="1"/>
          <p:nvPr/>
        </p:nvSpPr>
        <p:spPr>
          <a:xfrm>
            <a:off x="797668" y="1977746"/>
            <a:ext cx="7632301" cy="923330"/>
          </a:xfrm>
          <a:prstGeom prst="rect">
            <a:avLst/>
          </a:prstGeom>
          <a:noFill/>
          <a:ln w="57150">
            <a:solidFill>
              <a:srgbClr val="002060"/>
            </a:solidFill>
          </a:ln>
        </p:spPr>
        <p:txBody>
          <a:bodyPr wrap="square" rtlCol="0">
            <a:spAutoFit/>
          </a:bodyPr>
          <a:lstStyle/>
          <a:p>
            <a:r>
              <a:rPr kumimoji="1" lang="ja-JP" altLang="en-US" sz="5400" dirty="0">
                <a:solidFill>
                  <a:srgbClr val="4472C4"/>
                </a:solidFill>
                <a:latin typeface="HGP創英角ｺﾞｼｯｸUB" panose="020B0900000000000000" pitchFamily="50" charset="-128"/>
                <a:ea typeface="HGP創英角ｺﾞｼｯｸUB" panose="020B0900000000000000" pitchFamily="50" charset="-128"/>
              </a:rPr>
              <a:t>「４</a:t>
            </a:r>
            <a:r>
              <a:rPr kumimoji="1" lang="en-US" altLang="ja-JP" sz="5400" dirty="0">
                <a:solidFill>
                  <a:srgbClr val="4472C4"/>
                </a:solidFill>
                <a:latin typeface="HGP創英角ｺﾞｼｯｸUB" panose="020B0900000000000000" pitchFamily="50" charset="-128"/>
                <a:ea typeface="HGP創英角ｺﾞｼｯｸUB" panose="020B0900000000000000" pitchFamily="50" charset="-128"/>
              </a:rPr>
              <a:t>R</a:t>
            </a:r>
            <a:r>
              <a:rPr kumimoji="1" lang="ja-JP" altLang="en-US" sz="5400" dirty="0">
                <a:solidFill>
                  <a:srgbClr val="4472C4"/>
                </a:solidFill>
                <a:latin typeface="HGP創英角ｺﾞｼｯｸUB" panose="020B0900000000000000" pitchFamily="50" charset="-128"/>
                <a:ea typeface="HGP創英角ｺﾞｼｯｸUB" panose="020B0900000000000000" pitchFamily="50" charset="-128"/>
              </a:rPr>
              <a:t>」は　順番が大切！</a:t>
            </a:r>
            <a:endParaRPr kumimoji="1" lang="en-US" altLang="ja-JP" sz="3600" dirty="0">
              <a:solidFill>
                <a:srgbClr val="4472C4"/>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3718136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
                                            <p:txEl>
                                              <p:pRg st="0" end="0"/>
                                            </p:txEl>
                                          </p:spTgt>
                                        </p:tgtEl>
                                      </p:cBhvr>
                                    </p:animEffect>
                                    <p:animScale>
                                      <p:cBhvr>
                                        <p:cTn id="7" dur="250" autoRev="1" fill="hold"/>
                                        <p:tgtEl>
                                          <p:spTgt spid="6">
                                            <p:txEl>
                                              <p:pRg st="0" end="0"/>
                                            </p:txEl>
                                          </p:spTgt>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6">
                                            <p:txEl>
                                              <p:pRg st="1" end="1"/>
                                            </p:txEl>
                                          </p:spTgt>
                                        </p:tgtEl>
                                      </p:cBhvr>
                                    </p:animEffect>
                                    <p:animScale>
                                      <p:cBhvr>
                                        <p:cTn id="10" dur="250" autoRev="1" fill="hold"/>
                                        <p:tgtEl>
                                          <p:spTgt spid="6">
                                            <p:txEl>
                                              <p:pRg st="1" end="1"/>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EC788215-3A6C-4E71-9758-E73D24A641B8}"/>
              </a:ext>
            </a:extLst>
          </p:cNvPr>
          <p:cNvSpPr/>
          <p:nvPr/>
        </p:nvSpPr>
        <p:spPr>
          <a:xfrm>
            <a:off x="304800" y="437322"/>
            <a:ext cx="8503597" cy="6003192"/>
          </a:xfrm>
          <a:prstGeom prst="roundRect">
            <a:avLst>
              <a:gd name="adj" fmla="val 75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prstClr val="white"/>
              </a:solidFill>
            </a:endParaRPr>
          </a:p>
        </p:txBody>
      </p:sp>
      <p:sp>
        <p:nvSpPr>
          <p:cNvPr id="9" name="星: 5 pt 8">
            <a:extLst>
              <a:ext uri="{FF2B5EF4-FFF2-40B4-BE49-F238E27FC236}">
                <a16:creationId xmlns:a16="http://schemas.microsoft.com/office/drawing/2014/main" id="{23F97B9F-FF96-48E5-8A1D-61E04816CB97}"/>
              </a:ext>
            </a:extLst>
          </p:cNvPr>
          <p:cNvSpPr/>
          <p:nvPr/>
        </p:nvSpPr>
        <p:spPr>
          <a:xfrm rot="20700000">
            <a:off x="248010" y="113574"/>
            <a:ext cx="1010691" cy="1010691"/>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19" name="星: 5 pt 18">
            <a:extLst>
              <a:ext uri="{FF2B5EF4-FFF2-40B4-BE49-F238E27FC236}">
                <a16:creationId xmlns:a16="http://schemas.microsoft.com/office/drawing/2014/main" id="{806F175B-66CE-4316-9CE1-8FF35D1BB31C}"/>
              </a:ext>
            </a:extLst>
          </p:cNvPr>
          <p:cNvSpPr/>
          <p:nvPr/>
        </p:nvSpPr>
        <p:spPr>
          <a:xfrm rot="900000">
            <a:off x="7410311" y="4836"/>
            <a:ext cx="1712100" cy="1712100"/>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25" name="星: 5 pt 24">
            <a:extLst>
              <a:ext uri="{FF2B5EF4-FFF2-40B4-BE49-F238E27FC236}">
                <a16:creationId xmlns:a16="http://schemas.microsoft.com/office/drawing/2014/main" id="{86A5AF24-DFD0-4CE3-9B18-07CF5012085D}"/>
              </a:ext>
            </a:extLst>
          </p:cNvPr>
          <p:cNvSpPr/>
          <p:nvPr/>
        </p:nvSpPr>
        <p:spPr>
          <a:xfrm>
            <a:off x="8088906" y="5766172"/>
            <a:ext cx="651949" cy="651949"/>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23" name="星: 5 pt 22">
            <a:extLst>
              <a:ext uri="{FF2B5EF4-FFF2-40B4-BE49-F238E27FC236}">
                <a16:creationId xmlns:a16="http://schemas.microsoft.com/office/drawing/2014/main" id="{ACB7BDD2-97D1-4306-9FF4-3AD98924B225}"/>
              </a:ext>
            </a:extLst>
          </p:cNvPr>
          <p:cNvSpPr/>
          <p:nvPr/>
        </p:nvSpPr>
        <p:spPr>
          <a:xfrm rot="3600000">
            <a:off x="318760" y="5666510"/>
            <a:ext cx="1007165" cy="1007165"/>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28" name="テキスト ボックス 27">
            <a:extLst>
              <a:ext uri="{FF2B5EF4-FFF2-40B4-BE49-F238E27FC236}">
                <a16:creationId xmlns:a16="http://schemas.microsoft.com/office/drawing/2014/main" id="{9E444539-B862-47EF-8886-AC1279C141FE}"/>
              </a:ext>
            </a:extLst>
          </p:cNvPr>
          <p:cNvSpPr txBox="1"/>
          <p:nvPr/>
        </p:nvSpPr>
        <p:spPr>
          <a:xfrm>
            <a:off x="445929" y="1792649"/>
            <a:ext cx="8503597" cy="3016210"/>
          </a:xfrm>
          <a:prstGeom prst="rect">
            <a:avLst/>
          </a:prstGeom>
          <a:noFill/>
        </p:spPr>
        <p:txBody>
          <a:bodyPr wrap="square" rtlCol="0">
            <a:spAutoFit/>
          </a:bodyPr>
          <a:lstStyle/>
          <a:p>
            <a:r>
              <a:rPr kumimoji="1" lang="ja-JP" altLang="en-US" sz="4400" dirty="0">
                <a:solidFill>
                  <a:srgbClr val="00B050"/>
                </a:solidFill>
                <a:latin typeface="HGP創英角ｺﾞｼｯｸUB" panose="020B0900000000000000" pitchFamily="50" charset="-128"/>
                <a:ea typeface="HGP創英角ｺﾞｼｯｸUB" panose="020B0900000000000000" pitchFamily="50" charset="-128"/>
              </a:rPr>
              <a:t>　ミッション①</a:t>
            </a:r>
            <a:endParaRPr kumimoji="1" lang="en-US" altLang="ja-JP" sz="4400" dirty="0">
              <a:solidFill>
                <a:srgbClr val="00B050"/>
              </a:solidFill>
              <a:latin typeface="HGP創英角ｺﾞｼｯｸUB" panose="020B0900000000000000" pitchFamily="50" charset="-128"/>
              <a:ea typeface="HGP創英角ｺﾞｼｯｸUB" panose="020B0900000000000000" pitchFamily="50" charset="-128"/>
            </a:endParaRPr>
          </a:p>
          <a:p>
            <a:r>
              <a:rPr kumimoji="1" lang="ja-JP" altLang="en-US" sz="6600" dirty="0">
                <a:solidFill>
                  <a:srgbClr val="ED7D31"/>
                </a:solidFill>
                <a:latin typeface="HGP創英角ｺﾞｼｯｸUB" panose="020B0900000000000000" pitchFamily="50" charset="-128"/>
                <a:ea typeface="HGP創英角ｺﾞｼｯｸUB" panose="020B0900000000000000" pitchFamily="50" charset="-128"/>
              </a:rPr>
              <a:t>　</a:t>
            </a:r>
            <a:r>
              <a:rPr kumimoji="1" lang="ja-JP" altLang="en-US" sz="6600" dirty="0">
                <a:solidFill>
                  <a:srgbClr val="00B050"/>
                </a:solidFill>
                <a:latin typeface="HGP創英角ｺﾞｼｯｸUB" panose="020B0900000000000000" pitchFamily="50" charset="-128"/>
                <a:ea typeface="HGP創英角ｺﾞｼｯｸUB" panose="020B0900000000000000" pitchFamily="50" charset="-128"/>
              </a:rPr>
              <a:t>ごみのことを知ろう！</a:t>
            </a:r>
            <a:endParaRPr kumimoji="1" lang="en-US" altLang="ja-JP" sz="6600" dirty="0">
              <a:solidFill>
                <a:srgbClr val="00B050"/>
              </a:solidFill>
              <a:latin typeface="HGP創英角ｺﾞｼｯｸUB" panose="020B0900000000000000" pitchFamily="50" charset="-128"/>
              <a:ea typeface="HGP創英角ｺﾞｼｯｸUB" panose="020B0900000000000000" pitchFamily="50" charset="-128"/>
            </a:endParaRPr>
          </a:p>
          <a:p>
            <a:endParaRPr kumimoji="1" lang="en-US" altLang="ja-JP" sz="4000" dirty="0">
              <a:solidFill>
                <a:srgbClr val="ED7D31"/>
              </a:solidFill>
              <a:latin typeface="HGP創英角ｺﾞｼｯｸUB" panose="020B0900000000000000" pitchFamily="50" charset="-128"/>
              <a:ea typeface="HGP創英角ｺﾞｼｯｸUB" panose="020B0900000000000000" pitchFamily="50" charset="-128"/>
            </a:endParaRPr>
          </a:p>
          <a:p>
            <a:endParaRPr kumimoji="1" lang="ja-JP" altLang="en-US" sz="4000" dirty="0">
              <a:solidFill>
                <a:srgbClr val="ED7D31"/>
              </a:solidFill>
              <a:latin typeface="HGP創英角ｺﾞｼｯｸUB" panose="020B0900000000000000" pitchFamily="50" charset="-128"/>
              <a:ea typeface="HGP創英角ｺﾞｼｯｸUB" panose="020B0900000000000000" pitchFamily="50" charset="-128"/>
            </a:endParaRPr>
          </a:p>
        </p:txBody>
      </p:sp>
      <p:sp>
        <p:nvSpPr>
          <p:cNvPr id="30" name="星: 5 pt 29">
            <a:extLst>
              <a:ext uri="{FF2B5EF4-FFF2-40B4-BE49-F238E27FC236}">
                <a16:creationId xmlns:a16="http://schemas.microsoft.com/office/drawing/2014/main" id="{E7E4C7ED-72F9-4ED3-9D40-DA90D17D6DCC}"/>
              </a:ext>
            </a:extLst>
          </p:cNvPr>
          <p:cNvSpPr/>
          <p:nvPr/>
        </p:nvSpPr>
        <p:spPr>
          <a:xfrm>
            <a:off x="5431367" y="6051708"/>
            <a:ext cx="651949" cy="651949"/>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32" name="星: 5 pt 31">
            <a:extLst>
              <a:ext uri="{FF2B5EF4-FFF2-40B4-BE49-F238E27FC236}">
                <a16:creationId xmlns:a16="http://schemas.microsoft.com/office/drawing/2014/main" id="{CFE2C9B7-CFAA-4A75-92BF-006F83EEB410}"/>
              </a:ext>
            </a:extLst>
          </p:cNvPr>
          <p:cNvSpPr/>
          <p:nvPr/>
        </p:nvSpPr>
        <p:spPr>
          <a:xfrm>
            <a:off x="3007302" y="5725733"/>
            <a:ext cx="651949" cy="651949"/>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34" name="星: 5 pt 33">
            <a:extLst>
              <a:ext uri="{FF2B5EF4-FFF2-40B4-BE49-F238E27FC236}">
                <a16:creationId xmlns:a16="http://schemas.microsoft.com/office/drawing/2014/main" id="{A4D23A97-49CE-482C-B63D-3A0874EB5DA5}"/>
              </a:ext>
            </a:extLst>
          </p:cNvPr>
          <p:cNvSpPr/>
          <p:nvPr/>
        </p:nvSpPr>
        <p:spPr>
          <a:xfrm rot="20700000">
            <a:off x="5981708" y="434404"/>
            <a:ext cx="651949" cy="651949"/>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pic>
        <p:nvPicPr>
          <p:cNvPr id="11" name="図 10">
            <a:extLst>
              <a:ext uri="{FF2B5EF4-FFF2-40B4-BE49-F238E27FC236}">
                <a16:creationId xmlns:a16="http://schemas.microsoft.com/office/drawing/2014/main" id="{A8BBDD43-DB56-4130-AA9D-4471816609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9251" y="3718239"/>
            <a:ext cx="2014436" cy="2564772"/>
          </a:xfrm>
          <a:prstGeom prst="rect">
            <a:avLst/>
          </a:prstGeom>
        </p:spPr>
      </p:pic>
    </p:spTree>
    <p:extLst>
      <p:ext uri="{BB962C8B-B14F-4D97-AF65-F5344CB8AC3E}">
        <p14:creationId xmlns:p14="http://schemas.microsoft.com/office/powerpoint/2010/main" val="34853984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EC788215-3A6C-4E71-9758-E73D24A641B8}"/>
              </a:ext>
            </a:extLst>
          </p:cNvPr>
          <p:cNvSpPr/>
          <p:nvPr/>
        </p:nvSpPr>
        <p:spPr>
          <a:xfrm>
            <a:off x="414671" y="642831"/>
            <a:ext cx="8503597" cy="6003192"/>
          </a:xfrm>
          <a:prstGeom prst="roundRect">
            <a:avLst>
              <a:gd name="adj" fmla="val 75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prstClr val="white"/>
              </a:solidFill>
            </a:endParaRPr>
          </a:p>
        </p:txBody>
      </p:sp>
      <p:sp>
        <p:nvSpPr>
          <p:cNvPr id="3" name="星: 5 pt 2">
            <a:extLst>
              <a:ext uri="{FF2B5EF4-FFF2-40B4-BE49-F238E27FC236}">
                <a16:creationId xmlns:a16="http://schemas.microsoft.com/office/drawing/2014/main" id="{4F5079D8-7953-4CF3-B217-CF2EEDEE8F89}"/>
              </a:ext>
            </a:extLst>
          </p:cNvPr>
          <p:cNvSpPr/>
          <p:nvPr/>
        </p:nvSpPr>
        <p:spPr>
          <a:xfrm rot="3600000">
            <a:off x="598994" y="694898"/>
            <a:ext cx="1007165" cy="1007165"/>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pic>
        <p:nvPicPr>
          <p:cNvPr id="16" name="図 15">
            <a:extLst>
              <a:ext uri="{FF2B5EF4-FFF2-40B4-BE49-F238E27FC236}">
                <a16:creationId xmlns:a16="http://schemas.microsoft.com/office/drawing/2014/main" id="{A8BBDD43-DB56-4130-AA9D-4471816609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9251" y="3718239"/>
            <a:ext cx="2014436" cy="2564772"/>
          </a:xfrm>
          <a:prstGeom prst="rect">
            <a:avLst/>
          </a:prstGeom>
        </p:spPr>
      </p:pic>
      <p:sp>
        <p:nvSpPr>
          <p:cNvPr id="4" name="テキスト ボックス 3">
            <a:extLst>
              <a:ext uri="{FF2B5EF4-FFF2-40B4-BE49-F238E27FC236}">
                <a16:creationId xmlns:a16="http://schemas.microsoft.com/office/drawing/2014/main" id="{3A0E723E-88E4-474C-8CDC-33167752AB89}"/>
              </a:ext>
            </a:extLst>
          </p:cNvPr>
          <p:cNvSpPr txBox="1"/>
          <p:nvPr/>
        </p:nvSpPr>
        <p:spPr>
          <a:xfrm>
            <a:off x="414670" y="2018644"/>
            <a:ext cx="8503596" cy="1446550"/>
          </a:xfrm>
          <a:prstGeom prst="rect">
            <a:avLst/>
          </a:prstGeom>
          <a:noFill/>
        </p:spPr>
        <p:txBody>
          <a:bodyPr wrap="square" rtlCol="0">
            <a:spAutoFit/>
          </a:bodyPr>
          <a:lstStyle/>
          <a:p>
            <a:pPr algn="ctr"/>
            <a:r>
              <a:rPr kumimoji="1" lang="ja-JP" altLang="en-US" sz="4400" dirty="0">
                <a:solidFill>
                  <a:srgbClr val="00B050"/>
                </a:solidFill>
                <a:latin typeface="HGP創英角ｺﾞｼｯｸUB" panose="020B0900000000000000" pitchFamily="50" charset="-128"/>
                <a:ea typeface="HGP創英角ｺﾞｼｯｸUB" panose="020B0900000000000000" pitchFamily="50" charset="-128"/>
              </a:rPr>
              <a:t>ミッション②</a:t>
            </a:r>
            <a:endParaRPr kumimoji="1" lang="en-US" altLang="ja-JP" sz="4400" dirty="0">
              <a:solidFill>
                <a:srgbClr val="00B050"/>
              </a:solidFill>
              <a:latin typeface="HGP創英角ｺﾞｼｯｸUB" panose="020B0900000000000000" pitchFamily="50" charset="-128"/>
              <a:ea typeface="HGP創英角ｺﾞｼｯｸUB" panose="020B0900000000000000" pitchFamily="50" charset="-128"/>
            </a:endParaRPr>
          </a:p>
          <a:p>
            <a:pPr algn="ctr"/>
            <a:r>
              <a:rPr kumimoji="1" lang="ja-JP" altLang="en-US" sz="4400" dirty="0">
                <a:solidFill>
                  <a:srgbClr val="00B050"/>
                </a:solidFill>
                <a:latin typeface="HGP創英角ｺﾞｼｯｸUB" panose="020B0900000000000000" pitchFamily="50" charset="-128"/>
                <a:ea typeface="HGP創英角ｺﾞｼｯｸUB" panose="020B0900000000000000" pitchFamily="50" charset="-128"/>
              </a:rPr>
              <a:t>ごみをへらす方法を考えてみよう！</a:t>
            </a:r>
            <a:endParaRPr kumimoji="1" lang="en-US" altLang="ja-JP" sz="4400" dirty="0">
              <a:solidFill>
                <a:srgbClr val="00B050"/>
              </a:solidFill>
              <a:latin typeface="HGP創英角ｺﾞｼｯｸUB" panose="020B0900000000000000" pitchFamily="50" charset="-128"/>
              <a:ea typeface="HGP創英角ｺﾞｼｯｸUB" panose="020B0900000000000000" pitchFamily="50" charset="-128"/>
            </a:endParaRPr>
          </a:p>
        </p:txBody>
      </p:sp>
      <p:sp>
        <p:nvSpPr>
          <p:cNvPr id="9" name="テキスト ボックス 8">
            <a:extLst>
              <a:ext uri="{FF2B5EF4-FFF2-40B4-BE49-F238E27FC236}">
                <a16:creationId xmlns:a16="http://schemas.microsoft.com/office/drawing/2014/main" id="{DBBE9C12-5C38-45DA-9072-B5DB5BBB4EDC}"/>
              </a:ext>
            </a:extLst>
          </p:cNvPr>
          <p:cNvSpPr txBox="1"/>
          <p:nvPr/>
        </p:nvSpPr>
        <p:spPr>
          <a:xfrm>
            <a:off x="163450" y="-12646"/>
            <a:ext cx="7334630" cy="523220"/>
          </a:xfrm>
          <a:prstGeom prst="rect">
            <a:avLst/>
          </a:prstGeom>
          <a:noFill/>
        </p:spPr>
        <p:txBody>
          <a:bodyPr wrap="square">
            <a:spAutoFit/>
          </a:bodyPr>
          <a:lstStyle/>
          <a:p>
            <a:r>
              <a:rPr kumimoji="1" lang="ja-JP" altLang="en-US" sz="2800" dirty="0">
                <a:solidFill>
                  <a:srgbClr val="FFFF00"/>
                </a:solidFill>
                <a:latin typeface="HGP創英角ｺﾞｼｯｸUB" panose="020B0900000000000000" pitchFamily="50" charset="-128"/>
                <a:ea typeface="HGP創英角ｺﾞｼｯｸUB" panose="020B0900000000000000" pitchFamily="50" charset="-128"/>
              </a:rPr>
              <a:t>ミッション２　ごみをへらす方法を考えてみよう！</a:t>
            </a:r>
            <a:endParaRPr kumimoji="1" lang="en-US" altLang="ja-JP" sz="2800" dirty="0">
              <a:solidFill>
                <a:srgbClr val="FFFF00"/>
              </a:solidFill>
              <a:latin typeface="HGP創英角ｺﾞｼｯｸUB" panose="020B0900000000000000" pitchFamily="50" charset="-128"/>
              <a:ea typeface="HGP創英角ｺﾞｼｯｸUB" panose="020B0900000000000000" pitchFamily="50" charset="-128"/>
            </a:endParaRPr>
          </a:p>
        </p:txBody>
      </p:sp>
      <p:sp>
        <p:nvSpPr>
          <p:cNvPr id="10" name="星: 5 pt 20">
            <a:extLst>
              <a:ext uri="{FF2B5EF4-FFF2-40B4-BE49-F238E27FC236}">
                <a16:creationId xmlns:a16="http://schemas.microsoft.com/office/drawing/2014/main" id="{C7D6E708-AE48-47F8-A863-1FD6729A4889}"/>
              </a:ext>
            </a:extLst>
          </p:cNvPr>
          <p:cNvSpPr/>
          <p:nvPr/>
        </p:nvSpPr>
        <p:spPr>
          <a:xfrm rot="900000">
            <a:off x="7797924" y="900447"/>
            <a:ext cx="1007165" cy="1007165"/>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13" name="星: 5 pt 31">
            <a:extLst>
              <a:ext uri="{FF2B5EF4-FFF2-40B4-BE49-F238E27FC236}">
                <a16:creationId xmlns:a16="http://schemas.microsoft.com/office/drawing/2014/main" id="{CFE2C9B7-CFAA-4A75-92BF-006F83EEB410}"/>
              </a:ext>
            </a:extLst>
          </p:cNvPr>
          <p:cNvSpPr/>
          <p:nvPr/>
        </p:nvSpPr>
        <p:spPr>
          <a:xfrm>
            <a:off x="2221252" y="5630590"/>
            <a:ext cx="651949" cy="651949"/>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14" name="星: 5 pt 29">
            <a:extLst>
              <a:ext uri="{FF2B5EF4-FFF2-40B4-BE49-F238E27FC236}">
                <a16:creationId xmlns:a16="http://schemas.microsoft.com/office/drawing/2014/main" id="{E7E4C7ED-72F9-4ED3-9D40-DA90D17D6DCC}"/>
              </a:ext>
            </a:extLst>
          </p:cNvPr>
          <p:cNvSpPr/>
          <p:nvPr/>
        </p:nvSpPr>
        <p:spPr>
          <a:xfrm>
            <a:off x="6846131" y="4403659"/>
            <a:ext cx="651949" cy="651949"/>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Tree>
    <p:extLst>
      <p:ext uri="{BB962C8B-B14F-4D97-AF65-F5344CB8AC3E}">
        <p14:creationId xmlns:p14="http://schemas.microsoft.com/office/powerpoint/2010/main" val="2855391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EC788215-3A6C-4E71-9758-E73D24A641B8}"/>
              </a:ext>
            </a:extLst>
          </p:cNvPr>
          <p:cNvSpPr/>
          <p:nvPr/>
        </p:nvSpPr>
        <p:spPr>
          <a:xfrm>
            <a:off x="414671" y="642831"/>
            <a:ext cx="8503597" cy="6003192"/>
          </a:xfrm>
          <a:prstGeom prst="roundRect">
            <a:avLst>
              <a:gd name="adj" fmla="val 75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prstClr val="white"/>
              </a:solidFill>
            </a:endParaRPr>
          </a:p>
        </p:txBody>
      </p:sp>
      <p:sp>
        <p:nvSpPr>
          <p:cNvPr id="3" name="星: 5 pt 2">
            <a:extLst>
              <a:ext uri="{FF2B5EF4-FFF2-40B4-BE49-F238E27FC236}">
                <a16:creationId xmlns:a16="http://schemas.microsoft.com/office/drawing/2014/main" id="{4F5079D8-7953-4CF3-B217-CF2EEDEE8F89}"/>
              </a:ext>
            </a:extLst>
          </p:cNvPr>
          <p:cNvSpPr/>
          <p:nvPr/>
        </p:nvSpPr>
        <p:spPr>
          <a:xfrm rot="3600000">
            <a:off x="598995" y="721088"/>
            <a:ext cx="1007165" cy="1007165"/>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12" name="星: 5 pt 11">
            <a:extLst>
              <a:ext uri="{FF2B5EF4-FFF2-40B4-BE49-F238E27FC236}">
                <a16:creationId xmlns:a16="http://schemas.microsoft.com/office/drawing/2014/main" id="{EF3E0B13-A562-45D5-854E-07A4C35A2FC7}"/>
              </a:ext>
            </a:extLst>
          </p:cNvPr>
          <p:cNvSpPr/>
          <p:nvPr/>
        </p:nvSpPr>
        <p:spPr>
          <a:xfrm>
            <a:off x="839308" y="4692342"/>
            <a:ext cx="651949" cy="651949"/>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pic>
        <p:nvPicPr>
          <p:cNvPr id="16" name="図 15">
            <a:extLst>
              <a:ext uri="{FF2B5EF4-FFF2-40B4-BE49-F238E27FC236}">
                <a16:creationId xmlns:a16="http://schemas.microsoft.com/office/drawing/2014/main" id="{A8BBDD43-DB56-4130-AA9D-4471816609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784" y="1947680"/>
            <a:ext cx="1292995" cy="1646236"/>
          </a:xfrm>
          <a:prstGeom prst="rect">
            <a:avLst/>
          </a:prstGeom>
        </p:spPr>
      </p:pic>
      <p:sp>
        <p:nvSpPr>
          <p:cNvPr id="4" name="テキスト ボックス 3">
            <a:extLst>
              <a:ext uri="{FF2B5EF4-FFF2-40B4-BE49-F238E27FC236}">
                <a16:creationId xmlns:a16="http://schemas.microsoft.com/office/drawing/2014/main" id="{3A0E723E-88E4-474C-8CDC-33167752AB89}"/>
              </a:ext>
            </a:extLst>
          </p:cNvPr>
          <p:cNvSpPr txBox="1"/>
          <p:nvPr/>
        </p:nvSpPr>
        <p:spPr>
          <a:xfrm>
            <a:off x="1102576" y="1045147"/>
            <a:ext cx="8503596" cy="2123658"/>
          </a:xfrm>
          <a:prstGeom prst="rect">
            <a:avLst/>
          </a:prstGeom>
          <a:noFill/>
        </p:spPr>
        <p:txBody>
          <a:bodyPr wrap="square" rtlCol="0">
            <a:spAutoFit/>
          </a:bodyPr>
          <a:lstStyle/>
          <a:p>
            <a:pPr algn="ctr"/>
            <a:r>
              <a:rPr kumimoji="1" lang="ja-JP" altLang="en-US" sz="4400" dirty="0">
                <a:solidFill>
                  <a:srgbClr val="00B050"/>
                </a:solidFill>
                <a:latin typeface="HGP創英角ｺﾞｼｯｸUB" panose="020B0900000000000000" pitchFamily="50" charset="-128"/>
                <a:ea typeface="HGP創英角ｺﾞｼｯｸUB" panose="020B0900000000000000" pitchFamily="50" charset="-128"/>
              </a:rPr>
              <a:t>２つの体験コーナーで</a:t>
            </a:r>
            <a:endParaRPr kumimoji="1" lang="en-US" altLang="ja-JP" sz="4400" dirty="0">
              <a:solidFill>
                <a:srgbClr val="00B050"/>
              </a:solidFill>
              <a:latin typeface="HGP創英角ｺﾞｼｯｸUB" panose="020B0900000000000000" pitchFamily="50" charset="-128"/>
              <a:ea typeface="HGP創英角ｺﾞｼｯｸUB" panose="020B0900000000000000" pitchFamily="50" charset="-128"/>
            </a:endParaRPr>
          </a:p>
          <a:p>
            <a:pPr algn="ctr"/>
            <a:r>
              <a:rPr kumimoji="1" lang="ja-JP" altLang="en-US" sz="4400" dirty="0">
                <a:solidFill>
                  <a:srgbClr val="ED7D31"/>
                </a:solidFill>
                <a:latin typeface="HGP創英角ｺﾞｼｯｸUB" panose="020B0900000000000000" pitchFamily="50" charset="-128"/>
                <a:ea typeface="HGP創英角ｺﾞｼｯｸUB" panose="020B0900000000000000" pitchFamily="50" charset="-128"/>
              </a:rPr>
              <a:t>ごみをへらす作戦のヒント</a:t>
            </a:r>
            <a:r>
              <a:rPr kumimoji="1" lang="ja-JP" altLang="en-US" sz="4400" dirty="0">
                <a:solidFill>
                  <a:srgbClr val="00B050"/>
                </a:solidFill>
                <a:latin typeface="HGP創英角ｺﾞｼｯｸUB" panose="020B0900000000000000" pitchFamily="50" charset="-128"/>
                <a:ea typeface="HGP創英角ｺﾞｼｯｸUB" panose="020B0900000000000000" pitchFamily="50" charset="-128"/>
              </a:rPr>
              <a:t>を</a:t>
            </a:r>
            <a:endParaRPr kumimoji="1" lang="en-US" altLang="ja-JP" sz="4400" dirty="0">
              <a:solidFill>
                <a:srgbClr val="00B050"/>
              </a:solidFill>
              <a:latin typeface="HGP創英角ｺﾞｼｯｸUB" panose="020B0900000000000000" pitchFamily="50" charset="-128"/>
              <a:ea typeface="HGP創英角ｺﾞｼｯｸUB" panose="020B0900000000000000" pitchFamily="50" charset="-128"/>
            </a:endParaRPr>
          </a:p>
          <a:p>
            <a:pPr algn="ctr"/>
            <a:r>
              <a:rPr kumimoji="1" lang="ja-JP" altLang="en-US" sz="4400" dirty="0">
                <a:solidFill>
                  <a:srgbClr val="00B050"/>
                </a:solidFill>
                <a:latin typeface="HGP創英角ｺﾞｼｯｸUB" panose="020B0900000000000000" pitchFamily="50" charset="-128"/>
                <a:ea typeface="HGP創英角ｺﾞｼｯｸUB" panose="020B0900000000000000" pitchFamily="50" charset="-128"/>
              </a:rPr>
              <a:t>見つけよう！</a:t>
            </a:r>
            <a:endParaRPr kumimoji="1" lang="en-US" altLang="ja-JP" sz="4400" dirty="0">
              <a:solidFill>
                <a:srgbClr val="00B050"/>
              </a:solidFill>
              <a:latin typeface="HGP創英角ｺﾞｼｯｸUB" panose="020B0900000000000000" pitchFamily="50" charset="-128"/>
              <a:ea typeface="HGP創英角ｺﾞｼｯｸUB" panose="020B0900000000000000" pitchFamily="50" charset="-128"/>
            </a:endParaRPr>
          </a:p>
        </p:txBody>
      </p:sp>
      <p:sp>
        <p:nvSpPr>
          <p:cNvPr id="9" name="テキスト ボックス 8">
            <a:extLst>
              <a:ext uri="{FF2B5EF4-FFF2-40B4-BE49-F238E27FC236}">
                <a16:creationId xmlns:a16="http://schemas.microsoft.com/office/drawing/2014/main" id="{DBBE9C12-5C38-45DA-9072-B5DB5BBB4EDC}"/>
              </a:ext>
            </a:extLst>
          </p:cNvPr>
          <p:cNvSpPr txBox="1"/>
          <p:nvPr/>
        </p:nvSpPr>
        <p:spPr>
          <a:xfrm>
            <a:off x="163450" y="-12646"/>
            <a:ext cx="7334630" cy="523220"/>
          </a:xfrm>
          <a:prstGeom prst="rect">
            <a:avLst/>
          </a:prstGeom>
          <a:noFill/>
        </p:spPr>
        <p:txBody>
          <a:bodyPr wrap="square">
            <a:spAutoFit/>
          </a:bodyPr>
          <a:lstStyle/>
          <a:p>
            <a:r>
              <a:rPr kumimoji="1" lang="ja-JP" altLang="en-US" sz="2800" dirty="0">
                <a:solidFill>
                  <a:srgbClr val="FFFF00"/>
                </a:solidFill>
                <a:latin typeface="HGP創英角ｺﾞｼｯｸUB" panose="020B0900000000000000" pitchFamily="50" charset="-128"/>
                <a:ea typeface="HGP創英角ｺﾞｼｯｸUB" panose="020B0900000000000000" pitchFamily="50" charset="-128"/>
              </a:rPr>
              <a:t>ミッション２　ごみをへらす方法を考えてみよう！</a:t>
            </a:r>
            <a:endParaRPr kumimoji="1" lang="en-US" altLang="ja-JP" sz="2800" dirty="0">
              <a:solidFill>
                <a:srgbClr val="FFFF00"/>
              </a:solidFill>
              <a:latin typeface="HGP創英角ｺﾞｼｯｸUB" panose="020B0900000000000000" pitchFamily="50" charset="-128"/>
              <a:ea typeface="HGP創英角ｺﾞｼｯｸUB" panose="020B0900000000000000" pitchFamily="50" charset="-128"/>
            </a:endParaRPr>
          </a:p>
        </p:txBody>
      </p:sp>
      <p:sp>
        <p:nvSpPr>
          <p:cNvPr id="5" name="テキスト ボックス 4"/>
          <p:cNvSpPr txBox="1"/>
          <p:nvPr/>
        </p:nvSpPr>
        <p:spPr>
          <a:xfrm>
            <a:off x="1238545" y="3629020"/>
            <a:ext cx="6043878" cy="1631216"/>
          </a:xfrm>
          <a:prstGeom prst="rect">
            <a:avLst/>
          </a:prstGeom>
          <a:noFill/>
        </p:spPr>
        <p:txBody>
          <a:bodyPr wrap="square" rtlCol="0">
            <a:spAutoFit/>
          </a:bodyPr>
          <a:lstStyle/>
          <a:p>
            <a:r>
              <a:rPr kumimoji="1" lang="en-US" altLang="ja-JP" sz="3200" b="1" dirty="0">
                <a:solidFill>
                  <a:prstClr val="black"/>
                </a:solidFill>
                <a:latin typeface="HG丸ｺﾞｼｯｸM-PRO" panose="020F0600000000000000" pitchFamily="50" charset="-128"/>
                <a:ea typeface="HG丸ｺﾞｼｯｸM-PRO" panose="020F0600000000000000" pitchFamily="50" charset="-128"/>
              </a:rPr>
              <a:t>『</a:t>
            </a:r>
            <a:r>
              <a:rPr kumimoji="1" lang="ja-JP" altLang="en-US" sz="3200" b="1" dirty="0">
                <a:solidFill>
                  <a:prstClr val="black"/>
                </a:solidFill>
                <a:latin typeface="HG丸ｺﾞｼｯｸM-PRO" panose="020F0600000000000000" pitchFamily="50" charset="-128"/>
                <a:ea typeface="HG丸ｺﾞｼｯｸM-PRO" panose="020F0600000000000000" pitchFamily="50" charset="-128"/>
              </a:rPr>
              <a:t>プラスチックごみ</a:t>
            </a:r>
            <a:r>
              <a:rPr kumimoji="1" lang="en-US" altLang="ja-JP" sz="3200" b="1" dirty="0">
                <a:solidFill>
                  <a:prstClr val="black"/>
                </a:solidFill>
                <a:latin typeface="HG丸ｺﾞｼｯｸM-PRO" panose="020F0600000000000000" pitchFamily="50" charset="-128"/>
                <a:ea typeface="HG丸ｺﾞｼｯｸM-PRO" panose="020F0600000000000000" pitchFamily="50" charset="-128"/>
              </a:rPr>
              <a:t>』</a:t>
            </a:r>
            <a:r>
              <a:rPr kumimoji="1" lang="ja-JP" altLang="en-US" sz="3200" b="1" dirty="0">
                <a:solidFill>
                  <a:prstClr val="black"/>
                </a:solidFill>
                <a:latin typeface="HG丸ｺﾞｼｯｸM-PRO" panose="020F0600000000000000" pitchFamily="50" charset="-128"/>
                <a:ea typeface="HG丸ｺﾞｼｯｸM-PRO" panose="020F0600000000000000" pitchFamily="50" charset="-128"/>
              </a:rPr>
              <a:t>コーナー</a:t>
            </a:r>
            <a:endParaRPr kumimoji="1" lang="en-US" altLang="ja-JP" sz="3200" b="1" dirty="0">
              <a:solidFill>
                <a:prstClr val="black"/>
              </a:solidFill>
              <a:latin typeface="HG丸ｺﾞｼｯｸM-PRO" panose="020F0600000000000000" pitchFamily="50" charset="-128"/>
              <a:ea typeface="HG丸ｺﾞｼｯｸM-PRO" panose="020F0600000000000000" pitchFamily="50" charset="-128"/>
            </a:endParaRPr>
          </a:p>
          <a:p>
            <a:endParaRPr kumimoji="1" lang="en-US" altLang="ja-JP" sz="3600" b="1" dirty="0">
              <a:solidFill>
                <a:prstClr val="black"/>
              </a:solidFill>
              <a:latin typeface="HG丸ｺﾞｼｯｸM-PRO" panose="020F0600000000000000" pitchFamily="50" charset="-128"/>
              <a:ea typeface="HG丸ｺﾞｼｯｸM-PRO" panose="020F0600000000000000" pitchFamily="50" charset="-128"/>
            </a:endParaRPr>
          </a:p>
          <a:p>
            <a:r>
              <a:rPr kumimoji="1" lang="en-US" altLang="ja-JP" sz="3200" b="1" dirty="0">
                <a:solidFill>
                  <a:prstClr val="black"/>
                </a:solidFill>
                <a:latin typeface="HG丸ｺﾞｼｯｸM-PRO" panose="020F0600000000000000" pitchFamily="50" charset="-128"/>
                <a:ea typeface="HG丸ｺﾞｼｯｸM-PRO" panose="020F0600000000000000" pitchFamily="50" charset="-128"/>
              </a:rPr>
              <a:t>『</a:t>
            </a:r>
            <a:r>
              <a:rPr kumimoji="1" lang="ja-JP" altLang="en-US" sz="3200" b="1" dirty="0">
                <a:solidFill>
                  <a:prstClr val="black"/>
                </a:solidFill>
                <a:latin typeface="HG丸ｺﾞｼｯｸM-PRO" panose="020F0600000000000000" pitchFamily="50" charset="-128"/>
                <a:ea typeface="HG丸ｺﾞｼｯｸM-PRO" panose="020F0600000000000000" pitchFamily="50" charset="-128"/>
              </a:rPr>
              <a:t>生ごみ・紙ごみ</a:t>
            </a:r>
            <a:r>
              <a:rPr kumimoji="1" lang="en-US" altLang="ja-JP" sz="3200" b="1" dirty="0">
                <a:solidFill>
                  <a:prstClr val="black"/>
                </a:solidFill>
                <a:latin typeface="HG丸ｺﾞｼｯｸM-PRO" panose="020F0600000000000000" pitchFamily="50" charset="-128"/>
                <a:ea typeface="HG丸ｺﾞｼｯｸM-PRO" panose="020F0600000000000000" pitchFamily="50" charset="-128"/>
              </a:rPr>
              <a:t>』</a:t>
            </a:r>
            <a:r>
              <a:rPr kumimoji="1" lang="ja-JP" altLang="en-US" sz="3200" b="1" dirty="0">
                <a:solidFill>
                  <a:prstClr val="black"/>
                </a:solidFill>
                <a:latin typeface="HG丸ｺﾞｼｯｸM-PRO" panose="020F0600000000000000" pitchFamily="50" charset="-128"/>
                <a:ea typeface="HG丸ｺﾞｼｯｸM-PRO" panose="020F0600000000000000" pitchFamily="50" charset="-128"/>
              </a:rPr>
              <a:t>コーナー</a:t>
            </a:r>
          </a:p>
        </p:txBody>
      </p:sp>
      <p:sp>
        <p:nvSpPr>
          <p:cNvPr id="11" name="星: 5 pt 11">
            <a:extLst>
              <a:ext uri="{FF2B5EF4-FFF2-40B4-BE49-F238E27FC236}">
                <a16:creationId xmlns:a16="http://schemas.microsoft.com/office/drawing/2014/main" id="{EF3E0B13-A562-45D5-854E-07A4C35A2FC7}"/>
              </a:ext>
            </a:extLst>
          </p:cNvPr>
          <p:cNvSpPr/>
          <p:nvPr/>
        </p:nvSpPr>
        <p:spPr>
          <a:xfrm>
            <a:off x="776602" y="3629020"/>
            <a:ext cx="651949" cy="651949"/>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pic>
        <p:nvPicPr>
          <p:cNvPr id="10" name="図 9">
            <a:extLst>
              <a:ext uri="{FF2B5EF4-FFF2-40B4-BE49-F238E27FC236}">
                <a16:creationId xmlns:a16="http://schemas.microsoft.com/office/drawing/2014/main" id="{0B73BCF4-BEE8-4705-8857-976ED8A03233}"/>
              </a:ext>
            </a:extLst>
          </p:cNvPr>
          <p:cNvPicPr>
            <a:picLocks noChangeAspect="1"/>
          </p:cNvPicPr>
          <p:nvPr/>
        </p:nvPicPr>
        <p:blipFill>
          <a:blip r:embed="rId4"/>
          <a:stretch>
            <a:fillRect/>
          </a:stretch>
        </p:blipFill>
        <p:spPr>
          <a:xfrm>
            <a:off x="7220707" y="4305426"/>
            <a:ext cx="1672082" cy="2375701"/>
          </a:xfrm>
          <a:prstGeom prst="rect">
            <a:avLst/>
          </a:prstGeom>
          <a:noFill/>
        </p:spPr>
      </p:pic>
      <p:pic>
        <p:nvPicPr>
          <p:cNvPr id="1028" name="Picture 4" descr="ソース画像を表示"/>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59302" y="5479629"/>
            <a:ext cx="947001" cy="947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67967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EC788215-3A6C-4E71-9758-E73D24A641B8}"/>
              </a:ext>
            </a:extLst>
          </p:cNvPr>
          <p:cNvSpPr/>
          <p:nvPr/>
        </p:nvSpPr>
        <p:spPr>
          <a:xfrm>
            <a:off x="320201" y="514168"/>
            <a:ext cx="8503597" cy="6003192"/>
          </a:xfrm>
          <a:prstGeom prst="roundRect">
            <a:avLst>
              <a:gd name="adj" fmla="val 75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prstClr val="white"/>
              </a:solidFill>
            </a:endParaRPr>
          </a:p>
        </p:txBody>
      </p:sp>
      <p:sp>
        <p:nvSpPr>
          <p:cNvPr id="17" name="星: 5 pt 16">
            <a:extLst>
              <a:ext uri="{FF2B5EF4-FFF2-40B4-BE49-F238E27FC236}">
                <a16:creationId xmlns:a16="http://schemas.microsoft.com/office/drawing/2014/main" id="{D6FF6FEA-4B32-48EC-9304-77B42BE46CFE}"/>
              </a:ext>
            </a:extLst>
          </p:cNvPr>
          <p:cNvSpPr/>
          <p:nvPr/>
        </p:nvSpPr>
        <p:spPr>
          <a:xfrm rot="20777365">
            <a:off x="453339" y="597370"/>
            <a:ext cx="816027" cy="695623"/>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18" name="星: 5 pt 17">
            <a:extLst>
              <a:ext uri="{FF2B5EF4-FFF2-40B4-BE49-F238E27FC236}">
                <a16:creationId xmlns:a16="http://schemas.microsoft.com/office/drawing/2014/main" id="{8C7E279C-BB1A-4A60-AD77-9917BAFCA362}"/>
              </a:ext>
            </a:extLst>
          </p:cNvPr>
          <p:cNvSpPr/>
          <p:nvPr/>
        </p:nvSpPr>
        <p:spPr>
          <a:xfrm rot="3600000">
            <a:off x="552714" y="5427454"/>
            <a:ext cx="1007165" cy="1007165"/>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22" name="星: 5 pt 21">
            <a:extLst>
              <a:ext uri="{FF2B5EF4-FFF2-40B4-BE49-F238E27FC236}">
                <a16:creationId xmlns:a16="http://schemas.microsoft.com/office/drawing/2014/main" id="{BEB3D394-11BA-4DC7-A734-8CC4FBA01CF9}"/>
              </a:ext>
            </a:extLst>
          </p:cNvPr>
          <p:cNvSpPr/>
          <p:nvPr/>
        </p:nvSpPr>
        <p:spPr>
          <a:xfrm>
            <a:off x="3248891" y="5931037"/>
            <a:ext cx="651949" cy="651949"/>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20" name="星: 5 pt 19">
            <a:extLst>
              <a:ext uri="{FF2B5EF4-FFF2-40B4-BE49-F238E27FC236}">
                <a16:creationId xmlns:a16="http://schemas.microsoft.com/office/drawing/2014/main" id="{C8933AAB-C86D-4B8F-8C07-7E0258AD9720}"/>
              </a:ext>
            </a:extLst>
          </p:cNvPr>
          <p:cNvSpPr/>
          <p:nvPr/>
        </p:nvSpPr>
        <p:spPr>
          <a:xfrm>
            <a:off x="7498080" y="4336225"/>
            <a:ext cx="651949" cy="651949"/>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11" name="テキスト ボックス 10">
            <a:extLst>
              <a:ext uri="{FF2B5EF4-FFF2-40B4-BE49-F238E27FC236}">
                <a16:creationId xmlns:a16="http://schemas.microsoft.com/office/drawing/2014/main" id="{65821978-8631-41A1-9B6B-FF560F60903C}"/>
              </a:ext>
            </a:extLst>
          </p:cNvPr>
          <p:cNvSpPr txBox="1"/>
          <p:nvPr/>
        </p:nvSpPr>
        <p:spPr>
          <a:xfrm>
            <a:off x="163450" y="-12646"/>
            <a:ext cx="7334630" cy="523220"/>
          </a:xfrm>
          <a:prstGeom prst="rect">
            <a:avLst/>
          </a:prstGeom>
          <a:noFill/>
        </p:spPr>
        <p:txBody>
          <a:bodyPr wrap="square">
            <a:spAutoFit/>
          </a:bodyPr>
          <a:lstStyle/>
          <a:p>
            <a:r>
              <a:rPr kumimoji="1" lang="ja-JP" altLang="en-US" sz="2800" dirty="0">
                <a:solidFill>
                  <a:prstClr val="white"/>
                </a:solidFill>
                <a:latin typeface="HGP創英角ｺﾞｼｯｸUB" panose="020B0900000000000000" pitchFamily="50" charset="-128"/>
                <a:ea typeface="HGP創英角ｺﾞｼｯｸUB" panose="020B0900000000000000" pitchFamily="50" charset="-128"/>
              </a:rPr>
              <a:t>ミッション３　作戦をたてて、チャレンジしよう！</a:t>
            </a:r>
            <a:endParaRPr kumimoji="1" lang="en-US" altLang="ja-JP" sz="2800" dirty="0">
              <a:solidFill>
                <a:prstClr val="white"/>
              </a:solidFill>
              <a:latin typeface="HGP創英角ｺﾞｼｯｸUB" panose="020B0900000000000000" pitchFamily="50" charset="-128"/>
              <a:ea typeface="HGP創英角ｺﾞｼｯｸUB" panose="020B0900000000000000" pitchFamily="50" charset="-128"/>
            </a:endParaRPr>
          </a:p>
        </p:txBody>
      </p:sp>
      <p:sp>
        <p:nvSpPr>
          <p:cNvPr id="12" name="テキスト ボックス 11">
            <a:extLst>
              <a:ext uri="{FF2B5EF4-FFF2-40B4-BE49-F238E27FC236}">
                <a16:creationId xmlns:a16="http://schemas.microsoft.com/office/drawing/2014/main" id="{3A0E723E-88E4-474C-8CDC-33167752AB89}"/>
              </a:ext>
            </a:extLst>
          </p:cNvPr>
          <p:cNvSpPr txBox="1"/>
          <p:nvPr/>
        </p:nvSpPr>
        <p:spPr>
          <a:xfrm>
            <a:off x="476953" y="1903009"/>
            <a:ext cx="8503596" cy="1446550"/>
          </a:xfrm>
          <a:prstGeom prst="rect">
            <a:avLst/>
          </a:prstGeom>
          <a:noFill/>
        </p:spPr>
        <p:txBody>
          <a:bodyPr wrap="square" rtlCol="0">
            <a:spAutoFit/>
          </a:bodyPr>
          <a:lstStyle/>
          <a:p>
            <a:pPr algn="ctr"/>
            <a:r>
              <a:rPr kumimoji="1" lang="ja-JP" altLang="en-US" sz="4400" dirty="0">
                <a:solidFill>
                  <a:srgbClr val="00B050"/>
                </a:solidFill>
                <a:latin typeface="HGP創英角ｺﾞｼｯｸUB" panose="020B0900000000000000" pitchFamily="50" charset="-128"/>
                <a:ea typeface="HGP創英角ｺﾞｼｯｸUB" panose="020B0900000000000000" pitchFamily="50" charset="-128"/>
              </a:rPr>
              <a:t>ミッション③</a:t>
            </a:r>
            <a:endParaRPr kumimoji="1" lang="en-US" altLang="ja-JP" sz="4400" dirty="0">
              <a:solidFill>
                <a:srgbClr val="00B050"/>
              </a:solidFill>
              <a:latin typeface="HGP創英角ｺﾞｼｯｸUB" panose="020B0900000000000000" pitchFamily="50" charset="-128"/>
              <a:ea typeface="HGP創英角ｺﾞｼｯｸUB" panose="020B0900000000000000" pitchFamily="50" charset="-128"/>
            </a:endParaRPr>
          </a:p>
          <a:p>
            <a:pPr algn="ctr"/>
            <a:r>
              <a:rPr kumimoji="1" lang="ja-JP" altLang="en-US" sz="4400" dirty="0">
                <a:solidFill>
                  <a:srgbClr val="00B050"/>
                </a:solidFill>
                <a:latin typeface="HGP創英角ｺﾞｼｯｸUB" panose="020B0900000000000000" pitchFamily="50" charset="-128"/>
                <a:ea typeface="HGP創英角ｺﾞｼｯｸUB" panose="020B0900000000000000" pitchFamily="50" charset="-128"/>
              </a:rPr>
              <a:t>作戦をたててチャレンジしよう！</a:t>
            </a:r>
            <a:endParaRPr kumimoji="1" lang="en-US" altLang="ja-JP" sz="4400" dirty="0">
              <a:solidFill>
                <a:srgbClr val="00B050"/>
              </a:solidFill>
              <a:latin typeface="HGP創英角ｺﾞｼｯｸUB" panose="020B0900000000000000" pitchFamily="50" charset="-128"/>
              <a:ea typeface="HGP創英角ｺﾞｼｯｸUB" panose="020B0900000000000000" pitchFamily="50" charset="-128"/>
            </a:endParaRPr>
          </a:p>
        </p:txBody>
      </p:sp>
      <p:pic>
        <p:nvPicPr>
          <p:cNvPr id="13" name="図 12">
            <a:extLst>
              <a:ext uri="{FF2B5EF4-FFF2-40B4-BE49-F238E27FC236}">
                <a16:creationId xmlns:a16="http://schemas.microsoft.com/office/drawing/2014/main" id="{A8BBDD43-DB56-4130-AA9D-4471816609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6083" y="3515764"/>
            <a:ext cx="2014436" cy="2564772"/>
          </a:xfrm>
          <a:prstGeom prst="rect">
            <a:avLst/>
          </a:prstGeom>
        </p:spPr>
      </p:pic>
    </p:spTree>
    <p:extLst>
      <p:ext uri="{BB962C8B-B14F-4D97-AF65-F5344CB8AC3E}">
        <p14:creationId xmlns:p14="http://schemas.microsoft.com/office/powerpoint/2010/main" val="6841405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EC788215-3A6C-4E71-9758-E73D24A641B8}"/>
              </a:ext>
            </a:extLst>
          </p:cNvPr>
          <p:cNvSpPr/>
          <p:nvPr/>
        </p:nvSpPr>
        <p:spPr>
          <a:xfrm>
            <a:off x="214009" y="194553"/>
            <a:ext cx="8609789" cy="6322807"/>
          </a:xfrm>
          <a:prstGeom prst="roundRect">
            <a:avLst>
              <a:gd name="adj" fmla="val 75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3A0E723E-88E4-474C-8CDC-33167752AB89}"/>
              </a:ext>
            </a:extLst>
          </p:cNvPr>
          <p:cNvSpPr txBox="1"/>
          <p:nvPr/>
        </p:nvSpPr>
        <p:spPr>
          <a:xfrm>
            <a:off x="960781" y="194553"/>
            <a:ext cx="7710450" cy="646331"/>
          </a:xfrm>
          <a:prstGeom prst="rect">
            <a:avLst/>
          </a:prstGeom>
          <a:noFill/>
        </p:spPr>
        <p:txBody>
          <a:bodyPr wrap="square" rtlCol="0">
            <a:spAutoFit/>
          </a:bodyPr>
          <a:lstStyle/>
          <a:p>
            <a:r>
              <a:rPr kumimoji="1" lang="ja-JP" altLang="en-US" sz="3600" dirty="0">
                <a:solidFill>
                  <a:schemeClr val="accent5">
                    <a:lumMod val="50000"/>
                  </a:schemeClr>
                </a:solidFill>
                <a:latin typeface="HGP創英角ｺﾞｼｯｸUB" panose="020B0900000000000000" pitchFamily="50" charset="-128"/>
                <a:ea typeface="HGP創英角ｺﾞｼｯｸUB" panose="020B0900000000000000" pitchFamily="50" charset="-128"/>
              </a:rPr>
              <a:t>ミッション③の前にウォーミングアップ！</a:t>
            </a:r>
            <a:endParaRPr kumimoji="1" lang="en-US" altLang="ja-JP" sz="3600" dirty="0">
              <a:solidFill>
                <a:schemeClr val="accent5">
                  <a:lumMod val="50000"/>
                </a:schemeClr>
              </a:solidFill>
              <a:latin typeface="HGP創英角ｺﾞｼｯｸUB" panose="020B0900000000000000" pitchFamily="50" charset="-128"/>
              <a:ea typeface="HGP創英角ｺﾞｼｯｸUB" panose="020B0900000000000000" pitchFamily="50" charset="-128"/>
            </a:endParaRPr>
          </a:p>
        </p:txBody>
      </p:sp>
      <p:pic>
        <p:nvPicPr>
          <p:cNvPr id="5" name="図 4" descr="クイーン, テキスト, 冷蔵庫 が含まれている画像&#10;&#10;自動的に生成された説明">
            <a:extLst>
              <a:ext uri="{FF2B5EF4-FFF2-40B4-BE49-F238E27FC236}">
                <a16:creationId xmlns:a16="http://schemas.microsoft.com/office/drawing/2014/main" id="{5129F4C6-1A81-47FE-B081-35790936CC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903" y="1743156"/>
            <a:ext cx="9034492" cy="4832610"/>
          </a:xfrm>
          <a:prstGeom prst="rect">
            <a:avLst/>
          </a:prstGeom>
        </p:spPr>
      </p:pic>
      <p:sp>
        <p:nvSpPr>
          <p:cNvPr id="2" name="吹き出し: 角を丸めた四角形 1">
            <a:extLst>
              <a:ext uri="{FF2B5EF4-FFF2-40B4-BE49-F238E27FC236}">
                <a16:creationId xmlns:a16="http://schemas.microsoft.com/office/drawing/2014/main" id="{EA292008-24F0-4770-ABF1-A1F4D2DB257E}"/>
              </a:ext>
            </a:extLst>
          </p:cNvPr>
          <p:cNvSpPr/>
          <p:nvPr/>
        </p:nvSpPr>
        <p:spPr>
          <a:xfrm>
            <a:off x="5132880" y="867799"/>
            <a:ext cx="3640901" cy="816951"/>
          </a:xfrm>
          <a:prstGeom prst="wedgeRoundRectCallout">
            <a:avLst>
              <a:gd name="adj1" fmla="val -55585"/>
              <a:gd name="adj2" fmla="val 49941"/>
              <a:gd name="adj3" fmla="val 1666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rgbClr val="002060"/>
                </a:solidFill>
              </a:rPr>
              <a:t>４つは見つけよう</a:t>
            </a:r>
            <a:endParaRPr kumimoji="1" lang="ja-JP" altLang="en-US" sz="2800" b="1" dirty="0">
              <a:solidFill>
                <a:schemeClr val="accent2"/>
              </a:solidFill>
            </a:endParaRPr>
          </a:p>
        </p:txBody>
      </p:sp>
      <p:sp>
        <p:nvSpPr>
          <p:cNvPr id="3" name="円/楕円 2"/>
          <p:cNvSpPr/>
          <p:nvPr/>
        </p:nvSpPr>
        <p:spPr>
          <a:xfrm>
            <a:off x="3498633" y="2170633"/>
            <a:ext cx="1634247" cy="144933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p:cNvSpPr/>
          <p:nvPr/>
        </p:nvSpPr>
        <p:spPr>
          <a:xfrm>
            <a:off x="7439155" y="1514130"/>
            <a:ext cx="1634247" cy="144933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p:cNvSpPr/>
          <p:nvPr/>
        </p:nvSpPr>
        <p:spPr>
          <a:xfrm>
            <a:off x="369652" y="4858034"/>
            <a:ext cx="1809344" cy="156694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9"/>
          <p:cNvSpPr/>
          <p:nvPr/>
        </p:nvSpPr>
        <p:spPr>
          <a:xfrm>
            <a:off x="627426" y="3355956"/>
            <a:ext cx="1634247" cy="144933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10"/>
          <p:cNvSpPr/>
          <p:nvPr/>
        </p:nvSpPr>
        <p:spPr>
          <a:xfrm>
            <a:off x="2688431" y="3603627"/>
            <a:ext cx="1180288" cy="111166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p:cNvSpPr/>
          <p:nvPr/>
        </p:nvSpPr>
        <p:spPr>
          <a:xfrm>
            <a:off x="3708902" y="4161348"/>
            <a:ext cx="1634247" cy="144933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p:nvPr/>
        </p:nvSpPr>
        <p:spPr>
          <a:xfrm>
            <a:off x="5749443" y="3110024"/>
            <a:ext cx="2668061" cy="220127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852711" y="983220"/>
            <a:ext cx="4280169" cy="523220"/>
          </a:xfrm>
          <a:prstGeom prst="rect">
            <a:avLst/>
          </a:prstGeom>
          <a:noFill/>
        </p:spPr>
        <p:txBody>
          <a:bodyPr wrap="square" rtlCol="0">
            <a:spAutoFit/>
          </a:bodyPr>
          <a:lstStyle/>
          <a:p>
            <a:r>
              <a:rPr kumimoji="1" lang="ja-JP" altLang="en-US" sz="2800" dirty="0">
                <a:solidFill>
                  <a:srgbClr val="FF0000"/>
                </a:solidFill>
                <a:latin typeface="HGP創英角ﾎﾟｯﾌﾟ体" panose="040B0A00000000000000" pitchFamily="50" charset="-128"/>
                <a:ea typeface="HGP創英角ﾎﾟｯﾌﾟ体" panose="040B0A00000000000000" pitchFamily="50" charset="-128"/>
              </a:rPr>
              <a:t>すてる前のできること探し</a:t>
            </a:r>
          </a:p>
        </p:txBody>
      </p:sp>
    </p:spTree>
    <p:extLst>
      <p:ext uri="{BB962C8B-B14F-4D97-AF65-F5344CB8AC3E}">
        <p14:creationId xmlns:p14="http://schemas.microsoft.com/office/powerpoint/2010/main" val="354560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P spid="11" grpId="0" animBg="1"/>
      <p:bldP spid="12"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EC788215-3A6C-4E71-9758-E73D24A641B8}"/>
              </a:ext>
            </a:extLst>
          </p:cNvPr>
          <p:cNvSpPr/>
          <p:nvPr/>
        </p:nvSpPr>
        <p:spPr>
          <a:xfrm>
            <a:off x="437480" y="531605"/>
            <a:ext cx="8503597" cy="6178462"/>
          </a:xfrm>
          <a:prstGeom prst="roundRect">
            <a:avLst>
              <a:gd name="adj" fmla="val 75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4" name="図 3">
            <a:extLst>
              <a:ext uri="{FF2B5EF4-FFF2-40B4-BE49-F238E27FC236}">
                <a16:creationId xmlns:a16="http://schemas.microsoft.com/office/drawing/2014/main" id="{A364B750-F71F-4AB9-AD4E-9F479B79C3F5}"/>
              </a:ext>
            </a:extLst>
          </p:cNvPr>
          <p:cNvPicPr>
            <a:picLocks noChangeAspect="1"/>
          </p:cNvPicPr>
          <p:nvPr/>
        </p:nvPicPr>
        <p:blipFill>
          <a:blip r:embed="rId3"/>
          <a:stretch>
            <a:fillRect/>
          </a:stretch>
        </p:blipFill>
        <p:spPr>
          <a:xfrm>
            <a:off x="888786" y="995630"/>
            <a:ext cx="7762462" cy="5483154"/>
          </a:xfrm>
          <a:prstGeom prst="rect">
            <a:avLst/>
          </a:prstGeom>
        </p:spPr>
      </p:pic>
      <p:sp>
        <p:nvSpPr>
          <p:cNvPr id="17" name="星: 5 pt 16">
            <a:extLst>
              <a:ext uri="{FF2B5EF4-FFF2-40B4-BE49-F238E27FC236}">
                <a16:creationId xmlns:a16="http://schemas.microsoft.com/office/drawing/2014/main" id="{D6FF6FEA-4B32-48EC-9304-77B42BE46CFE}"/>
              </a:ext>
            </a:extLst>
          </p:cNvPr>
          <p:cNvSpPr/>
          <p:nvPr/>
        </p:nvSpPr>
        <p:spPr>
          <a:xfrm rot="20777365">
            <a:off x="8243235" y="-18071"/>
            <a:ext cx="816027" cy="695623"/>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530E353D-1EFC-4085-B69D-C6E120CAB9A4}"/>
              </a:ext>
            </a:extLst>
          </p:cNvPr>
          <p:cNvSpPr/>
          <p:nvPr/>
        </p:nvSpPr>
        <p:spPr>
          <a:xfrm>
            <a:off x="1370613" y="1945228"/>
            <a:ext cx="1539870" cy="3468319"/>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E8DE74A0-0624-48EE-87DD-8CB7CE75F928}"/>
              </a:ext>
            </a:extLst>
          </p:cNvPr>
          <p:cNvSpPr/>
          <p:nvPr/>
        </p:nvSpPr>
        <p:spPr>
          <a:xfrm>
            <a:off x="4986227" y="1945229"/>
            <a:ext cx="1661158" cy="3468318"/>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D08E3C7B-AA65-43A3-9F23-0578D30C90E9}"/>
              </a:ext>
            </a:extLst>
          </p:cNvPr>
          <p:cNvSpPr/>
          <p:nvPr/>
        </p:nvSpPr>
        <p:spPr>
          <a:xfrm>
            <a:off x="6713825" y="1899509"/>
            <a:ext cx="1661158" cy="3514038"/>
          </a:xfrm>
          <a:prstGeom prst="rect">
            <a:avLst/>
          </a:prstGeom>
          <a:noFill/>
          <a:ln w="635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65821978-8631-41A1-9B6B-FF560F60903C}"/>
              </a:ext>
            </a:extLst>
          </p:cNvPr>
          <p:cNvSpPr txBox="1"/>
          <p:nvPr/>
        </p:nvSpPr>
        <p:spPr>
          <a:xfrm>
            <a:off x="1316619" y="-69368"/>
            <a:ext cx="7334630" cy="523220"/>
          </a:xfrm>
          <a:prstGeom prst="rect">
            <a:avLst/>
          </a:prstGeom>
          <a:noFill/>
        </p:spPr>
        <p:txBody>
          <a:bodyPr wrap="square">
            <a:spAutoFit/>
          </a:bodyPr>
          <a:lstStyle/>
          <a:p>
            <a:r>
              <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rPr>
              <a:t>ミッション３　作戦をたてて、チャレンジしよう！</a:t>
            </a:r>
            <a:endParaRPr kumimoji="1" lang="en-US" altLang="ja-JP" sz="28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2" name="正方形/長方形 11">
            <a:extLst>
              <a:ext uri="{FF2B5EF4-FFF2-40B4-BE49-F238E27FC236}">
                <a16:creationId xmlns:a16="http://schemas.microsoft.com/office/drawing/2014/main" id="{D08E3C7B-AA65-43A3-9F23-0578D30C90E9}"/>
              </a:ext>
            </a:extLst>
          </p:cNvPr>
          <p:cNvSpPr/>
          <p:nvPr/>
        </p:nvSpPr>
        <p:spPr>
          <a:xfrm>
            <a:off x="2917537" y="1913763"/>
            <a:ext cx="1661158" cy="3514038"/>
          </a:xfrm>
          <a:prstGeom prst="rect">
            <a:avLst/>
          </a:prstGeom>
          <a:noFill/>
          <a:ln w="635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8" name="Picture 4" descr="ソース画像を表示"/>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015" y="-138534"/>
            <a:ext cx="1184771" cy="1184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84787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EC788215-3A6C-4E71-9758-E73D24A641B8}"/>
              </a:ext>
            </a:extLst>
          </p:cNvPr>
          <p:cNvSpPr/>
          <p:nvPr/>
        </p:nvSpPr>
        <p:spPr>
          <a:xfrm>
            <a:off x="320201" y="514168"/>
            <a:ext cx="8503597" cy="6003192"/>
          </a:xfrm>
          <a:prstGeom prst="roundRect">
            <a:avLst>
              <a:gd name="adj" fmla="val 75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3A0E723E-88E4-474C-8CDC-33167752AB89}"/>
              </a:ext>
            </a:extLst>
          </p:cNvPr>
          <p:cNvSpPr txBox="1"/>
          <p:nvPr/>
        </p:nvSpPr>
        <p:spPr>
          <a:xfrm>
            <a:off x="976027" y="811333"/>
            <a:ext cx="7623224" cy="646331"/>
          </a:xfrm>
          <a:prstGeom prst="rect">
            <a:avLst/>
          </a:prstGeom>
          <a:noFill/>
        </p:spPr>
        <p:txBody>
          <a:bodyPr wrap="square" rtlCol="0">
            <a:spAutoFit/>
          </a:bodyPr>
          <a:lstStyle/>
          <a:p>
            <a:pPr algn="ctr"/>
            <a:r>
              <a:rPr kumimoji="1" lang="ja-JP" altLang="en-US" sz="3600" dirty="0">
                <a:solidFill>
                  <a:schemeClr val="accent2"/>
                </a:solidFill>
                <a:latin typeface="HGP創英角ｺﾞｼｯｸUB" panose="020B0900000000000000" pitchFamily="50" charset="-128"/>
                <a:ea typeface="HGP創英角ｺﾞｼｯｸUB" panose="020B0900000000000000" pitchFamily="50" charset="-128"/>
              </a:rPr>
              <a:t>チャレンジの結果をふりかえってみよう</a:t>
            </a:r>
            <a:endParaRPr kumimoji="1" lang="en-US" altLang="ja-JP" sz="3600" dirty="0">
              <a:solidFill>
                <a:schemeClr val="accent2"/>
              </a:solidFill>
              <a:latin typeface="HGP創英角ｺﾞｼｯｸUB" panose="020B0900000000000000" pitchFamily="50" charset="-128"/>
              <a:ea typeface="HGP創英角ｺﾞｼｯｸUB" panose="020B0900000000000000" pitchFamily="50" charset="-128"/>
            </a:endParaRPr>
          </a:p>
        </p:txBody>
      </p:sp>
      <p:pic>
        <p:nvPicPr>
          <p:cNvPr id="5" name="図 4">
            <a:extLst>
              <a:ext uri="{FF2B5EF4-FFF2-40B4-BE49-F238E27FC236}">
                <a16:creationId xmlns:a16="http://schemas.microsoft.com/office/drawing/2014/main" id="{BCB22CCC-5BCE-44B9-8987-1BFCB391D498}"/>
              </a:ext>
            </a:extLst>
          </p:cNvPr>
          <p:cNvPicPr>
            <a:picLocks noChangeAspect="1"/>
          </p:cNvPicPr>
          <p:nvPr/>
        </p:nvPicPr>
        <p:blipFill>
          <a:blip r:embed="rId3"/>
          <a:stretch>
            <a:fillRect/>
          </a:stretch>
        </p:blipFill>
        <p:spPr>
          <a:xfrm>
            <a:off x="320201" y="1691124"/>
            <a:ext cx="8509246" cy="4320348"/>
          </a:xfrm>
          <a:prstGeom prst="rect">
            <a:avLst/>
          </a:prstGeom>
        </p:spPr>
      </p:pic>
      <p:sp>
        <p:nvSpPr>
          <p:cNvPr id="2" name="正方形/長方形 1">
            <a:extLst>
              <a:ext uri="{FF2B5EF4-FFF2-40B4-BE49-F238E27FC236}">
                <a16:creationId xmlns:a16="http://schemas.microsoft.com/office/drawing/2014/main" id="{EF096D6D-1B20-4BE6-B2E0-78A647680445}"/>
              </a:ext>
            </a:extLst>
          </p:cNvPr>
          <p:cNvSpPr/>
          <p:nvPr/>
        </p:nvSpPr>
        <p:spPr>
          <a:xfrm>
            <a:off x="4267202" y="4023360"/>
            <a:ext cx="2042157" cy="185928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62C26ECE-E408-4F23-BDB7-A45D91810CF7}"/>
              </a:ext>
            </a:extLst>
          </p:cNvPr>
          <p:cNvSpPr/>
          <p:nvPr/>
        </p:nvSpPr>
        <p:spPr>
          <a:xfrm>
            <a:off x="6355078" y="4023360"/>
            <a:ext cx="2042157" cy="185928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Picture 4" descr="ソース画像を表示"/>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6548"/>
            <a:ext cx="1184771" cy="1184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452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EC788215-3A6C-4E71-9758-E73D24A641B8}"/>
              </a:ext>
            </a:extLst>
          </p:cNvPr>
          <p:cNvSpPr/>
          <p:nvPr/>
        </p:nvSpPr>
        <p:spPr>
          <a:xfrm>
            <a:off x="320201" y="514168"/>
            <a:ext cx="8503597" cy="6003192"/>
          </a:xfrm>
          <a:prstGeom prst="roundRect">
            <a:avLst>
              <a:gd name="adj" fmla="val 75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3A0E723E-88E4-474C-8CDC-33167752AB89}"/>
              </a:ext>
            </a:extLst>
          </p:cNvPr>
          <p:cNvSpPr txBox="1"/>
          <p:nvPr/>
        </p:nvSpPr>
        <p:spPr>
          <a:xfrm>
            <a:off x="976027" y="811333"/>
            <a:ext cx="7623224" cy="646331"/>
          </a:xfrm>
          <a:prstGeom prst="rect">
            <a:avLst/>
          </a:prstGeom>
          <a:noFill/>
        </p:spPr>
        <p:txBody>
          <a:bodyPr wrap="square" rtlCol="0">
            <a:spAutoFit/>
          </a:bodyPr>
          <a:lstStyle/>
          <a:p>
            <a:pPr algn="ctr"/>
            <a:r>
              <a:rPr kumimoji="1" lang="ja-JP" altLang="en-US" sz="3600" dirty="0">
                <a:solidFill>
                  <a:schemeClr val="accent2"/>
                </a:solidFill>
                <a:latin typeface="HGP創英角ｺﾞｼｯｸUB" panose="020B0900000000000000" pitchFamily="50" charset="-128"/>
                <a:ea typeface="HGP創英角ｺﾞｼｯｸUB" panose="020B0900000000000000" pitchFamily="50" charset="-128"/>
              </a:rPr>
              <a:t>チャレンジの結果をふりかえってみよう</a:t>
            </a:r>
            <a:endParaRPr kumimoji="1" lang="en-US" altLang="ja-JP" sz="3600" dirty="0">
              <a:solidFill>
                <a:schemeClr val="accent2"/>
              </a:solidFill>
              <a:latin typeface="HGP創英角ｺﾞｼｯｸUB" panose="020B0900000000000000" pitchFamily="50" charset="-128"/>
              <a:ea typeface="HGP創英角ｺﾞｼｯｸUB" panose="020B0900000000000000" pitchFamily="50" charset="-128"/>
            </a:endParaRPr>
          </a:p>
        </p:txBody>
      </p:sp>
      <p:pic>
        <p:nvPicPr>
          <p:cNvPr id="3" name="図 2">
            <a:extLst>
              <a:ext uri="{FF2B5EF4-FFF2-40B4-BE49-F238E27FC236}">
                <a16:creationId xmlns:a16="http://schemas.microsoft.com/office/drawing/2014/main" id="{54A3BB4E-7A7D-43D1-8868-CF7DDA7098CE}"/>
              </a:ext>
            </a:extLst>
          </p:cNvPr>
          <p:cNvPicPr>
            <a:picLocks noChangeAspect="1"/>
          </p:cNvPicPr>
          <p:nvPr/>
        </p:nvPicPr>
        <p:blipFill>
          <a:blip r:embed="rId3"/>
          <a:stretch>
            <a:fillRect/>
          </a:stretch>
        </p:blipFill>
        <p:spPr>
          <a:xfrm>
            <a:off x="320201" y="2484082"/>
            <a:ext cx="8534400" cy="2695575"/>
          </a:xfrm>
          <a:prstGeom prst="rect">
            <a:avLst/>
          </a:prstGeom>
        </p:spPr>
      </p:pic>
      <p:pic>
        <p:nvPicPr>
          <p:cNvPr id="5" name="Picture 4" descr="ソース画像を表示"/>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3665"/>
            <a:ext cx="1184771" cy="1184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07122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EC788215-3A6C-4E71-9758-E73D24A641B8}"/>
              </a:ext>
            </a:extLst>
          </p:cNvPr>
          <p:cNvSpPr/>
          <p:nvPr/>
        </p:nvSpPr>
        <p:spPr>
          <a:xfrm>
            <a:off x="320201" y="514168"/>
            <a:ext cx="8503597" cy="6003192"/>
          </a:xfrm>
          <a:prstGeom prst="roundRect">
            <a:avLst>
              <a:gd name="adj" fmla="val 75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3A0E723E-88E4-474C-8CDC-33167752AB89}"/>
              </a:ext>
            </a:extLst>
          </p:cNvPr>
          <p:cNvSpPr txBox="1"/>
          <p:nvPr/>
        </p:nvSpPr>
        <p:spPr>
          <a:xfrm>
            <a:off x="1235764" y="514168"/>
            <a:ext cx="7222436" cy="646331"/>
          </a:xfrm>
          <a:prstGeom prst="rect">
            <a:avLst/>
          </a:prstGeom>
          <a:noFill/>
        </p:spPr>
        <p:txBody>
          <a:bodyPr wrap="square" rtlCol="0">
            <a:spAutoFit/>
          </a:bodyPr>
          <a:lstStyle/>
          <a:p>
            <a:pPr algn="ctr"/>
            <a:r>
              <a:rPr kumimoji="1" lang="ja-JP" altLang="en-US" sz="3600" dirty="0">
                <a:solidFill>
                  <a:schemeClr val="accent2"/>
                </a:solidFill>
                <a:latin typeface="HGP創英角ｺﾞｼｯｸUB" panose="020B0900000000000000" pitchFamily="50" charset="-128"/>
                <a:ea typeface="HGP創英角ｺﾞｼｯｸUB" panose="020B0900000000000000" pitchFamily="50" charset="-128"/>
              </a:rPr>
              <a:t>ごみの重さを量ってみよう！</a:t>
            </a:r>
            <a:endParaRPr kumimoji="1" lang="en-US" altLang="ja-JP" sz="3600" dirty="0">
              <a:solidFill>
                <a:schemeClr val="accent2"/>
              </a:solidFill>
              <a:latin typeface="HGP創英角ｺﾞｼｯｸUB" panose="020B0900000000000000" pitchFamily="50" charset="-128"/>
              <a:ea typeface="HGP創英角ｺﾞｼｯｸUB" panose="020B0900000000000000" pitchFamily="50" charset="-128"/>
            </a:endParaRPr>
          </a:p>
        </p:txBody>
      </p:sp>
      <p:pic>
        <p:nvPicPr>
          <p:cNvPr id="3" name="図 2" descr="グラフィカル ユーザー インターフェイス, Web サイト が含まれている画像&#10;&#10;自動的に生成された説明">
            <a:extLst>
              <a:ext uri="{FF2B5EF4-FFF2-40B4-BE49-F238E27FC236}">
                <a16:creationId xmlns:a16="http://schemas.microsoft.com/office/drawing/2014/main" id="{52DCA186-21DE-4DCE-A76E-5A0CDEA737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8373" y="1213568"/>
            <a:ext cx="5473069" cy="2215432"/>
          </a:xfrm>
          <a:prstGeom prst="rect">
            <a:avLst/>
          </a:prstGeom>
        </p:spPr>
      </p:pic>
      <p:pic>
        <p:nvPicPr>
          <p:cNvPr id="6" name="図 5" descr="グラフィカル ユーザー インターフェイス が含まれている画像&#10;&#10;自動的に生成された説明">
            <a:extLst>
              <a:ext uri="{FF2B5EF4-FFF2-40B4-BE49-F238E27FC236}">
                <a16:creationId xmlns:a16="http://schemas.microsoft.com/office/drawing/2014/main" id="{3546BF15-91AB-4963-9B38-E75E7AC5EB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6250" y="3541081"/>
            <a:ext cx="5495192" cy="2864197"/>
          </a:xfrm>
          <a:prstGeom prst="rect">
            <a:avLst/>
          </a:prstGeom>
        </p:spPr>
      </p:pic>
      <p:sp>
        <p:nvSpPr>
          <p:cNvPr id="5" name="テキスト ボックス 4"/>
          <p:cNvSpPr txBox="1"/>
          <p:nvPr/>
        </p:nvSpPr>
        <p:spPr>
          <a:xfrm>
            <a:off x="393716" y="2089180"/>
            <a:ext cx="1684096" cy="523220"/>
          </a:xfrm>
          <a:prstGeom prst="rect">
            <a:avLst/>
          </a:prstGeom>
          <a:noFill/>
        </p:spPr>
        <p:txBody>
          <a:bodyPr wrap="square" rtlCol="0">
            <a:spAutoFit/>
          </a:bodyPr>
          <a:lstStyle/>
          <a:p>
            <a:r>
              <a:rPr kumimoji="1" lang="ja-JP" altLang="en-US" sz="2800" dirty="0">
                <a:solidFill>
                  <a:schemeClr val="accent2"/>
                </a:solidFill>
                <a:latin typeface="HGP創英角ｺﾞｼｯｸUB" panose="020B0900000000000000" pitchFamily="50" charset="-128"/>
                <a:ea typeface="HGP創英角ｺﾞｼｯｸUB" panose="020B0900000000000000" pitchFamily="50" charset="-128"/>
              </a:rPr>
              <a:t>２ページ</a:t>
            </a:r>
          </a:p>
        </p:txBody>
      </p:sp>
      <p:sp>
        <p:nvSpPr>
          <p:cNvPr id="13" name="テキスト ボックス 12"/>
          <p:cNvSpPr txBox="1"/>
          <p:nvPr/>
        </p:nvSpPr>
        <p:spPr>
          <a:xfrm>
            <a:off x="383894" y="4873013"/>
            <a:ext cx="1684096" cy="954107"/>
          </a:xfrm>
          <a:prstGeom prst="rect">
            <a:avLst/>
          </a:prstGeom>
          <a:noFill/>
        </p:spPr>
        <p:txBody>
          <a:bodyPr wrap="square" rtlCol="0">
            <a:spAutoFit/>
          </a:bodyPr>
          <a:lstStyle/>
          <a:p>
            <a:r>
              <a:rPr kumimoji="1" lang="en-US" altLang="ja-JP" sz="2800" dirty="0">
                <a:solidFill>
                  <a:schemeClr val="accent2"/>
                </a:solidFill>
                <a:latin typeface="HGP創英角ｺﾞｼｯｸUB" panose="020B0900000000000000" pitchFamily="50" charset="-128"/>
                <a:ea typeface="HGP創英角ｺﾞｼｯｸUB" panose="020B0900000000000000" pitchFamily="50" charset="-128"/>
              </a:rPr>
              <a:t>7</a:t>
            </a:r>
            <a:r>
              <a:rPr kumimoji="1" lang="ja-JP" altLang="en-US" sz="2800" dirty="0">
                <a:solidFill>
                  <a:schemeClr val="accent2"/>
                </a:solidFill>
                <a:latin typeface="HGP創英角ｺﾞｼｯｸUB" panose="020B0900000000000000" pitchFamily="50" charset="-128"/>
                <a:ea typeface="HGP創英角ｺﾞｼｯｸUB" panose="020B0900000000000000" pitchFamily="50" charset="-128"/>
              </a:rPr>
              <a:t>ページ</a:t>
            </a:r>
            <a:endParaRPr kumimoji="1" lang="en-US" altLang="ja-JP" sz="2800" dirty="0">
              <a:solidFill>
                <a:schemeClr val="accent2"/>
              </a:solidFill>
              <a:latin typeface="HGP創英角ｺﾞｼｯｸUB" panose="020B0900000000000000" pitchFamily="50" charset="-128"/>
              <a:ea typeface="HGP創英角ｺﾞｼｯｸUB" panose="020B0900000000000000" pitchFamily="50" charset="-128"/>
            </a:endParaRPr>
          </a:p>
          <a:p>
            <a:endParaRPr kumimoji="1" lang="ja-JP" altLang="en-US" sz="2800" dirty="0">
              <a:solidFill>
                <a:schemeClr val="accent2"/>
              </a:solidFill>
              <a:latin typeface="HGP創英角ｺﾞｼｯｸUB" panose="020B0900000000000000" pitchFamily="50" charset="-128"/>
              <a:ea typeface="HGP創英角ｺﾞｼｯｸUB" panose="020B0900000000000000" pitchFamily="50" charset="-128"/>
            </a:endParaRPr>
          </a:p>
        </p:txBody>
      </p:sp>
      <p:pic>
        <p:nvPicPr>
          <p:cNvPr id="8" name="Picture 4" descr="ソース画像を表示"/>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993" y="-78218"/>
            <a:ext cx="1184771" cy="1184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36899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EC788215-3A6C-4E71-9758-E73D24A641B8}"/>
              </a:ext>
            </a:extLst>
          </p:cNvPr>
          <p:cNvSpPr/>
          <p:nvPr/>
        </p:nvSpPr>
        <p:spPr>
          <a:xfrm>
            <a:off x="237258" y="456320"/>
            <a:ext cx="8503597" cy="6003192"/>
          </a:xfrm>
          <a:prstGeom prst="roundRect">
            <a:avLst>
              <a:gd name="adj" fmla="val 75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5" name="図 4">
            <a:extLst>
              <a:ext uri="{FF2B5EF4-FFF2-40B4-BE49-F238E27FC236}">
                <a16:creationId xmlns:a16="http://schemas.microsoft.com/office/drawing/2014/main" id="{0B73BCF4-BEE8-4705-8857-976ED8A03233}"/>
              </a:ext>
            </a:extLst>
          </p:cNvPr>
          <p:cNvPicPr>
            <a:picLocks noChangeAspect="1"/>
          </p:cNvPicPr>
          <p:nvPr/>
        </p:nvPicPr>
        <p:blipFill>
          <a:blip r:embed="rId3"/>
          <a:stretch>
            <a:fillRect/>
          </a:stretch>
        </p:blipFill>
        <p:spPr>
          <a:xfrm>
            <a:off x="3723737" y="3514811"/>
            <a:ext cx="2012147" cy="2858866"/>
          </a:xfrm>
          <a:prstGeom prst="rect">
            <a:avLst/>
          </a:prstGeom>
          <a:noFill/>
        </p:spPr>
      </p:pic>
      <p:sp>
        <p:nvSpPr>
          <p:cNvPr id="9" name="星: 5 pt 8">
            <a:extLst>
              <a:ext uri="{FF2B5EF4-FFF2-40B4-BE49-F238E27FC236}">
                <a16:creationId xmlns:a16="http://schemas.microsoft.com/office/drawing/2014/main" id="{23F97B9F-FF96-48E5-8A1D-61E04816CB97}"/>
              </a:ext>
            </a:extLst>
          </p:cNvPr>
          <p:cNvSpPr/>
          <p:nvPr/>
        </p:nvSpPr>
        <p:spPr>
          <a:xfrm rot="20700000">
            <a:off x="372294" y="355541"/>
            <a:ext cx="1010691" cy="1010691"/>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星: 5 pt 18">
            <a:extLst>
              <a:ext uri="{FF2B5EF4-FFF2-40B4-BE49-F238E27FC236}">
                <a16:creationId xmlns:a16="http://schemas.microsoft.com/office/drawing/2014/main" id="{806F175B-66CE-4316-9CE1-8FF35D1BB31C}"/>
              </a:ext>
            </a:extLst>
          </p:cNvPr>
          <p:cNvSpPr/>
          <p:nvPr/>
        </p:nvSpPr>
        <p:spPr>
          <a:xfrm rot="900000">
            <a:off x="7264328" y="373836"/>
            <a:ext cx="1712100" cy="1712100"/>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星: 5 pt 20">
            <a:extLst>
              <a:ext uri="{FF2B5EF4-FFF2-40B4-BE49-F238E27FC236}">
                <a16:creationId xmlns:a16="http://schemas.microsoft.com/office/drawing/2014/main" id="{C7D6E708-AE48-47F8-A863-1FD6729A4889}"/>
              </a:ext>
            </a:extLst>
          </p:cNvPr>
          <p:cNvSpPr/>
          <p:nvPr/>
        </p:nvSpPr>
        <p:spPr>
          <a:xfrm rot="900000">
            <a:off x="90779" y="2818569"/>
            <a:ext cx="1007165" cy="1007165"/>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星: 5 pt 24">
            <a:extLst>
              <a:ext uri="{FF2B5EF4-FFF2-40B4-BE49-F238E27FC236}">
                <a16:creationId xmlns:a16="http://schemas.microsoft.com/office/drawing/2014/main" id="{86A5AF24-DFD0-4CE3-9B18-07CF5012085D}"/>
              </a:ext>
            </a:extLst>
          </p:cNvPr>
          <p:cNvSpPr/>
          <p:nvPr/>
        </p:nvSpPr>
        <p:spPr>
          <a:xfrm>
            <a:off x="8088906" y="5766172"/>
            <a:ext cx="651949" cy="651949"/>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7" name="図 26">
            <a:extLst>
              <a:ext uri="{FF2B5EF4-FFF2-40B4-BE49-F238E27FC236}">
                <a16:creationId xmlns:a16="http://schemas.microsoft.com/office/drawing/2014/main" id="{C751A6FE-92BC-4555-949F-3A4A7D74FE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22491">
            <a:off x="483962" y="4198517"/>
            <a:ext cx="1705801" cy="2046961"/>
          </a:xfrm>
          <a:prstGeom prst="rect">
            <a:avLst/>
          </a:prstGeom>
        </p:spPr>
      </p:pic>
      <p:sp>
        <p:nvSpPr>
          <p:cNvPr id="28" name="テキスト ボックス 27">
            <a:extLst>
              <a:ext uri="{FF2B5EF4-FFF2-40B4-BE49-F238E27FC236}">
                <a16:creationId xmlns:a16="http://schemas.microsoft.com/office/drawing/2014/main" id="{9E444539-B862-47EF-8886-AC1279C141FE}"/>
              </a:ext>
            </a:extLst>
          </p:cNvPr>
          <p:cNvSpPr txBox="1"/>
          <p:nvPr/>
        </p:nvSpPr>
        <p:spPr>
          <a:xfrm>
            <a:off x="900349" y="1094660"/>
            <a:ext cx="7348150" cy="2677656"/>
          </a:xfrm>
          <a:prstGeom prst="rect">
            <a:avLst/>
          </a:prstGeom>
          <a:noFill/>
        </p:spPr>
        <p:txBody>
          <a:bodyPr wrap="square" rtlCol="0">
            <a:spAutoFit/>
          </a:bodyPr>
          <a:lstStyle/>
          <a:p>
            <a:pPr algn="ctr"/>
            <a:r>
              <a:rPr kumimoji="1" lang="ja-JP" altLang="en-US" sz="4800" dirty="0">
                <a:solidFill>
                  <a:schemeClr val="accent2"/>
                </a:solidFill>
                <a:latin typeface="HGP創英角ｺﾞｼｯｸUB" panose="020B0900000000000000" pitchFamily="50" charset="-128"/>
                <a:ea typeface="HGP創英角ｺﾞｼｯｸUB" panose="020B0900000000000000" pitchFamily="50" charset="-128"/>
              </a:rPr>
              <a:t>さあ、</a:t>
            </a:r>
            <a:endParaRPr kumimoji="1" lang="en-US" altLang="ja-JP" sz="4800" dirty="0">
              <a:solidFill>
                <a:schemeClr val="accent2"/>
              </a:solidFill>
              <a:latin typeface="HGP創英角ｺﾞｼｯｸUB" panose="020B0900000000000000" pitchFamily="50" charset="-128"/>
              <a:ea typeface="HGP創英角ｺﾞｼｯｸUB" panose="020B0900000000000000" pitchFamily="50" charset="-128"/>
            </a:endParaRPr>
          </a:p>
          <a:p>
            <a:pPr algn="ctr"/>
            <a:r>
              <a:rPr kumimoji="1" lang="ja-JP" altLang="en-US" sz="4800" dirty="0">
                <a:solidFill>
                  <a:schemeClr val="accent2"/>
                </a:solidFill>
                <a:latin typeface="HGP創英角ｺﾞｼｯｸUB" panose="020B0900000000000000" pitchFamily="50" charset="-128"/>
                <a:ea typeface="HGP創英角ｺﾞｼｯｸUB" panose="020B0900000000000000" pitchFamily="50" charset="-128"/>
              </a:rPr>
              <a:t>ごみをへらす作戦をたてて</a:t>
            </a:r>
            <a:endParaRPr kumimoji="1" lang="en-US" altLang="ja-JP" sz="4800" dirty="0">
              <a:solidFill>
                <a:schemeClr val="accent2"/>
              </a:solidFill>
              <a:latin typeface="HGP創英角ｺﾞｼｯｸUB" panose="020B0900000000000000" pitchFamily="50" charset="-128"/>
              <a:ea typeface="HGP創英角ｺﾞｼｯｸUB" panose="020B0900000000000000" pitchFamily="50" charset="-128"/>
            </a:endParaRPr>
          </a:p>
          <a:p>
            <a:pPr algn="ctr"/>
            <a:r>
              <a:rPr kumimoji="1" lang="ja-JP" altLang="en-US" sz="4800" dirty="0">
                <a:solidFill>
                  <a:srgbClr val="00B050"/>
                </a:solidFill>
                <a:latin typeface="HGP創英角ｺﾞｼｯｸUB" panose="020B0900000000000000" pitchFamily="50" charset="-128"/>
                <a:ea typeface="HGP創英角ｺﾞｼｯｸUB" panose="020B0900000000000000" pitchFamily="50" charset="-128"/>
              </a:rPr>
              <a:t>１週間</a:t>
            </a:r>
            <a:r>
              <a:rPr kumimoji="1" lang="ja-JP" altLang="en-US" sz="4800" dirty="0">
                <a:solidFill>
                  <a:schemeClr val="accent2"/>
                </a:solidFill>
                <a:latin typeface="HGP創英角ｺﾞｼｯｸUB" panose="020B0900000000000000" pitchFamily="50" charset="-128"/>
                <a:ea typeface="HGP創英角ｺﾞｼｯｸUB" panose="020B0900000000000000" pitchFamily="50" charset="-128"/>
              </a:rPr>
              <a:t>チャレンジ！</a:t>
            </a:r>
            <a:endParaRPr kumimoji="1" lang="en-US" altLang="ja-JP" sz="4800" dirty="0">
              <a:solidFill>
                <a:schemeClr val="accent2"/>
              </a:solidFill>
              <a:latin typeface="HGP創英角ｺﾞｼｯｸUB" panose="020B0900000000000000" pitchFamily="50" charset="-128"/>
              <a:ea typeface="HGP創英角ｺﾞｼｯｸUB" panose="020B0900000000000000" pitchFamily="50" charset="-128"/>
            </a:endParaRPr>
          </a:p>
          <a:p>
            <a:endParaRPr kumimoji="1" lang="en-US" altLang="ja-JP" sz="2400" dirty="0">
              <a:solidFill>
                <a:schemeClr val="accent2"/>
              </a:solidFill>
              <a:latin typeface="HGP創英角ｺﾞｼｯｸUB" panose="020B0900000000000000" pitchFamily="50" charset="-128"/>
              <a:ea typeface="HGP創英角ｺﾞｼｯｸUB" panose="020B0900000000000000" pitchFamily="50" charset="-128"/>
            </a:endParaRPr>
          </a:p>
        </p:txBody>
      </p:sp>
      <p:sp>
        <p:nvSpPr>
          <p:cNvPr id="30" name="星: 5 pt 29">
            <a:extLst>
              <a:ext uri="{FF2B5EF4-FFF2-40B4-BE49-F238E27FC236}">
                <a16:creationId xmlns:a16="http://schemas.microsoft.com/office/drawing/2014/main" id="{E7E4C7ED-72F9-4ED3-9D40-DA90D17D6DCC}"/>
              </a:ext>
            </a:extLst>
          </p:cNvPr>
          <p:cNvSpPr/>
          <p:nvPr/>
        </p:nvSpPr>
        <p:spPr>
          <a:xfrm>
            <a:off x="6094693" y="4304083"/>
            <a:ext cx="651949" cy="651949"/>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星: 5 pt 31">
            <a:extLst>
              <a:ext uri="{FF2B5EF4-FFF2-40B4-BE49-F238E27FC236}">
                <a16:creationId xmlns:a16="http://schemas.microsoft.com/office/drawing/2014/main" id="{CFE2C9B7-CFAA-4A75-92BF-006F83EEB410}"/>
              </a:ext>
            </a:extLst>
          </p:cNvPr>
          <p:cNvSpPr/>
          <p:nvPr/>
        </p:nvSpPr>
        <p:spPr>
          <a:xfrm>
            <a:off x="2221252" y="5630590"/>
            <a:ext cx="651949" cy="651949"/>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星: 5 pt 33">
            <a:extLst>
              <a:ext uri="{FF2B5EF4-FFF2-40B4-BE49-F238E27FC236}">
                <a16:creationId xmlns:a16="http://schemas.microsoft.com/office/drawing/2014/main" id="{A4D23A97-49CE-482C-B63D-3A0874EB5DA5}"/>
              </a:ext>
            </a:extLst>
          </p:cNvPr>
          <p:cNvSpPr/>
          <p:nvPr/>
        </p:nvSpPr>
        <p:spPr>
          <a:xfrm rot="20700000">
            <a:off x="6537620" y="534911"/>
            <a:ext cx="651949" cy="651949"/>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552653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EC788215-3A6C-4E71-9758-E73D24A641B8}"/>
              </a:ext>
            </a:extLst>
          </p:cNvPr>
          <p:cNvSpPr/>
          <p:nvPr/>
        </p:nvSpPr>
        <p:spPr>
          <a:xfrm>
            <a:off x="304800" y="481566"/>
            <a:ext cx="8503597" cy="6003192"/>
          </a:xfrm>
          <a:prstGeom prst="roundRect">
            <a:avLst>
              <a:gd name="adj" fmla="val 75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prstClr val="white"/>
              </a:solidFill>
            </a:endParaRPr>
          </a:p>
        </p:txBody>
      </p:sp>
      <p:sp>
        <p:nvSpPr>
          <p:cNvPr id="15" name="星: 5 pt 14">
            <a:extLst>
              <a:ext uri="{FF2B5EF4-FFF2-40B4-BE49-F238E27FC236}">
                <a16:creationId xmlns:a16="http://schemas.microsoft.com/office/drawing/2014/main" id="{F518EEF3-1CC9-4027-A16B-5544CFEE7188}"/>
              </a:ext>
            </a:extLst>
          </p:cNvPr>
          <p:cNvSpPr/>
          <p:nvPr/>
        </p:nvSpPr>
        <p:spPr>
          <a:xfrm rot="20700000">
            <a:off x="274320" y="2391903"/>
            <a:ext cx="1010691" cy="1010691"/>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16" name="星: 5 pt 15">
            <a:extLst>
              <a:ext uri="{FF2B5EF4-FFF2-40B4-BE49-F238E27FC236}">
                <a16:creationId xmlns:a16="http://schemas.microsoft.com/office/drawing/2014/main" id="{5DA88DD3-8BFA-4221-AB65-C9CD822C4499}"/>
              </a:ext>
            </a:extLst>
          </p:cNvPr>
          <p:cNvSpPr/>
          <p:nvPr/>
        </p:nvSpPr>
        <p:spPr>
          <a:xfrm rot="900000">
            <a:off x="7264328" y="373836"/>
            <a:ext cx="1712100" cy="1712100"/>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17" name="星: 5 pt 16">
            <a:extLst>
              <a:ext uri="{FF2B5EF4-FFF2-40B4-BE49-F238E27FC236}">
                <a16:creationId xmlns:a16="http://schemas.microsoft.com/office/drawing/2014/main" id="{D6FF6FEA-4B32-48EC-9304-77B42BE46CFE}"/>
              </a:ext>
            </a:extLst>
          </p:cNvPr>
          <p:cNvSpPr/>
          <p:nvPr/>
        </p:nvSpPr>
        <p:spPr>
          <a:xfrm rot="900000">
            <a:off x="524316" y="3852321"/>
            <a:ext cx="1007165" cy="1007165"/>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18" name="星: 5 pt 17">
            <a:extLst>
              <a:ext uri="{FF2B5EF4-FFF2-40B4-BE49-F238E27FC236}">
                <a16:creationId xmlns:a16="http://schemas.microsoft.com/office/drawing/2014/main" id="{8C7E279C-BB1A-4A60-AD77-9917BAFCA362}"/>
              </a:ext>
            </a:extLst>
          </p:cNvPr>
          <p:cNvSpPr/>
          <p:nvPr/>
        </p:nvSpPr>
        <p:spPr>
          <a:xfrm rot="3600000">
            <a:off x="357771" y="5691852"/>
            <a:ext cx="1007165" cy="1007165"/>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20" name="星: 5 pt 19">
            <a:extLst>
              <a:ext uri="{FF2B5EF4-FFF2-40B4-BE49-F238E27FC236}">
                <a16:creationId xmlns:a16="http://schemas.microsoft.com/office/drawing/2014/main" id="{C8933AAB-C86D-4B8F-8C07-7E0258AD9720}"/>
              </a:ext>
            </a:extLst>
          </p:cNvPr>
          <p:cNvSpPr/>
          <p:nvPr/>
        </p:nvSpPr>
        <p:spPr>
          <a:xfrm>
            <a:off x="5470378" y="6077050"/>
            <a:ext cx="651949" cy="651949"/>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22" name="星: 5 pt 21">
            <a:extLst>
              <a:ext uri="{FF2B5EF4-FFF2-40B4-BE49-F238E27FC236}">
                <a16:creationId xmlns:a16="http://schemas.microsoft.com/office/drawing/2014/main" id="{BEB3D394-11BA-4DC7-A734-8CC4FBA01CF9}"/>
              </a:ext>
            </a:extLst>
          </p:cNvPr>
          <p:cNvSpPr/>
          <p:nvPr/>
        </p:nvSpPr>
        <p:spPr>
          <a:xfrm>
            <a:off x="3248891" y="5691883"/>
            <a:ext cx="651949" cy="651949"/>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24" name="星: 5 pt 23">
            <a:extLst>
              <a:ext uri="{FF2B5EF4-FFF2-40B4-BE49-F238E27FC236}">
                <a16:creationId xmlns:a16="http://schemas.microsoft.com/office/drawing/2014/main" id="{F3269D3F-C48B-4136-AD64-75C67AE57BE6}"/>
              </a:ext>
            </a:extLst>
          </p:cNvPr>
          <p:cNvSpPr/>
          <p:nvPr/>
        </p:nvSpPr>
        <p:spPr>
          <a:xfrm rot="20700000">
            <a:off x="5837229" y="826662"/>
            <a:ext cx="651949" cy="651949"/>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grpSp>
        <p:nvGrpSpPr>
          <p:cNvPr id="26" name="グループ化 25">
            <a:extLst>
              <a:ext uri="{FF2B5EF4-FFF2-40B4-BE49-F238E27FC236}">
                <a16:creationId xmlns:a16="http://schemas.microsoft.com/office/drawing/2014/main" id="{F807D685-30B1-4B7E-B7A7-2A1E6F4A4384}"/>
              </a:ext>
            </a:extLst>
          </p:cNvPr>
          <p:cNvGrpSpPr/>
          <p:nvPr/>
        </p:nvGrpSpPr>
        <p:grpSpPr>
          <a:xfrm rot="20892255">
            <a:off x="2508293" y="1274392"/>
            <a:ext cx="3578809" cy="3692097"/>
            <a:chOff x="937973" y="775180"/>
            <a:chExt cx="2989817" cy="3157737"/>
          </a:xfrm>
        </p:grpSpPr>
        <p:pic>
          <p:nvPicPr>
            <p:cNvPr id="29" name="図 28">
              <a:extLst>
                <a:ext uri="{FF2B5EF4-FFF2-40B4-BE49-F238E27FC236}">
                  <a16:creationId xmlns:a16="http://schemas.microsoft.com/office/drawing/2014/main" id="{492C4B61-91DC-4373-932C-C1C30A054612}"/>
                </a:ext>
              </a:extLst>
            </p:cNvPr>
            <p:cNvPicPr>
              <a:picLocks noChangeAspect="1"/>
            </p:cNvPicPr>
            <p:nvPr/>
          </p:nvPicPr>
          <p:blipFill>
            <a:blip r:embed="rId3"/>
            <a:stretch>
              <a:fillRect/>
            </a:stretch>
          </p:blipFill>
          <p:spPr>
            <a:xfrm>
              <a:off x="1908762" y="775180"/>
              <a:ext cx="1766175" cy="1888826"/>
            </a:xfrm>
            <a:prstGeom prst="rect">
              <a:avLst/>
            </a:prstGeom>
          </p:spPr>
        </p:pic>
        <p:sp>
          <p:nvSpPr>
            <p:cNvPr id="31" name="四角形: 角を丸くする 30">
              <a:extLst>
                <a:ext uri="{FF2B5EF4-FFF2-40B4-BE49-F238E27FC236}">
                  <a16:creationId xmlns:a16="http://schemas.microsoft.com/office/drawing/2014/main" id="{574D0092-38B5-4E7A-AF1C-080B9812D6F2}"/>
                </a:ext>
              </a:extLst>
            </p:cNvPr>
            <p:cNvSpPr/>
            <p:nvPr/>
          </p:nvSpPr>
          <p:spPr>
            <a:xfrm rot="708573">
              <a:off x="937973" y="2519600"/>
              <a:ext cx="2989817" cy="14133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400" dirty="0">
                  <a:solidFill>
                    <a:prstClr val="white"/>
                  </a:solidFill>
                  <a:latin typeface="HGP創英角ｺﾞｼｯｸUB" panose="020B0900000000000000" pitchFamily="50" charset="-128"/>
                  <a:ea typeface="HGP創英角ｺﾞｼｯｸUB" panose="020B0900000000000000" pitchFamily="50" charset="-128"/>
                </a:rPr>
                <a:t>ごみをへらす</a:t>
              </a:r>
              <a:endParaRPr kumimoji="1" lang="en-US" altLang="ja-JP" sz="4400" dirty="0">
                <a:solidFill>
                  <a:prstClr val="white"/>
                </a:solidFill>
                <a:latin typeface="HGP創英角ｺﾞｼｯｸUB" panose="020B0900000000000000" pitchFamily="50" charset="-128"/>
                <a:ea typeface="HGP創英角ｺﾞｼｯｸUB" panose="020B0900000000000000" pitchFamily="50" charset="-128"/>
              </a:endParaRPr>
            </a:p>
            <a:p>
              <a:pPr algn="ctr"/>
              <a:r>
                <a:rPr kumimoji="1" lang="ja-JP" altLang="en-US" sz="4400" dirty="0">
                  <a:solidFill>
                    <a:prstClr val="white"/>
                  </a:solidFill>
                  <a:latin typeface="HGP創英角ｺﾞｼｯｸUB" panose="020B0900000000000000" pitchFamily="50" charset="-128"/>
                  <a:ea typeface="HGP創英角ｺﾞｼｯｸUB" panose="020B0900000000000000" pitchFamily="50" charset="-128"/>
                </a:rPr>
                <a:t>４つのワケ</a:t>
              </a:r>
            </a:p>
          </p:txBody>
        </p:sp>
      </p:grpSp>
      <p:sp>
        <p:nvSpPr>
          <p:cNvPr id="33" name="テキスト ボックス 32">
            <a:extLst>
              <a:ext uri="{FF2B5EF4-FFF2-40B4-BE49-F238E27FC236}">
                <a16:creationId xmlns:a16="http://schemas.microsoft.com/office/drawing/2014/main" id="{C2656284-3D8E-48D9-A525-A7F7413C3677}"/>
              </a:ext>
            </a:extLst>
          </p:cNvPr>
          <p:cNvSpPr txBox="1"/>
          <p:nvPr/>
        </p:nvSpPr>
        <p:spPr>
          <a:xfrm rot="1425776">
            <a:off x="6085361" y="2620067"/>
            <a:ext cx="954157" cy="3770263"/>
          </a:xfrm>
          <a:prstGeom prst="rect">
            <a:avLst/>
          </a:prstGeom>
          <a:noFill/>
        </p:spPr>
        <p:txBody>
          <a:bodyPr wrap="square" rtlCol="0">
            <a:spAutoFit/>
          </a:bodyPr>
          <a:lstStyle/>
          <a:p>
            <a:r>
              <a:rPr kumimoji="1" lang="ja-JP" altLang="en-US" sz="23900" dirty="0">
                <a:solidFill>
                  <a:srgbClr val="FF3399"/>
                </a:solidFill>
                <a:latin typeface="HGP創英角ｺﾞｼｯｸUB" panose="020B0900000000000000" pitchFamily="50" charset="-128"/>
                <a:ea typeface="HGP創英角ｺﾞｼｯｸUB" panose="020B0900000000000000" pitchFamily="50" charset="-128"/>
              </a:rPr>
              <a:t>？</a:t>
            </a:r>
          </a:p>
        </p:txBody>
      </p:sp>
      <p:sp>
        <p:nvSpPr>
          <p:cNvPr id="35" name="テキスト ボックス 34">
            <a:extLst>
              <a:ext uri="{FF2B5EF4-FFF2-40B4-BE49-F238E27FC236}">
                <a16:creationId xmlns:a16="http://schemas.microsoft.com/office/drawing/2014/main" id="{EDAC7D4B-3E9C-4A50-93DD-DFA3FC7FD6EA}"/>
              </a:ext>
            </a:extLst>
          </p:cNvPr>
          <p:cNvSpPr txBox="1"/>
          <p:nvPr/>
        </p:nvSpPr>
        <p:spPr>
          <a:xfrm rot="19610915">
            <a:off x="550819" y="357314"/>
            <a:ext cx="954157" cy="3154710"/>
          </a:xfrm>
          <a:prstGeom prst="rect">
            <a:avLst/>
          </a:prstGeom>
          <a:noFill/>
        </p:spPr>
        <p:txBody>
          <a:bodyPr wrap="square" rtlCol="0">
            <a:spAutoFit/>
          </a:bodyPr>
          <a:lstStyle/>
          <a:p>
            <a:r>
              <a:rPr kumimoji="1" lang="ja-JP" altLang="en-US" sz="19900" dirty="0">
                <a:solidFill>
                  <a:srgbClr val="FF3399"/>
                </a:solidFill>
                <a:latin typeface="HGP創英角ｺﾞｼｯｸUB" panose="020B0900000000000000" pitchFamily="50" charset="-128"/>
                <a:ea typeface="HGP創英角ｺﾞｼｯｸUB" panose="020B0900000000000000" pitchFamily="50" charset="-128"/>
              </a:rPr>
              <a:t>？</a:t>
            </a:r>
          </a:p>
        </p:txBody>
      </p:sp>
      <p:sp>
        <p:nvSpPr>
          <p:cNvPr id="36" name="テキスト ボックス 35">
            <a:extLst>
              <a:ext uri="{FF2B5EF4-FFF2-40B4-BE49-F238E27FC236}">
                <a16:creationId xmlns:a16="http://schemas.microsoft.com/office/drawing/2014/main" id="{15C7EFBB-115D-4D94-8F29-1198D55A29CD}"/>
              </a:ext>
            </a:extLst>
          </p:cNvPr>
          <p:cNvSpPr txBox="1"/>
          <p:nvPr/>
        </p:nvSpPr>
        <p:spPr>
          <a:xfrm rot="19569284">
            <a:off x="860909" y="4690375"/>
            <a:ext cx="954157" cy="1862048"/>
          </a:xfrm>
          <a:prstGeom prst="rect">
            <a:avLst/>
          </a:prstGeom>
          <a:noFill/>
        </p:spPr>
        <p:txBody>
          <a:bodyPr wrap="square" rtlCol="0">
            <a:spAutoFit/>
          </a:bodyPr>
          <a:lstStyle/>
          <a:p>
            <a:r>
              <a:rPr kumimoji="1" lang="ja-JP" altLang="en-US" sz="11500" dirty="0">
                <a:solidFill>
                  <a:srgbClr val="FF3399"/>
                </a:solidFill>
                <a:latin typeface="HGP創英角ｺﾞｼｯｸUB" panose="020B0900000000000000" pitchFamily="50" charset="-128"/>
                <a:ea typeface="HGP創英角ｺﾞｼｯｸUB" panose="020B0900000000000000" pitchFamily="50" charset="-128"/>
              </a:rPr>
              <a:t>？</a:t>
            </a:r>
          </a:p>
        </p:txBody>
      </p:sp>
      <p:sp>
        <p:nvSpPr>
          <p:cNvPr id="37" name="テキスト ボックス 36">
            <a:extLst>
              <a:ext uri="{FF2B5EF4-FFF2-40B4-BE49-F238E27FC236}">
                <a16:creationId xmlns:a16="http://schemas.microsoft.com/office/drawing/2014/main" id="{B4445D6B-800A-479F-93E4-6F2825DFB28D}"/>
              </a:ext>
            </a:extLst>
          </p:cNvPr>
          <p:cNvSpPr txBox="1"/>
          <p:nvPr/>
        </p:nvSpPr>
        <p:spPr>
          <a:xfrm rot="1489689">
            <a:off x="6548810" y="802476"/>
            <a:ext cx="1723223" cy="2215991"/>
          </a:xfrm>
          <a:prstGeom prst="rect">
            <a:avLst/>
          </a:prstGeom>
          <a:noFill/>
        </p:spPr>
        <p:txBody>
          <a:bodyPr wrap="square" rtlCol="0">
            <a:spAutoFit/>
          </a:bodyPr>
          <a:lstStyle/>
          <a:p>
            <a:r>
              <a:rPr kumimoji="1" lang="ja-JP" altLang="en-US" sz="13800" dirty="0">
                <a:solidFill>
                  <a:srgbClr val="FF3399"/>
                </a:solidFill>
                <a:latin typeface="HGP創英角ｺﾞｼｯｸUB" panose="020B0900000000000000" pitchFamily="50" charset="-128"/>
                <a:ea typeface="HGP創英角ｺﾞｼｯｸUB" panose="020B0900000000000000" pitchFamily="50" charset="-128"/>
              </a:rPr>
              <a:t>？</a:t>
            </a:r>
          </a:p>
        </p:txBody>
      </p:sp>
      <p:sp>
        <p:nvSpPr>
          <p:cNvPr id="21" name="テキスト ボックス 20">
            <a:extLst>
              <a:ext uri="{FF2B5EF4-FFF2-40B4-BE49-F238E27FC236}">
                <a16:creationId xmlns:a16="http://schemas.microsoft.com/office/drawing/2014/main" id="{BA835CA3-C2B1-4119-92DF-52E8BF1BE0A5}"/>
              </a:ext>
            </a:extLst>
          </p:cNvPr>
          <p:cNvSpPr txBox="1"/>
          <p:nvPr/>
        </p:nvSpPr>
        <p:spPr>
          <a:xfrm>
            <a:off x="163450" y="-12646"/>
            <a:ext cx="6822830" cy="523220"/>
          </a:xfrm>
          <a:prstGeom prst="rect">
            <a:avLst/>
          </a:prstGeom>
          <a:noFill/>
        </p:spPr>
        <p:txBody>
          <a:bodyPr wrap="square">
            <a:spAutoFit/>
          </a:bodyPr>
          <a:lstStyle/>
          <a:p>
            <a:r>
              <a:rPr kumimoji="1" lang="ja-JP" altLang="en-US" sz="2800" dirty="0">
                <a:solidFill>
                  <a:prstClr val="black"/>
                </a:solidFill>
                <a:latin typeface="HGP創英角ｺﾞｼｯｸUB" panose="020B0900000000000000" pitchFamily="50" charset="-128"/>
                <a:ea typeface="HGP創英角ｺﾞｼｯｸUB" panose="020B0900000000000000" pitchFamily="50" charset="-128"/>
              </a:rPr>
              <a:t>ミッション１　ごみのことを知ろう！</a:t>
            </a:r>
            <a:endParaRPr kumimoji="1" lang="en-US" altLang="ja-JP" sz="2800" dirty="0">
              <a:solidFill>
                <a:prstClr val="black"/>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30670769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EC788215-3A6C-4E71-9758-E73D24A641B8}"/>
              </a:ext>
            </a:extLst>
          </p:cNvPr>
          <p:cNvSpPr/>
          <p:nvPr/>
        </p:nvSpPr>
        <p:spPr>
          <a:xfrm>
            <a:off x="320201" y="457896"/>
            <a:ext cx="8503597" cy="6003192"/>
          </a:xfrm>
          <a:prstGeom prst="roundRect">
            <a:avLst>
              <a:gd name="adj" fmla="val 75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prstClr val="white"/>
              </a:solidFill>
            </a:endParaRPr>
          </a:p>
        </p:txBody>
      </p:sp>
      <p:sp>
        <p:nvSpPr>
          <p:cNvPr id="17" name="星: 5 pt 16">
            <a:extLst>
              <a:ext uri="{FF2B5EF4-FFF2-40B4-BE49-F238E27FC236}">
                <a16:creationId xmlns:a16="http://schemas.microsoft.com/office/drawing/2014/main" id="{D6FF6FEA-4B32-48EC-9304-77B42BE46CFE}"/>
              </a:ext>
            </a:extLst>
          </p:cNvPr>
          <p:cNvSpPr/>
          <p:nvPr/>
        </p:nvSpPr>
        <p:spPr>
          <a:xfrm rot="20777365">
            <a:off x="451786" y="751537"/>
            <a:ext cx="1007165" cy="1007165"/>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18" name="星: 5 pt 17">
            <a:extLst>
              <a:ext uri="{FF2B5EF4-FFF2-40B4-BE49-F238E27FC236}">
                <a16:creationId xmlns:a16="http://schemas.microsoft.com/office/drawing/2014/main" id="{8C7E279C-BB1A-4A60-AD77-9917BAFCA362}"/>
              </a:ext>
            </a:extLst>
          </p:cNvPr>
          <p:cNvSpPr/>
          <p:nvPr/>
        </p:nvSpPr>
        <p:spPr>
          <a:xfrm rot="3600000">
            <a:off x="357771" y="5691852"/>
            <a:ext cx="1007165" cy="1007165"/>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20" name="星: 5 pt 19">
            <a:extLst>
              <a:ext uri="{FF2B5EF4-FFF2-40B4-BE49-F238E27FC236}">
                <a16:creationId xmlns:a16="http://schemas.microsoft.com/office/drawing/2014/main" id="{C8933AAB-C86D-4B8F-8C07-7E0258AD9720}"/>
              </a:ext>
            </a:extLst>
          </p:cNvPr>
          <p:cNvSpPr/>
          <p:nvPr/>
        </p:nvSpPr>
        <p:spPr>
          <a:xfrm>
            <a:off x="5470378" y="6077050"/>
            <a:ext cx="651949" cy="651949"/>
          </a:xfrm>
          <a:prstGeom prst="star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sp>
        <p:nvSpPr>
          <p:cNvPr id="22" name="星: 5 pt 21">
            <a:extLst>
              <a:ext uri="{FF2B5EF4-FFF2-40B4-BE49-F238E27FC236}">
                <a16:creationId xmlns:a16="http://schemas.microsoft.com/office/drawing/2014/main" id="{BEB3D394-11BA-4DC7-A734-8CC4FBA01CF9}"/>
              </a:ext>
            </a:extLst>
          </p:cNvPr>
          <p:cNvSpPr/>
          <p:nvPr/>
        </p:nvSpPr>
        <p:spPr>
          <a:xfrm>
            <a:off x="3248891" y="5691883"/>
            <a:ext cx="651949" cy="651949"/>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prstClr val="white"/>
              </a:solidFill>
            </a:endParaRPr>
          </a:p>
        </p:txBody>
      </p:sp>
      <p:pic>
        <p:nvPicPr>
          <p:cNvPr id="5" name="図 4">
            <a:extLst>
              <a:ext uri="{FF2B5EF4-FFF2-40B4-BE49-F238E27FC236}">
                <a16:creationId xmlns:a16="http://schemas.microsoft.com/office/drawing/2014/main" id="{12CE8BB4-877B-4A76-9286-26C83FB2F1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6394" y="600389"/>
            <a:ext cx="1313796" cy="1520861"/>
          </a:xfrm>
          <a:prstGeom prst="rect">
            <a:avLst/>
          </a:prstGeom>
        </p:spPr>
      </p:pic>
      <p:sp>
        <p:nvSpPr>
          <p:cNvPr id="2" name="テキスト ボックス 1">
            <a:extLst>
              <a:ext uri="{FF2B5EF4-FFF2-40B4-BE49-F238E27FC236}">
                <a16:creationId xmlns:a16="http://schemas.microsoft.com/office/drawing/2014/main" id="{18A93245-7661-4226-BAFB-96D776D83B5C}"/>
              </a:ext>
            </a:extLst>
          </p:cNvPr>
          <p:cNvSpPr txBox="1"/>
          <p:nvPr/>
        </p:nvSpPr>
        <p:spPr>
          <a:xfrm>
            <a:off x="955368" y="3013501"/>
            <a:ext cx="7239000" cy="1569660"/>
          </a:xfrm>
          <a:prstGeom prst="rect">
            <a:avLst/>
          </a:prstGeom>
          <a:noFill/>
        </p:spPr>
        <p:txBody>
          <a:bodyPr wrap="square" rtlCol="0">
            <a:spAutoFit/>
          </a:bodyPr>
          <a:lstStyle/>
          <a:p>
            <a:r>
              <a:rPr kumimoji="1" lang="ja-JP" altLang="en-US" sz="4800" dirty="0">
                <a:solidFill>
                  <a:srgbClr val="5B9BD5">
                    <a:lumMod val="75000"/>
                  </a:srgbClr>
                </a:solidFill>
                <a:latin typeface="HGP創英角ｺﾞｼｯｸUB" panose="020B0900000000000000" pitchFamily="50" charset="-128"/>
                <a:ea typeface="HGP創英角ｺﾞｼｯｸUB" panose="020B0900000000000000" pitchFamily="50" charset="-128"/>
              </a:rPr>
              <a:t>① 静岡市の</a:t>
            </a:r>
            <a:endParaRPr kumimoji="1" lang="en-US" altLang="ja-JP" sz="4800" dirty="0">
              <a:solidFill>
                <a:srgbClr val="5B9BD5">
                  <a:lumMod val="75000"/>
                </a:srgbClr>
              </a:solidFill>
              <a:latin typeface="HGP創英角ｺﾞｼｯｸUB" panose="020B0900000000000000" pitchFamily="50" charset="-128"/>
              <a:ea typeface="HGP創英角ｺﾞｼｯｸUB" panose="020B0900000000000000" pitchFamily="50" charset="-128"/>
            </a:endParaRPr>
          </a:p>
          <a:p>
            <a:r>
              <a:rPr kumimoji="1" lang="ja-JP" altLang="en-US" sz="4800" dirty="0">
                <a:solidFill>
                  <a:srgbClr val="5B9BD5">
                    <a:lumMod val="75000"/>
                  </a:srgbClr>
                </a:solidFill>
                <a:latin typeface="HGP創英角ｺﾞｼｯｸUB" panose="020B0900000000000000" pitchFamily="50" charset="-128"/>
                <a:ea typeface="HGP創英角ｺﾞｼｯｸUB" panose="020B0900000000000000" pitchFamily="50" charset="-128"/>
              </a:rPr>
              <a:t>　ゆたかな環境を守るため</a:t>
            </a:r>
          </a:p>
        </p:txBody>
      </p:sp>
      <p:pic>
        <p:nvPicPr>
          <p:cNvPr id="6" name="図 5">
            <a:extLst>
              <a:ext uri="{FF2B5EF4-FFF2-40B4-BE49-F238E27FC236}">
                <a16:creationId xmlns:a16="http://schemas.microsoft.com/office/drawing/2014/main" id="{4556C4EC-6FF1-4AAA-9AEF-2A53FA005379}"/>
              </a:ext>
            </a:extLst>
          </p:cNvPr>
          <p:cNvPicPr>
            <a:picLocks noChangeAspect="1"/>
          </p:cNvPicPr>
          <p:nvPr/>
        </p:nvPicPr>
        <p:blipFill>
          <a:blip r:embed="rId4"/>
          <a:stretch>
            <a:fillRect/>
          </a:stretch>
        </p:blipFill>
        <p:spPr>
          <a:xfrm>
            <a:off x="1028746" y="559338"/>
            <a:ext cx="1493679" cy="1685368"/>
          </a:xfrm>
          <a:prstGeom prst="rect">
            <a:avLst/>
          </a:prstGeom>
        </p:spPr>
      </p:pic>
      <p:sp>
        <p:nvSpPr>
          <p:cNvPr id="10" name="テキスト ボックス 9">
            <a:extLst>
              <a:ext uri="{FF2B5EF4-FFF2-40B4-BE49-F238E27FC236}">
                <a16:creationId xmlns:a16="http://schemas.microsoft.com/office/drawing/2014/main" id="{DBEB2C4B-29FB-44A8-A029-3A420C896D4A}"/>
              </a:ext>
            </a:extLst>
          </p:cNvPr>
          <p:cNvSpPr txBox="1"/>
          <p:nvPr/>
        </p:nvSpPr>
        <p:spPr>
          <a:xfrm>
            <a:off x="163450" y="-12646"/>
            <a:ext cx="6822830" cy="523220"/>
          </a:xfrm>
          <a:prstGeom prst="rect">
            <a:avLst/>
          </a:prstGeom>
          <a:noFill/>
        </p:spPr>
        <p:txBody>
          <a:bodyPr wrap="square">
            <a:spAutoFit/>
          </a:bodyPr>
          <a:lstStyle/>
          <a:p>
            <a:r>
              <a:rPr kumimoji="1" lang="ja-JP" altLang="en-US" sz="2800" dirty="0">
                <a:solidFill>
                  <a:prstClr val="black"/>
                </a:solidFill>
                <a:latin typeface="HGP創英角ｺﾞｼｯｸUB" panose="020B0900000000000000" pitchFamily="50" charset="-128"/>
                <a:ea typeface="HGP創英角ｺﾞｼｯｸUB" panose="020B0900000000000000" pitchFamily="50" charset="-128"/>
              </a:rPr>
              <a:t>ミッション１　ごみのことを知ろう！</a:t>
            </a:r>
            <a:endParaRPr kumimoji="1" lang="en-US" altLang="ja-JP" sz="2800" dirty="0">
              <a:solidFill>
                <a:prstClr val="black"/>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5917234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EC788215-3A6C-4E71-9758-E73D24A641B8}"/>
              </a:ext>
            </a:extLst>
          </p:cNvPr>
          <p:cNvSpPr/>
          <p:nvPr/>
        </p:nvSpPr>
        <p:spPr>
          <a:xfrm>
            <a:off x="352182" y="514168"/>
            <a:ext cx="8503597" cy="6003192"/>
          </a:xfrm>
          <a:prstGeom prst="roundRect">
            <a:avLst>
              <a:gd name="adj" fmla="val 75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prstClr val="white"/>
              </a:solidFill>
            </a:endParaRPr>
          </a:p>
        </p:txBody>
      </p:sp>
      <p:sp>
        <p:nvSpPr>
          <p:cNvPr id="25" name="テキスト ボックス 24">
            <a:extLst>
              <a:ext uri="{FF2B5EF4-FFF2-40B4-BE49-F238E27FC236}">
                <a16:creationId xmlns:a16="http://schemas.microsoft.com/office/drawing/2014/main" id="{F73D7EEC-FE66-44AA-BAFE-7AD22AE65C90}"/>
              </a:ext>
            </a:extLst>
          </p:cNvPr>
          <p:cNvSpPr txBox="1"/>
          <p:nvPr/>
        </p:nvSpPr>
        <p:spPr>
          <a:xfrm>
            <a:off x="1168982" y="5855561"/>
            <a:ext cx="3403018" cy="279311"/>
          </a:xfrm>
          <a:prstGeom prst="rect">
            <a:avLst/>
          </a:prstGeom>
          <a:noFill/>
        </p:spPr>
        <p:txBody>
          <a:bodyPr wrap="square" rtlCol="0">
            <a:spAutoFit/>
          </a:bodyPr>
          <a:lstStyle/>
          <a:p>
            <a:r>
              <a:rPr lang="ja-JP" altLang="en-US" sz="900" dirty="0">
                <a:solidFill>
                  <a:prstClr val="white"/>
                </a:solidFill>
                <a:latin typeface="游ゴシック" panose="020B0400000000000000" pitchFamily="50" charset="-128"/>
              </a:rPr>
              <a:t>「環境省 平成</a:t>
            </a:r>
            <a:r>
              <a:rPr lang="en-US" altLang="ja-JP" sz="900" dirty="0">
                <a:solidFill>
                  <a:prstClr val="white"/>
                </a:solidFill>
                <a:latin typeface="游ゴシック" panose="020B0400000000000000" pitchFamily="50" charset="-128"/>
              </a:rPr>
              <a:t>29</a:t>
            </a:r>
            <a:r>
              <a:rPr lang="ja-JP" altLang="en-US" sz="900" dirty="0">
                <a:solidFill>
                  <a:prstClr val="white"/>
                </a:solidFill>
                <a:latin typeface="游ゴシック" panose="020B0400000000000000" pitchFamily="50" charset="-128"/>
              </a:rPr>
              <a:t>年度漂着ごみ対策総合検討業務」</a:t>
            </a:r>
            <a:endParaRPr kumimoji="1" lang="ja-JP" altLang="en-US" sz="900" dirty="0">
              <a:solidFill>
                <a:prstClr val="white"/>
              </a:solidFill>
            </a:endParaRPr>
          </a:p>
        </p:txBody>
      </p:sp>
      <p:pic>
        <p:nvPicPr>
          <p:cNvPr id="4" name="図 3" descr="屋外, 山, 木, 草 が含まれている画像&#10;&#10;自動的に生成された説明">
            <a:extLst>
              <a:ext uri="{FF2B5EF4-FFF2-40B4-BE49-F238E27FC236}">
                <a16:creationId xmlns:a16="http://schemas.microsoft.com/office/drawing/2014/main" id="{9E799137-C1AC-4E32-967E-3B9C9E827D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839" y="582715"/>
            <a:ext cx="8210144" cy="5892115"/>
          </a:xfrm>
          <a:prstGeom prst="rect">
            <a:avLst/>
          </a:prstGeom>
        </p:spPr>
      </p:pic>
      <p:sp>
        <p:nvSpPr>
          <p:cNvPr id="8" name="テキスト ボックス 7">
            <a:extLst>
              <a:ext uri="{FF2B5EF4-FFF2-40B4-BE49-F238E27FC236}">
                <a16:creationId xmlns:a16="http://schemas.microsoft.com/office/drawing/2014/main" id="{AFC8B9E7-FA6A-45AD-B44A-14DE505471E7}"/>
              </a:ext>
            </a:extLst>
          </p:cNvPr>
          <p:cNvSpPr txBox="1"/>
          <p:nvPr/>
        </p:nvSpPr>
        <p:spPr>
          <a:xfrm>
            <a:off x="163450" y="-12646"/>
            <a:ext cx="6822830" cy="523220"/>
          </a:xfrm>
          <a:prstGeom prst="rect">
            <a:avLst/>
          </a:prstGeom>
          <a:noFill/>
        </p:spPr>
        <p:txBody>
          <a:bodyPr wrap="square">
            <a:spAutoFit/>
          </a:bodyPr>
          <a:lstStyle/>
          <a:p>
            <a:r>
              <a:rPr kumimoji="1" lang="ja-JP" altLang="en-US" sz="2800" dirty="0">
                <a:solidFill>
                  <a:prstClr val="black"/>
                </a:solidFill>
                <a:latin typeface="HGP創英角ｺﾞｼｯｸUB" panose="020B0900000000000000" pitchFamily="50" charset="-128"/>
                <a:ea typeface="HGP創英角ｺﾞｼｯｸUB" panose="020B0900000000000000" pitchFamily="50" charset="-128"/>
              </a:rPr>
              <a:t>ミッション１　ごみのことを知ろう！</a:t>
            </a:r>
            <a:endParaRPr kumimoji="1" lang="en-US" altLang="ja-JP" sz="28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5194570" y="5891485"/>
            <a:ext cx="3521413" cy="461665"/>
          </a:xfrm>
          <a:prstGeom prst="rect">
            <a:avLst/>
          </a:prstGeom>
          <a:noFill/>
        </p:spPr>
        <p:txBody>
          <a:bodyPr wrap="square" rtlCol="0">
            <a:spAutoFit/>
          </a:bodyPr>
          <a:lstStyle/>
          <a:p>
            <a:r>
              <a:rPr kumimoji="1" lang="ja-JP" altLang="en-US" sz="2400" dirty="0">
                <a:solidFill>
                  <a:prstClr val="white"/>
                </a:solidFill>
                <a:latin typeface="HGP創英角ｺﾞｼｯｸUB" panose="020B0900000000000000" pitchFamily="50" charset="-128"/>
                <a:ea typeface="HGP創英角ｺﾞｼｯｸUB" panose="020B0900000000000000" pitchFamily="50" charset="-128"/>
              </a:rPr>
              <a:t>日本平から見た静岡市</a:t>
            </a:r>
          </a:p>
        </p:txBody>
      </p:sp>
    </p:spTree>
    <p:extLst>
      <p:ext uri="{BB962C8B-B14F-4D97-AF65-F5344CB8AC3E}">
        <p14:creationId xmlns:p14="http://schemas.microsoft.com/office/powerpoint/2010/main" val="1343523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EC788215-3A6C-4E71-9758-E73D24A641B8}"/>
              </a:ext>
            </a:extLst>
          </p:cNvPr>
          <p:cNvSpPr/>
          <p:nvPr/>
        </p:nvSpPr>
        <p:spPr>
          <a:xfrm>
            <a:off x="352182" y="514168"/>
            <a:ext cx="8503597" cy="6003192"/>
          </a:xfrm>
          <a:prstGeom prst="roundRect">
            <a:avLst>
              <a:gd name="adj" fmla="val 75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prstClr val="white"/>
              </a:solidFill>
            </a:endParaRPr>
          </a:p>
        </p:txBody>
      </p:sp>
      <p:sp>
        <p:nvSpPr>
          <p:cNvPr id="25" name="テキスト ボックス 24">
            <a:extLst>
              <a:ext uri="{FF2B5EF4-FFF2-40B4-BE49-F238E27FC236}">
                <a16:creationId xmlns:a16="http://schemas.microsoft.com/office/drawing/2014/main" id="{F73D7EEC-FE66-44AA-BAFE-7AD22AE65C90}"/>
              </a:ext>
            </a:extLst>
          </p:cNvPr>
          <p:cNvSpPr txBox="1"/>
          <p:nvPr/>
        </p:nvSpPr>
        <p:spPr>
          <a:xfrm>
            <a:off x="1168982" y="5855561"/>
            <a:ext cx="3403018" cy="279311"/>
          </a:xfrm>
          <a:prstGeom prst="rect">
            <a:avLst/>
          </a:prstGeom>
          <a:noFill/>
        </p:spPr>
        <p:txBody>
          <a:bodyPr wrap="square" rtlCol="0">
            <a:spAutoFit/>
          </a:bodyPr>
          <a:lstStyle/>
          <a:p>
            <a:r>
              <a:rPr lang="ja-JP" altLang="en-US" sz="900" dirty="0">
                <a:solidFill>
                  <a:prstClr val="white"/>
                </a:solidFill>
                <a:latin typeface="游ゴシック" panose="020B0400000000000000" pitchFamily="50" charset="-128"/>
              </a:rPr>
              <a:t>「環境省 平成</a:t>
            </a:r>
            <a:r>
              <a:rPr lang="en-US" altLang="ja-JP" sz="900" dirty="0">
                <a:solidFill>
                  <a:prstClr val="white"/>
                </a:solidFill>
                <a:latin typeface="游ゴシック" panose="020B0400000000000000" pitchFamily="50" charset="-128"/>
              </a:rPr>
              <a:t>29</a:t>
            </a:r>
            <a:r>
              <a:rPr lang="ja-JP" altLang="en-US" sz="900" dirty="0">
                <a:solidFill>
                  <a:prstClr val="white"/>
                </a:solidFill>
                <a:latin typeface="游ゴシック" panose="020B0400000000000000" pitchFamily="50" charset="-128"/>
              </a:rPr>
              <a:t>年度漂着ごみ対策総合検討業務」</a:t>
            </a:r>
            <a:endParaRPr kumimoji="1" lang="ja-JP" altLang="en-US" sz="900" dirty="0">
              <a:solidFill>
                <a:prstClr val="white"/>
              </a:solidFill>
            </a:endParaRPr>
          </a:p>
        </p:txBody>
      </p:sp>
      <p:pic>
        <p:nvPicPr>
          <p:cNvPr id="4" name="図 3" descr="丘の上にある岩山&#10;&#10;自動的に生成された説明">
            <a:extLst>
              <a:ext uri="{FF2B5EF4-FFF2-40B4-BE49-F238E27FC236}">
                <a16:creationId xmlns:a16="http://schemas.microsoft.com/office/drawing/2014/main" id="{ABADCF84-1636-48D7-8527-DCC27867B0E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2183" y="677427"/>
            <a:ext cx="8503596" cy="5839933"/>
          </a:xfrm>
          <a:prstGeom prst="rect">
            <a:avLst/>
          </a:prstGeom>
        </p:spPr>
      </p:pic>
      <p:sp>
        <p:nvSpPr>
          <p:cNvPr id="12" name="テキスト ボックス 11">
            <a:extLst>
              <a:ext uri="{FF2B5EF4-FFF2-40B4-BE49-F238E27FC236}">
                <a16:creationId xmlns:a16="http://schemas.microsoft.com/office/drawing/2014/main" id="{88477BF2-A8B8-491B-9294-BD3EAC345C0F}"/>
              </a:ext>
            </a:extLst>
          </p:cNvPr>
          <p:cNvSpPr txBox="1"/>
          <p:nvPr/>
        </p:nvSpPr>
        <p:spPr>
          <a:xfrm>
            <a:off x="163450" y="-12646"/>
            <a:ext cx="6822830" cy="523220"/>
          </a:xfrm>
          <a:prstGeom prst="rect">
            <a:avLst/>
          </a:prstGeom>
          <a:noFill/>
        </p:spPr>
        <p:txBody>
          <a:bodyPr wrap="square">
            <a:spAutoFit/>
          </a:bodyPr>
          <a:lstStyle/>
          <a:p>
            <a:r>
              <a:rPr kumimoji="1" lang="ja-JP" altLang="en-US" sz="2800" dirty="0">
                <a:solidFill>
                  <a:prstClr val="black"/>
                </a:solidFill>
                <a:latin typeface="HGP創英角ｺﾞｼｯｸUB" panose="020B0900000000000000" pitchFamily="50" charset="-128"/>
                <a:ea typeface="HGP創英角ｺﾞｼｯｸUB" panose="020B0900000000000000" pitchFamily="50" charset="-128"/>
              </a:rPr>
              <a:t>ミッション１　ごみのことを知ろう！</a:t>
            </a:r>
            <a:endParaRPr kumimoji="1" lang="en-US" altLang="ja-JP" sz="28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6" name="テキスト ボックス 5"/>
          <p:cNvSpPr txBox="1"/>
          <p:nvPr/>
        </p:nvSpPr>
        <p:spPr>
          <a:xfrm>
            <a:off x="53452" y="6016107"/>
            <a:ext cx="3521413" cy="461665"/>
          </a:xfrm>
          <a:prstGeom prst="rect">
            <a:avLst/>
          </a:prstGeom>
          <a:noFill/>
        </p:spPr>
        <p:txBody>
          <a:bodyPr wrap="square" rtlCol="0">
            <a:spAutoFit/>
          </a:bodyPr>
          <a:lstStyle/>
          <a:p>
            <a:r>
              <a:rPr kumimoji="1" lang="ja-JP" altLang="en-US" sz="2400" dirty="0">
                <a:solidFill>
                  <a:prstClr val="white"/>
                </a:solidFill>
                <a:latin typeface="HGP創英角ｺﾞｼｯｸUB" panose="020B0900000000000000" pitchFamily="50" charset="-128"/>
                <a:ea typeface="HGP創英角ｺﾞｼｯｸUB" panose="020B0900000000000000" pitchFamily="50" charset="-128"/>
              </a:rPr>
              <a:t>静岡市　南アルプスの山</a:t>
            </a:r>
          </a:p>
        </p:txBody>
      </p:sp>
    </p:spTree>
    <p:extLst>
      <p:ext uri="{BB962C8B-B14F-4D97-AF65-F5344CB8AC3E}">
        <p14:creationId xmlns:p14="http://schemas.microsoft.com/office/powerpoint/2010/main" val="2894780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EC788215-3A6C-4E71-9758-E73D24A641B8}"/>
              </a:ext>
            </a:extLst>
          </p:cNvPr>
          <p:cNvSpPr/>
          <p:nvPr/>
        </p:nvSpPr>
        <p:spPr>
          <a:xfrm>
            <a:off x="352182" y="514168"/>
            <a:ext cx="8503597" cy="6003192"/>
          </a:xfrm>
          <a:prstGeom prst="roundRect">
            <a:avLst>
              <a:gd name="adj" fmla="val 75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prstClr val="white"/>
              </a:solidFill>
            </a:endParaRPr>
          </a:p>
        </p:txBody>
      </p:sp>
      <p:sp>
        <p:nvSpPr>
          <p:cNvPr id="25" name="テキスト ボックス 24">
            <a:extLst>
              <a:ext uri="{FF2B5EF4-FFF2-40B4-BE49-F238E27FC236}">
                <a16:creationId xmlns:a16="http://schemas.microsoft.com/office/drawing/2014/main" id="{F73D7EEC-FE66-44AA-BAFE-7AD22AE65C90}"/>
              </a:ext>
            </a:extLst>
          </p:cNvPr>
          <p:cNvSpPr txBox="1"/>
          <p:nvPr/>
        </p:nvSpPr>
        <p:spPr>
          <a:xfrm>
            <a:off x="1168982" y="5855561"/>
            <a:ext cx="3403018" cy="279311"/>
          </a:xfrm>
          <a:prstGeom prst="rect">
            <a:avLst/>
          </a:prstGeom>
          <a:noFill/>
        </p:spPr>
        <p:txBody>
          <a:bodyPr wrap="square" rtlCol="0">
            <a:spAutoFit/>
          </a:bodyPr>
          <a:lstStyle/>
          <a:p>
            <a:r>
              <a:rPr lang="ja-JP" altLang="en-US" sz="900" dirty="0">
                <a:solidFill>
                  <a:prstClr val="white"/>
                </a:solidFill>
                <a:latin typeface="游ゴシック" panose="020B0400000000000000" pitchFamily="50" charset="-128"/>
              </a:rPr>
              <a:t>「環境省 平成</a:t>
            </a:r>
            <a:r>
              <a:rPr lang="en-US" altLang="ja-JP" sz="900" dirty="0">
                <a:solidFill>
                  <a:prstClr val="white"/>
                </a:solidFill>
                <a:latin typeface="游ゴシック" panose="020B0400000000000000" pitchFamily="50" charset="-128"/>
              </a:rPr>
              <a:t>29</a:t>
            </a:r>
            <a:r>
              <a:rPr lang="ja-JP" altLang="en-US" sz="900" dirty="0">
                <a:solidFill>
                  <a:prstClr val="white"/>
                </a:solidFill>
                <a:latin typeface="游ゴシック" panose="020B0400000000000000" pitchFamily="50" charset="-128"/>
              </a:rPr>
              <a:t>年度漂着ごみ対策総合検討業務」</a:t>
            </a:r>
            <a:endParaRPr kumimoji="1" lang="ja-JP" altLang="en-US" sz="900" dirty="0">
              <a:solidFill>
                <a:prstClr val="white"/>
              </a:solidFill>
            </a:endParaRPr>
          </a:p>
        </p:txBody>
      </p:sp>
      <p:pic>
        <p:nvPicPr>
          <p:cNvPr id="3" name="図 2" descr="水, 自然, 屋外, ボート が含まれている画像&#10;&#10;自動的に生成された説明">
            <a:extLst>
              <a:ext uri="{FF2B5EF4-FFF2-40B4-BE49-F238E27FC236}">
                <a16:creationId xmlns:a16="http://schemas.microsoft.com/office/drawing/2014/main" id="{393E210A-19B8-4B99-9F28-08D9B29EDE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286" y="875490"/>
            <a:ext cx="8506508" cy="5259382"/>
          </a:xfrm>
          <a:prstGeom prst="rect">
            <a:avLst/>
          </a:prstGeom>
        </p:spPr>
      </p:pic>
      <p:sp>
        <p:nvSpPr>
          <p:cNvPr id="8" name="テキスト ボックス 7">
            <a:extLst>
              <a:ext uri="{FF2B5EF4-FFF2-40B4-BE49-F238E27FC236}">
                <a16:creationId xmlns:a16="http://schemas.microsoft.com/office/drawing/2014/main" id="{692713C8-0775-4EBE-982F-B85C53FD7B53}"/>
              </a:ext>
            </a:extLst>
          </p:cNvPr>
          <p:cNvSpPr txBox="1"/>
          <p:nvPr/>
        </p:nvSpPr>
        <p:spPr>
          <a:xfrm>
            <a:off x="163450" y="-12646"/>
            <a:ext cx="6822830" cy="523220"/>
          </a:xfrm>
          <a:prstGeom prst="rect">
            <a:avLst/>
          </a:prstGeom>
          <a:noFill/>
        </p:spPr>
        <p:txBody>
          <a:bodyPr wrap="square">
            <a:spAutoFit/>
          </a:bodyPr>
          <a:lstStyle/>
          <a:p>
            <a:r>
              <a:rPr kumimoji="1" lang="ja-JP" altLang="en-US" sz="2800" dirty="0">
                <a:solidFill>
                  <a:prstClr val="black"/>
                </a:solidFill>
                <a:latin typeface="HGP創英角ｺﾞｼｯｸUB" panose="020B0900000000000000" pitchFamily="50" charset="-128"/>
                <a:ea typeface="HGP創英角ｺﾞｼｯｸUB" panose="020B0900000000000000" pitchFamily="50" charset="-128"/>
              </a:rPr>
              <a:t>ミッション１　ごみのことを知ろう！</a:t>
            </a:r>
            <a:endParaRPr kumimoji="1" lang="en-US" altLang="ja-JP" sz="28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6" name="テキスト ボックス 5"/>
          <p:cNvSpPr txBox="1"/>
          <p:nvPr/>
        </p:nvSpPr>
        <p:spPr>
          <a:xfrm>
            <a:off x="5225573" y="5673207"/>
            <a:ext cx="3521413" cy="461665"/>
          </a:xfrm>
          <a:prstGeom prst="rect">
            <a:avLst/>
          </a:prstGeom>
          <a:noFill/>
        </p:spPr>
        <p:txBody>
          <a:bodyPr wrap="square" rtlCol="0">
            <a:spAutoFit/>
          </a:bodyPr>
          <a:lstStyle/>
          <a:p>
            <a:r>
              <a:rPr kumimoji="1" lang="ja-JP" altLang="en-US" sz="2400" dirty="0">
                <a:solidFill>
                  <a:prstClr val="white"/>
                </a:solidFill>
                <a:latin typeface="HGP創英角ｺﾞｼｯｸUB" panose="020B0900000000000000" pitchFamily="50" charset="-128"/>
                <a:ea typeface="HGP創英角ｺﾞｼｯｸUB" panose="020B0900000000000000" pitchFamily="50" charset="-128"/>
              </a:rPr>
              <a:t>清水区　三保海岸</a:t>
            </a:r>
          </a:p>
        </p:txBody>
      </p:sp>
    </p:spTree>
    <p:extLst>
      <p:ext uri="{BB962C8B-B14F-4D97-AF65-F5344CB8AC3E}">
        <p14:creationId xmlns:p14="http://schemas.microsoft.com/office/powerpoint/2010/main" val="395411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EC788215-3A6C-4E71-9758-E73D24A641B8}"/>
              </a:ext>
            </a:extLst>
          </p:cNvPr>
          <p:cNvSpPr/>
          <p:nvPr/>
        </p:nvSpPr>
        <p:spPr>
          <a:xfrm>
            <a:off x="298664" y="565311"/>
            <a:ext cx="8503597" cy="6003192"/>
          </a:xfrm>
          <a:prstGeom prst="roundRect">
            <a:avLst>
              <a:gd name="adj" fmla="val 75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prstClr val="white"/>
              </a:solidFill>
            </a:endParaRPr>
          </a:p>
        </p:txBody>
      </p:sp>
      <p:sp>
        <p:nvSpPr>
          <p:cNvPr id="25" name="テキスト ボックス 24">
            <a:extLst>
              <a:ext uri="{FF2B5EF4-FFF2-40B4-BE49-F238E27FC236}">
                <a16:creationId xmlns:a16="http://schemas.microsoft.com/office/drawing/2014/main" id="{F73D7EEC-FE66-44AA-BAFE-7AD22AE65C90}"/>
              </a:ext>
            </a:extLst>
          </p:cNvPr>
          <p:cNvSpPr txBox="1"/>
          <p:nvPr/>
        </p:nvSpPr>
        <p:spPr>
          <a:xfrm>
            <a:off x="1168982" y="5855561"/>
            <a:ext cx="3403018" cy="279311"/>
          </a:xfrm>
          <a:prstGeom prst="rect">
            <a:avLst/>
          </a:prstGeom>
          <a:noFill/>
        </p:spPr>
        <p:txBody>
          <a:bodyPr wrap="square" rtlCol="0">
            <a:spAutoFit/>
          </a:bodyPr>
          <a:lstStyle/>
          <a:p>
            <a:r>
              <a:rPr lang="ja-JP" altLang="en-US" sz="900" dirty="0">
                <a:solidFill>
                  <a:prstClr val="white"/>
                </a:solidFill>
                <a:latin typeface="游ゴシック" panose="020B0400000000000000" pitchFamily="50" charset="-128"/>
              </a:rPr>
              <a:t>「環境省 平成</a:t>
            </a:r>
            <a:r>
              <a:rPr lang="en-US" altLang="ja-JP" sz="900" dirty="0">
                <a:solidFill>
                  <a:prstClr val="white"/>
                </a:solidFill>
                <a:latin typeface="游ゴシック" panose="020B0400000000000000" pitchFamily="50" charset="-128"/>
              </a:rPr>
              <a:t>29</a:t>
            </a:r>
            <a:r>
              <a:rPr lang="ja-JP" altLang="en-US" sz="900" dirty="0">
                <a:solidFill>
                  <a:prstClr val="white"/>
                </a:solidFill>
                <a:latin typeface="游ゴシック" panose="020B0400000000000000" pitchFamily="50" charset="-128"/>
              </a:rPr>
              <a:t>年度漂着ごみ対策総合検討業務」</a:t>
            </a:r>
            <a:endParaRPr kumimoji="1" lang="ja-JP" altLang="en-US" sz="900" dirty="0">
              <a:solidFill>
                <a:prstClr val="white"/>
              </a:solidFill>
            </a:endParaRPr>
          </a:p>
        </p:txBody>
      </p:sp>
      <p:pic>
        <p:nvPicPr>
          <p:cNvPr id="11" name="図 10" descr="食品, テーブル, ボウル, 屋内 が含まれている画像&#10;&#10;自動的に生成された説明">
            <a:extLst>
              <a:ext uri="{FF2B5EF4-FFF2-40B4-BE49-F238E27FC236}">
                <a16:creationId xmlns:a16="http://schemas.microsoft.com/office/drawing/2014/main" id="{2F45FEB3-2743-4607-BDCC-5DC95FAAD0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800" y="3850992"/>
            <a:ext cx="3775655" cy="2831742"/>
          </a:xfrm>
          <a:prstGeom prst="rect">
            <a:avLst/>
          </a:prstGeom>
        </p:spPr>
      </p:pic>
      <p:pic>
        <p:nvPicPr>
          <p:cNvPr id="9" name="図 8" descr="花が咲いている植物&#10;&#10;自動的に生成された説明">
            <a:extLst>
              <a:ext uri="{FF2B5EF4-FFF2-40B4-BE49-F238E27FC236}">
                <a16:creationId xmlns:a16="http://schemas.microsoft.com/office/drawing/2014/main" id="{D7CEAC94-F574-4678-913D-E13B0AE950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1647" y="3772769"/>
            <a:ext cx="4190327" cy="2795734"/>
          </a:xfrm>
          <a:prstGeom prst="rect">
            <a:avLst/>
          </a:prstGeom>
        </p:spPr>
      </p:pic>
      <p:sp>
        <p:nvSpPr>
          <p:cNvPr id="13" name="テキスト ボックス 12">
            <a:extLst>
              <a:ext uri="{FF2B5EF4-FFF2-40B4-BE49-F238E27FC236}">
                <a16:creationId xmlns:a16="http://schemas.microsoft.com/office/drawing/2014/main" id="{79D4589D-EBF6-4D21-9D98-7451A75353B6}"/>
              </a:ext>
            </a:extLst>
          </p:cNvPr>
          <p:cNvSpPr txBox="1"/>
          <p:nvPr/>
        </p:nvSpPr>
        <p:spPr>
          <a:xfrm>
            <a:off x="163450" y="-12646"/>
            <a:ext cx="6822830" cy="523220"/>
          </a:xfrm>
          <a:prstGeom prst="rect">
            <a:avLst/>
          </a:prstGeom>
          <a:noFill/>
        </p:spPr>
        <p:txBody>
          <a:bodyPr wrap="square">
            <a:spAutoFit/>
          </a:bodyPr>
          <a:lstStyle/>
          <a:p>
            <a:r>
              <a:rPr kumimoji="1" lang="ja-JP" altLang="en-US" sz="2800" dirty="0">
                <a:solidFill>
                  <a:prstClr val="black"/>
                </a:solidFill>
                <a:latin typeface="HGP創英角ｺﾞｼｯｸUB" panose="020B0900000000000000" pitchFamily="50" charset="-128"/>
                <a:ea typeface="HGP創英角ｺﾞｼｯｸUB" panose="020B0900000000000000" pitchFamily="50" charset="-128"/>
              </a:rPr>
              <a:t>ミッション１　ごみのことを知ろう！</a:t>
            </a:r>
            <a:endParaRPr kumimoji="1" lang="en-US" altLang="ja-JP" sz="2800" dirty="0">
              <a:solidFill>
                <a:prstClr val="black"/>
              </a:solidFill>
              <a:latin typeface="HGP創英角ｺﾞｼｯｸUB" panose="020B0900000000000000" pitchFamily="50" charset="-128"/>
              <a:ea typeface="HGP創英角ｺﾞｼｯｸUB" panose="020B0900000000000000" pitchFamily="50" charset="-128"/>
            </a:endParaRPr>
          </a:p>
        </p:txBody>
      </p:sp>
      <p:grpSp>
        <p:nvGrpSpPr>
          <p:cNvPr id="2" name="グループ化 1"/>
          <p:cNvGrpSpPr/>
          <p:nvPr/>
        </p:nvGrpSpPr>
        <p:grpSpPr>
          <a:xfrm>
            <a:off x="0" y="652013"/>
            <a:ext cx="4817258" cy="3310189"/>
            <a:chOff x="0" y="652013"/>
            <a:chExt cx="4817258" cy="3310189"/>
          </a:xfrm>
        </p:grpSpPr>
        <p:pic>
          <p:nvPicPr>
            <p:cNvPr id="4" name="図 3" descr="食品, 虫, 動物, 皿 が含まれている画像&#10;&#10;自動的に生成された説明">
              <a:extLst>
                <a:ext uri="{FF2B5EF4-FFF2-40B4-BE49-F238E27FC236}">
                  <a16:creationId xmlns:a16="http://schemas.microsoft.com/office/drawing/2014/main" id="{1D593272-FEF4-4850-8F04-320D0770BAC7}"/>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a:off x="352182" y="652013"/>
              <a:ext cx="4465076" cy="3310189"/>
            </a:xfrm>
            <a:prstGeom prst="rect">
              <a:avLst/>
            </a:prstGeom>
          </p:spPr>
        </p:pic>
        <p:sp>
          <p:nvSpPr>
            <p:cNvPr id="10" name="テキスト ボックス 9"/>
            <p:cNvSpPr txBox="1"/>
            <p:nvPr/>
          </p:nvSpPr>
          <p:spPr>
            <a:xfrm>
              <a:off x="0" y="686840"/>
              <a:ext cx="4817257" cy="523220"/>
            </a:xfrm>
            <a:prstGeom prst="rect">
              <a:avLst/>
            </a:prstGeom>
            <a:noFill/>
          </p:spPr>
          <p:txBody>
            <a:bodyPr wrap="square" rtlCol="0">
              <a:spAutoFit/>
            </a:bodyPr>
            <a:lstStyle/>
            <a:p>
              <a:r>
                <a:rPr kumimoji="1" lang="ja-JP" altLang="en-US" sz="2800" dirty="0">
                  <a:solidFill>
                    <a:prstClr val="white"/>
                  </a:solidFill>
                  <a:latin typeface="HGP創英角ｺﾞｼｯｸUB" panose="020B0900000000000000" pitchFamily="50" charset="-128"/>
                  <a:ea typeface="HGP創英角ｺﾞｼｯｸUB" panose="020B0900000000000000" pitchFamily="50" charset="-128"/>
                </a:rPr>
                <a:t>由比港でとれるサクラエビ</a:t>
              </a:r>
            </a:p>
          </p:txBody>
        </p:sp>
      </p:grpSp>
      <p:sp>
        <p:nvSpPr>
          <p:cNvPr id="12" name="テキスト ボックス 11"/>
          <p:cNvSpPr txBox="1"/>
          <p:nvPr/>
        </p:nvSpPr>
        <p:spPr>
          <a:xfrm>
            <a:off x="591101" y="6160004"/>
            <a:ext cx="3521413" cy="523220"/>
          </a:xfrm>
          <a:prstGeom prst="rect">
            <a:avLst/>
          </a:prstGeom>
          <a:noFill/>
        </p:spPr>
        <p:txBody>
          <a:bodyPr wrap="square" rtlCol="0">
            <a:spAutoFit/>
          </a:bodyPr>
          <a:lstStyle/>
          <a:p>
            <a:r>
              <a:rPr kumimoji="1" lang="ja-JP" altLang="en-US" sz="2800" dirty="0">
                <a:solidFill>
                  <a:prstClr val="white"/>
                </a:solidFill>
                <a:latin typeface="HGP創英角ｺﾞｼｯｸUB" panose="020B0900000000000000" pitchFamily="50" charset="-128"/>
                <a:ea typeface="HGP創英角ｺﾞｼｯｸUB" panose="020B0900000000000000" pitchFamily="50" charset="-128"/>
              </a:rPr>
              <a:t>わさび</a:t>
            </a:r>
          </a:p>
        </p:txBody>
      </p:sp>
      <p:sp>
        <p:nvSpPr>
          <p:cNvPr id="14" name="テキスト ボックス 13"/>
          <p:cNvSpPr txBox="1"/>
          <p:nvPr/>
        </p:nvSpPr>
        <p:spPr>
          <a:xfrm>
            <a:off x="4662268" y="5995216"/>
            <a:ext cx="3521413" cy="523220"/>
          </a:xfrm>
          <a:prstGeom prst="rect">
            <a:avLst/>
          </a:prstGeom>
          <a:noFill/>
        </p:spPr>
        <p:txBody>
          <a:bodyPr wrap="square" rtlCol="0">
            <a:spAutoFit/>
          </a:bodyPr>
          <a:lstStyle/>
          <a:p>
            <a:r>
              <a:rPr kumimoji="1" lang="ja-JP" altLang="en-US" sz="2800" dirty="0">
                <a:solidFill>
                  <a:prstClr val="white"/>
                </a:solidFill>
                <a:latin typeface="HGP創英角ｺﾞｼｯｸUB" panose="020B0900000000000000" pitchFamily="50" charset="-128"/>
                <a:ea typeface="HGP創英角ｺﾞｼｯｸUB" panose="020B0900000000000000" pitchFamily="50" charset="-128"/>
              </a:rPr>
              <a:t>お茶</a:t>
            </a:r>
          </a:p>
        </p:txBody>
      </p:sp>
      <p:sp>
        <p:nvSpPr>
          <p:cNvPr id="15" name="テキスト ボックス 14"/>
          <p:cNvSpPr txBox="1"/>
          <p:nvPr/>
        </p:nvSpPr>
        <p:spPr>
          <a:xfrm>
            <a:off x="7252472" y="3284931"/>
            <a:ext cx="3521413" cy="523220"/>
          </a:xfrm>
          <a:prstGeom prst="rect">
            <a:avLst/>
          </a:prstGeom>
          <a:noFill/>
        </p:spPr>
        <p:txBody>
          <a:bodyPr wrap="square" rtlCol="0">
            <a:spAutoFit/>
          </a:bodyPr>
          <a:lstStyle/>
          <a:p>
            <a:r>
              <a:rPr kumimoji="1" lang="ja-JP" altLang="en-US" sz="2800" dirty="0">
                <a:solidFill>
                  <a:prstClr val="white"/>
                </a:solidFill>
                <a:latin typeface="HGP創英角ｺﾞｼｯｸUB" panose="020B0900000000000000" pitchFamily="50" charset="-128"/>
                <a:ea typeface="HGP創英角ｺﾞｼｯｸUB" panose="020B0900000000000000" pitchFamily="50" charset="-128"/>
              </a:rPr>
              <a:t>みかん</a:t>
            </a:r>
          </a:p>
        </p:txBody>
      </p:sp>
      <p:grpSp>
        <p:nvGrpSpPr>
          <p:cNvPr id="3" name="グループ化 2"/>
          <p:cNvGrpSpPr/>
          <p:nvPr/>
        </p:nvGrpSpPr>
        <p:grpSpPr>
          <a:xfrm>
            <a:off x="4364836" y="833852"/>
            <a:ext cx="4367266" cy="2913785"/>
            <a:chOff x="4230099" y="576106"/>
            <a:chExt cx="4870826" cy="3249754"/>
          </a:xfrm>
        </p:grpSpPr>
        <p:pic>
          <p:nvPicPr>
            <p:cNvPr id="6" name="図 5" descr="フルーツと野菜&#10;&#10;自動的に生成された説明">
              <a:extLst>
                <a:ext uri="{FF2B5EF4-FFF2-40B4-BE49-F238E27FC236}">
                  <a16:creationId xmlns:a16="http://schemas.microsoft.com/office/drawing/2014/main" id="{3F36556D-23CB-4B2B-9D57-9BDBDBF577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30099" y="576106"/>
              <a:ext cx="4870826" cy="3249754"/>
            </a:xfrm>
            <a:prstGeom prst="rect">
              <a:avLst/>
            </a:prstGeom>
          </p:spPr>
        </p:pic>
        <p:sp>
          <p:nvSpPr>
            <p:cNvPr id="16" name="テキスト ボックス 15"/>
            <p:cNvSpPr txBox="1"/>
            <p:nvPr/>
          </p:nvSpPr>
          <p:spPr>
            <a:xfrm>
              <a:off x="4572000" y="3135318"/>
              <a:ext cx="3521413" cy="523220"/>
            </a:xfrm>
            <a:prstGeom prst="rect">
              <a:avLst/>
            </a:prstGeom>
            <a:noFill/>
          </p:spPr>
          <p:txBody>
            <a:bodyPr wrap="square" rtlCol="0">
              <a:spAutoFit/>
            </a:bodyPr>
            <a:lstStyle/>
            <a:p>
              <a:r>
                <a:rPr kumimoji="1" lang="ja-JP" altLang="en-US" sz="2800" dirty="0">
                  <a:solidFill>
                    <a:prstClr val="white"/>
                  </a:solidFill>
                  <a:latin typeface="HGP創英角ｺﾞｼｯｸUB" panose="020B0900000000000000" pitchFamily="50" charset="-128"/>
                  <a:ea typeface="HGP創英角ｺﾞｼｯｸUB" panose="020B0900000000000000" pitchFamily="50" charset="-128"/>
                </a:rPr>
                <a:t>みかん</a:t>
              </a:r>
            </a:p>
          </p:txBody>
        </p:sp>
      </p:grpSp>
    </p:spTree>
    <p:extLst>
      <p:ext uri="{BB962C8B-B14F-4D97-AF65-F5344CB8AC3E}">
        <p14:creationId xmlns:p14="http://schemas.microsoft.com/office/powerpoint/2010/main" val="926972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4031</Words>
  <Application>Microsoft Office PowerPoint</Application>
  <PresentationFormat>画面に合わせる (4:3)</PresentationFormat>
  <Paragraphs>553</Paragraphs>
  <Slides>38</Slides>
  <Notes>38</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38</vt:i4>
      </vt:variant>
    </vt:vector>
  </HeadingPairs>
  <TitlesOfParts>
    <vt:vector size="52" baseType="lpstr">
      <vt:lpstr>BIZ UDPゴシック</vt:lpstr>
      <vt:lpstr>HGP創英角ｺﾞｼｯｸUB</vt:lpstr>
      <vt:lpstr>HGP創英角ﾎﾟｯﾌﾟ体</vt:lpstr>
      <vt:lpstr>HGS創英角ﾎﾟｯﾌﾟ体</vt:lpstr>
      <vt:lpstr>HGｺﾞｼｯｸE</vt:lpstr>
      <vt:lpstr>HG丸ｺﾞｼｯｸM-PRO</vt:lpstr>
      <vt:lpstr>Meiryo UI</vt:lpstr>
      <vt:lpstr>游ゴシック</vt:lpstr>
      <vt:lpstr>游ゴシック Light</vt:lpstr>
      <vt:lpstr>Arial</vt:lpstr>
      <vt:lpstr>Calibri</vt:lpstr>
      <vt:lpstr>Calibri Light</vt:lpstr>
      <vt:lpstr>Gill Sans MT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2021-02-18T02:56:14Z</dcterms:created>
  <dcterms:modified xsi:type="dcterms:W3CDTF">2021-03-16T04:30:53Z</dcterms:modified>
</cp:coreProperties>
</file>