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 id="2147483684" r:id="rId2"/>
  </p:sldMasterIdLst>
  <p:notesMasterIdLst>
    <p:notesMasterId r:id="rId16"/>
  </p:notesMasterIdLst>
  <p:sldIdLst>
    <p:sldId id="303" r:id="rId3"/>
    <p:sldId id="304" r:id="rId4"/>
    <p:sldId id="305" r:id="rId5"/>
    <p:sldId id="306" r:id="rId6"/>
    <p:sldId id="307" r:id="rId7"/>
    <p:sldId id="308" r:id="rId8"/>
    <p:sldId id="309" r:id="rId9"/>
    <p:sldId id="310" r:id="rId10"/>
    <p:sldId id="311" r:id="rId11"/>
    <p:sldId id="381" r:id="rId12"/>
    <p:sldId id="314" r:id="rId13"/>
    <p:sldId id="316" r:id="rId14"/>
    <p:sldId id="382" r:id="rId1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2D12"/>
    <a:srgbClr val="CD2E14"/>
    <a:srgbClr val="E72F17"/>
    <a:srgbClr val="E6230F"/>
    <a:srgbClr val="E52510"/>
    <a:srgbClr val="E72712"/>
    <a:srgbClr val="009900"/>
    <a:srgbClr val="FF3300"/>
    <a:srgbClr val="00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9" autoAdjust="0"/>
    <p:restoredTop sz="70074" autoAdjust="0"/>
  </p:normalViewPr>
  <p:slideViewPr>
    <p:cSldViewPr snapToGrid="0">
      <p:cViewPr varScale="1">
        <p:scale>
          <a:sx n="51" d="100"/>
          <a:sy n="51" d="100"/>
        </p:scale>
        <p:origin x="1896"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76" y="72"/>
      </p:cViewPr>
      <p:guideLst/>
    </p:cSldViewPr>
  </p:notesViewPr>
  <p:gridSpacing cx="72008" cy="72008"/>
</p:viewPr>
</file>

<file path=ppt/_rels/presentation.xml.rels>&#65279;<?xml version="1.0" encoding="utf-8" standalone="yes"?>
<Relationships xmlns="http://schemas.openxmlformats.org/package/2006/relationships">
  <Relationship Id="rId8" Type="http://schemas.openxmlformats.org/officeDocument/2006/relationships/slide" Target="slides/slide6.xml" />
  <Relationship Id="rId13" Type="http://schemas.openxmlformats.org/officeDocument/2006/relationships/slide" Target="slides/slide11.xml" />
  <Relationship Id="rId18" Type="http://schemas.openxmlformats.org/officeDocument/2006/relationships/presProps" Target="presProps.xml" />
  <Relationship Id="rId3" Type="http://schemas.openxmlformats.org/officeDocument/2006/relationships/slide" Target="slides/slide1.xml" />
  <Relationship Id="rId21" Type="http://schemas.openxmlformats.org/officeDocument/2006/relationships/tableStyles" Target="tableStyles.xml" />
  <Relationship Id="rId7" Type="http://schemas.openxmlformats.org/officeDocument/2006/relationships/slide" Target="slides/slide5.xml" />
  <Relationship Id="rId12" Type="http://schemas.openxmlformats.org/officeDocument/2006/relationships/slide" Target="slides/slide10.xml" />
  <Relationship Id="rId17" Type="http://schemas.openxmlformats.org/officeDocument/2006/relationships/commentAuthors" Target="commentAuthors.xml" />
  <Relationship Id="rId2" Type="http://schemas.openxmlformats.org/officeDocument/2006/relationships/slideMaster" Target="slideMasters/slideMaster2.xml" />
  <Relationship Id="rId16" Type="http://schemas.openxmlformats.org/officeDocument/2006/relationships/notesMaster" Target="notesMasters/notesMaster1.xml" />
  <Relationship Id="rId20" Type="http://schemas.openxmlformats.org/officeDocument/2006/relationships/theme" Target="theme/theme1.xml" />
  <Relationship Id="rId1" Type="http://schemas.openxmlformats.org/officeDocument/2006/relationships/slideMaster" Target="slideMasters/slideMaster1.xml" />
  <Relationship Id="rId6" Type="http://schemas.openxmlformats.org/officeDocument/2006/relationships/slide" Target="slides/slide4.xml" />
  <Relationship Id="rId11" Type="http://schemas.openxmlformats.org/officeDocument/2006/relationships/slide" Target="slides/slide9.xml" />
  <Relationship Id="rId5" Type="http://schemas.openxmlformats.org/officeDocument/2006/relationships/slide" Target="slides/slide3.xml" />
  <Relationship Id="rId15" Type="http://schemas.openxmlformats.org/officeDocument/2006/relationships/slide" Target="slides/slide13.xml" />
  <Relationship Id="rId10" Type="http://schemas.openxmlformats.org/officeDocument/2006/relationships/slide" Target="slides/slide8.xml" />
  <Relationship Id="rId19" Type="http://schemas.openxmlformats.org/officeDocument/2006/relationships/viewProps" Target="viewProps.xml" />
  <Relationship Id="rId4" Type="http://schemas.openxmlformats.org/officeDocument/2006/relationships/slide" Target="slides/slide2.xml" />
  <Relationship Id="rId9" Type="http://schemas.openxmlformats.org/officeDocument/2006/relationships/slide" Target="slides/slide7.xml" />
  <Relationship Id="rId14" Type="http://schemas.openxmlformats.org/officeDocument/2006/relationships/slide" Target="slides/slide12.xml" />
</Relationships>
</file>

<file path=ppt/charts/_rels/chart1.xml.rels>&#65279;<?xml version="1.0" encoding="utf-8" standalone="yes"?>
<Relationships xmlns="http://schemas.openxmlformats.org/package/2006/relationships">
  <Relationship Id="rId3" Type="http://schemas.openxmlformats.org/officeDocument/2006/relationships/package" Target="../embeddings/Microsoft_Excel_______.xlsx" />
  <Relationship Id="rId2" Type="http://schemas.microsoft.com/office/2011/relationships/chartColorStyle" Target="colors1.xml" />
  <Relationship Id="rId1" Type="http://schemas.microsoft.com/office/2011/relationships/chartStyle" Target="style1.xml" />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55810755008454"/>
          <c:y val="0"/>
          <c:w val="0.51287611053381899"/>
          <c:h val="1"/>
        </c:manualLayout>
      </c:layout>
      <c:pieChart>
        <c:varyColors val="1"/>
        <c:ser>
          <c:idx val="0"/>
          <c:order val="0"/>
          <c:tx>
            <c:strRef>
              <c:f>Sheet1!$B$1</c:f>
              <c:strCache>
                <c:ptCount val="1"/>
                <c:pt idx="0">
                  <c:v>列1</c:v>
                </c:pt>
              </c:strCache>
            </c:strRef>
          </c:tx>
          <c:dPt>
            <c:idx val="0"/>
            <c:bubble3D val="0"/>
            <c:spPr>
              <a:solidFill>
                <a:srgbClr val="FF6600"/>
              </a:solidFill>
              <a:ln w="19050">
                <a:solidFill>
                  <a:schemeClr val="lt1"/>
                </a:solidFill>
              </a:ln>
              <a:effectLst/>
            </c:spPr>
            <c:extLst>
              <c:ext xmlns:c16="http://schemas.microsoft.com/office/drawing/2014/chart" uri="{C3380CC4-5D6E-409C-BE32-E72D297353CC}">
                <c16:uniqueId val="{00000001-5580-4A69-9B48-481F89725687}"/>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5580-4A69-9B48-481F897256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80-4A69-9B48-481F897256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580-4A69-9B48-481F89725687}"/>
              </c:ext>
            </c:extLst>
          </c:dPt>
          <c:dLbls>
            <c:dLbl>
              <c:idx val="0"/>
              <c:delete val="1"/>
              <c:extLst>
                <c:ext xmlns:c15="http://schemas.microsoft.com/office/drawing/2012/chart" uri="{CE6537A1-D6FC-4f65-9D91-7224C49458BB}"/>
                <c:ext xmlns:c16="http://schemas.microsoft.com/office/drawing/2014/chart" uri="{C3380CC4-5D6E-409C-BE32-E72D297353CC}">
                  <c16:uniqueId val="{00000001-5580-4A69-9B48-481F89725687}"/>
                </c:ext>
              </c:extLst>
            </c:dLbl>
            <c:dLbl>
              <c:idx val="1"/>
              <c:delete val="1"/>
              <c:extLst>
                <c:ext xmlns:c15="http://schemas.microsoft.com/office/drawing/2012/chart" uri="{CE6537A1-D6FC-4f65-9D91-7224C49458BB}"/>
                <c:ext xmlns:c16="http://schemas.microsoft.com/office/drawing/2014/chart" uri="{C3380CC4-5D6E-409C-BE32-E72D297353CC}">
                  <c16:uniqueId val="{00000003-5580-4A69-9B48-481F8972568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家から</c:v>
                </c:pt>
                <c:pt idx="1">
                  <c:v>お店から</c:v>
                </c:pt>
              </c:strCache>
            </c:strRef>
          </c:cat>
          <c:val>
            <c:numRef>
              <c:f>Sheet1!$B$2:$B$5</c:f>
              <c:numCache>
                <c:formatCode>0%</c:formatCode>
                <c:ptCount val="4"/>
                <c:pt idx="0">
                  <c:v>0.46</c:v>
                </c:pt>
                <c:pt idx="1">
                  <c:v>0.54</c:v>
                </c:pt>
              </c:numCache>
            </c:numRef>
          </c:val>
          <c:extLst>
            <c:ext xmlns:c16="http://schemas.microsoft.com/office/drawing/2014/chart" uri="{C3380CC4-5D6E-409C-BE32-E72D297353CC}">
              <c16:uniqueId val="{00000008-5580-4A69-9B48-481F89725687}"/>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&#65279;<?xml version="1.0" encoding="utf-8" standalone="yes"?>
<Relationships xmlns="http://schemas.openxmlformats.org/package/2006/relationships">
  <Relationship Id="rId1" Type="http://schemas.openxmlformats.org/officeDocument/2006/relationships/theme" Target="../theme/theme3.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26500BF-20D6-4D07-8454-579762DD6B1C}" type="datetimeFigureOut">
              <a:rPr kumimoji="1" lang="ja-JP" altLang="en-US" smtClean="0"/>
              <a:t>2021/3/16</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C594CE2-44EB-4CAC-A5A6-0D229CE54C7F}" type="slidenum">
              <a:rPr kumimoji="1" lang="ja-JP" altLang="en-US" smtClean="0"/>
              <a:t>‹#›</a:t>
            </a:fld>
            <a:endParaRPr kumimoji="1" lang="ja-JP" altLang="en-US"/>
          </a:p>
        </p:txBody>
      </p:sp>
    </p:spTree>
    <p:extLst>
      <p:ext uri="{BB962C8B-B14F-4D97-AF65-F5344CB8AC3E}">
        <p14:creationId xmlns:p14="http://schemas.microsoft.com/office/powerpoint/2010/main" val="12903536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ChangeArrowheads="1" noTextEdit="1"/>
          </p:cNvSpPr>
          <p:nvPr>
            <p:ph type="sldImg"/>
          </p:nvPr>
        </p:nvSpPr>
        <p:spPr>
          <a:ln/>
        </p:spPr>
      </p:sp>
      <p:sp>
        <p:nvSpPr>
          <p:cNvPr id="6147"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smtClean="0"/>
              <a:t>（説明例）</a:t>
            </a:r>
            <a:endParaRPr kumimoji="1" lang="en-US" altLang="ja-JP" u="none" dirty="0" smtClean="0"/>
          </a:p>
          <a:p>
            <a:r>
              <a:rPr lang="ja-JP" altLang="en-US" dirty="0" smtClean="0"/>
              <a:t>まず</a:t>
            </a:r>
            <a:r>
              <a:rPr lang="ja-JP" altLang="en-US" dirty="0"/>
              <a:t>は「生ごみをへらすヒント」について考える</a:t>
            </a:r>
            <a:endParaRPr lang="en-US" altLang="ja-JP" dirty="0"/>
          </a:p>
          <a:p>
            <a:endParaRPr lang="en-US" altLang="ja-JP" dirty="0"/>
          </a:p>
          <a:p>
            <a:r>
              <a:rPr lang="ja-JP" altLang="en-US" dirty="0" smtClean="0"/>
              <a:t>このあと、クイズ</a:t>
            </a:r>
            <a:r>
              <a:rPr lang="ja-JP" altLang="en-US" dirty="0"/>
              <a:t>を</a:t>
            </a:r>
            <a:r>
              <a:rPr lang="en-US" altLang="ja-JP" dirty="0"/>
              <a:t>2</a:t>
            </a:r>
            <a:r>
              <a:rPr lang="ja-JP" altLang="en-US" dirty="0"/>
              <a:t>問実施</a:t>
            </a:r>
            <a:endParaRPr lang="en-US" altLang="ja-JP" dirty="0"/>
          </a:p>
          <a:p>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a:t>
            </a:r>
            <a:r>
              <a:rPr kumimoji="1" lang="ja-JP" altLang="en-US" dirty="0"/>
              <a:t>ページおくり</a:t>
            </a:r>
            <a:r>
              <a:rPr kumimoji="1" lang="en-US" altLang="ja-JP" dirty="0"/>
              <a:t>】</a:t>
            </a:r>
          </a:p>
          <a:p>
            <a:endParaRPr lang="ja-JP" altLang="en-US" dirty="0"/>
          </a:p>
        </p:txBody>
      </p:sp>
      <p:sp>
        <p:nvSpPr>
          <p:cNvPr id="6148"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defRPr kumimoji="1" sz="1200">
                <a:solidFill>
                  <a:schemeClr val="tx1"/>
                </a:solidFill>
                <a:latin typeface="Times New Roman" panose="02020603050405020304" pitchFamily="18" charset="0"/>
                <a:ea typeface="ＭＳ Ｐゴシック" panose="020B0600070205080204" pitchFamily="50" charset="-128"/>
              </a:defRPr>
            </a:lvl1pPr>
            <a:lvl2pPr marL="742950" indent="-285750" defTabSz="955675">
              <a:defRPr kumimoji="1" sz="1200">
                <a:solidFill>
                  <a:schemeClr val="tx1"/>
                </a:solidFill>
                <a:latin typeface="Times New Roman" panose="02020603050405020304" pitchFamily="18" charset="0"/>
                <a:ea typeface="ＭＳ Ｐゴシック" panose="020B0600070205080204" pitchFamily="50" charset="-128"/>
              </a:defRPr>
            </a:lvl2pPr>
            <a:lvl3pPr marL="1143000" indent="-228600" defTabSz="955675">
              <a:defRPr kumimoji="1" sz="1200">
                <a:solidFill>
                  <a:schemeClr val="tx1"/>
                </a:solidFill>
                <a:latin typeface="Times New Roman" panose="02020603050405020304" pitchFamily="18" charset="0"/>
                <a:ea typeface="ＭＳ Ｐゴシック" panose="020B0600070205080204" pitchFamily="50" charset="-128"/>
              </a:defRPr>
            </a:lvl3pPr>
            <a:lvl4pPr marL="1600200" indent="-228600" defTabSz="955675">
              <a:defRPr kumimoji="1" sz="1200">
                <a:solidFill>
                  <a:schemeClr val="tx1"/>
                </a:solidFill>
                <a:latin typeface="Times New Roman" panose="02020603050405020304" pitchFamily="18" charset="0"/>
                <a:ea typeface="ＭＳ Ｐゴシック" panose="020B0600070205080204" pitchFamily="50" charset="-128"/>
              </a:defRPr>
            </a:lvl4pPr>
            <a:lvl5pPr marL="2057400" indent="-228600" defTabSz="955675">
              <a:defRPr kumimoji="1" sz="1200">
                <a:solidFill>
                  <a:schemeClr val="tx1"/>
                </a:solidFill>
                <a:latin typeface="Times New Roman" panose="02020603050405020304" pitchFamily="18" charset="0"/>
                <a:ea typeface="ＭＳ Ｐゴシック" panose="020B0600070205080204" pitchFamily="50" charset="-128"/>
              </a:defRPr>
            </a:lvl5pPr>
            <a:lvl6pPr marL="2514600" indent="-228600" defTabSz="955675" eaLnBrk="0" fontAlgn="base" hangingPunct="0">
              <a:spcBef>
                <a:spcPct val="0"/>
              </a:spcBef>
              <a:spcAft>
                <a:spcPct val="0"/>
              </a:spcAft>
              <a:defRPr kumimoji="1" sz="1200">
                <a:solidFill>
                  <a:schemeClr val="tx1"/>
                </a:solidFill>
                <a:latin typeface="Times New Roman" panose="02020603050405020304" pitchFamily="18" charset="0"/>
                <a:ea typeface="ＭＳ Ｐゴシック" panose="020B0600070205080204" pitchFamily="50" charset="-128"/>
              </a:defRPr>
            </a:lvl6pPr>
            <a:lvl7pPr marL="2971800" indent="-228600" defTabSz="955675" eaLnBrk="0" fontAlgn="base" hangingPunct="0">
              <a:spcBef>
                <a:spcPct val="0"/>
              </a:spcBef>
              <a:spcAft>
                <a:spcPct val="0"/>
              </a:spcAft>
              <a:defRPr kumimoji="1" sz="1200">
                <a:solidFill>
                  <a:schemeClr val="tx1"/>
                </a:solidFill>
                <a:latin typeface="Times New Roman" panose="02020603050405020304" pitchFamily="18" charset="0"/>
                <a:ea typeface="ＭＳ Ｐゴシック" panose="020B0600070205080204" pitchFamily="50" charset="-128"/>
              </a:defRPr>
            </a:lvl7pPr>
            <a:lvl8pPr marL="3429000" indent="-228600" defTabSz="955675" eaLnBrk="0" fontAlgn="base" hangingPunct="0">
              <a:spcBef>
                <a:spcPct val="0"/>
              </a:spcBef>
              <a:spcAft>
                <a:spcPct val="0"/>
              </a:spcAft>
              <a:defRPr kumimoji="1" sz="1200">
                <a:solidFill>
                  <a:schemeClr val="tx1"/>
                </a:solidFill>
                <a:latin typeface="Times New Roman" panose="02020603050405020304" pitchFamily="18" charset="0"/>
                <a:ea typeface="ＭＳ Ｐゴシック" panose="020B0600070205080204" pitchFamily="50" charset="-128"/>
              </a:defRPr>
            </a:lvl8pPr>
            <a:lvl9pPr marL="3886200" indent="-228600" defTabSz="955675" eaLnBrk="0" fontAlgn="base" hangingPunct="0">
              <a:spcBef>
                <a:spcPct val="0"/>
              </a:spcBef>
              <a:spcAft>
                <a:spcPct val="0"/>
              </a:spcAft>
              <a:defRPr kumimoji="1" sz="1200">
                <a:solidFill>
                  <a:schemeClr val="tx1"/>
                </a:solidFill>
                <a:latin typeface="Times New Roman" panose="02020603050405020304" pitchFamily="18" charset="0"/>
                <a:ea typeface="ＭＳ Ｐゴシック" panose="020B0600070205080204" pitchFamily="50" charset="-128"/>
              </a:defRPr>
            </a:lvl9pPr>
          </a:lstStyle>
          <a:p>
            <a:fld id="{7BF48409-3308-4934-BB6B-F6249C4BB629}" type="slidenum">
              <a:rPr lang="en-US" altLang="ja-JP">
                <a:solidFill>
                  <a:srgbClr val="000000"/>
                </a:solidFill>
              </a:rPr>
              <a:pPr/>
              <a:t>1</a:t>
            </a:fld>
            <a:endParaRPr lang="en-US" altLang="ja-JP">
              <a:solidFill>
                <a:srgbClr val="000000"/>
              </a:solidFill>
            </a:endParaRPr>
          </a:p>
        </p:txBody>
      </p:sp>
    </p:spTree>
    <p:extLst>
      <p:ext uri="{BB962C8B-B14F-4D97-AF65-F5344CB8AC3E}">
        <p14:creationId xmlns:p14="http://schemas.microsoft.com/office/powerpoint/2010/main" val="227673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smtClean="0"/>
              <a:t>（説明例）</a:t>
            </a:r>
            <a:endParaRPr kumimoji="1" lang="en-US" altLang="ja-JP" u="none" dirty="0" smtClean="0"/>
          </a:p>
          <a:p>
            <a:r>
              <a:rPr kumimoji="1" lang="ja-JP" altLang="en-US" dirty="0" smtClean="0"/>
              <a:t>家</a:t>
            </a:r>
            <a:r>
              <a:rPr kumimoji="1" lang="ja-JP" altLang="en-US" dirty="0"/>
              <a:t>から出る食品ロスにはどんなものがあるか　★</a:t>
            </a:r>
            <a:endParaRPr kumimoji="1" lang="en-US" altLang="ja-JP" dirty="0"/>
          </a:p>
          <a:p>
            <a:r>
              <a:rPr kumimoji="1" lang="ja-JP" altLang="en-US" dirty="0"/>
              <a:t>３つ</a:t>
            </a:r>
            <a:r>
              <a:rPr kumimoji="1" lang="ja-JP" altLang="en-US" dirty="0" smtClean="0"/>
              <a:t>ある</a:t>
            </a:r>
            <a:endParaRPr kumimoji="1" lang="en-US" altLang="ja-JP" dirty="0"/>
          </a:p>
          <a:p>
            <a:r>
              <a:rPr kumimoji="1" lang="ja-JP" altLang="en-US" dirty="0"/>
              <a:t>・食べ残し　★</a:t>
            </a:r>
            <a:endParaRPr kumimoji="1" lang="en-US" altLang="ja-JP" dirty="0"/>
          </a:p>
          <a:p>
            <a:r>
              <a:rPr kumimoji="1" lang="ja-JP" altLang="en-US" dirty="0"/>
              <a:t>　　なぜ「食べ残し」がでるのか　★</a:t>
            </a:r>
            <a:endParaRPr kumimoji="1" lang="en-US" altLang="ja-JP" dirty="0"/>
          </a:p>
          <a:p>
            <a:r>
              <a:rPr kumimoji="1" lang="ja-JP" altLang="en-US" dirty="0"/>
              <a:t>　　たとえば</a:t>
            </a:r>
            <a:r>
              <a:rPr kumimoji="1" lang="ja-JP" altLang="en-US" dirty="0" smtClean="0"/>
              <a:t>「好ききらい</a:t>
            </a:r>
            <a:r>
              <a:rPr kumimoji="1" lang="ja-JP" altLang="en-US" dirty="0"/>
              <a:t>をする」</a:t>
            </a:r>
            <a:r>
              <a:rPr kumimoji="1" lang="ja-JP" altLang="en-US" dirty="0" smtClean="0"/>
              <a:t>や</a:t>
            </a:r>
            <a:endParaRPr kumimoji="1" lang="en-US" altLang="ja-JP" dirty="0" smtClean="0"/>
          </a:p>
          <a:p>
            <a:r>
              <a:rPr kumimoji="1" lang="ja-JP" altLang="en-US" dirty="0" smtClean="0"/>
              <a:t>　　「食べきれない</a:t>
            </a:r>
            <a:r>
              <a:rPr kumimoji="1" lang="ja-JP" altLang="en-US" dirty="0"/>
              <a:t>ほどよそって残してしまう」など</a:t>
            </a:r>
            <a:endParaRPr kumimoji="1" lang="en-US" altLang="ja-JP" dirty="0"/>
          </a:p>
          <a:p>
            <a:endParaRPr kumimoji="1" lang="en-US" altLang="ja-JP" dirty="0"/>
          </a:p>
          <a:p>
            <a:r>
              <a:rPr kumimoji="1" lang="ja-JP" altLang="en-US" dirty="0"/>
              <a:t>・次に「食べられる部分も捨てている」　★</a:t>
            </a:r>
            <a:endParaRPr kumimoji="1" lang="en-US" altLang="ja-JP" dirty="0"/>
          </a:p>
          <a:p>
            <a:r>
              <a:rPr kumimoji="1" lang="ja-JP" altLang="en-US" dirty="0"/>
              <a:t>　　これは、野菜や果物の皮をむく時に厚くむきすぎて</a:t>
            </a:r>
            <a:r>
              <a:rPr kumimoji="1" lang="ja-JP" altLang="en-US" dirty="0" smtClean="0"/>
              <a:t>、</a:t>
            </a:r>
            <a:endParaRPr kumimoji="1" lang="en-US" altLang="ja-JP" dirty="0" smtClean="0"/>
          </a:p>
          <a:p>
            <a:r>
              <a:rPr kumimoji="1" lang="ja-JP" altLang="en-US" dirty="0" smtClean="0"/>
              <a:t>　　食べられる</a:t>
            </a:r>
            <a:r>
              <a:rPr kumimoji="1" lang="ja-JP" altLang="en-US" dirty="0"/>
              <a:t>部分も皮と一緒に捨ててしまう　★</a:t>
            </a:r>
            <a:endParaRPr kumimoji="1" lang="en-US" altLang="ja-JP" dirty="0"/>
          </a:p>
          <a:p>
            <a:endParaRPr kumimoji="1" lang="en-US" altLang="ja-JP" dirty="0"/>
          </a:p>
          <a:p>
            <a:r>
              <a:rPr kumimoji="1" lang="ja-JP" altLang="en-US" dirty="0"/>
              <a:t>・最後は手つかずの食べ物　★</a:t>
            </a:r>
            <a:endParaRPr kumimoji="1" lang="en-US" altLang="ja-JP" dirty="0"/>
          </a:p>
          <a:p>
            <a:r>
              <a:rPr kumimoji="1" lang="ja-JP" altLang="en-US" dirty="0"/>
              <a:t>　　これは最初に見てもらった写真のように封も</a:t>
            </a:r>
            <a:r>
              <a:rPr kumimoji="1" lang="ja-JP" altLang="en-US" dirty="0" smtClean="0"/>
              <a:t>開けないで</a:t>
            </a:r>
            <a:endParaRPr kumimoji="1" lang="en-US" altLang="ja-JP" dirty="0" smtClean="0"/>
          </a:p>
          <a:p>
            <a:r>
              <a:rPr kumimoji="1" lang="ja-JP" altLang="en-US" dirty="0" smtClean="0"/>
              <a:t>　　捨てて</a:t>
            </a:r>
            <a:r>
              <a:rPr kumimoji="1" lang="ja-JP" altLang="en-US" dirty="0"/>
              <a:t>しまっているもの</a:t>
            </a:r>
            <a:endParaRPr kumimoji="1" lang="en-US" altLang="ja-JP" dirty="0"/>
          </a:p>
          <a:p>
            <a:r>
              <a:rPr kumimoji="1" lang="ja-JP" altLang="en-US" dirty="0"/>
              <a:t>　　たとえば、「たくさん買ったけど結局食べなかった」</a:t>
            </a:r>
            <a:r>
              <a:rPr kumimoji="1" lang="ja-JP" altLang="en-US" dirty="0" smtClean="0"/>
              <a:t>や</a:t>
            </a:r>
            <a:endParaRPr kumimoji="1" lang="en-US" altLang="ja-JP" dirty="0" smtClean="0"/>
          </a:p>
          <a:p>
            <a:r>
              <a:rPr kumimoji="1" lang="ja-JP" altLang="en-US" dirty="0" smtClean="0"/>
              <a:t>　　「</a:t>
            </a:r>
            <a:r>
              <a:rPr kumimoji="1" lang="ja-JP" altLang="en-US" dirty="0"/>
              <a:t>食べるのを忘れていて期限が切れてしまって捨てた</a:t>
            </a:r>
            <a:r>
              <a:rPr kumimoji="1" lang="ja-JP" altLang="en-US" dirty="0" smtClean="0"/>
              <a:t>」　★</a:t>
            </a:r>
            <a:endParaRPr kumimoji="1" lang="en-US" altLang="ja-JP" dirty="0"/>
          </a:p>
          <a:p>
            <a:endParaRPr kumimoji="1" lang="en-US" altLang="ja-JP" dirty="0" smtClean="0"/>
          </a:p>
          <a:p>
            <a:r>
              <a:rPr kumimoji="1" lang="ja-JP" altLang="en-US" dirty="0" smtClean="0"/>
              <a:t>期限</a:t>
            </a:r>
            <a:r>
              <a:rPr kumimoji="1" lang="ja-JP" altLang="en-US" dirty="0"/>
              <a:t>切れについては次ページで詳しく説明　</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a:t>
            </a:r>
            <a:r>
              <a:rPr kumimoji="1" lang="ja-JP" altLang="en-US" dirty="0"/>
              <a:t>ページおくり</a:t>
            </a:r>
            <a:r>
              <a:rPr kumimoji="1" lang="en-US" altLang="ja-JP" dirty="0"/>
              <a:t>】</a:t>
            </a:r>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D3ABF24-DB64-4827-9ED3-F87F318A3538}" type="slidenum">
              <a:rPr lang="en-US" altLang="ja-JP" smtClean="0">
                <a:solidFill>
                  <a:srgbClr val="000000"/>
                </a:solidFill>
              </a:rPr>
              <a:pPr>
                <a:defRPr/>
              </a:pPr>
              <a:t>10</a:t>
            </a:fld>
            <a:endParaRPr lang="en-US" altLang="ja-JP">
              <a:solidFill>
                <a:srgbClr val="000000"/>
              </a:solidFill>
            </a:endParaRPr>
          </a:p>
        </p:txBody>
      </p:sp>
    </p:spTree>
    <p:extLst>
      <p:ext uri="{BB962C8B-B14F-4D97-AF65-F5344CB8AC3E}">
        <p14:creationId xmlns:p14="http://schemas.microsoft.com/office/powerpoint/2010/main" val="1481495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smtClean="0"/>
              <a:t>（説明例）</a:t>
            </a:r>
            <a:endParaRPr kumimoji="1" lang="en-US" altLang="ja-JP" u="none" dirty="0" smtClean="0"/>
          </a:p>
          <a:p>
            <a:r>
              <a:rPr kumimoji="1" lang="ja-JP" altLang="en-US" dirty="0" smtClean="0"/>
              <a:t>食べ物</a:t>
            </a:r>
            <a:r>
              <a:rPr kumimoji="1" lang="ja-JP" altLang="en-US" dirty="0"/>
              <a:t>の袋や箱には日にちが書いてある　★</a:t>
            </a:r>
            <a:endParaRPr kumimoji="1" lang="en-US" altLang="ja-JP" dirty="0"/>
          </a:p>
          <a:p>
            <a:endParaRPr kumimoji="1" lang="en-US" altLang="ja-JP" dirty="0"/>
          </a:p>
          <a:p>
            <a:r>
              <a:rPr kumimoji="1" lang="ja-JP" altLang="en-US" dirty="0" smtClean="0"/>
              <a:t>上</a:t>
            </a:r>
            <a:r>
              <a:rPr kumimoji="1" lang="ja-JP" altLang="en-US" dirty="0"/>
              <a:t>の菓子パン</a:t>
            </a:r>
            <a:r>
              <a:rPr kumimoji="1" lang="ja-JP" altLang="en-US" dirty="0" smtClean="0"/>
              <a:t>・お弁当と</a:t>
            </a:r>
            <a:r>
              <a:rPr kumimoji="1" lang="ja-JP" altLang="en-US" dirty="0"/>
              <a:t>下のおかし・ペットボトルでは意味が違う　★</a:t>
            </a:r>
            <a:endParaRPr kumimoji="1" lang="en-US" altLang="ja-JP" dirty="0"/>
          </a:p>
          <a:p>
            <a:r>
              <a:rPr kumimoji="1" lang="ja-JP" altLang="en-US" dirty="0"/>
              <a:t> 上が「消費期限」　★</a:t>
            </a:r>
            <a:endParaRPr kumimoji="1" lang="en-US" altLang="ja-JP" dirty="0"/>
          </a:p>
          <a:p>
            <a:r>
              <a:rPr kumimoji="1" lang="ja-JP" altLang="en-US" baseline="0" dirty="0"/>
              <a:t> </a:t>
            </a:r>
            <a:r>
              <a:rPr kumimoji="1" lang="ja-JP" altLang="en-US" dirty="0"/>
              <a:t>下が「賞味期限</a:t>
            </a:r>
            <a:r>
              <a:rPr kumimoji="1" lang="ja-JP" altLang="en-US" dirty="0" smtClean="0"/>
              <a:t>」　★</a:t>
            </a:r>
            <a:endParaRPr kumimoji="1" lang="en-US" altLang="ja-JP" dirty="0"/>
          </a:p>
          <a:p>
            <a:endParaRPr kumimoji="1" lang="en-US" altLang="ja-JP" dirty="0" smtClean="0"/>
          </a:p>
          <a:p>
            <a:r>
              <a:rPr kumimoji="1" lang="ja-JP" altLang="en-US" dirty="0" smtClean="0"/>
              <a:t>消費期限は「この日をすぎたら食べない方がよい」　★</a:t>
            </a:r>
            <a:endParaRPr kumimoji="1" lang="en-US" altLang="ja-JP" dirty="0" smtClean="0"/>
          </a:p>
          <a:p>
            <a:r>
              <a:rPr kumimoji="1" lang="ja-JP" altLang="en-US" dirty="0" smtClean="0"/>
              <a:t>賞味期限は「この月（または日）までおいしく食べられる」★</a:t>
            </a:r>
            <a:endParaRPr kumimoji="1" lang="en-US" altLang="ja-JP" dirty="0" smtClean="0"/>
          </a:p>
          <a:p>
            <a:endParaRPr kumimoji="1" lang="en-US" altLang="ja-JP" dirty="0" smtClean="0"/>
          </a:p>
          <a:p>
            <a:r>
              <a:rPr kumimoji="1" lang="ja-JP" altLang="en-US" dirty="0" smtClean="0"/>
              <a:t>賞味期限が切れてもすぐに捨てなくてもよいかもしれないので</a:t>
            </a:r>
            <a:endParaRPr kumimoji="1" lang="en-US" altLang="ja-JP" dirty="0" smtClean="0"/>
          </a:p>
          <a:p>
            <a:r>
              <a:rPr kumimoji="1" lang="ja-JP" altLang="en-US" dirty="0" smtClean="0"/>
              <a:t>食べられるかどうか家の人と確認してみる</a:t>
            </a:r>
            <a:endParaRPr kumimoji="1" lang="en-US" altLang="ja-JP" dirty="0" smtClean="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a:t>
            </a:r>
            <a:r>
              <a:rPr kumimoji="1" lang="ja-JP" altLang="en-US"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D3ABF24-DB64-4827-9ED3-F87F318A3538}" type="slidenum">
              <a:rPr lang="en-US" altLang="ja-JP" smtClean="0">
                <a:solidFill>
                  <a:srgbClr val="000000"/>
                </a:solidFill>
              </a:rPr>
              <a:pPr>
                <a:defRPr/>
              </a:pPr>
              <a:t>11</a:t>
            </a:fld>
            <a:endParaRPr lang="en-US" altLang="ja-JP">
              <a:solidFill>
                <a:srgbClr val="000000"/>
              </a:solidFill>
            </a:endParaRPr>
          </a:p>
        </p:txBody>
      </p:sp>
    </p:spTree>
    <p:extLst>
      <p:ext uri="{BB962C8B-B14F-4D97-AF65-F5344CB8AC3E}">
        <p14:creationId xmlns:p14="http://schemas.microsoft.com/office/powerpoint/2010/main" val="87704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smtClean="0"/>
              <a:t>（説明例）</a:t>
            </a:r>
            <a:endParaRPr kumimoji="1" lang="en-US" altLang="ja-JP" u="none" dirty="0" smtClean="0"/>
          </a:p>
          <a:p>
            <a:r>
              <a:rPr kumimoji="1" lang="ja-JP" altLang="en-US" dirty="0" smtClean="0"/>
              <a:t>ここ</a:t>
            </a:r>
            <a:r>
              <a:rPr kumimoji="1" lang="ja-JP" altLang="en-US" dirty="0"/>
              <a:t>から、食品ロスを減らすためにできることを考えていく</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a:t>
            </a:r>
            <a:r>
              <a:rPr kumimoji="1" lang="ja-JP" altLang="en-US"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lang="ja-JP" altLang="en-US" smtClean="0">
                <a:solidFill>
                  <a:prstClr val="black"/>
                </a:solidFill>
                <a:latin typeface="游ゴシック" panose="020F0502020204030204"/>
                <a:ea typeface="游ゴシック" panose="020B0400000000000000" pitchFamily="50" charset="-128"/>
              </a:rPr>
              <a:pPr/>
              <a:t>12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66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smtClean="0"/>
              <a:t>（説明例）</a:t>
            </a:r>
            <a:endParaRPr kumimoji="1" lang="en-US" altLang="ja-JP" u="none" dirty="0" smtClean="0"/>
          </a:p>
          <a:p>
            <a:r>
              <a:rPr kumimoji="1" lang="ja-JP" altLang="en-US" dirty="0" smtClean="0"/>
              <a:t>「食べ残し」についてできることを考え答えてもらう</a:t>
            </a:r>
            <a:endParaRPr kumimoji="1" lang="en-US" altLang="ja-JP" dirty="0" smtClean="0"/>
          </a:p>
          <a:p>
            <a:r>
              <a:rPr kumimoji="1" lang="ja-JP" altLang="en-US" dirty="0" smtClean="0"/>
              <a:t>ヒントとして原因になっていることと反対のことを考えてもらうために再度先ほどのスライドを見せる</a:t>
            </a:r>
            <a:endParaRPr kumimoji="1" lang="en-US" altLang="ja-JP" dirty="0" smtClean="0"/>
          </a:p>
          <a:p>
            <a:endParaRPr kumimoji="1" lang="en-US" altLang="ja-JP" dirty="0" smtClean="0"/>
          </a:p>
          <a:p>
            <a:r>
              <a:rPr kumimoji="1" lang="ja-JP" altLang="en-US" dirty="0" smtClean="0"/>
              <a:t>「すききらい」の反対は？と問いかけながら「すききらいをしない」をホワイドボードに貼ったり書いたりする</a:t>
            </a:r>
            <a:endParaRPr kumimoji="1" lang="en-US" altLang="ja-JP" dirty="0" smtClean="0"/>
          </a:p>
          <a:p>
            <a:r>
              <a:rPr kumimoji="1" lang="en-US" altLang="ja-JP" dirty="0" smtClean="0"/>
              <a:t>※</a:t>
            </a:r>
            <a:r>
              <a:rPr kumimoji="1" lang="ja-JP" altLang="en-US" dirty="0" smtClean="0"/>
              <a:t>「食べきれないほどよそう」の反対</a:t>
            </a:r>
            <a:r>
              <a:rPr kumimoji="1" lang="ja-JP" altLang="en-US" dirty="0" smtClean="0"/>
              <a:t>→「食べきれる</a:t>
            </a:r>
            <a:r>
              <a:rPr kumimoji="1" lang="ja-JP" altLang="en-US" dirty="0" smtClean="0"/>
              <a:t>分をよそう」</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これ以外も、「おやつを食べすぎない」、「きれいに食べきる」（ごはんを</a:t>
            </a:r>
            <a:r>
              <a:rPr kumimoji="1" lang="en-US" altLang="ja-JP" dirty="0" smtClean="0"/>
              <a:t>1</a:t>
            </a:r>
            <a:r>
              <a:rPr kumimoji="1" lang="ja-JP" altLang="en-US" dirty="0" smtClean="0"/>
              <a:t>粒も残さない、みそ汁を飲みきる）</a:t>
            </a:r>
            <a:endParaRPr kumimoji="1" lang="en-US" altLang="ja-JP" dirty="0" smtClean="0"/>
          </a:p>
          <a:p>
            <a:r>
              <a:rPr kumimoji="1" lang="ja-JP" altLang="en-US" dirty="0" smtClean="0"/>
              <a:t>など、様々な方法が考えられる</a:t>
            </a:r>
            <a:endParaRPr kumimoji="1" lang="en-US" altLang="ja-JP" dirty="0" smtClean="0"/>
          </a:p>
          <a:p>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「野菜・果物の皮の食べられる部分も捨てている」ときは、</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「料理をする時に家の人とそうだんする」</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「買いすぎ」は「必要な物だけ買う」「買い物の前に買うものを決めていく」</a:t>
            </a:r>
            <a:endParaRPr kumimoji="1" lang="en-US" altLang="ja-JP" dirty="0" smtClean="0"/>
          </a:p>
          <a:p>
            <a:r>
              <a:rPr kumimoji="1" lang="ja-JP" altLang="en-US" dirty="0" smtClean="0"/>
              <a:t>「期限切れ」は「日づけをかくにんする」「食べられるかかくにんする」</a:t>
            </a:r>
            <a:endParaRPr kumimoji="1" lang="en-US" altLang="ja-JP" dirty="0" smtClean="0"/>
          </a:p>
          <a:p>
            <a:endParaRPr kumimoji="1" lang="en-US" altLang="ja-JP" dirty="0" smtClean="0"/>
          </a:p>
          <a:p>
            <a:r>
              <a:rPr kumimoji="1" lang="ja-JP" altLang="en-US" dirty="0" smtClean="0"/>
              <a:t>それ以外として「冷</a:t>
            </a:r>
            <a:r>
              <a:rPr kumimoji="1" lang="ja-JP" altLang="en-US" dirty="0" err="1" smtClean="0"/>
              <a:t>ぞうこを</a:t>
            </a:r>
            <a:r>
              <a:rPr kumimoji="1" lang="ja-JP" altLang="en-US" dirty="0" smtClean="0"/>
              <a:t>整理する」と「きふをする（フードバンク）」</a:t>
            </a:r>
            <a:endParaRPr kumimoji="1" lang="en-US" altLang="ja-JP" dirty="0" smtClean="0"/>
          </a:p>
          <a:p>
            <a:endParaRPr kumimoji="1" lang="en-US" altLang="ja-JP" dirty="0" smtClean="0"/>
          </a:p>
          <a:p>
            <a:r>
              <a:rPr kumimoji="1" lang="ja-JP" altLang="en-US" dirty="0" smtClean="0"/>
              <a:t>出された答えが、生ごみを減らす作戦を考える時に参考になることを伝えて生ごみコーナー終了</a:t>
            </a:r>
            <a:endParaRPr kumimoji="1" lang="en-US" altLang="ja-JP" dirty="0" smtClean="0"/>
          </a:p>
          <a:p>
            <a:endParaRPr kumimoji="1" lang="en-US" altLang="ja-JP" dirty="0" smtClean="0"/>
          </a:p>
          <a:p>
            <a:r>
              <a:rPr kumimoji="1" lang="en-US" altLang="ja-JP" dirty="0" smtClean="0"/>
              <a:t>【</a:t>
            </a:r>
            <a:r>
              <a:rPr kumimoji="1" lang="ja-JP" altLang="en-US" dirty="0" smtClean="0"/>
              <a:t>ページおくり</a:t>
            </a:r>
            <a:r>
              <a:rPr kumimoji="1" lang="en-US" altLang="ja-JP" dirty="0" smtClean="0"/>
              <a:t>】</a:t>
            </a:r>
          </a:p>
          <a:p>
            <a:r>
              <a:rPr kumimoji="1" lang="ja-JP" altLang="en-US" dirty="0" smtClean="0"/>
              <a:t>　　</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D3ABF24-DB64-4827-9ED3-F87F318A3538}" type="slidenum">
              <a:rPr lang="en-US" altLang="ja-JP" smtClean="0">
                <a:solidFill>
                  <a:srgbClr val="000000"/>
                </a:solidFill>
              </a:rPr>
              <a:pPr>
                <a:defRPr/>
              </a:pPr>
              <a:t>13</a:t>
            </a:fld>
            <a:endParaRPr lang="en-US" altLang="ja-JP">
              <a:solidFill>
                <a:srgbClr val="000000"/>
              </a:solidFill>
            </a:endParaRPr>
          </a:p>
        </p:txBody>
      </p:sp>
    </p:spTree>
    <p:extLst>
      <p:ext uri="{BB962C8B-B14F-4D97-AF65-F5344CB8AC3E}">
        <p14:creationId xmlns:p14="http://schemas.microsoft.com/office/powerpoint/2010/main" val="144514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smtClean="0"/>
              <a:t>（説明例）</a:t>
            </a:r>
            <a:endParaRPr kumimoji="1" lang="en-US" altLang="ja-JP" dirty="0" smtClean="0"/>
          </a:p>
          <a:p>
            <a:r>
              <a:rPr kumimoji="1" lang="ja-JP" altLang="en-US" dirty="0" smtClean="0"/>
              <a:t>まず</a:t>
            </a:r>
            <a:r>
              <a:rPr kumimoji="1" lang="ja-JP" altLang="en-US" dirty="0"/>
              <a:t>は説明等せず写真をよく見てもらう</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a:t>
            </a:r>
            <a:r>
              <a:rPr kumimoji="1" lang="ja-JP" altLang="en-US"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D3ABF24-DB64-4827-9ED3-F87F318A3538}" type="slidenum">
              <a:rPr lang="en-US" altLang="ja-JP" smtClean="0">
                <a:solidFill>
                  <a:srgbClr val="000000"/>
                </a:solidFill>
              </a:rPr>
              <a:pPr>
                <a:defRPr/>
              </a:pPr>
              <a:t>2</a:t>
            </a:fld>
            <a:endParaRPr lang="en-US" altLang="ja-JP">
              <a:solidFill>
                <a:srgbClr val="000000"/>
              </a:solidFill>
            </a:endParaRPr>
          </a:p>
        </p:txBody>
      </p:sp>
    </p:spTree>
    <p:extLst>
      <p:ext uri="{BB962C8B-B14F-4D97-AF65-F5344CB8AC3E}">
        <p14:creationId xmlns:p14="http://schemas.microsoft.com/office/powerpoint/2010/main" val="81842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87788" y="9483725"/>
            <a:ext cx="297180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7713" indent="-28733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0938"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1313"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1688"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88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60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32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04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146413B-E098-43B4-B354-3BB8FE1838B5}" type="slidenum">
              <a:rPr lang="en-US" altLang="ja-JP">
                <a:solidFill>
                  <a:srgbClr val="000000"/>
                </a:solidFill>
                <a:ea typeface="ＭＳ Ｐゴシック" panose="020B0600070205080204" pitchFamily="50" charset="-128"/>
              </a:rPr>
              <a:pPr>
                <a:spcBef>
                  <a:spcPct val="0"/>
                </a:spcBef>
              </a:pPr>
              <a:t>3</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xfrm>
            <a:off x="936625" y="749300"/>
            <a:ext cx="4994275" cy="3746500"/>
          </a:xfrm>
          <a:ln/>
        </p:spPr>
      </p:sp>
      <p:sp>
        <p:nvSpPr>
          <p:cNvPr id="8196" name="Rectangle 3"/>
          <p:cNvSpPr>
            <a:spLocks noGrp="1" noChangeArrowheads="1"/>
          </p:cNvSpPr>
          <p:nvPr>
            <p:ph type="body" idx="1"/>
          </p:nvPr>
        </p:nvSpPr>
        <p:spPr>
          <a:xfrm>
            <a:off x="914400" y="4741863"/>
            <a:ext cx="5030788" cy="4492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u="none" dirty="0" smtClean="0"/>
              <a:t>（説明例）</a:t>
            </a:r>
            <a:endParaRPr lang="en-US" altLang="ja-JP" sz="1200" dirty="0" smtClean="0">
              <a:latin typeface="+mn-ea"/>
              <a:ea typeface="+mn-ea"/>
            </a:endParaRPr>
          </a:p>
          <a:p>
            <a:pPr eaLnBrk="1" hangingPunct="1">
              <a:spcBef>
                <a:spcPct val="0"/>
              </a:spcBef>
            </a:pPr>
            <a:r>
              <a:rPr lang="ja-JP" altLang="en-US" sz="1200" dirty="0" smtClean="0">
                <a:latin typeface="+mn-ea"/>
                <a:ea typeface="+mn-ea"/>
              </a:rPr>
              <a:t>では第</a:t>
            </a:r>
            <a:r>
              <a:rPr lang="en-US" altLang="ja-JP" sz="1200" dirty="0" smtClean="0">
                <a:latin typeface="+mn-ea"/>
                <a:ea typeface="+mn-ea"/>
              </a:rPr>
              <a:t>1</a:t>
            </a:r>
            <a:r>
              <a:rPr lang="ja-JP" altLang="en-US" sz="1200" dirty="0" smtClean="0">
                <a:latin typeface="+mn-ea"/>
                <a:ea typeface="+mn-ea"/>
              </a:rPr>
              <a:t>問（問題</a:t>
            </a:r>
            <a:r>
              <a:rPr lang="ja-JP" altLang="en-US" sz="1200" dirty="0">
                <a:latin typeface="+mn-ea"/>
                <a:ea typeface="+mn-ea"/>
              </a:rPr>
              <a:t>と選択肢を</a:t>
            </a:r>
            <a:r>
              <a:rPr lang="ja-JP" altLang="en-US" sz="1200" dirty="0" smtClean="0">
                <a:latin typeface="+mn-ea"/>
                <a:ea typeface="+mn-ea"/>
              </a:rPr>
              <a:t>読み上げる）</a:t>
            </a:r>
            <a:endParaRPr lang="en-US" altLang="ja-JP" sz="1200" dirty="0">
              <a:latin typeface="+mn-ea"/>
              <a:ea typeface="+mn-ea"/>
            </a:endParaRPr>
          </a:p>
          <a:p>
            <a:pPr eaLnBrk="1" hangingPunct="1">
              <a:spcBef>
                <a:spcPct val="0"/>
              </a:spcBef>
            </a:pPr>
            <a:r>
              <a:rPr lang="ja-JP" altLang="en-US" sz="1200" dirty="0">
                <a:latin typeface="+mn-ea"/>
                <a:ea typeface="+mn-ea"/>
              </a:rPr>
              <a:t>グー・チョキ・パーを決めてもらい一斉に手を挙げてもらう</a:t>
            </a:r>
            <a:endParaRPr lang="en-US" altLang="ja-JP" sz="1200" dirty="0">
              <a:latin typeface="+mn-ea"/>
              <a:ea typeface="+mn-ea"/>
            </a:endParaRPr>
          </a:p>
          <a:p>
            <a:pPr eaLnBrk="1" hangingPunct="1">
              <a:spcBef>
                <a:spcPct val="0"/>
              </a:spcBef>
            </a:pPr>
            <a:endParaRPr lang="en-US" altLang="ja-JP" sz="1200" dirty="0">
              <a:latin typeface="+mn-ea"/>
              <a:ea typeface="+mn-ea"/>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dirty="0">
                <a:latin typeface="+mn-ea"/>
                <a:ea typeface="+mn-ea"/>
              </a:rPr>
              <a:t>【</a:t>
            </a:r>
            <a:r>
              <a:rPr kumimoji="1" lang="ja-JP" altLang="en-US" dirty="0">
                <a:latin typeface="+mn-ea"/>
                <a:ea typeface="+mn-ea"/>
              </a:rPr>
              <a:t>ページおくり</a:t>
            </a:r>
            <a:r>
              <a:rPr kumimoji="1" lang="en-US" altLang="ja-JP" dirty="0">
                <a:latin typeface="+mn-ea"/>
                <a:ea typeface="+mn-ea"/>
              </a:rPr>
              <a:t>】</a:t>
            </a:r>
          </a:p>
          <a:p>
            <a:pPr eaLnBrk="1" hangingPunct="1">
              <a:spcBef>
                <a:spcPct val="0"/>
              </a:spcBef>
            </a:pPr>
            <a:endParaRPr lang="ja-JP" altLang="ja-JP" sz="1200" dirty="0">
              <a:ea typeface="ＭＳ Ｐゴシック" panose="020B0600070205080204" pitchFamily="50" charset="-128"/>
            </a:endParaRPr>
          </a:p>
        </p:txBody>
      </p:sp>
    </p:spTree>
    <p:extLst>
      <p:ext uri="{BB962C8B-B14F-4D97-AF65-F5344CB8AC3E}">
        <p14:creationId xmlns:p14="http://schemas.microsoft.com/office/powerpoint/2010/main" val="249356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87788" y="9483725"/>
            <a:ext cx="297180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7713" indent="-28733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0938"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1313"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1688"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88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60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32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04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146413B-E098-43B4-B354-3BB8FE1838B5}" type="slidenum">
              <a:rPr lang="en-US" altLang="ja-JP">
                <a:solidFill>
                  <a:srgbClr val="000000"/>
                </a:solidFill>
                <a:ea typeface="ＭＳ Ｐゴシック" panose="020B0600070205080204" pitchFamily="50" charset="-128"/>
              </a:rPr>
              <a:pPr>
                <a:spcBef>
                  <a:spcPct val="0"/>
                </a:spcBef>
              </a:pPr>
              <a:t>4</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xfrm>
            <a:off x="936625" y="749300"/>
            <a:ext cx="4994275" cy="3746500"/>
          </a:xfrm>
          <a:ln/>
        </p:spPr>
      </p:sp>
      <p:sp>
        <p:nvSpPr>
          <p:cNvPr id="8196" name="Rectangle 3"/>
          <p:cNvSpPr>
            <a:spLocks noGrp="1" noChangeArrowheads="1"/>
          </p:cNvSpPr>
          <p:nvPr>
            <p:ph type="body" idx="1"/>
          </p:nvPr>
        </p:nvSpPr>
        <p:spPr>
          <a:xfrm>
            <a:off x="914400" y="4741863"/>
            <a:ext cx="5030788" cy="4492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u="none" dirty="0" smtClean="0"/>
              <a:t>（説明例）</a:t>
            </a:r>
            <a:endParaRPr lang="en-US" altLang="ja-JP" sz="1200" dirty="0" smtClean="0">
              <a:latin typeface="+mn-ea"/>
              <a:ea typeface="+mn-ea"/>
            </a:endParaRPr>
          </a:p>
          <a:p>
            <a:pPr eaLnBrk="1" hangingPunct="1">
              <a:spcBef>
                <a:spcPct val="0"/>
              </a:spcBef>
            </a:pPr>
            <a:r>
              <a:rPr lang="ja-JP" altLang="en-US" sz="1200" dirty="0" smtClean="0">
                <a:latin typeface="+mn-ea"/>
                <a:ea typeface="+mn-ea"/>
              </a:rPr>
              <a:t>答え</a:t>
            </a:r>
            <a:r>
              <a:rPr lang="ja-JP" altLang="en-US" sz="1200" dirty="0">
                <a:latin typeface="+mn-ea"/>
                <a:ea typeface="+mn-ea"/>
              </a:rPr>
              <a:t>は</a:t>
            </a:r>
            <a:endParaRPr lang="en-US" altLang="ja-JP" sz="1200" dirty="0">
              <a:latin typeface="+mn-ea"/>
              <a:ea typeface="+mn-ea"/>
            </a:endParaRPr>
          </a:p>
          <a:p>
            <a:pPr eaLnBrk="1" hangingPunct="1">
              <a:spcBef>
                <a:spcPct val="0"/>
              </a:spcBef>
            </a:pPr>
            <a:r>
              <a:rPr lang="ja-JP" altLang="en-US" sz="1200" dirty="0">
                <a:latin typeface="+mn-ea"/>
                <a:ea typeface="+mn-ea"/>
              </a:rPr>
              <a:t>　パーの「もえるごみに入っていた物」　</a:t>
            </a:r>
            <a:endParaRPr lang="en-US" altLang="ja-JP" sz="1200" dirty="0">
              <a:latin typeface="+mn-ea"/>
              <a:ea typeface="+mn-ea"/>
            </a:endParaRPr>
          </a:p>
          <a:p>
            <a:pPr eaLnBrk="1" hangingPunct="1">
              <a:spcBef>
                <a:spcPct val="0"/>
              </a:spcBef>
            </a:pPr>
            <a:endParaRPr lang="en-US" altLang="ja-JP" sz="1200" dirty="0">
              <a:latin typeface="+mn-ea"/>
              <a:ea typeface="+mn-ea"/>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200" dirty="0">
                <a:latin typeface="+mn-ea"/>
                <a:ea typeface="+mn-ea"/>
              </a:rPr>
              <a:t>【</a:t>
            </a:r>
            <a:r>
              <a:rPr kumimoji="1" lang="ja-JP" altLang="en-US" sz="1200" dirty="0">
                <a:latin typeface="+mn-ea"/>
                <a:ea typeface="+mn-ea"/>
              </a:rPr>
              <a:t>ページおくり</a:t>
            </a:r>
            <a:r>
              <a:rPr kumimoji="1" lang="en-US" altLang="ja-JP" sz="1200" dirty="0">
                <a:latin typeface="+mn-ea"/>
                <a:ea typeface="+mn-ea"/>
              </a:rPr>
              <a:t>】</a:t>
            </a:r>
          </a:p>
          <a:p>
            <a:pPr eaLnBrk="1" hangingPunct="1">
              <a:spcBef>
                <a:spcPct val="0"/>
              </a:spcBef>
            </a:pPr>
            <a:endParaRPr lang="en-US" altLang="ja-JP" sz="2400" dirty="0">
              <a:ea typeface="ＭＳ Ｐゴシック" panose="020B0600070205080204" pitchFamily="50" charset="-128"/>
            </a:endParaRPr>
          </a:p>
          <a:p>
            <a:pPr eaLnBrk="1" hangingPunct="1">
              <a:spcBef>
                <a:spcPct val="0"/>
              </a:spcBef>
            </a:pPr>
            <a:endParaRPr lang="ja-JP" altLang="ja-JP" sz="2400" dirty="0">
              <a:ea typeface="ＭＳ Ｐゴシック" panose="020B0600070205080204" pitchFamily="50" charset="-128"/>
            </a:endParaRPr>
          </a:p>
        </p:txBody>
      </p:sp>
    </p:spTree>
    <p:extLst>
      <p:ext uri="{BB962C8B-B14F-4D97-AF65-F5344CB8AC3E}">
        <p14:creationId xmlns:p14="http://schemas.microsoft.com/office/powerpoint/2010/main" val="96570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smtClean="0"/>
              <a:t>（説明例）</a:t>
            </a:r>
            <a:endParaRPr kumimoji="1" lang="en-US" altLang="ja-JP" u="none" dirty="0" smtClean="0"/>
          </a:p>
          <a:p>
            <a:r>
              <a:rPr kumimoji="1" lang="ja-JP" altLang="en-US" dirty="0" smtClean="0"/>
              <a:t>写真</a:t>
            </a:r>
            <a:r>
              <a:rPr kumimoji="1" lang="ja-JP" altLang="en-US" dirty="0"/>
              <a:t>に映っている食べ物はみんなの家から</a:t>
            </a:r>
            <a:r>
              <a:rPr kumimoji="1" lang="ja-JP" altLang="en-US" dirty="0" smtClean="0"/>
              <a:t>集めた燃えるごみ</a:t>
            </a:r>
            <a:r>
              <a:rPr kumimoji="1" lang="ja-JP" altLang="en-US" dirty="0"/>
              <a:t>の中に入っていたもの</a:t>
            </a:r>
            <a:r>
              <a:rPr kumimoji="1" lang="ja-JP" altLang="en-US" dirty="0" smtClean="0"/>
              <a:t>で</a:t>
            </a:r>
            <a:r>
              <a:rPr kumimoji="1" lang="en-US" altLang="ja-JP" dirty="0" smtClean="0"/>
              <a:t>1</a:t>
            </a:r>
            <a:r>
              <a:rPr kumimoji="1" lang="ja-JP" altLang="en-US" dirty="0"/>
              <a:t>回の回収の中にあったもの</a:t>
            </a:r>
            <a:endParaRPr kumimoji="1" lang="en-US" altLang="ja-JP" dirty="0"/>
          </a:p>
          <a:p>
            <a:r>
              <a:rPr kumimoji="1" lang="ja-JP" altLang="en-US" dirty="0"/>
              <a:t>　</a:t>
            </a:r>
            <a:endParaRPr kumimoji="1" lang="en-US" altLang="ja-JP" dirty="0"/>
          </a:p>
          <a:p>
            <a:r>
              <a:rPr kumimoji="1" lang="ja-JP" altLang="en-US" dirty="0"/>
              <a:t>手つかずのまま（まだ</a:t>
            </a:r>
            <a:r>
              <a:rPr kumimoji="1" lang="en-US" altLang="ja-JP" dirty="0"/>
              <a:t>1</a:t>
            </a:r>
            <a:r>
              <a:rPr kumimoji="1" lang="ja-JP" altLang="en-US" dirty="0"/>
              <a:t>回も袋</a:t>
            </a:r>
            <a:r>
              <a:rPr kumimoji="1" lang="ja-JP" altLang="en-US" dirty="0" smtClean="0"/>
              <a:t>を開けていない</a:t>
            </a:r>
            <a:r>
              <a:rPr kumimoji="1" lang="ja-JP" altLang="en-US" dirty="0"/>
              <a:t>）ものがたくさん捨てられている</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a:t>
            </a:r>
            <a:r>
              <a:rPr kumimoji="1" lang="ja-JP" altLang="en-US"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D3ABF24-DB64-4827-9ED3-F87F318A3538}" type="slidenum">
              <a:rPr lang="en-US" altLang="ja-JP" smtClean="0">
                <a:solidFill>
                  <a:srgbClr val="000000"/>
                </a:solidFill>
              </a:rPr>
              <a:pPr>
                <a:defRPr/>
              </a:pPr>
              <a:t>5</a:t>
            </a:fld>
            <a:endParaRPr lang="en-US" altLang="ja-JP">
              <a:solidFill>
                <a:srgbClr val="000000"/>
              </a:solidFill>
            </a:endParaRPr>
          </a:p>
        </p:txBody>
      </p:sp>
    </p:spTree>
    <p:extLst>
      <p:ext uri="{BB962C8B-B14F-4D97-AF65-F5344CB8AC3E}">
        <p14:creationId xmlns:p14="http://schemas.microsoft.com/office/powerpoint/2010/main" val="107885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87788" y="9483725"/>
            <a:ext cx="297180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7713" indent="-28733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0938"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1313"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1688"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88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60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32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04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146413B-E098-43B4-B354-3BB8FE1838B5}" type="slidenum">
              <a:rPr lang="en-US" altLang="ja-JP">
                <a:solidFill>
                  <a:srgbClr val="000000"/>
                </a:solidFill>
                <a:ea typeface="ＭＳ Ｐゴシック" panose="020B0600070205080204" pitchFamily="50" charset="-128"/>
              </a:rPr>
              <a:pPr>
                <a:spcBef>
                  <a:spcPct val="0"/>
                </a:spcBef>
              </a:pPr>
              <a:t>6</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xfrm>
            <a:off x="936625" y="749300"/>
            <a:ext cx="4994275" cy="3746500"/>
          </a:xfrm>
          <a:ln/>
        </p:spPr>
      </p:sp>
      <p:sp>
        <p:nvSpPr>
          <p:cNvPr id="8196" name="Rectangle 3"/>
          <p:cNvSpPr>
            <a:spLocks noGrp="1" noChangeArrowheads="1"/>
          </p:cNvSpPr>
          <p:nvPr>
            <p:ph type="body" idx="1"/>
          </p:nvPr>
        </p:nvSpPr>
        <p:spPr>
          <a:xfrm>
            <a:off x="914400" y="4741863"/>
            <a:ext cx="5030788" cy="4492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u="none" dirty="0" smtClean="0"/>
              <a:t>（説明例）</a:t>
            </a:r>
            <a:endParaRPr kumimoji="1" lang="en-US" altLang="ja-JP" u="none" dirty="0" smtClean="0"/>
          </a:p>
          <a:p>
            <a:pPr eaLnBrk="1" hangingPunct="1">
              <a:spcBef>
                <a:spcPct val="0"/>
              </a:spcBef>
            </a:pPr>
            <a:r>
              <a:rPr lang="ja-JP" altLang="en-US" sz="1200" dirty="0" smtClean="0">
                <a:latin typeface="+mn-ea"/>
                <a:ea typeface="+mn-ea"/>
              </a:rPr>
              <a:t>今</a:t>
            </a:r>
            <a:r>
              <a:rPr lang="ja-JP" altLang="en-US" sz="1200" dirty="0">
                <a:latin typeface="+mn-ea"/>
                <a:ea typeface="+mn-ea"/>
              </a:rPr>
              <a:t>の写真のように何も手をつけない</a:t>
            </a:r>
            <a:r>
              <a:rPr lang="ja-JP" altLang="en-US" sz="1200" dirty="0" smtClean="0">
                <a:latin typeface="+mn-ea"/>
                <a:ea typeface="+mn-ea"/>
              </a:rPr>
              <a:t>まま捨てられている食べ物</a:t>
            </a:r>
            <a:r>
              <a:rPr lang="ja-JP" altLang="en-US" sz="1200" dirty="0">
                <a:latin typeface="+mn-ea"/>
                <a:ea typeface="+mn-ea"/>
              </a:rPr>
              <a:t>など、まだ食べられるのに捨てられている食べ物を　</a:t>
            </a:r>
            <a:endParaRPr lang="en-US" altLang="ja-JP" sz="1200" dirty="0">
              <a:latin typeface="+mn-ea"/>
              <a:ea typeface="+mn-ea"/>
            </a:endParaRPr>
          </a:p>
          <a:p>
            <a:pPr eaLnBrk="1" hangingPunct="1">
              <a:spcBef>
                <a:spcPct val="0"/>
              </a:spcBef>
            </a:pPr>
            <a:r>
              <a:rPr lang="ja-JP" altLang="en-US" sz="1200" dirty="0">
                <a:latin typeface="+mn-ea"/>
                <a:ea typeface="+mn-ea"/>
              </a:rPr>
              <a:t>★「食品ロス」という</a:t>
            </a:r>
            <a:endParaRPr lang="en-US" altLang="ja-JP" sz="1200" dirty="0">
              <a:latin typeface="+mn-ea"/>
              <a:ea typeface="+mn-ea"/>
            </a:endParaRPr>
          </a:p>
          <a:p>
            <a:pPr eaLnBrk="1" hangingPunct="1">
              <a:spcBef>
                <a:spcPct val="0"/>
              </a:spcBef>
            </a:pPr>
            <a:endParaRPr lang="en-US" altLang="ja-JP" sz="1200" dirty="0">
              <a:latin typeface="+mn-ea"/>
              <a:ea typeface="+mn-ea"/>
            </a:endParaRPr>
          </a:p>
          <a:p>
            <a:pPr eaLnBrk="1" hangingPunct="1">
              <a:spcBef>
                <a:spcPct val="0"/>
              </a:spcBef>
            </a:pPr>
            <a:r>
              <a:rPr lang="ja-JP" altLang="en-US" sz="1200" dirty="0" smtClean="0">
                <a:latin typeface="+mn-ea"/>
                <a:ea typeface="+mn-ea"/>
              </a:rPr>
              <a:t>食品</a:t>
            </a:r>
            <a:r>
              <a:rPr lang="ja-JP" altLang="en-US" sz="1200" dirty="0">
                <a:latin typeface="+mn-ea"/>
                <a:ea typeface="+mn-ea"/>
              </a:rPr>
              <a:t>ロスを減らすことが生ごみを減らせることになる</a:t>
            </a:r>
            <a:endParaRPr lang="en-US" altLang="ja-JP" sz="1200" dirty="0">
              <a:latin typeface="+mn-ea"/>
              <a:ea typeface="+mn-ea"/>
            </a:endParaRPr>
          </a:p>
          <a:p>
            <a:pPr eaLnBrk="1" hangingPunct="1">
              <a:spcBef>
                <a:spcPct val="0"/>
              </a:spcBef>
            </a:pPr>
            <a:endParaRPr lang="en-US" altLang="ja-JP" sz="1200" dirty="0">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dirty="0">
                <a:latin typeface="+mn-ea"/>
                <a:ea typeface="+mn-ea"/>
              </a:rPr>
              <a:t>【</a:t>
            </a:r>
            <a:r>
              <a:rPr kumimoji="1" lang="ja-JP" altLang="en-US" dirty="0">
                <a:latin typeface="+mn-ea"/>
                <a:ea typeface="+mn-ea"/>
              </a:rPr>
              <a:t>ページおくり</a:t>
            </a:r>
            <a:r>
              <a:rPr kumimoji="1" lang="en-US" altLang="ja-JP" dirty="0">
                <a:latin typeface="+mn-ea"/>
                <a:ea typeface="+mn-ea"/>
              </a:rPr>
              <a:t>】</a:t>
            </a:r>
          </a:p>
          <a:p>
            <a:pPr eaLnBrk="1" hangingPunct="1">
              <a:spcBef>
                <a:spcPct val="0"/>
              </a:spcBef>
            </a:pPr>
            <a:endParaRPr lang="en-US" altLang="ja-JP" sz="1200" dirty="0">
              <a:ea typeface="ＭＳ Ｐゴシック" panose="020B0600070205080204" pitchFamily="50" charset="-128"/>
            </a:endParaRPr>
          </a:p>
          <a:p>
            <a:pPr eaLnBrk="1" hangingPunct="1">
              <a:spcBef>
                <a:spcPct val="0"/>
              </a:spcBef>
            </a:pPr>
            <a:r>
              <a:rPr lang="ja-JP" altLang="en-US" sz="2400" dirty="0">
                <a:ea typeface="ＭＳ Ｐゴシック" panose="020B0600070205080204" pitchFamily="50" charset="-128"/>
              </a:rPr>
              <a:t>　</a:t>
            </a:r>
            <a:endParaRPr lang="ja-JP" altLang="ja-JP" sz="2400" dirty="0">
              <a:ea typeface="ＭＳ Ｐゴシック" panose="020B0600070205080204" pitchFamily="50" charset="-128"/>
            </a:endParaRPr>
          </a:p>
        </p:txBody>
      </p:sp>
    </p:spTree>
    <p:extLst>
      <p:ext uri="{BB962C8B-B14F-4D97-AF65-F5344CB8AC3E}">
        <p14:creationId xmlns:p14="http://schemas.microsoft.com/office/powerpoint/2010/main" val="1041567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87788" y="9483725"/>
            <a:ext cx="297180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7713" indent="-28733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0938"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1313"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1688"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88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60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32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04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146413B-E098-43B4-B354-3BB8FE1838B5}" type="slidenum">
              <a:rPr lang="en-US" altLang="ja-JP">
                <a:solidFill>
                  <a:srgbClr val="000000"/>
                </a:solidFill>
                <a:ea typeface="ＭＳ Ｐゴシック" panose="020B0600070205080204" pitchFamily="50" charset="-128"/>
              </a:rPr>
              <a:pPr>
                <a:spcBef>
                  <a:spcPct val="0"/>
                </a:spcBef>
              </a:pPr>
              <a:t>7</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xfrm>
            <a:off x="936625" y="749300"/>
            <a:ext cx="4994275" cy="3746500"/>
          </a:xfrm>
          <a:ln/>
        </p:spPr>
      </p:sp>
      <p:sp>
        <p:nvSpPr>
          <p:cNvPr id="8196" name="Rectangle 3"/>
          <p:cNvSpPr>
            <a:spLocks noGrp="1" noChangeArrowheads="1"/>
          </p:cNvSpPr>
          <p:nvPr>
            <p:ph type="body" idx="1"/>
          </p:nvPr>
        </p:nvSpPr>
        <p:spPr>
          <a:xfrm>
            <a:off x="914400" y="4741863"/>
            <a:ext cx="5030788" cy="4492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u="none" dirty="0" smtClean="0"/>
              <a:t>（説明例）</a:t>
            </a:r>
            <a:endParaRPr kumimoji="1" lang="en-US" altLang="ja-JP" u="none" dirty="0" smtClean="0"/>
          </a:p>
          <a:p>
            <a:pPr eaLnBrk="1" hangingPunct="1">
              <a:spcBef>
                <a:spcPct val="0"/>
              </a:spcBef>
            </a:pPr>
            <a:r>
              <a:rPr lang="ja-JP" altLang="en-US" sz="1200" dirty="0" smtClean="0">
                <a:latin typeface="+mn-ea"/>
                <a:ea typeface="+mn-ea"/>
              </a:rPr>
              <a:t>続いて第</a:t>
            </a:r>
            <a:r>
              <a:rPr lang="en-US" altLang="ja-JP" sz="1200" dirty="0" smtClean="0">
                <a:latin typeface="+mn-ea"/>
                <a:ea typeface="+mn-ea"/>
              </a:rPr>
              <a:t>2</a:t>
            </a:r>
            <a:r>
              <a:rPr lang="ja-JP" altLang="en-US" sz="1200" dirty="0" smtClean="0">
                <a:latin typeface="+mn-ea"/>
                <a:ea typeface="+mn-ea"/>
              </a:rPr>
              <a:t>問。（問題</a:t>
            </a:r>
            <a:r>
              <a:rPr lang="ja-JP" altLang="en-US" sz="1200" dirty="0">
                <a:latin typeface="+mn-ea"/>
                <a:ea typeface="+mn-ea"/>
              </a:rPr>
              <a:t>と選択肢を</a:t>
            </a:r>
            <a:r>
              <a:rPr lang="ja-JP" altLang="en-US" sz="1200" dirty="0" smtClean="0">
                <a:latin typeface="+mn-ea"/>
                <a:ea typeface="+mn-ea"/>
              </a:rPr>
              <a:t>読み上げる）</a:t>
            </a:r>
            <a:endParaRPr lang="en-US" altLang="ja-JP" sz="1200" dirty="0">
              <a:latin typeface="+mn-ea"/>
              <a:ea typeface="+mn-ea"/>
            </a:endParaRPr>
          </a:p>
          <a:p>
            <a:pPr eaLnBrk="1" hangingPunct="1">
              <a:spcBef>
                <a:spcPct val="0"/>
              </a:spcBef>
            </a:pPr>
            <a:r>
              <a:rPr lang="ja-JP" altLang="en-US" sz="1200" dirty="0">
                <a:latin typeface="+mn-ea"/>
                <a:ea typeface="+mn-ea"/>
              </a:rPr>
              <a:t>グー・チョキ・パーを決めてもらい一斉に手を挙げてもらう</a:t>
            </a:r>
            <a:endParaRPr lang="ja-JP" altLang="ja-JP" sz="1200" dirty="0">
              <a:latin typeface="+mn-ea"/>
              <a:ea typeface="+mn-ea"/>
            </a:endParaRPr>
          </a:p>
          <a:p>
            <a:pPr eaLnBrk="1" hangingPunct="1">
              <a:spcBef>
                <a:spcPct val="0"/>
              </a:spcBef>
            </a:pPr>
            <a:endParaRPr lang="en-US" altLang="ja-JP" sz="1200" dirty="0" smtClean="0">
              <a:latin typeface="+mn-ea"/>
              <a:ea typeface="+mn-ea"/>
            </a:endParaRPr>
          </a:p>
          <a:p>
            <a:pPr eaLnBrk="1" hangingPunct="1">
              <a:spcBef>
                <a:spcPct val="0"/>
              </a:spcBef>
            </a:pPr>
            <a:r>
              <a:rPr lang="ja-JP" altLang="en-US" sz="1200" dirty="0" smtClean="0">
                <a:latin typeface="+mn-ea"/>
                <a:ea typeface="+mn-ea"/>
              </a:rPr>
              <a:t>ヒント：ゾウ</a:t>
            </a:r>
            <a:r>
              <a:rPr lang="en-US" altLang="ja-JP" sz="1200" dirty="0">
                <a:latin typeface="+mn-ea"/>
                <a:ea typeface="+mn-ea"/>
              </a:rPr>
              <a:t>1</a:t>
            </a:r>
            <a:r>
              <a:rPr lang="ja-JP" altLang="en-US" sz="1200" dirty="0">
                <a:latin typeface="+mn-ea"/>
                <a:ea typeface="+mn-ea"/>
              </a:rPr>
              <a:t>頭の重さが大人</a:t>
            </a:r>
            <a:r>
              <a:rPr lang="en-US" altLang="ja-JP" sz="1200" dirty="0">
                <a:latin typeface="+mn-ea"/>
                <a:ea typeface="+mn-ea"/>
              </a:rPr>
              <a:t>100</a:t>
            </a:r>
            <a:r>
              <a:rPr lang="ja-JP" altLang="en-US" sz="1200" dirty="0">
                <a:latin typeface="+mn-ea"/>
                <a:ea typeface="+mn-ea"/>
              </a:rPr>
              <a:t>人と同じ</a:t>
            </a:r>
            <a:r>
              <a:rPr lang="ja-JP" altLang="en-US" sz="1200" dirty="0" smtClean="0">
                <a:latin typeface="+mn-ea"/>
                <a:ea typeface="+mn-ea"/>
              </a:rPr>
              <a:t>ぐらい</a:t>
            </a:r>
            <a:endParaRPr lang="en-US" altLang="ja-JP" sz="1200" dirty="0">
              <a:latin typeface="+mn-ea"/>
              <a:ea typeface="+mn-ea"/>
            </a:endParaRPr>
          </a:p>
          <a:p>
            <a:pPr eaLnBrk="1" hangingPunct="1">
              <a:spcBef>
                <a:spcPct val="0"/>
              </a:spcBef>
            </a:pPr>
            <a:endParaRPr lang="en-US" altLang="ja-JP" sz="1200" dirty="0">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dirty="0">
                <a:latin typeface="+mn-ea"/>
                <a:ea typeface="+mn-ea"/>
              </a:rPr>
              <a:t>【</a:t>
            </a:r>
            <a:r>
              <a:rPr kumimoji="1" lang="ja-JP" altLang="en-US" sz="1200" dirty="0">
                <a:latin typeface="+mn-ea"/>
                <a:ea typeface="+mn-ea"/>
              </a:rPr>
              <a:t>ページおくり</a:t>
            </a:r>
            <a:r>
              <a:rPr kumimoji="1" lang="en-US" altLang="ja-JP" sz="1200" dirty="0">
                <a:latin typeface="+mn-ea"/>
                <a:ea typeface="+mn-ea"/>
              </a:rPr>
              <a:t>】</a:t>
            </a:r>
          </a:p>
          <a:p>
            <a:pPr eaLnBrk="1" hangingPunct="1">
              <a:spcBef>
                <a:spcPct val="0"/>
              </a:spcBef>
            </a:pPr>
            <a:endParaRPr lang="ja-JP" altLang="ja-JP" sz="2400" dirty="0">
              <a:ea typeface="ＭＳ Ｐゴシック" panose="020B0600070205080204" pitchFamily="50" charset="-128"/>
            </a:endParaRPr>
          </a:p>
        </p:txBody>
      </p:sp>
    </p:spTree>
    <p:extLst>
      <p:ext uri="{BB962C8B-B14F-4D97-AF65-F5344CB8AC3E}">
        <p14:creationId xmlns:p14="http://schemas.microsoft.com/office/powerpoint/2010/main" val="125721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87788" y="9483725"/>
            <a:ext cx="297180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7713" indent="-28733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0938"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1313"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1688" indent="-230188" defTabSz="9620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88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60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32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0488" indent="-230188" defTabSz="9620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146413B-E098-43B4-B354-3BB8FE1838B5}" type="slidenum">
              <a:rPr lang="en-US" altLang="ja-JP">
                <a:solidFill>
                  <a:srgbClr val="000000"/>
                </a:solidFill>
                <a:ea typeface="ＭＳ Ｐゴシック" panose="020B0600070205080204" pitchFamily="50" charset="-128"/>
              </a:rPr>
              <a:pPr>
                <a:spcBef>
                  <a:spcPct val="0"/>
                </a:spcBef>
              </a:pPr>
              <a:t>8</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xfrm>
            <a:off x="936625" y="749300"/>
            <a:ext cx="4994275" cy="3746500"/>
          </a:xfrm>
          <a:ln/>
        </p:spPr>
      </p:sp>
      <p:sp>
        <p:nvSpPr>
          <p:cNvPr id="8196" name="Rectangle 3"/>
          <p:cNvSpPr>
            <a:spLocks noGrp="1" noChangeArrowheads="1"/>
          </p:cNvSpPr>
          <p:nvPr>
            <p:ph type="body" idx="1"/>
          </p:nvPr>
        </p:nvSpPr>
        <p:spPr>
          <a:xfrm>
            <a:off x="914400" y="4741863"/>
            <a:ext cx="5030788" cy="4492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u="none" dirty="0" smtClean="0"/>
              <a:t>（説明例）</a:t>
            </a:r>
            <a:endParaRPr kumimoji="1" lang="en-US" altLang="ja-JP" u="none" dirty="0" smtClean="0"/>
          </a:p>
          <a:p>
            <a:pPr eaLnBrk="1" hangingPunct="1">
              <a:spcBef>
                <a:spcPct val="0"/>
              </a:spcBef>
            </a:pPr>
            <a:r>
              <a:rPr lang="ja-JP" altLang="en-US" sz="1200" dirty="0" smtClean="0">
                <a:latin typeface="+mn-ea"/>
                <a:ea typeface="+mn-ea"/>
              </a:rPr>
              <a:t>答え</a:t>
            </a:r>
            <a:r>
              <a:rPr lang="ja-JP" altLang="en-US" sz="1200" dirty="0">
                <a:latin typeface="+mn-ea"/>
                <a:ea typeface="+mn-ea"/>
              </a:rPr>
              <a:t>は、パー。</a:t>
            </a:r>
            <a:endParaRPr lang="en-US" altLang="ja-JP" sz="1200" dirty="0">
              <a:latin typeface="+mn-ea"/>
              <a:ea typeface="+mn-ea"/>
            </a:endParaRPr>
          </a:p>
          <a:p>
            <a:pPr eaLnBrk="1" hangingPunct="1">
              <a:spcBef>
                <a:spcPct val="0"/>
              </a:spcBef>
            </a:pPr>
            <a:endParaRPr lang="en-US" altLang="ja-JP" sz="1200" dirty="0">
              <a:latin typeface="+mn-ea"/>
              <a:ea typeface="+mn-ea"/>
            </a:endParaRPr>
          </a:p>
          <a:p>
            <a:pPr eaLnBrk="1" hangingPunct="1">
              <a:spcBef>
                <a:spcPct val="0"/>
              </a:spcBef>
            </a:pPr>
            <a:r>
              <a:rPr lang="ja-JP" altLang="en-US" sz="1200" dirty="0">
                <a:latin typeface="+mn-ea"/>
                <a:ea typeface="+mn-ea"/>
              </a:rPr>
              <a:t>静岡市の人口は約</a:t>
            </a:r>
            <a:r>
              <a:rPr lang="en-US" altLang="ja-JP" sz="1200" dirty="0">
                <a:latin typeface="+mn-ea"/>
                <a:ea typeface="+mn-ea"/>
              </a:rPr>
              <a:t>70</a:t>
            </a:r>
            <a:r>
              <a:rPr lang="ja-JP" altLang="en-US" sz="1200" dirty="0">
                <a:latin typeface="+mn-ea"/>
                <a:ea typeface="+mn-ea"/>
              </a:rPr>
              <a:t>万人。それよりも</a:t>
            </a:r>
            <a:r>
              <a:rPr lang="ja-JP" altLang="en-US" sz="1200" dirty="0" smtClean="0">
                <a:latin typeface="+mn-ea"/>
                <a:ea typeface="+mn-ea"/>
              </a:rPr>
              <a:t>多い。</a:t>
            </a:r>
            <a:endParaRPr lang="en-US" altLang="ja-JP" sz="1200" dirty="0">
              <a:latin typeface="+mn-ea"/>
              <a:ea typeface="+mn-ea"/>
            </a:endParaRPr>
          </a:p>
          <a:p>
            <a:pPr eaLnBrk="1" hangingPunct="1">
              <a:spcBef>
                <a:spcPct val="0"/>
              </a:spcBef>
            </a:pPr>
            <a:endParaRPr lang="en-US" altLang="ja-JP" sz="1200" dirty="0">
              <a:latin typeface="+mn-ea"/>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dirty="0">
                <a:latin typeface="+mn-ea"/>
                <a:ea typeface="+mn-ea"/>
              </a:rPr>
              <a:t>【</a:t>
            </a:r>
            <a:r>
              <a:rPr kumimoji="1" lang="ja-JP" altLang="en-US" sz="1200" dirty="0">
                <a:latin typeface="+mn-ea"/>
                <a:ea typeface="+mn-ea"/>
              </a:rPr>
              <a:t>ページおくり</a:t>
            </a:r>
            <a:r>
              <a:rPr kumimoji="1" lang="en-US" altLang="ja-JP" sz="1200" dirty="0">
                <a:latin typeface="+mn-ea"/>
                <a:ea typeface="+mn-ea"/>
              </a:rPr>
              <a:t>】</a:t>
            </a:r>
          </a:p>
          <a:p>
            <a:pPr eaLnBrk="1" hangingPunct="1">
              <a:spcBef>
                <a:spcPct val="0"/>
              </a:spcBef>
            </a:pPr>
            <a:endParaRPr lang="en-US" altLang="ja-JP" sz="2400" dirty="0">
              <a:ea typeface="ＭＳ Ｐゴシック" panose="020B0600070205080204" pitchFamily="50" charset="-128"/>
            </a:endParaRPr>
          </a:p>
          <a:p>
            <a:pPr eaLnBrk="1" hangingPunct="1">
              <a:spcBef>
                <a:spcPct val="0"/>
              </a:spcBef>
            </a:pPr>
            <a:endParaRPr lang="ja-JP" altLang="ja-JP" sz="2400" dirty="0">
              <a:ea typeface="ＭＳ Ｐゴシック" panose="020B0600070205080204" pitchFamily="50" charset="-128"/>
            </a:endParaRPr>
          </a:p>
        </p:txBody>
      </p:sp>
    </p:spTree>
    <p:extLst>
      <p:ext uri="{BB962C8B-B14F-4D97-AF65-F5344CB8AC3E}">
        <p14:creationId xmlns:p14="http://schemas.microsoft.com/office/powerpoint/2010/main" val="152845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smtClean="0"/>
              <a:t>（説明例）</a:t>
            </a:r>
            <a:endParaRPr kumimoji="1" lang="en-US" altLang="ja-JP" u="none" dirty="0" smtClean="0"/>
          </a:p>
          <a:p>
            <a:r>
              <a:rPr kumimoji="1" lang="ja-JP" altLang="en-US" dirty="0" smtClean="0"/>
              <a:t>日本</a:t>
            </a:r>
            <a:r>
              <a:rPr kumimoji="1" lang="ja-JP" altLang="en-US" dirty="0"/>
              <a:t>の食品ロス量は</a:t>
            </a:r>
            <a:r>
              <a:rPr kumimoji="1" lang="en-US" altLang="ja-JP" dirty="0"/>
              <a:t>612</a:t>
            </a:r>
            <a:r>
              <a:rPr kumimoji="1" lang="ja-JP" altLang="en-US" dirty="0"/>
              <a:t>万トン</a:t>
            </a:r>
            <a:endParaRPr kumimoji="1" lang="en-US" altLang="ja-JP" dirty="0"/>
          </a:p>
          <a:p>
            <a:r>
              <a:rPr kumimoji="1" lang="ja-JP" altLang="en-US" dirty="0"/>
              <a:t>日本中の人</a:t>
            </a:r>
            <a:r>
              <a:rPr kumimoji="1" lang="ja-JP" altLang="en-US" dirty="0" smtClean="0"/>
              <a:t>が毎日お茶わん</a:t>
            </a:r>
            <a:r>
              <a:rPr kumimoji="1" lang="ja-JP" altLang="en-US" dirty="0"/>
              <a:t>一杯捨てている量であることを伝え、量を身近に感じてもらう　★</a:t>
            </a:r>
            <a:endParaRPr kumimoji="1" lang="en-US" altLang="ja-JP" dirty="0"/>
          </a:p>
          <a:p>
            <a:endParaRPr kumimoji="1" lang="en-US" altLang="ja-JP" dirty="0"/>
          </a:p>
          <a:p>
            <a:r>
              <a:rPr kumimoji="1" lang="ja-JP" altLang="en-US" dirty="0"/>
              <a:t>どこ</a:t>
            </a:r>
            <a:r>
              <a:rPr kumimoji="1" lang="ja-JP" altLang="en-US" dirty="0" smtClean="0"/>
              <a:t>で捨てられている</a:t>
            </a:r>
            <a:r>
              <a:rPr kumimoji="1" lang="ja-JP" altLang="en-US" dirty="0"/>
              <a:t>のか？　★</a:t>
            </a:r>
            <a:endParaRPr kumimoji="1" lang="en-US" altLang="ja-JP" dirty="0"/>
          </a:p>
          <a:p>
            <a:endParaRPr kumimoji="1" lang="en-US" altLang="ja-JP" dirty="0"/>
          </a:p>
          <a:p>
            <a:r>
              <a:rPr kumimoji="1" lang="ja-JP" altLang="en-US" dirty="0"/>
              <a:t>半分はお店（スーパーやコンビニの売れ残りやレストランの食べ残し）だが</a:t>
            </a:r>
            <a:endParaRPr kumimoji="1" lang="en-US" altLang="ja-JP" dirty="0"/>
          </a:p>
          <a:p>
            <a:r>
              <a:rPr kumimoji="1" lang="ja-JP" altLang="en-US" dirty="0"/>
              <a:t>半分は家からでている</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ページおくり</a:t>
            </a:r>
            <a:r>
              <a:rPr kumimoji="1" lang="en-US" altLang="ja-JP" dirty="0"/>
              <a:t>】</a:t>
            </a:r>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9D3ABF24-DB64-4827-9ED3-F87F318A3538}" type="slidenum">
              <a:rPr lang="en-US" altLang="ja-JP" smtClean="0">
                <a:solidFill>
                  <a:srgbClr val="000000"/>
                </a:solidFill>
              </a:rPr>
              <a:pPr>
                <a:defRPr/>
              </a:pPr>
              <a:t>9</a:t>
            </a:fld>
            <a:endParaRPr lang="en-US" altLang="ja-JP">
              <a:solidFill>
                <a:srgbClr val="000000"/>
              </a:solidFill>
            </a:endParaRPr>
          </a:p>
        </p:txBody>
      </p:sp>
    </p:spTree>
    <p:extLst>
      <p:ext uri="{BB962C8B-B14F-4D97-AF65-F5344CB8AC3E}">
        <p14:creationId xmlns:p14="http://schemas.microsoft.com/office/powerpoint/2010/main" val="1367133707"/>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2.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4.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6.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7.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8.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9.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0.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1.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2.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4.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6.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7.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9741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1593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6886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DB9346-69C6-4DCC-AE8C-344A4388E3E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80573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137DAD-8742-4ACB-8B76-6F49782607F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37135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240BFD-2708-457F-95F3-2B5DD7A4E8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99995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43494A-7725-4920-8E76-FCF53195ACC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73653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32D2C33-CDE0-44C4-B50F-4FBC308B817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26988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B492BD-CB43-4804-BE66-361B224AC7C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3667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711A9C-364F-4A93-A04F-8EC96C66D2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64384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F2588A-68FC-471C-8968-6579DBDAA7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3493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44464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2AD06E-6CBB-4893-9BC8-C2DBE70AAE3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14807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9FCB4-3F3D-409B-AF01-F416DBAEC97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26827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0CBF7E-CBA7-44EE-9268-6D17A24DAF0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16266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A45345-637F-43B8-BB94-4AB35C522D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54079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2F1C9C-11F3-42A9-9CB7-27C054C3947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13791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クリップアート プレースホルダ 3"/>
          <p:cNvSpPr>
            <a:spLocks noGrp="1"/>
          </p:cNvSpPr>
          <p:nvPr>
            <p:ph type="clipArt" sz="half" idx="2"/>
          </p:nvPr>
        </p:nvSpPr>
        <p:spPr>
          <a:xfrm>
            <a:off x="4648200" y="1981200"/>
            <a:ext cx="3810000" cy="4114800"/>
          </a:xfrm>
        </p:spPr>
        <p:txBody>
          <a:bodyPr/>
          <a:lstStyle/>
          <a:p>
            <a:pPr lvl="0"/>
            <a:endParaRPr lang="ja-JP"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9DBE16-9099-46D9-B0F1-E6CF2D137D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20230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B1E973-6751-42E6-BD40-B2344075A59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04989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919295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896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2949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52058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10916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76247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849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80209868"/>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_rels/slideMaster2.xml.rels>&#65279;<?xml version="1.0" encoding="utf-8" standalone="yes"?>
<Relationships xmlns="http://schemas.openxmlformats.org/package/2006/relationships">
  <Relationship Id="rId8" Type="http://schemas.openxmlformats.org/officeDocument/2006/relationships/slideLayout" Target="../slideLayouts/slideLayout19.xml" />
  <Relationship Id="rId13" Type="http://schemas.openxmlformats.org/officeDocument/2006/relationships/slideLayout" Target="../slideLayouts/slideLayout24.xml" />
  <Relationship Id="rId3" Type="http://schemas.openxmlformats.org/officeDocument/2006/relationships/slideLayout" Target="../slideLayouts/slideLayout14.xml" />
  <Relationship Id="rId7" Type="http://schemas.openxmlformats.org/officeDocument/2006/relationships/slideLayout" Target="../slideLayouts/slideLayout18.xml" />
  <Relationship Id="rId12" Type="http://schemas.openxmlformats.org/officeDocument/2006/relationships/slideLayout" Target="../slideLayouts/slideLayout23.xml" />
  <Relationship Id="rId17" Type="http://schemas.openxmlformats.org/officeDocument/2006/relationships/theme" Target="../theme/theme2.xml" />
  <Relationship Id="rId2" Type="http://schemas.openxmlformats.org/officeDocument/2006/relationships/slideLayout" Target="../slideLayouts/slideLayout13.xml" />
  <Relationship Id="rId16" Type="http://schemas.openxmlformats.org/officeDocument/2006/relationships/slideLayout" Target="../slideLayouts/slideLayout27.xml" />
  <Relationship Id="rId1" Type="http://schemas.openxmlformats.org/officeDocument/2006/relationships/slideLayout" Target="../slideLayouts/slideLayout12.xml" />
  <Relationship Id="rId6" Type="http://schemas.openxmlformats.org/officeDocument/2006/relationships/slideLayout" Target="../slideLayouts/slideLayout17.xml" />
  <Relationship Id="rId11" Type="http://schemas.openxmlformats.org/officeDocument/2006/relationships/slideLayout" Target="../slideLayouts/slideLayout22.xml" />
  <Relationship Id="rId5" Type="http://schemas.openxmlformats.org/officeDocument/2006/relationships/slideLayout" Target="../slideLayouts/slideLayout16.xml" />
  <Relationship Id="rId15" Type="http://schemas.openxmlformats.org/officeDocument/2006/relationships/slideLayout" Target="../slideLayouts/slideLayout26.xml" />
  <Relationship Id="rId10" Type="http://schemas.openxmlformats.org/officeDocument/2006/relationships/slideLayout" Target="../slideLayouts/slideLayout21.xml" />
  <Relationship Id="rId4" Type="http://schemas.openxmlformats.org/officeDocument/2006/relationships/slideLayout" Target="../slideLayouts/slideLayout15.xml" />
  <Relationship Id="rId9" Type="http://schemas.openxmlformats.org/officeDocument/2006/relationships/slideLayout" Target="../slideLayouts/slideLayout20.xml" />
  <Relationship Id="rId14" Type="http://schemas.openxmlformats.org/officeDocument/2006/relationships/slideLayout" Target="../slideLayouts/slideLayout25.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1579188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defTabSz="914400" fontAlgn="base">
              <a:spcBef>
                <a:spcPct val="0"/>
              </a:spcBef>
              <a:spcAft>
                <a:spcPct val="0"/>
              </a:spcAft>
              <a:defRPr/>
            </a:pPr>
            <a:endParaRPr kumimoji="1"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defTabSz="914400" fontAlgn="base">
              <a:spcBef>
                <a:spcPct val="0"/>
              </a:spcBef>
              <a:spcAft>
                <a:spcPct val="0"/>
              </a:spcAft>
              <a:defRPr/>
            </a:pPr>
            <a:endParaRPr kumimoji="1"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1A592720-2887-495E-A44E-BB691649F0F6}" type="slidenum">
              <a:rPr kumimoji="1" lang="en-US" altLang="ja-JP">
                <a:solidFill>
                  <a:srgbClr val="000000"/>
                </a:solidFill>
              </a:rPr>
              <a:pPr defTabSz="914400"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18433399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8" Type="http://schemas.openxmlformats.org/officeDocument/2006/relationships/image" Target="../media/image6.png" />
  <Relationship Id="rId3" Type="http://schemas.openxmlformats.org/officeDocument/2006/relationships/image" Target="../media/image1.png" />
  <Relationship Id="rId7" Type="http://schemas.openxmlformats.org/officeDocument/2006/relationships/image" Target="../media/image5.png" />
  <Relationship Id="rId2" Type="http://schemas.openxmlformats.org/officeDocument/2006/relationships/notesSlide" Target="../notesSlides/notesSlide1.xml" />
  <Relationship Id="rId1" Type="http://schemas.openxmlformats.org/officeDocument/2006/relationships/slideLayout" Target="../slideLayouts/slideLayout27.xml" />
  <Relationship Id="rId6" Type="http://schemas.openxmlformats.org/officeDocument/2006/relationships/image" Target="../media/image4.png" />
  <Relationship Id="rId5" Type="http://schemas.openxmlformats.org/officeDocument/2006/relationships/image" Target="../media/image3.png" />
  <Relationship Id="rId10" Type="http://schemas.openxmlformats.org/officeDocument/2006/relationships/image" Target="../media/image8.png" />
  <Relationship Id="rId4" Type="http://schemas.openxmlformats.org/officeDocument/2006/relationships/image" Target="../media/image2.png" />
  <Relationship Id="rId9" Type="http://schemas.openxmlformats.org/officeDocument/2006/relationships/image" Target="../media/image7.png" />
</Relationships>
</file>

<file path=ppt/slides/_rels/slide10.xml.rels>&#65279;<?xml version="1.0" encoding="utf-8" standalone="yes"?>
<Relationships xmlns="http://schemas.openxmlformats.org/package/2006/relationships">
  <Relationship Id="rId3" Type="http://schemas.openxmlformats.org/officeDocument/2006/relationships/image" Target="../media/image17.jpeg" />
  <Relationship Id="rId7" Type="http://schemas.openxmlformats.org/officeDocument/2006/relationships/image" Target="../media/image21.png" />
  <Relationship Id="rId2" Type="http://schemas.openxmlformats.org/officeDocument/2006/relationships/notesSlide" Target="../notesSlides/notesSlide10.xml" />
  <Relationship Id="rId1" Type="http://schemas.openxmlformats.org/officeDocument/2006/relationships/slideLayout" Target="../slideLayouts/slideLayout13.xml" />
  <Relationship Id="rId6" Type="http://schemas.openxmlformats.org/officeDocument/2006/relationships/image" Target="../media/image20.png" />
  <Relationship Id="rId5" Type="http://schemas.openxmlformats.org/officeDocument/2006/relationships/image" Target="../media/image19.png" />
  <Relationship Id="rId4" Type="http://schemas.openxmlformats.org/officeDocument/2006/relationships/image" Target="../media/image18.jpeg" />
</Relationships>
</file>

<file path=ppt/slides/_rels/slide11.xml.rels>&#65279;<?xml version="1.0" encoding="utf-8" standalone="yes"?>
<Relationships xmlns="http://schemas.openxmlformats.org/package/2006/relationships">
  <Relationship Id="rId3" Type="http://schemas.openxmlformats.org/officeDocument/2006/relationships/image" Target="../media/image22.png" />
  <Relationship Id="rId2" Type="http://schemas.openxmlformats.org/officeDocument/2006/relationships/notesSlide" Target="../notesSlides/notesSlide11.xml" />
  <Relationship Id="rId1" Type="http://schemas.openxmlformats.org/officeDocument/2006/relationships/slideLayout" Target="../slideLayouts/slideLayout13.xml" />
  <Relationship Id="rId6" Type="http://schemas.openxmlformats.org/officeDocument/2006/relationships/image" Target="../media/image25.png" />
  <Relationship Id="rId5" Type="http://schemas.openxmlformats.org/officeDocument/2006/relationships/image" Target="../media/image24.png" />
  <Relationship Id="rId4" Type="http://schemas.openxmlformats.org/officeDocument/2006/relationships/image" Target="../media/image23.png" />
</Relationships>
</file>

<file path=ppt/slides/_rels/slide12.xml.rels>&#65279;<?xml version="1.0" encoding="utf-8" standalone="yes"?>
<Relationships xmlns="http://schemas.openxmlformats.org/package/2006/relationships">
  <Relationship Id="rId3" Type="http://schemas.openxmlformats.org/officeDocument/2006/relationships/image" Target="../media/image26.jpg" />
  <Relationship Id="rId2" Type="http://schemas.openxmlformats.org/officeDocument/2006/relationships/notesSlide" Target="../notesSlides/notesSlide12.xml" />
  <Relationship Id="rId1" Type="http://schemas.openxmlformats.org/officeDocument/2006/relationships/slideLayout" Target="../slideLayouts/slideLayout1.xml" />
</Relationships>
</file>

<file path=ppt/slides/_rels/slide13.xml.rels>&#65279;<?xml version="1.0" encoding="utf-8" standalone="yes"?>
<Relationships xmlns="http://schemas.openxmlformats.org/package/2006/relationships">
  <Relationship Id="rId3" Type="http://schemas.openxmlformats.org/officeDocument/2006/relationships/image" Target="../media/image17.jpeg" />
  <Relationship Id="rId7" Type="http://schemas.openxmlformats.org/officeDocument/2006/relationships/image" Target="../media/image21.png" />
  <Relationship Id="rId2" Type="http://schemas.openxmlformats.org/officeDocument/2006/relationships/notesSlide" Target="../notesSlides/notesSlide13.xml" />
  <Relationship Id="rId1" Type="http://schemas.openxmlformats.org/officeDocument/2006/relationships/slideLayout" Target="../slideLayouts/slideLayout13.xml" />
  <Relationship Id="rId6" Type="http://schemas.openxmlformats.org/officeDocument/2006/relationships/image" Target="../media/image20.png" />
  <Relationship Id="rId5" Type="http://schemas.openxmlformats.org/officeDocument/2006/relationships/image" Target="../media/image19.png" />
  <Relationship Id="rId4" Type="http://schemas.openxmlformats.org/officeDocument/2006/relationships/image" Target="../media/image18.jpeg" />
</Relationships>
</file>

<file path=ppt/slides/_rels/slide2.xml.rels>&#65279;<?xml version="1.0" encoding="utf-8" standalone="yes"?>
<Relationships xmlns="http://schemas.openxmlformats.org/package/2006/relationships">
  <Relationship Id="rId3" Type="http://schemas.openxmlformats.org/officeDocument/2006/relationships/image" Target="../media/image9.jpeg" />
  <Relationship Id="rId2" Type="http://schemas.openxmlformats.org/officeDocument/2006/relationships/notesSlide" Target="../notesSlides/notesSlide2.xml" />
  <Relationship Id="rId1" Type="http://schemas.openxmlformats.org/officeDocument/2006/relationships/slideLayout" Target="../slideLayouts/slideLayout27.xml" />
</Relationships>
</file>

<file path=ppt/slides/_rels/slide3.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3.xml" />
  <Relationship Id="rId1" Type="http://schemas.openxmlformats.org/officeDocument/2006/relationships/slideLayout" Target="../slideLayouts/slideLayout15.xml" />
  <Relationship Id="rId6" Type="http://schemas.openxmlformats.org/officeDocument/2006/relationships/image" Target="../media/image12.png" />
  <Relationship Id="rId5" Type="http://schemas.openxmlformats.org/officeDocument/2006/relationships/image" Target="../media/image11.png" />
  <Relationship Id="rId4" Type="http://schemas.openxmlformats.org/officeDocument/2006/relationships/image" Target="../media/image10.png" />
</Relationships>
</file>

<file path=ppt/slides/_rels/slide4.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4.xml" />
  <Relationship Id="rId1" Type="http://schemas.openxmlformats.org/officeDocument/2006/relationships/slideLayout" Target="../slideLayouts/slideLayout15.xml" />
  <Relationship Id="rId5" Type="http://schemas.openxmlformats.org/officeDocument/2006/relationships/image" Target="../media/image13.jpg" />
  <Relationship Id="rId4" Type="http://schemas.openxmlformats.org/officeDocument/2006/relationships/image" Target="../media/image12.png" />
</Relationships>
</file>

<file path=ppt/slides/_rels/slide5.xml.rels>&#65279;<?xml version="1.0" encoding="utf-8" standalone="yes"?>
<Relationships xmlns="http://schemas.openxmlformats.org/package/2006/relationships">
  <Relationship Id="rId3" Type="http://schemas.openxmlformats.org/officeDocument/2006/relationships/image" Target="../media/image9.jpeg" />
  <Relationship Id="rId2" Type="http://schemas.openxmlformats.org/officeDocument/2006/relationships/notesSlide" Target="../notesSlides/notesSlide5.xml" />
  <Relationship Id="rId1" Type="http://schemas.openxmlformats.org/officeDocument/2006/relationships/slideLayout" Target="../slideLayouts/slideLayout27.xml"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6.xml" />
  <Relationship Id="rId1" Type="http://schemas.openxmlformats.org/officeDocument/2006/relationships/slideLayout" Target="../slideLayouts/slideLayout15.xml" />
  <Relationship Id="rId4" Type="http://schemas.openxmlformats.org/officeDocument/2006/relationships/image" Target="../media/image14.jpg"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7.xml" />
  <Relationship Id="rId1" Type="http://schemas.openxmlformats.org/officeDocument/2006/relationships/slideLayout" Target="../slideLayouts/slideLayout15.xml" />
  <Relationship Id="rId6" Type="http://schemas.openxmlformats.org/officeDocument/2006/relationships/image" Target="../media/image12.png" />
  <Relationship Id="rId5" Type="http://schemas.openxmlformats.org/officeDocument/2006/relationships/image" Target="../media/image11.png" />
  <Relationship Id="rId4" Type="http://schemas.openxmlformats.org/officeDocument/2006/relationships/image" Target="../media/image10.png" />
</Relationships>
</file>

<file path=ppt/slides/_rels/slide8.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8.xml" />
  <Relationship Id="rId1" Type="http://schemas.openxmlformats.org/officeDocument/2006/relationships/slideLayout" Target="../slideLayouts/slideLayout15.xml" />
  <Relationship Id="rId5" Type="http://schemas.openxmlformats.org/officeDocument/2006/relationships/image" Target="../media/image15.jpg" />
  <Relationship Id="rId4" Type="http://schemas.openxmlformats.org/officeDocument/2006/relationships/image" Target="../media/image12.png"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16.png" />
  <Relationship Id="rId2" Type="http://schemas.openxmlformats.org/officeDocument/2006/relationships/notesSlide" Target="../notesSlides/notesSlide9.xml" />
  <Relationship Id="rId1" Type="http://schemas.openxmlformats.org/officeDocument/2006/relationships/slideLayout" Target="../slideLayouts/slideLayout15.xml" />
  <Relationship Id="rId4" Type="http://schemas.openxmlformats.org/officeDocument/2006/relationships/chart" Target="../charts/chart1.xml"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881"/>
            <a:ext cx="9130423" cy="6610663"/>
          </a:xfrm>
          <a:prstGeom prst="rect">
            <a:avLst/>
          </a:prstGeom>
        </p:spPr>
      </p:pic>
      <p:sp>
        <p:nvSpPr>
          <p:cNvPr id="5123" name="サブタイトル 1"/>
          <p:cNvSpPr>
            <a:spLocks noGrp="1" noChangeArrowheads="1"/>
          </p:cNvSpPr>
          <p:nvPr>
            <p:ph type="subTitle" idx="1"/>
          </p:nvPr>
        </p:nvSpPr>
        <p:spPr>
          <a:xfrm>
            <a:off x="233363" y="1727200"/>
            <a:ext cx="8604250" cy="1368425"/>
          </a:xfrm>
        </p:spPr>
        <p:txBody>
          <a:bodyPr/>
          <a:lstStyle/>
          <a:p>
            <a:r>
              <a:rPr lang="ja-JP" altLang="en-US" sz="5500" b="1" dirty="0">
                <a:solidFill>
                  <a:srgbClr val="FF0000"/>
                </a:solidFill>
                <a:latin typeface="HGP創英角ﾎﾟｯﾌﾟ体" panose="040B0A00000000000000" pitchFamily="50" charset="-128"/>
                <a:ea typeface="HGP創英角ﾎﾟｯﾌﾟ体" panose="040B0A00000000000000" pitchFamily="50" charset="-128"/>
              </a:rPr>
              <a:t>クイズ </a:t>
            </a:r>
            <a:r>
              <a:rPr lang="ja-JP" altLang="en-US" sz="5500" b="1" dirty="0">
                <a:solidFill>
                  <a:schemeClr val="tx2"/>
                </a:solidFill>
                <a:latin typeface="HGP創英角ﾎﾟｯﾌﾟ体" panose="040B0A00000000000000" pitchFamily="50" charset="-128"/>
                <a:ea typeface="HGP創英角ﾎﾟｯﾌﾟ体" panose="040B0A00000000000000" pitchFamily="50" charset="-128"/>
              </a:rPr>
              <a:t>にチャレンジ！</a:t>
            </a:r>
          </a:p>
        </p:txBody>
      </p:sp>
      <p:sp>
        <p:nvSpPr>
          <p:cNvPr id="2" name="円形吹き出し 1"/>
          <p:cNvSpPr/>
          <p:nvPr/>
        </p:nvSpPr>
        <p:spPr>
          <a:xfrm>
            <a:off x="3365500" y="3041650"/>
            <a:ext cx="2665413" cy="1512888"/>
          </a:xfrm>
          <a:prstGeom prst="wedgeEllipseCallout">
            <a:avLst>
              <a:gd name="adj1" fmla="val 53195"/>
              <a:gd name="adj2" fmla="val 53350"/>
            </a:avLst>
          </a:prstGeom>
          <a:noFill/>
          <a:ln w="50800">
            <a:solidFill>
              <a:srgbClr val="CC0066"/>
            </a:solidFill>
          </a:ln>
        </p:spPr>
        <p:style>
          <a:lnRef idx="2">
            <a:schemeClr val="accent6"/>
          </a:lnRef>
          <a:fillRef idx="1">
            <a:schemeClr val="lt1"/>
          </a:fillRef>
          <a:effectRef idx="0">
            <a:schemeClr val="accent6"/>
          </a:effectRef>
          <a:fontRef idx="minor">
            <a:schemeClr val="dk1"/>
          </a:fontRef>
        </p:style>
        <p:txBody>
          <a:bodyPr anchor="ctr"/>
          <a:lstStyle/>
          <a:p>
            <a:pPr algn="ctr" defTabSz="914400" eaLnBrk="0" fontAlgn="base" hangingPunct="0">
              <a:spcBef>
                <a:spcPct val="0"/>
              </a:spcBef>
              <a:spcAft>
                <a:spcPct val="0"/>
              </a:spcAft>
              <a:defRPr/>
            </a:pPr>
            <a:endParaRPr kumimoji="1" lang="ja-JP" altLang="en-US" sz="1200">
              <a:solidFill>
                <a:srgbClr val="000000"/>
              </a:solidFill>
            </a:endParaRPr>
          </a:p>
        </p:txBody>
      </p:sp>
      <p:sp>
        <p:nvSpPr>
          <p:cNvPr id="5127" name="テキスト ボックス 4"/>
          <p:cNvSpPr txBox="1">
            <a:spLocks noChangeArrowheads="1"/>
          </p:cNvSpPr>
          <p:nvPr/>
        </p:nvSpPr>
        <p:spPr bwMode="auto">
          <a:xfrm>
            <a:off x="3395901" y="3486526"/>
            <a:ext cx="274688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eaLnBrk="0" fontAlgn="base" hangingPunct="0">
              <a:spcBef>
                <a:spcPct val="0"/>
              </a:spcBef>
              <a:spcAft>
                <a:spcPct val="0"/>
              </a:spcAft>
              <a:buFontTx/>
              <a:buNone/>
            </a:pPr>
            <a:r>
              <a:rPr lang="ja-JP" altLang="en-US" sz="3800" dirty="0">
                <a:solidFill>
                  <a:srgbClr val="CC0066"/>
                </a:solidFill>
                <a:latin typeface="HG創英角ﾎﾟｯﾌﾟ体" panose="040B0A09000000000000" pitchFamily="49" charset="-128"/>
                <a:ea typeface="HG創英角ﾎﾟｯﾌﾟ体" panose="040B0A09000000000000" pitchFamily="49" charset="-128"/>
              </a:rPr>
              <a:t>２問あるよ</a:t>
            </a:r>
          </a:p>
        </p:txBody>
      </p:sp>
      <p:pic>
        <p:nvPicPr>
          <p:cNvPr id="11" name="Picture 12" descr="\\tnjfsv001\1051026000\710しずもちゃん\しずも(背景透過処理済・GIF)\しずも　掃除.gif"/>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863" y="3630509"/>
            <a:ext cx="1758950" cy="2357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889" y="1056985"/>
            <a:ext cx="551689" cy="591313"/>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790" y="4444794"/>
            <a:ext cx="759641" cy="678377"/>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1061" y="5090563"/>
            <a:ext cx="515113" cy="609601"/>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6441" y="2988575"/>
            <a:ext cx="381001" cy="591313"/>
          </a:xfrm>
          <a:prstGeom prst="rect">
            <a:avLst/>
          </a:prstGeom>
        </p:spPr>
      </p:pic>
      <p:pic>
        <p:nvPicPr>
          <p:cNvPr id="21" name="図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399" y="1439936"/>
            <a:ext cx="515113" cy="609601"/>
          </a:xfrm>
          <a:prstGeom prst="rect">
            <a:avLst/>
          </a:prstGeom>
        </p:spPr>
      </p:pic>
      <p:pic>
        <p:nvPicPr>
          <p:cNvPr id="16" name="図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0492" y="5466022"/>
            <a:ext cx="608743" cy="569784"/>
          </a:xfrm>
          <a:prstGeom prst="rect">
            <a:avLst/>
          </a:prstGeom>
        </p:spPr>
      </p:pic>
      <p:pic>
        <p:nvPicPr>
          <p:cNvPr id="17" name="図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1624" y="4120031"/>
            <a:ext cx="413803" cy="387320"/>
          </a:xfrm>
          <a:prstGeom prst="rect">
            <a:avLst/>
          </a:prstGeom>
        </p:spPr>
      </p:pic>
      <p:pic>
        <p:nvPicPr>
          <p:cNvPr id="27" name="図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0612" y="2459712"/>
            <a:ext cx="608743" cy="569784"/>
          </a:xfrm>
          <a:prstGeom prst="rect">
            <a:avLst/>
          </a:prstGeom>
        </p:spPr>
      </p:pic>
      <p:pic>
        <p:nvPicPr>
          <p:cNvPr id="18" name="図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4778" y="1225777"/>
            <a:ext cx="381001" cy="356617"/>
          </a:xfrm>
          <a:prstGeom prst="rect">
            <a:avLst/>
          </a:prstGeom>
        </p:spPr>
      </p:pic>
      <p:pic>
        <p:nvPicPr>
          <p:cNvPr id="29" name="図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6887" y="4876084"/>
            <a:ext cx="630276" cy="589938"/>
          </a:xfrm>
          <a:prstGeom prst="rect">
            <a:avLst/>
          </a:prstGeom>
        </p:spPr>
      </p:pic>
      <p:pic>
        <p:nvPicPr>
          <p:cNvPr id="30" name="図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3817" y="3087920"/>
            <a:ext cx="630276" cy="589938"/>
          </a:xfrm>
          <a:prstGeom prst="rect">
            <a:avLst/>
          </a:prstGeom>
        </p:spPr>
      </p:pic>
      <p:sp>
        <p:nvSpPr>
          <p:cNvPr id="19" name="サブタイトル 1"/>
          <p:cNvSpPr txBox="1">
            <a:spLocks noChangeArrowheads="1"/>
          </p:cNvSpPr>
          <p:nvPr/>
        </p:nvSpPr>
        <p:spPr bwMode="auto">
          <a:xfrm>
            <a:off x="1419610" y="590457"/>
            <a:ext cx="6816886" cy="94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defTabSz="914400"/>
            <a:r>
              <a:rPr lang="ja-JP" altLang="en-US" sz="4800" b="1" kern="0" dirty="0">
                <a:solidFill>
                  <a:srgbClr val="0000FF"/>
                </a:solidFill>
                <a:latin typeface="HGP創英角ﾎﾟｯﾌﾟ体" panose="040B0A00000000000000" pitchFamily="50" charset="-128"/>
                <a:ea typeface="HGP創英角ﾎﾟｯﾌﾟ体" panose="040B0A00000000000000" pitchFamily="50" charset="-128"/>
              </a:rPr>
              <a:t>生ごみをへらすヒント！</a:t>
            </a:r>
            <a:endParaRPr lang="en-US" altLang="ja-JP" sz="5500" b="1" kern="0" dirty="0">
              <a:solidFill>
                <a:srgbClr val="000000"/>
              </a:solidFill>
              <a:latin typeface="HGP創英角ﾎﾟｯﾌﾟ体" panose="040B0A00000000000000" pitchFamily="50" charset="-128"/>
              <a:ea typeface="HGP創英角ﾎﾟｯﾌﾟ体" panose="040B0A00000000000000" pitchFamily="50" charset="-128"/>
            </a:endParaRPr>
          </a:p>
          <a:p>
            <a:pPr defTabSz="914400"/>
            <a:endParaRPr lang="en-US" altLang="ja-JP" sz="5500" b="1" kern="0"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0" name="角丸四角形 19"/>
          <p:cNvSpPr/>
          <p:nvPr/>
        </p:nvSpPr>
        <p:spPr>
          <a:xfrm>
            <a:off x="1419610" y="581224"/>
            <a:ext cx="6643901" cy="801586"/>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spTree>
    <p:extLst>
      <p:ext uri="{BB962C8B-B14F-4D97-AF65-F5344CB8AC3E}">
        <p14:creationId xmlns:p14="http://schemas.microsoft.com/office/powerpoint/2010/main" val="128750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0" y="299883"/>
            <a:ext cx="9283385" cy="1143000"/>
          </a:xfrm>
        </p:spPr>
        <p:txBody>
          <a:bodyPr/>
          <a:lstStyle/>
          <a:p>
            <a:r>
              <a:rPr lang="ja-JP" altLang="en-US" sz="5000" u="wavyHeavy" dirty="0">
                <a:solidFill>
                  <a:schemeClr val="tx1"/>
                </a:solidFill>
                <a:latin typeface="HGP創英角ﾎﾟｯﾌﾟ体" panose="040B0A00000000000000" pitchFamily="50" charset="-128"/>
                <a:ea typeface="HGP創英角ﾎﾟｯﾌﾟ体" panose="040B0A00000000000000" pitchFamily="50" charset="-128"/>
              </a:rPr>
              <a:t>家から</a:t>
            </a:r>
            <a:r>
              <a:rPr lang="ja-JP" altLang="en-US" sz="5000" dirty="0">
                <a:solidFill>
                  <a:srgbClr val="FF0000"/>
                </a:solidFill>
                <a:latin typeface="HGP創英角ﾎﾟｯﾌﾟ体" panose="040B0A00000000000000" pitchFamily="50" charset="-128"/>
                <a:ea typeface="HGP創英角ﾎﾟｯﾌﾟ体" panose="040B0A00000000000000" pitchFamily="50" charset="-128"/>
              </a:rPr>
              <a:t>出る食品ロスには</a:t>
            </a:r>
            <a:r>
              <a:rPr lang="en-US" altLang="ja-JP" sz="5000" dirty="0">
                <a:solidFill>
                  <a:srgbClr val="FF0000"/>
                </a:solidFill>
                <a:latin typeface="HGP創英角ﾎﾟｯﾌﾟ体" panose="040B0A00000000000000" pitchFamily="50" charset="-128"/>
                <a:ea typeface="HGP創英角ﾎﾟｯﾌﾟ体" panose="040B0A00000000000000" pitchFamily="50" charset="-128"/>
              </a:rPr>
              <a:t/>
            </a:r>
            <a:br>
              <a:rPr lang="en-US" altLang="ja-JP" sz="5000" dirty="0">
                <a:solidFill>
                  <a:srgbClr val="FF0000"/>
                </a:solidFill>
                <a:latin typeface="HGP創英角ﾎﾟｯﾌﾟ体" panose="040B0A00000000000000" pitchFamily="50" charset="-128"/>
                <a:ea typeface="HGP創英角ﾎﾟｯﾌﾟ体" panose="040B0A00000000000000" pitchFamily="50" charset="-128"/>
              </a:rPr>
            </a:br>
            <a:r>
              <a:rPr lang="ja-JP" altLang="en-US" sz="5000" dirty="0">
                <a:solidFill>
                  <a:srgbClr val="FF0000"/>
                </a:solidFill>
                <a:latin typeface="HGP創英角ﾎﾟｯﾌﾟ体" panose="040B0A00000000000000" pitchFamily="50" charset="-128"/>
                <a:ea typeface="HGP創英角ﾎﾟｯﾌﾟ体" panose="040B0A00000000000000" pitchFamily="50" charset="-128"/>
              </a:rPr>
              <a:t>どんなものがあるの？</a:t>
            </a:r>
            <a:endParaRPr kumimoji="1" lang="ja-JP" altLang="en-US" sz="5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2" name="正方形/長方形 1"/>
          <p:cNvSpPr/>
          <p:nvPr/>
        </p:nvSpPr>
        <p:spPr>
          <a:xfrm>
            <a:off x="6314567" y="5077338"/>
            <a:ext cx="2518816" cy="938719"/>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smtClean="0">
                <a:ln>
                  <a:solidFill>
                    <a:srgbClr val="009900"/>
                  </a:solidFill>
                </a:ln>
                <a:solidFill>
                  <a:srgbClr val="009900"/>
                </a:solidFill>
                <a:latin typeface="HG丸ｺﾞｼｯｸM-PRO" panose="020F0600000000000000" pitchFamily="50" charset="-128"/>
                <a:ea typeface="HG丸ｺﾞｼｯｸM-PRO" panose="020F0600000000000000" pitchFamily="50" charset="-128"/>
              </a:rPr>
              <a:t>・買いすぎ</a:t>
            </a:r>
            <a:endParaRPr kumimoji="1" lang="en-US" altLang="ja-JP"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pPr>
            <a:r>
              <a:rPr kumimoji="1" lang="ja-JP" altLang="en-US" sz="3000" b="1" dirty="0" smtClean="0">
                <a:ln>
                  <a:solidFill>
                    <a:srgbClr val="009900"/>
                  </a:solidFill>
                </a:ln>
                <a:solidFill>
                  <a:srgbClr val="009900"/>
                </a:solidFill>
                <a:latin typeface="HG丸ｺﾞｼｯｸM-PRO" panose="020F0600000000000000" pitchFamily="50" charset="-128"/>
                <a:ea typeface="HG丸ｺﾞｼｯｸM-PRO" panose="020F0600000000000000" pitchFamily="50" charset="-128"/>
              </a:rPr>
              <a:t>・期</a:t>
            </a:r>
            <a:r>
              <a:rPr kumimoji="1" lang="ja-JP" altLang="en-US" sz="3000" b="1" dirty="0" err="1">
                <a:ln>
                  <a:solidFill>
                    <a:srgbClr val="009900"/>
                  </a:solidFill>
                </a:ln>
                <a:solidFill>
                  <a:srgbClr val="009900"/>
                </a:solidFill>
                <a:latin typeface="HG丸ｺﾞｼｯｸM-PRO" panose="020F0600000000000000" pitchFamily="50" charset="-128"/>
                <a:ea typeface="HG丸ｺﾞｼｯｸM-PRO" panose="020F0600000000000000" pitchFamily="50" charset="-128"/>
              </a:rPr>
              <a:t>げん</a:t>
            </a:r>
            <a:r>
              <a:rPr kumimoji="1" lang="ja-JP" altLang="en-US"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rPr>
              <a:t>切れ</a:t>
            </a:r>
            <a:endParaRPr kumimoji="1" lang="en-US" altLang="ja-JP"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500410" y="5131375"/>
            <a:ext cx="2984491" cy="1361911"/>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a:t>
            </a:r>
            <a:r>
              <a:rPr kumimoji="1" lang="ja-JP" altLang="en-US" sz="3000" b="1" dirty="0"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すき</a:t>
            </a: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きらい</a:t>
            </a:r>
            <a:endParaRPr kumimoji="1" lang="en-US" altLang="ja-JP"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pPr>
            <a:r>
              <a:rPr kumimoji="1" lang="ja-JP" altLang="en-US" sz="3000" b="1" dirty="0"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・食べきれない　</a:t>
            </a:r>
            <a:endParaRPr kumimoji="1" lang="en-US" altLang="ja-JP" sz="3000" b="1" dirty="0"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pP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　</a:t>
            </a:r>
            <a:r>
              <a:rPr kumimoji="1" lang="ja-JP" altLang="en-US" sz="3000" b="1" dirty="0"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ほどよそう</a:t>
            </a:r>
            <a:endParaRPr kumimoji="1" lang="en-US" altLang="ja-JP"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p:txBody>
      </p:sp>
      <p:cxnSp>
        <p:nvCxnSpPr>
          <p:cNvPr id="4" name="直線コネクタ 3"/>
          <p:cNvCxnSpPr/>
          <p:nvPr/>
        </p:nvCxnSpPr>
        <p:spPr>
          <a:xfrm flipV="1">
            <a:off x="6721406" y="5992656"/>
            <a:ext cx="2004640" cy="153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a:off x="658987" y="2014936"/>
            <a:ext cx="2453174" cy="3024897"/>
            <a:chOff x="658987" y="2014936"/>
            <a:chExt cx="2453174" cy="3024897"/>
          </a:xfrm>
        </p:grpSpPr>
        <p:pic>
          <p:nvPicPr>
            <p:cNvPr id="14" name="Picture 4" descr="ソース画像を表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87" y="3157859"/>
              <a:ext cx="2171700" cy="1638300"/>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987005" y="2257032"/>
              <a:ext cx="1843682" cy="515526"/>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食べ残し</a:t>
              </a:r>
              <a:endParaRPr kumimoji="1" lang="en-US" altLang="ja-JP"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p:txBody>
        </p:sp>
        <p:sp>
          <p:nvSpPr>
            <p:cNvPr id="13" name="角丸四角形 12"/>
            <p:cNvSpPr/>
            <p:nvPr/>
          </p:nvSpPr>
          <p:spPr>
            <a:xfrm>
              <a:off x="658987" y="2014936"/>
              <a:ext cx="2453174" cy="3024897"/>
            </a:xfrm>
            <a:prstGeom prst="roundRect">
              <a:avLst/>
            </a:prstGeom>
            <a:noFill/>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16" name="グループ化 15"/>
          <p:cNvGrpSpPr/>
          <p:nvPr/>
        </p:nvGrpSpPr>
        <p:grpSpPr>
          <a:xfrm>
            <a:off x="3041420" y="2014936"/>
            <a:ext cx="3234491" cy="3024898"/>
            <a:chOff x="3041420" y="2014936"/>
            <a:chExt cx="3234491" cy="3024898"/>
          </a:xfrm>
        </p:grpSpPr>
        <p:sp>
          <p:nvSpPr>
            <p:cNvPr id="9" name="正方形/長方形 8"/>
            <p:cNvSpPr/>
            <p:nvPr/>
          </p:nvSpPr>
          <p:spPr>
            <a:xfrm>
              <a:off x="3041420" y="2181316"/>
              <a:ext cx="3234491" cy="1077218"/>
            </a:xfrm>
            <a:prstGeom prst="rect">
              <a:avLst/>
            </a:prstGeom>
          </p:spPr>
          <p:txBody>
            <a:bodyPr wrap="square">
              <a:spAutoFit/>
            </a:bodyPr>
            <a:lstStyle/>
            <a:p>
              <a:pPr algn="ctr" defTabSz="914400" eaLnBrk="0" fontAlgn="base" hangingPunct="0">
                <a:spcBef>
                  <a:spcPct val="0"/>
                </a:spcBef>
                <a:spcAft>
                  <a:spcPct val="0"/>
                </a:spcAft>
              </a:pPr>
              <a:r>
                <a:rPr kumimoji="1" lang="ja-JP" altLang="en-US" sz="3200" b="1" dirty="0">
                  <a:solidFill>
                    <a:srgbClr val="FF3300"/>
                  </a:solidFill>
                  <a:latin typeface="HG丸ｺﾞｼｯｸM-PRO" panose="020F0600000000000000" pitchFamily="50" charset="-128"/>
                  <a:ea typeface="HG丸ｺﾞｼｯｸM-PRO" panose="020F0600000000000000" pitchFamily="50" charset="-128"/>
                </a:rPr>
                <a:t>食べられる部分もすてている</a:t>
              </a:r>
              <a:endParaRPr kumimoji="1" lang="en-US" altLang="ja-JP" sz="3200" b="1" dirty="0">
                <a:solidFill>
                  <a:srgbClr val="FF3300"/>
                </a:solidFill>
                <a:latin typeface="HG丸ｺﾞｼｯｸM-PRO" panose="020F0600000000000000" pitchFamily="50" charset="-128"/>
                <a:ea typeface="HG丸ｺﾞｼｯｸM-PRO" panose="020F0600000000000000" pitchFamily="50" charset="-128"/>
              </a:endParaRPr>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5627" y="3271472"/>
              <a:ext cx="978498" cy="1333026"/>
            </a:xfrm>
            <a:prstGeom prst="rect">
              <a:avLst/>
            </a:prstGeom>
          </p:spPr>
        </p:pic>
        <p:pic>
          <p:nvPicPr>
            <p:cNvPr id="1026" name="Picture 2" descr="ピーラーとジャガイモのイラスト"/>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1369" y="3350076"/>
              <a:ext cx="1140809" cy="1140809"/>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3208383" y="2014936"/>
              <a:ext cx="2900567" cy="3024898"/>
            </a:xfrm>
            <a:prstGeom prst="roundRect">
              <a:avLst/>
            </a:prstGeom>
            <a:noFill/>
            <a:ln>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17" name="グループ化 16"/>
          <p:cNvGrpSpPr/>
          <p:nvPr/>
        </p:nvGrpSpPr>
        <p:grpSpPr>
          <a:xfrm>
            <a:off x="6177220" y="1998207"/>
            <a:ext cx="2900567" cy="3024898"/>
            <a:chOff x="6177220" y="1998207"/>
            <a:chExt cx="2900567" cy="3024898"/>
          </a:xfrm>
        </p:grpSpPr>
        <p:sp>
          <p:nvSpPr>
            <p:cNvPr id="10" name="正方形/長方形 9"/>
            <p:cNvSpPr/>
            <p:nvPr/>
          </p:nvSpPr>
          <p:spPr>
            <a:xfrm>
              <a:off x="6587840" y="2136746"/>
              <a:ext cx="1897583" cy="1077218"/>
            </a:xfrm>
            <a:prstGeom prst="rect">
              <a:avLst/>
            </a:prstGeom>
          </p:spPr>
          <p:txBody>
            <a:bodyPr wrap="square">
              <a:spAutoFit/>
            </a:bodyPr>
            <a:lstStyle/>
            <a:p>
              <a:pPr algn="ctr" defTabSz="914400" eaLnBrk="0" fontAlgn="base" hangingPunct="0">
                <a:spcBef>
                  <a:spcPct val="0"/>
                </a:spcBef>
                <a:spcAft>
                  <a:spcPct val="0"/>
                </a:spcAft>
              </a:pPr>
              <a:r>
                <a:rPr kumimoji="1" lang="ja-JP" altLang="en-US" sz="3200" b="1" dirty="0">
                  <a:solidFill>
                    <a:srgbClr val="009900"/>
                  </a:solidFill>
                  <a:latin typeface="HG丸ｺﾞｼｯｸM-PRO" panose="020F0600000000000000" pitchFamily="50" charset="-128"/>
                  <a:ea typeface="HG丸ｺﾞｼｯｸM-PRO" panose="020F0600000000000000" pitchFamily="50" charset="-128"/>
                </a:rPr>
                <a:t>手つかずの食べ物</a:t>
              </a:r>
              <a:endParaRPr kumimoji="1" lang="en-US" altLang="ja-JP" sz="3200" b="1" dirty="0">
                <a:solidFill>
                  <a:srgbClr val="009900"/>
                </a:solidFill>
                <a:latin typeface="HG丸ｺﾞｼｯｸM-PRO" panose="020F0600000000000000" pitchFamily="50" charset="-128"/>
                <a:ea typeface="HG丸ｺﾞｼｯｸM-PRO" panose="020F0600000000000000" pitchFamily="50" charset="-128"/>
              </a:endParaRPr>
            </a:p>
          </p:txBody>
        </p:sp>
        <p:pic>
          <p:nvPicPr>
            <p:cNvPr id="1034" name="Picture 10" descr="リンゴのイラスト"/>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6382" y="3473810"/>
              <a:ext cx="1017075" cy="10170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商用フリー・無料イラスト_コンビニ_おにぎり_おむすび_食べ物"/>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147" y="3415830"/>
              <a:ext cx="1122357" cy="1122357"/>
            </a:xfrm>
            <a:prstGeom prst="rect">
              <a:avLst/>
            </a:prstGeom>
            <a:noFill/>
            <a:extLst>
              <a:ext uri="{909E8E84-426E-40DD-AFC4-6F175D3DCCD1}">
                <a14:hiddenFill xmlns:a14="http://schemas.microsoft.com/office/drawing/2010/main">
                  <a:solidFill>
                    <a:srgbClr val="FFFFFF"/>
                  </a:solidFill>
                </a14:hiddenFill>
              </a:ext>
            </a:extLst>
          </p:spPr>
        </p:pic>
        <p:sp>
          <p:nvSpPr>
            <p:cNvPr id="25" name="角丸四角形 24"/>
            <p:cNvSpPr/>
            <p:nvPr/>
          </p:nvSpPr>
          <p:spPr>
            <a:xfrm>
              <a:off x="6177220" y="1998207"/>
              <a:ext cx="2900567" cy="3024898"/>
            </a:xfrm>
            <a:prstGeom prst="roundRect">
              <a:avLst/>
            </a:prstGeom>
            <a:noFill/>
            <a:ln>
              <a:solidFill>
                <a:srgbClr val="0099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26" name="正方形/長方形 25"/>
          <p:cNvSpPr/>
          <p:nvPr/>
        </p:nvSpPr>
        <p:spPr>
          <a:xfrm>
            <a:off x="3209123" y="5077800"/>
            <a:ext cx="2984491" cy="938719"/>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dirty="0" smtClean="0">
                <a:ln w="0"/>
                <a:solidFill>
                  <a:srgbClr val="FF3300"/>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kumimoji="1" lang="ja-JP" altLang="en-US" sz="3000" b="1" dirty="0" smtClean="0">
                <a:ln w="0"/>
                <a:solidFill>
                  <a:srgbClr val="FF3300"/>
                </a:solidFill>
                <a:latin typeface="HG丸ｺﾞｼｯｸM-PRO" panose="020F0600000000000000" pitchFamily="50" charset="-128"/>
                <a:ea typeface="HG丸ｺﾞｼｯｸM-PRO" panose="020F0600000000000000" pitchFamily="50" charset="-128"/>
              </a:rPr>
              <a:t>野菜や果物の　</a:t>
            </a:r>
            <a:endParaRPr kumimoji="1" lang="en-US" altLang="ja-JP" sz="3000" b="1" dirty="0" smtClean="0">
              <a:ln w="0"/>
              <a:solidFill>
                <a:srgbClr val="FF3300"/>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pPr>
            <a:r>
              <a:rPr kumimoji="1" lang="ja-JP" altLang="en-US" sz="3000" b="1" dirty="0">
                <a:ln w="0"/>
                <a:solidFill>
                  <a:srgbClr val="FF3300"/>
                </a:solidFill>
                <a:latin typeface="HG丸ｺﾞｼｯｸM-PRO" panose="020F0600000000000000" pitchFamily="50" charset="-128"/>
                <a:ea typeface="HG丸ｺﾞｼｯｸM-PRO" panose="020F0600000000000000" pitchFamily="50" charset="-128"/>
              </a:rPr>
              <a:t>　</a:t>
            </a:r>
            <a:r>
              <a:rPr kumimoji="1" lang="ja-JP" altLang="en-US" sz="3000" b="1" dirty="0" smtClean="0">
                <a:ln w="0"/>
                <a:solidFill>
                  <a:srgbClr val="FF3300"/>
                </a:solidFill>
                <a:latin typeface="HG丸ｺﾞｼｯｸM-PRO" panose="020F0600000000000000" pitchFamily="50" charset="-128"/>
                <a:ea typeface="HG丸ｺﾞｼｯｸM-PRO" panose="020F0600000000000000" pitchFamily="50" charset="-128"/>
              </a:rPr>
              <a:t>皮など</a:t>
            </a:r>
            <a:endParaRPr kumimoji="1" lang="en-US" altLang="ja-JP" sz="3000" b="1" dirty="0">
              <a:ln w="0"/>
              <a:solidFill>
                <a:srgbClr val="FF33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5929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423248" y="3529989"/>
            <a:ext cx="2703710" cy="2625940"/>
            <a:chOff x="4803341" y="51025"/>
            <a:chExt cx="2968051" cy="3024967"/>
          </a:xfrm>
        </p:grpSpPr>
        <p:pic>
          <p:nvPicPr>
            <p:cNvPr id="11" name="図 10"/>
            <p:cNvPicPr>
              <a:picLocks noChangeAspect="1"/>
            </p:cNvPicPr>
            <p:nvPr/>
          </p:nvPicPr>
          <p:blipFill>
            <a:blip r:embed="rId3"/>
            <a:stretch>
              <a:fillRect/>
            </a:stretch>
          </p:blipFill>
          <p:spPr>
            <a:xfrm>
              <a:off x="4803341" y="51025"/>
              <a:ext cx="2968051" cy="3024967"/>
            </a:xfrm>
            <a:prstGeom prst="rect">
              <a:avLst/>
            </a:prstGeom>
          </p:spPr>
        </p:pic>
        <p:sp>
          <p:nvSpPr>
            <p:cNvPr id="12" name="円/楕円 11"/>
            <p:cNvSpPr/>
            <p:nvPr/>
          </p:nvSpPr>
          <p:spPr>
            <a:xfrm>
              <a:off x="5363356" y="973620"/>
              <a:ext cx="1932524" cy="788932"/>
            </a:xfrm>
            <a:prstGeom prst="ellipse">
              <a:avLst/>
            </a:prstGeom>
            <a:no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grpSp>
      <p:sp>
        <p:nvSpPr>
          <p:cNvPr id="8" name="正方形/長方形 7"/>
          <p:cNvSpPr/>
          <p:nvPr/>
        </p:nvSpPr>
        <p:spPr>
          <a:xfrm>
            <a:off x="4770702" y="5239758"/>
            <a:ext cx="2356256" cy="515526"/>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rPr>
              <a:t>ペットボトル</a:t>
            </a:r>
            <a:endParaRPr kumimoji="1" lang="en-US" altLang="ja-JP"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endParaRPr>
          </a:p>
        </p:txBody>
      </p:sp>
      <p:pic>
        <p:nvPicPr>
          <p:cNvPr id="2" name="図 1"/>
          <p:cNvPicPr>
            <a:picLocks noChangeAspect="1"/>
          </p:cNvPicPr>
          <p:nvPr/>
        </p:nvPicPr>
        <p:blipFill>
          <a:blip r:embed="rId4"/>
          <a:stretch>
            <a:fillRect/>
          </a:stretch>
        </p:blipFill>
        <p:spPr>
          <a:xfrm>
            <a:off x="1376359" y="419167"/>
            <a:ext cx="3649468" cy="2056180"/>
          </a:xfrm>
          <a:prstGeom prst="rect">
            <a:avLst/>
          </a:prstGeom>
        </p:spPr>
      </p:pic>
      <p:sp>
        <p:nvSpPr>
          <p:cNvPr id="9" name="正方形/長方形 8"/>
          <p:cNvSpPr/>
          <p:nvPr/>
        </p:nvSpPr>
        <p:spPr>
          <a:xfrm>
            <a:off x="2719466" y="637083"/>
            <a:ext cx="1596604" cy="515526"/>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rPr>
              <a:t>かしパン</a:t>
            </a:r>
            <a:endParaRPr kumimoji="1" lang="en-US" altLang="ja-JP"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endParaRPr>
          </a:p>
        </p:txBody>
      </p:sp>
      <p:sp>
        <p:nvSpPr>
          <p:cNvPr id="10" name="円/楕円 9"/>
          <p:cNvSpPr/>
          <p:nvPr/>
        </p:nvSpPr>
        <p:spPr>
          <a:xfrm>
            <a:off x="2587082" y="1191840"/>
            <a:ext cx="1695467" cy="622658"/>
          </a:xfrm>
          <a:prstGeom prst="ellipse">
            <a:avLst/>
          </a:prstGeom>
          <a:no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cxnSp>
        <p:nvCxnSpPr>
          <p:cNvPr id="5" name="直線コネクタ 4"/>
          <p:cNvCxnSpPr/>
          <p:nvPr/>
        </p:nvCxnSpPr>
        <p:spPr>
          <a:xfrm flipV="1">
            <a:off x="172481" y="3232467"/>
            <a:ext cx="8649325" cy="44970"/>
          </a:xfrm>
          <a:prstGeom prst="line">
            <a:avLst/>
          </a:prstGeom>
          <a:ln w="73025">
            <a:solidFill>
              <a:srgbClr val="FF00FF"/>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21835" y="486278"/>
            <a:ext cx="1077218" cy="2339102"/>
          </a:xfrm>
          <a:prstGeom prst="rect">
            <a:avLst/>
          </a:prstGeom>
        </p:spPr>
        <p:txBody>
          <a:bodyPr vert="eaVert" wrap="square">
            <a:spAutoFit/>
          </a:bodyPr>
          <a:lstStyle/>
          <a:p>
            <a:pPr algn="ctr" defTabSz="914400" eaLnBrk="0" fontAlgn="base" hangingPunct="0">
              <a:spcBef>
                <a:spcPct val="0"/>
              </a:spcBef>
              <a:spcAft>
                <a:spcPct val="0"/>
              </a:spcAft>
            </a:pPr>
            <a:r>
              <a:rPr kumimoji="1" lang="ja-JP" altLang="en-US" b="1" dirty="0">
                <a:solidFill>
                  <a:srgbClr val="FF6600"/>
                </a:solidFill>
                <a:latin typeface="HG丸ｺﾞｼｯｸM-PRO" panose="020F0600000000000000" pitchFamily="50" charset="-128"/>
                <a:ea typeface="HG丸ｺﾞｼｯｸM-PRO" panose="020F0600000000000000" pitchFamily="50" charset="-128"/>
              </a:rPr>
              <a:t>しょうひ　</a:t>
            </a:r>
            <a:r>
              <a:rPr kumimoji="1" lang="ja-JP" altLang="en-US" b="1" dirty="0">
                <a:solidFill>
                  <a:srgbClr val="000000"/>
                </a:solidFill>
                <a:latin typeface="HG丸ｺﾞｼｯｸM-PRO" panose="020F0600000000000000" pitchFamily="50" charset="-128"/>
                <a:ea typeface="HG丸ｺﾞｼｯｸM-PRO" panose="020F0600000000000000" pitchFamily="50" charset="-128"/>
              </a:rPr>
              <a:t>きげん</a:t>
            </a:r>
            <a:endParaRPr kumimoji="1" lang="en-US" altLang="ja-JP" b="1" dirty="0">
              <a:solidFill>
                <a:srgbClr val="000000"/>
              </a:solidFill>
              <a:latin typeface="HG丸ｺﾞｼｯｸM-PRO" panose="020F0600000000000000" pitchFamily="50" charset="-128"/>
              <a:ea typeface="HG丸ｺﾞｼｯｸM-PRO" panose="020F0600000000000000" pitchFamily="50" charset="-128"/>
            </a:endParaRPr>
          </a:p>
          <a:p>
            <a:pPr algn="ctr" defTabSz="914400" eaLnBrk="0" fontAlgn="base" hangingPunct="0">
              <a:spcBef>
                <a:spcPct val="0"/>
              </a:spcBef>
              <a:spcAft>
                <a:spcPct val="0"/>
              </a:spcAft>
            </a:pPr>
            <a:r>
              <a:rPr kumimoji="1" lang="ja-JP" altLang="en-US" sz="4000" b="1" dirty="0">
                <a:solidFill>
                  <a:srgbClr val="FF6600"/>
                </a:solidFill>
                <a:latin typeface="HG丸ｺﾞｼｯｸM-PRO" panose="020F0600000000000000" pitchFamily="50" charset="-128"/>
                <a:ea typeface="HG丸ｺﾞｼｯｸM-PRO" panose="020F0600000000000000" pitchFamily="50" charset="-128"/>
              </a:rPr>
              <a:t>消費</a:t>
            </a:r>
            <a:r>
              <a:rPr kumimoji="1" lang="ja-JP" altLang="en-US" sz="4000" b="1" dirty="0">
                <a:solidFill>
                  <a:srgbClr val="000000"/>
                </a:solidFill>
                <a:latin typeface="HG丸ｺﾞｼｯｸM-PRO" panose="020F0600000000000000" pitchFamily="50" charset="-128"/>
                <a:ea typeface="HG丸ｺﾞｼｯｸM-PRO" panose="020F0600000000000000" pitchFamily="50" charset="-128"/>
              </a:rPr>
              <a:t>期限</a:t>
            </a:r>
          </a:p>
        </p:txBody>
      </p:sp>
      <p:sp>
        <p:nvSpPr>
          <p:cNvPr id="17" name="正方形/長方形 16"/>
          <p:cNvSpPr/>
          <p:nvPr/>
        </p:nvSpPr>
        <p:spPr>
          <a:xfrm>
            <a:off x="172481" y="3768340"/>
            <a:ext cx="1077218" cy="2339102"/>
          </a:xfrm>
          <a:prstGeom prst="rect">
            <a:avLst/>
          </a:prstGeom>
        </p:spPr>
        <p:txBody>
          <a:bodyPr vert="eaVert" wrap="square">
            <a:spAutoFit/>
          </a:bodyPr>
          <a:lstStyle/>
          <a:p>
            <a:pPr algn="ctr" defTabSz="914400" eaLnBrk="0" fontAlgn="base" hangingPunct="0">
              <a:spcBef>
                <a:spcPct val="0"/>
              </a:spcBef>
              <a:spcAft>
                <a:spcPct val="0"/>
              </a:spcAft>
            </a:pPr>
            <a:r>
              <a:rPr kumimoji="1" lang="ja-JP" altLang="en-US" b="1" dirty="0">
                <a:solidFill>
                  <a:srgbClr val="FF6600"/>
                </a:solidFill>
                <a:latin typeface="HG丸ｺﾞｼｯｸM-PRO" panose="020F0600000000000000" pitchFamily="50" charset="-128"/>
                <a:ea typeface="HG丸ｺﾞｼｯｸM-PRO" panose="020F0600000000000000" pitchFamily="50" charset="-128"/>
              </a:rPr>
              <a:t>しょうみ　</a:t>
            </a:r>
            <a:r>
              <a:rPr kumimoji="1" lang="ja-JP" altLang="en-US" b="1" dirty="0">
                <a:solidFill>
                  <a:srgbClr val="000000"/>
                </a:solidFill>
                <a:latin typeface="HG丸ｺﾞｼｯｸM-PRO" panose="020F0600000000000000" pitchFamily="50" charset="-128"/>
                <a:ea typeface="HG丸ｺﾞｼｯｸM-PRO" panose="020F0600000000000000" pitchFamily="50" charset="-128"/>
              </a:rPr>
              <a:t>きげん</a:t>
            </a:r>
            <a:endParaRPr kumimoji="1" lang="en-US" altLang="ja-JP" b="1" dirty="0">
              <a:solidFill>
                <a:srgbClr val="000000"/>
              </a:solidFill>
              <a:latin typeface="HG丸ｺﾞｼｯｸM-PRO" panose="020F0600000000000000" pitchFamily="50" charset="-128"/>
              <a:ea typeface="HG丸ｺﾞｼｯｸM-PRO" panose="020F0600000000000000" pitchFamily="50" charset="-128"/>
            </a:endParaRPr>
          </a:p>
          <a:p>
            <a:pPr algn="ctr" defTabSz="914400" eaLnBrk="0" fontAlgn="base" hangingPunct="0">
              <a:spcBef>
                <a:spcPct val="0"/>
              </a:spcBef>
              <a:spcAft>
                <a:spcPct val="0"/>
              </a:spcAft>
            </a:pPr>
            <a:r>
              <a:rPr kumimoji="1" lang="ja-JP" altLang="en-US" sz="4000" b="1" dirty="0">
                <a:solidFill>
                  <a:srgbClr val="FF6600"/>
                </a:solidFill>
                <a:latin typeface="HG丸ｺﾞｼｯｸM-PRO" panose="020F0600000000000000" pitchFamily="50" charset="-128"/>
                <a:ea typeface="HG丸ｺﾞｼｯｸM-PRO" panose="020F0600000000000000" pitchFamily="50" charset="-128"/>
              </a:rPr>
              <a:t>賞味</a:t>
            </a:r>
            <a:r>
              <a:rPr kumimoji="1" lang="ja-JP" altLang="en-US" sz="4000" b="1" dirty="0">
                <a:solidFill>
                  <a:srgbClr val="000000"/>
                </a:solidFill>
                <a:latin typeface="HG丸ｺﾞｼｯｸM-PRO" panose="020F0600000000000000" pitchFamily="50" charset="-128"/>
                <a:ea typeface="HG丸ｺﾞｼｯｸM-PRO" panose="020F0600000000000000" pitchFamily="50" charset="-128"/>
              </a:rPr>
              <a:t>期限</a:t>
            </a:r>
          </a:p>
        </p:txBody>
      </p:sp>
      <p:sp>
        <p:nvSpPr>
          <p:cNvPr id="22" name="正方形/長方形 21"/>
          <p:cNvSpPr/>
          <p:nvPr/>
        </p:nvSpPr>
        <p:spPr>
          <a:xfrm>
            <a:off x="1199053" y="2602301"/>
            <a:ext cx="6490589" cy="553998"/>
          </a:xfrm>
          <a:prstGeom prst="rect">
            <a:avLst/>
          </a:prstGeom>
          <a:ln>
            <a:solidFill>
              <a:srgbClr val="FF0000"/>
            </a:solidFill>
          </a:ln>
        </p:spPr>
        <p:txBody>
          <a:bodyPr wrap="square">
            <a:spAutoFit/>
          </a:bodyPr>
          <a:lstStyle/>
          <a:p>
            <a:pPr defTabSz="914400" eaLnBrk="0" fontAlgn="base" hangingPunct="0">
              <a:spcBef>
                <a:spcPct val="0"/>
              </a:spcBef>
              <a:spcAft>
                <a:spcPct val="0"/>
              </a:spcAft>
            </a:pPr>
            <a:r>
              <a:rPr kumimoji="1" lang="ja-JP" altLang="en-US" sz="3000" b="1" dirty="0">
                <a:solidFill>
                  <a:srgbClr val="E72712"/>
                </a:solidFill>
                <a:latin typeface="HG丸ｺﾞｼｯｸM-PRO" panose="020F0600000000000000" pitchFamily="50" charset="-128"/>
                <a:ea typeface="HG丸ｺﾞｼｯｸM-PRO" panose="020F0600000000000000" pitchFamily="50" charset="-128"/>
              </a:rPr>
              <a:t>この日</a:t>
            </a:r>
            <a:r>
              <a:rPr kumimoji="1" lang="ja-JP" altLang="en-US" sz="3000" b="1" dirty="0" smtClean="0">
                <a:solidFill>
                  <a:srgbClr val="E72712"/>
                </a:solidFill>
                <a:latin typeface="HG丸ｺﾞｼｯｸM-PRO" panose="020F0600000000000000" pitchFamily="50" charset="-128"/>
                <a:ea typeface="HG丸ｺﾞｼｯｸM-PRO" panose="020F0600000000000000" pitchFamily="50" charset="-128"/>
              </a:rPr>
              <a:t>をすぎたら食べない方がよい</a:t>
            </a:r>
            <a:endParaRPr kumimoji="1" lang="ja-JP" altLang="en-US" sz="3000" b="1" dirty="0">
              <a:solidFill>
                <a:srgbClr val="E72712"/>
              </a:solidFill>
              <a:latin typeface="HG丸ｺﾞｼｯｸM-PRO" panose="020F0600000000000000" pitchFamily="50" charset="-128"/>
              <a:ea typeface="HG丸ｺﾞｼｯｸM-PRO" panose="020F0600000000000000" pitchFamily="50" charset="-128"/>
            </a:endParaRPr>
          </a:p>
        </p:txBody>
      </p:sp>
      <p:sp>
        <p:nvSpPr>
          <p:cNvPr id="23" name="正方形/長方形 22"/>
          <p:cNvSpPr/>
          <p:nvPr/>
        </p:nvSpPr>
        <p:spPr>
          <a:xfrm>
            <a:off x="364553" y="6221180"/>
            <a:ext cx="7883708" cy="553998"/>
          </a:xfrm>
          <a:prstGeom prst="rect">
            <a:avLst/>
          </a:prstGeom>
          <a:ln>
            <a:solidFill>
              <a:srgbClr val="FF0000"/>
            </a:solidFill>
          </a:ln>
        </p:spPr>
        <p:txBody>
          <a:bodyPr wrap="square">
            <a:spAutoFit/>
          </a:bodyPr>
          <a:lstStyle/>
          <a:p>
            <a:pPr defTabSz="914400" eaLnBrk="0" fontAlgn="base" hangingPunct="0">
              <a:spcBef>
                <a:spcPct val="0"/>
              </a:spcBef>
              <a:spcAft>
                <a:spcPct val="0"/>
              </a:spcAft>
            </a:pPr>
            <a:r>
              <a:rPr kumimoji="1" lang="ja-JP" altLang="en-US" sz="3000" b="1" dirty="0" smtClean="0">
                <a:solidFill>
                  <a:srgbClr val="FF0000"/>
                </a:solidFill>
                <a:latin typeface="HG丸ｺﾞｼｯｸM-PRO" panose="020F0600000000000000" pitchFamily="50" charset="-128"/>
                <a:ea typeface="HG丸ｺﾞｼｯｸM-PRO" panose="020F0600000000000000" pitchFamily="50" charset="-128"/>
              </a:rPr>
              <a:t>この月（または日）までおいしく食べられる</a:t>
            </a:r>
            <a:endParaRPr kumimoji="1" lang="ja-JP" altLang="en-US" sz="30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24" name="正方形/長方形 23"/>
          <p:cNvSpPr/>
          <p:nvPr/>
        </p:nvSpPr>
        <p:spPr>
          <a:xfrm>
            <a:off x="7723737" y="3493921"/>
            <a:ext cx="1107996" cy="3358664"/>
          </a:xfrm>
          <a:prstGeom prst="rect">
            <a:avLst/>
          </a:prstGeom>
        </p:spPr>
        <p:txBody>
          <a:bodyPr vert="eaVert" wrap="square">
            <a:spAutoFit/>
          </a:bodyPr>
          <a:lstStyle/>
          <a:p>
            <a:pPr defTabSz="914400" eaLnBrk="0" fontAlgn="base" hangingPunct="0">
              <a:spcBef>
                <a:spcPct val="0"/>
              </a:spcBef>
              <a:spcAft>
                <a:spcPct val="0"/>
              </a:spcAft>
            </a:pPr>
            <a:r>
              <a:rPr kumimoji="1" lang="ja-JP" altLang="en-US" sz="3000" b="1" dirty="0">
                <a:solidFill>
                  <a:srgbClr val="0000FF"/>
                </a:solidFill>
                <a:latin typeface="HG丸ｺﾞｼｯｸM-PRO" panose="020F0600000000000000" pitchFamily="50" charset="-128"/>
                <a:ea typeface="HG丸ｺﾞｼｯｸM-PRO" panose="020F0600000000000000" pitchFamily="50" charset="-128"/>
              </a:rPr>
              <a:t>すぐにすてなくて　　　　　もよいかも！</a:t>
            </a:r>
          </a:p>
        </p:txBody>
      </p:sp>
      <p:pic>
        <p:nvPicPr>
          <p:cNvPr id="27" name="図 26"/>
          <p:cNvPicPr>
            <a:picLocks noChangeAspect="1"/>
          </p:cNvPicPr>
          <p:nvPr/>
        </p:nvPicPr>
        <p:blipFill>
          <a:blip r:embed="rId5"/>
          <a:stretch>
            <a:fillRect/>
          </a:stretch>
        </p:blipFill>
        <p:spPr>
          <a:xfrm>
            <a:off x="1810534" y="3340326"/>
            <a:ext cx="1944793" cy="2847079"/>
          </a:xfrm>
          <a:prstGeom prst="rect">
            <a:avLst/>
          </a:prstGeom>
        </p:spPr>
      </p:pic>
      <p:sp>
        <p:nvSpPr>
          <p:cNvPr id="6" name="正方形/長方形 5"/>
          <p:cNvSpPr/>
          <p:nvPr/>
        </p:nvSpPr>
        <p:spPr>
          <a:xfrm>
            <a:off x="2500849" y="4944984"/>
            <a:ext cx="1374031" cy="465961"/>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rPr>
              <a:t>おかし</a:t>
            </a:r>
            <a:endParaRPr kumimoji="1" lang="en-US" altLang="ja-JP"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endParaRPr>
          </a:p>
        </p:txBody>
      </p:sp>
      <p:sp>
        <p:nvSpPr>
          <p:cNvPr id="13" name="円/楕円 12"/>
          <p:cNvSpPr/>
          <p:nvPr/>
        </p:nvSpPr>
        <p:spPr>
          <a:xfrm>
            <a:off x="1975523" y="5469281"/>
            <a:ext cx="1671774" cy="457125"/>
          </a:xfrm>
          <a:prstGeom prst="ellipse">
            <a:avLst/>
          </a:prstGeom>
          <a:no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pic>
        <p:nvPicPr>
          <p:cNvPr id="39" name="図 38"/>
          <p:cNvPicPr>
            <a:picLocks noChangeAspect="1"/>
          </p:cNvPicPr>
          <p:nvPr/>
        </p:nvPicPr>
        <p:blipFill>
          <a:blip r:embed="rId6"/>
          <a:stretch>
            <a:fillRect/>
          </a:stretch>
        </p:blipFill>
        <p:spPr>
          <a:xfrm>
            <a:off x="5254140" y="281383"/>
            <a:ext cx="3700593" cy="2219136"/>
          </a:xfrm>
          <a:prstGeom prst="rect">
            <a:avLst/>
          </a:prstGeom>
        </p:spPr>
      </p:pic>
      <p:sp>
        <p:nvSpPr>
          <p:cNvPr id="20" name="円/楕円 19"/>
          <p:cNvSpPr/>
          <p:nvPr/>
        </p:nvSpPr>
        <p:spPr>
          <a:xfrm>
            <a:off x="6245485" y="1539686"/>
            <a:ext cx="1762946" cy="394603"/>
          </a:xfrm>
          <a:prstGeom prst="ellipse">
            <a:avLst/>
          </a:prstGeom>
          <a:no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sp>
        <p:nvSpPr>
          <p:cNvPr id="21" name="正方形/長方形 20"/>
          <p:cNvSpPr/>
          <p:nvPr/>
        </p:nvSpPr>
        <p:spPr>
          <a:xfrm>
            <a:off x="6100107" y="969561"/>
            <a:ext cx="1490663" cy="515526"/>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rPr>
              <a:t>お弁当</a:t>
            </a:r>
            <a:endParaRPr kumimoji="1" lang="en-US" altLang="ja-JP" sz="30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84750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2" grpId="0" animBg="1"/>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95153" y="464529"/>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5" name="コンテンツ プレースホルダー 8"/>
          <p:cNvSpPr txBox="1">
            <a:spLocks/>
          </p:cNvSpPr>
          <p:nvPr/>
        </p:nvSpPr>
        <p:spPr>
          <a:xfrm>
            <a:off x="5670480" y="2185441"/>
            <a:ext cx="2320318" cy="8143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buFontTx/>
              <a:buNone/>
              <a:defRPr/>
            </a:pP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a:buFontTx/>
              <a:buNone/>
              <a:defRPr/>
            </a:pPr>
            <a:r>
              <a:rPr lang="ja-JP" altLang="en-US" sz="4000" dirty="0">
                <a:solidFill>
                  <a:prstClr val="black"/>
                </a:solidFill>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0" name="タイトル 1"/>
          <p:cNvSpPr txBox="1">
            <a:spLocks/>
          </p:cNvSpPr>
          <p:nvPr/>
        </p:nvSpPr>
        <p:spPr>
          <a:xfrm>
            <a:off x="264417" y="1428054"/>
            <a:ext cx="8994098" cy="19530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5600" dirty="0">
                <a:solidFill>
                  <a:srgbClr val="FF0000"/>
                </a:solidFill>
                <a:latin typeface="HG創英角ﾎﾟｯﾌﾟ体" panose="040B0A09000000000000" pitchFamily="49" charset="-128"/>
                <a:ea typeface="HG創英角ﾎﾟｯﾌﾟ体" panose="040B0A09000000000000" pitchFamily="49" charset="-128"/>
              </a:rPr>
              <a:t>食品ロスをへらすために</a:t>
            </a:r>
            <a:r>
              <a:rPr lang="en-US" altLang="ja-JP" sz="5600" dirty="0">
                <a:solidFill>
                  <a:srgbClr val="FF0000"/>
                </a:solidFill>
                <a:latin typeface="HG創英角ﾎﾟｯﾌﾟ体" panose="040B0A09000000000000" pitchFamily="49" charset="-128"/>
                <a:ea typeface="HG創英角ﾎﾟｯﾌﾟ体" panose="040B0A09000000000000" pitchFamily="49" charset="-128"/>
              </a:rPr>
              <a:t/>
            </a:r>
            <a:br>
              <a:rPr lang="en-US" altLang="ja-JP" sz="5600" dirty="0">
                <a:solidFill>
                  <a:srgbClr val="FF0000"/>
                </a:solidFill>
                <a:latin typeface="HG創英角ﾎﾟｯﾌﾟ体" panose="040B0A09000000000000" pitchFamily="49" charset="-128"/>
                <a:ea typeface="HG創英角ﾎﾟｯﾌﾟ体" panose="040B0A09000000000000" pitchFamily="49" charset="-128"/>
              </a:rPr>
            </a:br>
            <a:r>
              <a:rPr lang="ja-JP" altLang="en-US" sz="5600" dirty="0">
                <a:solidFill>
                  <a:srgbClr val="FF0000"/>
                </a:solidFill>
                <a:latin typeface="HG創英角ﾎﾟｯﾌﾟ体" panose="040B0A09000000000000" pitchFamily="49" charset="-128"/>
                <a:ea typeface="HG創英角ﾎﾟｯﾌﾟ体" panose="040B0A09000000000000" pitchFamily="49" charset="-128"/>
              </a:rPr>
              <a:t>できることを考えよう！</a:t>
            </a:r>
          </a:p>
        </p:txBody>
      </p:sp>
      <p:sp>
        <p:nvSpPr>
          <p:cNvPr id="2" name="円形吹き出し 1"/>
          <p:cNvSpPr/>
          <p:nvPr/>
        </p:nvSpPr>
        <p:spPr>
          <a:xfrm>
            <a:off x="509667" y="723869"/>
            <a:ext cx="8389083" cy="3507699"/>
          </a:xfrm>
          <a:prstGeom prst="wedgeEllipseCallout">
            <a:avLst>
              <a:gd name="adj1" fmla="val -24407"/>
              <a:gd name="adj2" fmla="val 68056"/>
            </a:avLst>
          </a:prstGeom>
          <a:noFill/>
          <a:ln w="920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prstClr val="white"/>
              </a:solidFill>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58" y="4089157"/>
            <a:ext cx="1737260" cy="2211872"/>
          </a:xfrm>
          <a:prstGeom prst="rect">
            <a:avLst/>
          </a:prstGeom>
        </p:spPr>
      </p:pic>
    </p:spTree>
    <p:extLst>
      <p:ext uri="{BB962C8B-B14F-4D97-AF65-F5344CB8AC3E}">
        <p14:creationId xmlns:p14="http://schemas.microsoft.com/office/powerpoint/2010/main" val="2457836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314567" y="5077338"/>
            <a:ext cx="2518816" cy="938719"/>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smtClean="0">
                <a:ln>
                  <a:solidFill>
                    <a:srgbClr val="009900"/>
                  </a:solidFill>
                </a:ln>
                <a:solidFill>
                  <a:srgbClr val="009900"/>
                </a:solidFill>
                <a:latin typeface="HG丸ｺﾞｼｯｸM-PRO" panose="020F0600000000000000" pitchFamily="50" charset="-128"/>
                <a:ea typeface="HG丸ｺﾞｼｯｸM-PRO" panose="020F0600000000000000" pitchFamily="50" charset="-128"/>
              </a:rPr>
              <a:t>・買いすぎ</a:t>
            </a:r>
            <a:endParaRPr kumimoji="1" lang="en-US" altLang="ja-JP"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pPr>
            <a:r>
              <a:rPr kumimoji="1" lang="ja-JP" altLang="en-US" sz="3000" b="1" dirty="0" smtClean="0">
                <a:ln>
                  <a:solidFill>
                    <a:srgbClr val="009900"/>
                  </a:solidFill>
                </a:ln>
                <a:solidFill>
                  <a:srgbClr val="009900"/>
                </a:solidFill>
                <a:latin typeface="HG丸ｺﾞｼｯｸM-PRO" panose="020F0600000000000000" pitchFamily="50" charset="-128"/>
                <a:ea typeface="HG丸ｺﾞｼｯｸM-PRO" panose="020F0600000000000000" pitchFamily="50" charset="-128"/>
              </a:rPr>
              <a:t>・期</a:t>
            </a:r>
            <a:r>
              <a:rPr kumimoji="1" lang="ja-JP" altLang="en-US" sz="3000" b="1" dirty="0" err="1">
                <a:ln>
                  <a:solidFill>
                    <a:srgbClr val="009900"/>
                  </a:solidFill>
                </a:ln>
                <a:solidFill>
                  <a:srgbClr val="009900"/>
                </a:solidFill>
                <a:latin typeface="HG丸ｺﾞｼｯｸM-PRO" panose="020F0600000000000000" pitchFamily="50" charset="-128"/>
                <a:ea typeface="HG丸ｺﾞｼｯｸM-PRO" panose="020F0600000000000000" pitchFamily="50" charset="-128"/>
              </a:rPr>
              <a:t>げん</a:t>
            </a:r>
            <a:r>
              <a:rPr kumimoji="1" lang="ja-JP" altLang="en-US"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rPr>
              <a:t>切れ</a:t>
            </a:r>
            <a:endParaRPr kumimoji="1" lang="en-US" altLang="ja-JP"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9912714" y="12392516"/>
            <a:ext cx="333782" cy="3054682"/>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smtClean="0">
                <a:ln w="0"/>
                <a:solidFill>
                  <a:srgbClr val="FF6600"/>
                </a:solidFill>
                <a:latin typeface="HG丸ｺﾞｼｯｸM-PRO" panose="020F0600000000000000" pitchFamily="50" charset="-128"/>
                <a:ea typeface="HG丸ｺﾞｼｯｸM-PRO" panose="020F0600000000000000" pitchFamily="50" charset="-128"/>
              </a:rPr>
              <a:t>・野菜</a:t>
            </a:r>
            <a:r>
              <a:rPr kumimoji="1" lang="ja-JP" altLang="en-US" sz="3000" b="1" dirty="0">
                <a:ln w="0"/>
                <a:solidFill>
                  <a:srgbClr val="FF6600"/>
                </a:solidFill>
                <a:latin typeface="HG丸ｺﾞｼｯｸM-PRO" panose="020F0600000000000000" pitchFamily="50" charset="-128"/>
                <a:ea typeface="HG丸ｺﾞｼｯｸM-PRO" panose="020F0600000000000000" pitchFamily="50" charset="-128"/>
              </a:rPr>
              <a:t>や</a:t>
            </a:r>
            <a:r>
              <a:rPr kumimoji="1" lang="ja-JP" altLang="en-US" sz="3000" b="1" dirty="0" smtClean="0">
                <a:ln w="0"/>
                <a:solidFill>
                  <a:srgbClr val="FF6600"/>
                </a:solidFill>
                <a:latin typeface="HG丸ｺﾞｼｯｸM-PRO" panose="020F0600000000000000" pitchFamily="50" charset="-128"/>
                <a:ea typeface="HG丸ｺﾞｼｯｸM-PRO" panose="020F0600000000000000" pitchFamily="50" charset="-128"/>
              </a:rPr>
              <a:t>果物の</a:t>
            </a:r>
            <a:endParaRPr kumimoji="1" lang="en-US" altLang="ja-JP" sz="3000" b="1" dirty="0">
              <a:ln w="0"/>
              <a:solidFill>
                <a:srgbClr val="FF6600"/>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500410" y="5131375"/>
            <a:ext cx="2984491" cy="1361911"/>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a:t>
            </a:r>
            <a:r>
              <a:rPr kumimoji="1" lang="ja-JP" altLang="en-US" sz="3000" b="1" dirty="0"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すき</a:t>
            </a: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きらい</a:t>
            </a:r>
            <a:endParaRPr kumimoji="1" lang="en-US" altLang="ja-JP"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pPr>
            <a:r>
              <a:rPr kumimoji="1" lang="ja-JP" altLang="en-US" sz="3000" b="1" dirty="0"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・食べきれな　</a:t>
            </a:r>
            <a:endParaRPr kumimoji="1" lang="en-US" altLang="ja-JP" sz="3000" b="1" dirty="0"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pP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　</a:t>
            </a:r>
            <a:r>
              <a:rPr kumimoji="1" lang="ja-JP" altLang="en-US" sz="3000" b="1" dirty="0" err="1"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い</a:t>
            </a:r>
            <a:r>
              <a:rPr kumimoji="1" lang="ja-JP" altLang="en-US" sz="3000" b="1" dirty="0"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ほどよそう</a:t>
            </a:r>
            <a:endParaRPr kumimoji="1" lang="en-US" altLang="ja-JP"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p:txBody>
      </p:sp>
      <p:grpSp>
        <p:nvGrpSpPr>
          <p:cNvPr id="15" name="グループ化 14"/>
          <p:cNvGrpSpPr/>
          <p:nvPr/>
        </p:nvGrpSpPr>
        <p:grpSpPr>
          <a:xfrm>
            <a:off x="658987" y="2014936"/>
            <a:ext cx="2453174" cy="3024897"/>
            <a:chOff x="658987" y="2014936"/>
            <a:chExt cx="2453174" cy="3024897"/>
          </a:xfrm>
        </p:grpSpPr>
        <p:pic>
          <p:nvPicPr>
            <p:cNvPr id="14" name="Picture 4" descr="ソース画像を表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87" y="3157859"/>
              <a:ext cx="2171700" cy="1638300"/>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987005" y="2257032"/>
              <a:ext cx="1843682" cy="515526"/>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食べ残し</a:t>
              </a:r>
              <a:endParaRPr kumimoji="1" lang="en-US" altLang="ja-JP"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p:txBody>
        </p:sp>
        <p:sp>
          <p:nvSpPr>
            <p:cNvPr id="13" name="角丸四角形 12"/>
            <p:cNvSpPr/>
            <p:nvPr/>
          </p:nvSpPr>
          <p:spPr>
            <a:xfrm>
              <a:off x="658987" y="2014936"/>
              <a:ext cx="2453174" cy="3024897"/>
            </a:xfrm>
            <a:prstGeom prst="roundRect">
              <a:avLst/>
            </a:prstGeom>
            <a:noFill/>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16" name="グループ化 15"/>
          <p:cNvGrpSpPr/>
          <p:nvPr/>
        </p:nvGrpSpPr>
        <p:grpSpPr>
          <a:xfrm>
            <a:off x="3041420" y="2014936"/>
            <a:ext cx="3234491" cy="3024898"/>
            <a:chOff x="3041420" y="2014936"/>
            <a:chExt cx="3234491" cy="3024898"/>
          </a:xfrm>
        </p:grpSpPr>
        <p:sp>
          <p:nvSpPr>
            <p:cNvPr id="9" name="正方形/長方形 8"/>
            <p:cNvSpPr/>
            <p:nvPr/>
          </p:nvSpPr>
          <p:spPr>
            <a:xfrm>
              <a:off x="3041420" y="2181316"/>
              <a:ext cx="3234491" cy="1077218"/>
            </a:xfrm>
            <a:prstGeom prst="rect">
              <a:avLst/>
            </a:prstGeom>
          </p:spPr>
          <p:txBody>
            <a:bodyPr wrap="square">
              <a:spAutoFit/>
            </a:bodyPr>
            <a:lstStyle/>
            <a:p>
              <a:pPr algn="ctr" defTabSz="914400" eaLnBrk="0" fontAlgn="base" hangingPunct="0">
                <a:spcBef>
                  <a:spcPct val="0"/>
                </a:spcBef>
                <a:spcAft>
                  <a:spcPct val="0"/>
                </a:spcAft>
              </a:pPr>
              <a:r>
                <a:rPr kumimoji="1" lang="ja-JP" altLang="en-US" sz="3200" b="1" dirty="0">
                  <a:solidFill>
                    <a:srgbClr val="FF3300"/>
                  </a:solidFill>
                  <a:latin typeface="HG丸ｺﾞｼｯｸM-PRO" panose="020F0600000000000000" pitchFamily="50" charset="-128"/>
                  <a:ea typeface="HG丸ｺﾞｼｯｸM-PRO" panose="020F0600000000000000" pitchFamily="50" charset="-128"/>
                </a:rPr>
                <a:t>食べられる部分もすてている</a:t>
              </a:r>
              <a:endParaRPr kumimoji="1" lang="en-US" altLang="ja-JP" sz="3200" b="1" dirty="0">
                <a:solidFill>
                  <a:srgbClr val="FF3300"/>
                </a:solidFill>
                <a:latin typeface="HG丸ｺﾞｼｯｸM-PRO" panose="020F0600000000000000" pitchFamily="50" charset="-128"/>
                <a:ea typeface="HG丸ｺﾞｼｯｸM-PRO" panose="020F0600000000000000" pitchFamily="50" charset="-128"/>
              </a:endParaRPr>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5627" y="3271472"/>
              <a:ext cx="978498" cy="1333026"/>
            </a:xfrm>
            <a:prstGeom prst="rect">
              <a:avLst/>
            </a:prstGeom>
          </p:spPr>
        </p:pic>
        <p:pic>
          <p:nvPicPr>
            <p:cNvPr id="1026" name="Picture 2" descr="ピーラーとジャガイモのイラスト"/>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1369" y="3350076"/>
              <a:ext cx="1140809" cy="1140809"/>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3208383" y="2014936"/>
              <a:ext cx="2900567" cy="3024898"/>
            </a:xfrm>
            <a:prstGeom prst="roundRect">
              <a:avLst/>
            </a:prstGeom>
            <a:noFill/>
            <a:ln>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17" name="グループ化 16"/>
          <p:cNvGrpSpPr/>
          <p:nvPr/>
        </p:nvGrpSpPr>
        <p:grpSpPr>
          <a:xfrm>
            <a:off x="6177220" y="1998207"/>
            <a:ext cx="2900567" cy="3024898"/>
            <a:chOff x="6177220" y="1998207"/>
            <a:chExt cx="2900567" cy="3024898"/>
          </a:xfrm>
        </p:grpSpPr>
        <p:sp>
          <p:nvSpPr>
            <p:cNvPr id="10" name="正方形/長方形 9"/>
            <p:cNvSpPr/>
            <p:nvPr/>
          </p:nvSpPr>
          <p:spPr>
            <a:xfrm>
              <a:off x="6587840" y="2136746"/>
              <a:ext cx="1897583" cy="1077218"/>
            </a:xfrm>
            <a:prstGeom prst="rect">
              <a:avLst/>
            </a:prstGeom>
          </p:spPr>
          <p:txBody>
            <a:bodyPr wrap="square">
              <a:spAutoFit/>
            </a:bodyPr>
            <a:lstStyle/>
            <a:p>
              <a:pPr algn="ctr" defTabSz="914400" eaLnBrk="0" fontAlgn="base" hangingPunct="0">
                <a:spcBef>
                  <a:spcPct val="0"/>
                </a:spcBef>
                <a:spcAft>
                  <a:spcPct val="0"/>
                </a:spcAft>
              </a:pPr>
              <a:r>
                <a:rPr kumimoji="1" lang="ja-JP" altLang="en-US" sz="3200" b="1" dirty="0">
                  <a:solidFill>
                    <a:srgbClr val="009900"/>
                  </a:solidFill>
                  <a:latin typeface="HG丸ｺﾞｼｯｸM-PRO" panose="020F0600000000000000" pitchFamily="50" charset="-128"/>
                  <a:ea typeface="HG丸ｺﾞｼｯｸM-PRO" panose="020F0600000000000000" pitchFamily="50" charset="-128"/>
                </a:rPr>
                <a:t>手つかずの食べ物</a:t>
              </a:r>
              <a:endParaRPr kumimoji="1" lang="en-US" altLang="ja-JP" sz="3200" b="1" dirty="0">
                <a:solidFill>
                  <a:srgbClr val="009900"/>
                </a:solidFill>
                <a:latin typeface="HG丸ｺﾞｼｯｸM-PRO" panose="020F0600000000000000" pitchFamily="50" charset="-128"/>
                <a:ea typeface="HG丸ｺﾞｼｯｸM-PRO" panose="020F0600000000000000" pitchFamily="50" charset="-128"/>
              </a:endParaRPr>
            </a:p>
          </p:txBody>
        </p:sp>
        <p:pic>
          <p:nvPicPr>
            <p:cNvPr id="1034" name="Picture 10" descr="リンゴのイラスト"/>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6382" y="3473810"/>
              <a:ext cx="1017075" cy="10170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商用フリー・無料イラスト_コンビニ_おにぎり_おむすび_食べ物"/>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147" y="3415830"/>
              <a:ext cx="1122357" cy="1122357"/>
            </a:xfrm>
            <a:prstGeom prst="rect">
              <a:avLst/>
            </a:prstGeom>
            <a:noFill/>
            <a:extLst>
              <a:ext uri="{909E8E84-426E-40DD-AFC4-6F175D3DCCD1}">
                <a14:hiddenFill xmlns:a14="http://schemas.microsoft.com/office/drawing/2010/main">
                  <a:solidFill>
                    <a:srgbClr val="FFFFFF"/>
                  </a:solidFill>
                </a14:hiddenFill>
              </a:ext>
            </a:extLst>
          </p:spPr>
        </p:pic>
        <p:sp>
          <p:nvSpPr>
            <p:cNvPr id="25" name="角丸四角形 24"/>
            <p:cNvSpPr/>
            <p:nvPr/>
          </p:nvSpPr>
          <p:spPr>
            <a:xfrm>
              <a:off x="6177220" y="1998207"/>
              <a:ext cx="2900567" cy="3024898"/>
            </a:xfrm>
            <a:prstGeom prst="roundRect">
              <a:avLst/>
            </a:prstGeom>
            <a:noFill/>
            <a:ln>
              <a:solidFill>
                <a:srgbClr val="0099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26" name="正方形/長方形 25"/>
          <p:cNvSpPr/>
          <p:nvPr/>
        </p:nvSpPr>
        <p:spPr>
          <a:xfrm>
            <a:off x="3209123" y="5077800"/>
            <a:ext cx="2984491" cy="938719"/>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dirty="0" smtClean="0">
                <a:ln w="0"/>
                <a:solidFill>
                  <a:srgbClr val="FF3300"/>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kumimoji="1" lang="ja-JP" altLang="en-US" sz="3000" b="1" dirty="0" smtClean="0">
                <a:ln w="0"/>
                <a:solidFill>
                  <a:srgbClr val="FF3300"/>
                </a:solidFill>
                <a:latin typeface="HG丸ｺﾞｼｯｸM-PRO" panose="020F0600000000000000" pitchFamily="50" charset="-128"/>
                <a:ea typeface="HG丸ｺﾞｼｯｸM-PRO" panose="020F0600000000000000" pitchFamily="50" charset="-128"/>
              </a:rPr>
              <a:t>野菜や果物の　</a:t>
            </a:r>
            <a:endParaRPr kumimoji="1" lang="en-US" altLang="ja-JP" sz="3000" b="1" dirty="0" smtClean="0">
              <a:ln w="0"/>
              <a:solidFill>
                <a:srgbClr val="FF3300"/>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pPr>
            <a:r>
              <a:rPr kumimoji="1" lang="ja-JP" altLang="en-US" sz="3000" b="1" dirty="0">
                <a:ln w="0"/>
                <a:solidFill>
                  <a:srgbClr val="FF3300"/>
                </a:solidFill>
                <a:latin typeface="HG丸ｺﾞｼｯｸM-PRO" panose="020F0600000000000000" pitchFamily="50" charset="-128"/>
                <a:ea typeface="HG丸ｺﾞｼｯｸM-PRO" panose="020F0600000000000000" pitchFamily="50" charset="-128"/>
              </a:rPr>
              <a:t>　</a:t>
            </a:r>
            <a:r>
              <a:rPr kumimoji="1" lang="ja-JP" altLang="en-US" sz="3000" b="1" dirty="0" smtClean="0">
                <a:ln w="0"/>
                <a:solidFill>
                  <a:srgbClr val="FF3300"/>
                </a:solidFill>
                <a:latin typeface="HG丸ｺﾞｼｯｸM-PRO" panose="020F0600000000000000" pitchFamily="50" charset="-128"/>
                <a:ea typeface="HG丸ｺﾞｼｯｸM-PRO" panose="020F0600000000000000" pitchFamily="50" charset="-128"/>
              </a:rPr>
              <a:t>皮など</a:t>
            </a:r>
            <a:endParaRPr kumimoji="1" lang="en-US" altLang="ja-JP" sz="3000" b="1" dirty="0">
              <a:ln w="0"/>
              <a:solidFill>
                <a:srgbClr val="FF3300"/>
              </a:solidFill>
              <a:latin typeface="HG丸ｺﾞｼｯｸM-PRO" panose="020F0600000000000000" pitchFamily="50" charset="-128"/>
              <a:ea typeface="HG丸ｺﾞｼｯｸM-PRO" panose="020F0600000000000000" pitchFamily="50" charset="-128"/>
            </a:endParaRPr>
          </a:p>
        </p:txBody>
      </p:sp>
      <p:sp>
        <p:nvSpPr>
          <p:cNvPr id="23" name="タイトル 1"/>
          <p:cNvSpPr>
            <a:spLocks noGrp="1"/>
          </p:cNvSpPr>
          <p:nvPr>
            <p:ph type="title"/>
          </p:nvPr>
        </p:nvSpPr>
        <p:spPr>
          <a:xfrm>
            <a:off x="437278" y="383626"/>
            <a:ext cx="8528180" cy="1143000"/>
          </a:xfrm>
        </p:spPr>
        <p:txBody>
          <a:bodyPr/>
          <a:lstStyle/>
          <a:p>
            <a:r>
              <a:rPr kumimoji="1" lang="ja-JP" altLang="en-US" sz="5000" dirty="0">
                <a:solidFill>
                  <a:srgbClr val="FF0000"/>
                </a:solidFill>
                <a:latin typeface="HGP創英角ﾎﾟｯﾌﾟ体" panose="040B0A00000000000000" pitchFamily="50" charset="-128"/>
                <a:ea typeface="HGP創英角ﾎﾟｯﾌﾟ体" panose="040B0A00000000000000" pitchFamily="50" charset="-128"/>
              </a:rPr>
              <a:t>原</a:t>
            </a:r>
            <a:r>
              <a:rPr kumimoji="1" lang="ja-JP" altLang="en-US" sz="5000" dirty="0" err="1">
                <a:solidFill>
                  <a:srgbClr val="FF0000"/>
                </a:solidFill>
                <a:latin typeface="HGP創英角ﾎﾟｯﾌﾟ体" panose="040B0A00000000000000" pitchFamily="50" charset="-128"/>
                <a:ea typeface="HGP創英角ﾎﾟｯﾌﾟ体" panose="040B0A00000000000000" pitchFamily="50" charset="-128"/>
              </a:rPr>
              <a:t>いんの</a:t>
            </a:r>
            <a:r>
              <a:rPr kumimoji="1" lang="ja-JP" altLang="en-US" sz="5000" dirty="0">
                <a:solidFill>
                  <a:schemeClr val="tx1"/>
                </a:solidFill>
                <a:latin typeface="HGP創英角ﾎﾟｯﾌﾟ体" panose="040B0A00000000000000" pitchFamily="50" charset="-128"/>
                <a:ea typeface="HGP創英角ﾎﾟｯﾌﾟ体" panose="040B0A00000000000000" pitchFamily="50" charset="-128"/>
              </a:rPr>
              <a:t>反対</a:t>
            </a:r>
            <a:r>
              <a:rPr kumimoji="1" lang="ja-JP" altLang="en-US" sz="5000" dirty="0">
                <a:solidFill>
                  <a:srgbClr val="FF0000"/>
                </a:solidFill>
                <a:latin typeface="HGP創英角ﾎﾟｯﾌﾟ体" panose="040B0A00000000000000" pitchFamily="50" charset="-128"/>
                <a:ea typeface="HGP創英角ﾎﾟｯﾌﾟ体" panose="040B0A00000000000000" pitchFamily="50" charset="-128"/>
              </a:rPr>
              <a:t>は何かな？</a:t>
            </a:r>
          </a:p>
        </p:txBody>
      </p:sp>
    </p:spTree>
    <p:extLst>
      <p:ext uri="{BB962C8B-B14F-4D97-AF65-F5344CB8AC3E}">
        <p14:creationId xmlns:p14="http://schemas.microsoft.com/office/powerpoint/2010/main" val="2046515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137" y="239842"/>
            <a:ext cx="8829207" cy="6436402"/>
          </a:xfrm>
          <a:prstGeom prst="rect">
            <a:avLst/>
          </a:prstGeom>
          <a:noFill/>
          <a:ln>
            <a:noFill/>
          </a:ln>
          <a:effectLst/>
        </p:spPr>
      </p:pic>
      <p:sp>
        <p:nvSpPr>
          <p:cNvPr id="4" name="サブタイトル 1"/>
          <p:cNvSpPr>
            <a:spLocks noGrp="1" noChangeArrowheads="1"/>
          </p:cNvSpPr>
          <p:nvPr>
            <p:ph type="subTitle" idx="1"/>
          </p:nvPr>
        </p:nvSpPr>
        <p:spPr>
          <a:xfrm>
            <a:off x="2017193" y="239842"/>
            <a:ext cx="5163096" cy="959371"/>
          </a:xfrm>
        </p:spPr>
        <p:txBody>
          <a:bodyPr/>
          <a:lstStyle/>
          <a:p>
            <a:r>
              <a:rPr lang="ja-JP" altLang="en-US" sz="5500" b="1" dirty="0">
                <a:solidFill>
                  <a:srgbClr val="FF0000"/>
                </a:solidFill>
                <a:latin typeface="HGP創英角ﾎﾟｯﾌﾟ体" panose="040B0A00000000000000" pitchFamily="50" charset="-128"/>
                <a:ea typeface="HGP創英角ﾎﾟｯﾌﾟ体" panose="040B0A00000000000000" pitchFamily="50" charset="-128"/>
              </a:rPr>
              <a:t>よ～</a:t>
            </a:r>
            <a:r>
              <a:rPr lang="ja-JP" altLang="en-US" sz="5500" b="1" dirty="0" err="1">
                <a:solidFill>
                  <a:srgbClr val="FF0000"/>
                </a:solidFill>
                <a:latin typeface="HGP創英角ﾎﾟｯﾌﾟ体" panose="040B0A00000000000000" pitchFamily="50" charset="-128"/>
                <a:ea typeface="HGP創英角ﾎﾟｯﾌﾟ体" panose="040B0A00000000000000" pitchFamily="50" charset="-128"/>
              </a:rPr>
              <a:t>く</a:t>
            </a:r>
            <a:r>
              <a:rPr lang="ja-JP" altLang="en-US" sz="5500" b="1" dirty="0">
                <a:solidFill>
                  <a:srgbClr val="FF0000"/>
                </a:solidFill>
                <a:latin typeface="HGP創英角ﾎﾟｯﾌﾟ体" panose="040B0A00000000000000" pitchFamily="50" charset="-128"/>
                <a:ea typeface="HGP創英角ﾎﾟｯﾌﾟ体" panose="040B0A00000000000000" pitchFamily="50" charset="-128"/>
              </a:rPr>
              <a:t>見てね！</a:t>
            </a:r>
            <a:endParaRPr lang="ja-JP" altLang="en-US" sz="5500" b="1" dirty="0">
              <a:solidFill>
                <a:schemeClr val="tx2"/>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624524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3608"/>
            <a:ext cx="9125412" cy="6607035"/>
          </a:xfrm>
          <a:prstGeom prst="rect">
            <a:avLst/>
          </a:prstGeom>
        </p:spPr>
      </p:pic>
      <p:sp>
        <p:nvSpPr>
          <p:cNvPr id="7171" name="タイトル 1"/>
          <p:cNvSpPr txBox="1">
            <a:spLocks/>
          </p:cNvSpPr>
          <p:nvPr/>
        </p:nvSpPr>
        <p:spPr bwMode="auto">
          <a:xfrm>
            <a:off x="575289" y="841772"/>
            <a:ext cx="8280400" cy="148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eaLnBrk="0" fontAlgn="base" hangingPunct="0">
              <a:lnSpc>
                <a:spcPts val="6600"/>
              </a:lnSpc>
              <a:spcBef>
                <a:spcPct val="0"/>
              </a:spcBef>
              <a:spcAft>
                <a:spcPct val="0"/>
              </a:spcAft>
              <a:buFontTx/>
              <a:buNone/>
            </a:pPr>
            <a:r>
              <a:rPr lang="en-US" altLang="ja-JP" sz="4400" dirty="0">
                <a:solidFill>
                  <a:srgbClr val="0000FF"/>
                </a:solidFill>
                <a:latin typeface="HGP創英角ﾎﾟｯﾌﾟ体" panose="040B0A00000000000000" pitchFamily="50" charset="-128"/>
                <a:ea typeface="HGP創英角ﾎﾟｯﾌﾟ体" panose="040B0A00000000000000" pitchFamily="50" charset="-128"/>
              </a:rPr>
              <a:t>【</a:t>
            </a:r>
            <a:r>
              <a:rPr lang="ja-JP" altLang="en-US" sz="4400" dirty="0">
                <a:solidFill>
                  <a:srgbClr val="0000FF"/>
                </a:solidFill>
                <a:latin typeface="HGP創英角ﾎﾟｯﾌﾟ体" panose="040B0A00000000000000" pitchFamily="50" charset="-128"/>
                <a:ea typeface="HGP創英角ﾎﾟｯﾌﾟ体" panose="040B0A00000000000000" pitchFamily="50" charset="-128"/>
              </a:rPr>
              <a:t>第</a:t>
            </a:r>
            <a:r>
              <a:rPr lang="en-US" altLang="ja-JP" sz="4400" dirty="0">
                <a:solidFill>
                  <a:srgbClr val="0000FF"/>
                </a:solidFill>
                <a:latin typeface="HGP創英角ﾎﾟｯﾌﾟ体" panose="040B0A00000000000000" pitchFamily="50" charset="-128"/>
                <a:ea typeface="HGP創英角ﾎﾟｯﾌﾟ体" panose="040B0A00000000000000" pitchFamily="50" charset="-128"/>
              </a:rPr>
              <a:t>1</a:t>
            </a:r>
            <a:r>
              <a:rPr lang="ja-JP" altLang="en-US" sz="4400" dirty="0">
                <a:solidFill>
                  <a:srgbClr val="0000FF"/>
                </a:solidFill>
                <a:latin typeface="HGP創英角ﾎﾟｯﾌﾟ体" panose="040B0A00000000000000" pitchFamily="50" charset="-128"/>
                <a:ea typeface="HGP創英角ﾎﾟｯﾌﾟ体" panose="040B0A00000000000000" pitchFamily="50" charset="-128"/>
              </a:rPr>
              <a:t>問</a:t>
            </a:r>
            <a:r>
              <a:rPr lang="en-US" altLang="ja-JP" sz="4400" dirty="0">
                <a:solidFill>
                  <a:srgbClr val="0000FF"/>
                </a:solidFill>
                <a:latin typeface="HGP創英角ﾎﾟｯﾌﾟ体" panose="040B0A00000000000000" pitchFamily="50" charset="-128"/>
                <a:ea typeface="HGP創英角ﾎﾟｯﾌﾟ体" panose="040B0A00000000000000" pitchFamily="50" charset="-128"/>
              </a:rPr>
              <a:t>】</a:t>
            </a:r>
          </a:p>
          <a:p>
            <a:pPr defTabSz="914400" eaLnBrk="0" fontAlgn="base" hangingPunct="0">
              <a:lnSpc>
                <a:spcPts val="6600"/>
              </a:lnSpc>
              <a:spcBef>
                <a:spcPct val="0"/>
              </a:spcBef>
              <a:spcAft>
                <a:spcPct val="0"/>
              </a:spcAft>
              <a:buFontTx/>
              <a:buNone/>
            </a:pPr>
            <a:r>
              <a:rPr lang="ja-JP" altLang="en-US" sz="4500" dirty="0">
                <a:solidFill>
                  <a:srgbClr val="FF6600"/>
                </a:solidFill>
                <a:latin typeface="HGP創英角ﾎﾟｯﾌﾟ体" panose="040B0A00000000000000" pitchFamily="50" charset="-128"/>
                <a:ea typeface="HGP創英角ﾎﾟｯﾌﾟ体" panose="040B0A00000000000000" pitchFamily="50" charset="-128"/>
              </a:rPr>
              <a:t>この写真は何の写真でしょうか</a:t>
            </a:r>
          </a:p>
        </p:txBody>
      </p:sp>
      <p:sp>
        <p:nvSpPr>
          <p:cNvPr id="69637" name="コンテンツ プレースホルダー 8"/>
          <p:cNvSpPr>
            <a:spLocks noGrp="1"/>
          </p:cNvSpPr>
          <p:nvPr>
            <p:ph sz="half" idx="1"/>
          </p:nvPr>
        </p:nvSpPr>
        <p:spPr>
          <a:xfrm>
            <a:off x="274732" y="5867371"/>
            <a:ext cx="8580957" cy="987040"/>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endParaRPr lang="en-US" altLang="ja-JP" sz="42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717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289" y="3992352"/>
            <a:ext cx="13271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219" y="2772203"/>
            <a:ext cx="132873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219" y="5150066"/>
            <a:ext cx="13287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コンテンツ プレースホルダー 8"/>
          <p:cNvSpPr>
            <a:spLocks noGrp="1"/>
          </p:cNvSpPr>
          <p:nvPr>
            <p:ph sz="half" idx="1"/>
          </p:nvPr>
        </p:nvSpPr>
        <p:spPr>
          <a:xfrm>
            <a:off x="1692184" y="5237244"/>
            <a:ext cx="7152842" cy="890385"/>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もえるごみに入っていた物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6" name="コンテンツ プレースホルダー 8"/>
          <p:cNvSpPr>
            <a:spLocks noGrp="1"/>
          </p:cNvSpPr>
          <p:nvPr>
            <p:ph sz="half" idx="1"/>
          </p:nvPr>
        </p:nvSpPr>
        <p:spPr>
          <a:xfrm>
            <a:off x="1692184" y="4143587"/>
            <a:ext cx="7282488" cy="890385"/>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冷</a:t>
            </a:r>
            <a:r>
              <a:rPr lang="ja-JP" altLang="en-US" sz="4500" dirty="0" err="1">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ぞう</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この中に入っている物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0" name="コンテンツ プレースホルダー 8"/>
          <p:cNvSpPr>
            <a:spLocks noGrp="1"/>
          </p:cNvSpPr>
          <p:nvPr>
            <p:ph sz="half" idx="1"/>
          </p:nvPr>
        </p:nvSpPr>
        <p:spPr>
          <a:xfrm>
            <a:off x="1757007" y="2940873"/>
            <a:ext cx="6621508" cy="890385"/>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latin typeface="HGP創英角ﾎﾟｯﾌﾟ体" panose="040B0A00000000000000" pitchFamily="50" charset="-128"/>
                <a:ea typeface="HGP創英角ﾎﾟｯﾌﾟ体" panose="040B0A00000000000000" pitchFamily="50" charset="-128"/>
              </a:rPr>
              <a:t>私が</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昨日食べた物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79041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30423" cy="6610663"/>
          </a:xfrm>
          <a:prstGeom prst="rect">
            <a:avLst/>
          </a:prstGeom>
        </p:spPr>
      </p:pic>
      <p:sp>
        <p:nvSpPr>
          <p:cNvPr id="69637" name="コンテンツ プレースホルダー 8"/>
          <p:cNvSpPr>
            <a:spLocks noGrp="1"/>
          </p:cNvSpPr>
          <p:nvPr>
            <p:ph sz="half" idx="1"/>
          </p:nvPr>
        </p:nvSpPr>
        <p:spPr>
          <a:xfrm>
            <a:off x="274732" y="5867371"/>
            <a:ext cx="8580957" cy="987040"/>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endParaRPr lang="en-US" altLang="ja-JP" sz="42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717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247" y="2595292"/>
            <a:ext cx="13287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コンテンツ プレースホルダー 8"/>
          <p:cNvSpPr>
            <a:spLocks noGrp="1"/>
          </p:cNvSpPr>
          <p:nvPr>
            <p:ph sz="half" idx="1"/>
          </p:nvPr>
        </p:nvSpPr>
        <p:spPr>
          <a:xfrm>
            <a:off x="1880015" y="2717631"/>
            <a:ext cx="7152842" cy="890385"/>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もえるごみに入っていた物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3" name="Text Box 3"/>
          <p:cNvSpPr txBox="1">
            <a:spLocks noChangeArrowheads="1"/>
          </p:cNvSpPr>
          <p:nvPr/>
        </p:nvSpPr>
        <p:spPr bwMode="auto">
          <a:xfrm>
            <a:off x="839163" y="1174697"/>
            <a:ext cx="299831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defRPr/>
            </a:pPr>
            <a:r>
              <a:rPr kumimoji="1" lang="ja-JP" altLang="en-US" sz="5000" dirty="0">
                <a:solidFill>
                  <a:srgbClr val="FF3300"/>
                </a:solidFill>
                <a:effectLst>
                  <a:outerShdw blurRad="38100" dist="38100" dir="2700000" algn="tl">
                    <a:srgbClr val="C0C0C0"/>
                  </a:outerShdw>
                </a:effectLst>
                <a:latin typeface="ＭＳ Ｐゴシック" panose="020B0600070205080204" pitchFamily="50" charset="-128"/>
              </a:rPr>
              <a:t>答えは・・・</a:t>
            </a:r>
            <a:r>
              <a:rPr kumimoji="1" lang="ja-JP" altLang="en-US" sz="5000" dirty="0">
                <a:solidFill>
                  <a:srgbClr val="FF0000"/>
                </a:solidFill>
                <a:effectLst>
                  <a:outerShdw blurRad="38100" dist="38100" dir="2700000" algn="tl">
                    <a:srgbClr val="C0C0C0"/>
                  </a:outerShdw>
                </a:effectLst>
                <a:latin typeface="ＭＳ Ｐゴシック" panose="020B0600070205080204" pitchFamily="50" charset="-128"/>
              </a:rPr>
              <a:t>　</a:t>
            </a:r>
            <a:endParaRPr kumimoji="1" lang="en-US" altLang="ja-JP" sz="5000" dirty="0">
              <a:solidFill>
                <a:srgbClr val="0000CC"/>
              </a:solidFill>
              <a:effectLst>
                <a:outerShdw blurRad="38100" dist="38100" dir="2700000" algn="tl">
                  <a:srgbClr val="C0C0C0"/>
                </a:outerShdw>
              </a:effectLst>
              <a:latin typeface="ＭＳ Ｐゴシック" panose="020B0600070205080204" pitchFamily="50" charset="-128"/>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2954" y="3838466"/>
            <a:ext cx="1959309" cy="2487181"/>
          </a:xfrm>
          <a:prstGeom prst="rect">
            <a:avLst/>
          </a:prstGeom>
        </p:spPr>
      </p:pic>
    </p:spTree>
    <p:extLst>
      <p:ext uri="{BB962C8B-B14F-4D97-AF65-F5344CB8AC3E}">
        <p14:creationId xmlns:p14="http://schemas.microsoft.com/office/powerpoint/2010/main" val="261380380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02" y="239842"/>
            <a:ext cx="8829207" cy="6436402"/>
          </a:xfrm>
          <a:prstGeom prst="rect">
            <a:avLst/>
          </a:prstGeom>
          <a:noFill/>
          <a:ln>
            <a:noFill/>
          </a:ln>
          <a:effectLst/>
        </p:spPr>
      </p:pic>
      <p:sp>
        <p:nvSpPr>
          <p:cNvPr id="4" name="テキスト ボックス 3">
            <a:extLst>
              <a:ext uri="{FF2B5EF4-FFF2-40B4-BE49-F238E27FC236}">
                <a16:creationId xmlns:a16="http://schemas.microsoft.com/office/drawing/2014/main" id="{2E0522BE-3901-47C4-A3F4-EB3DEAFD7CBA}"/>
              </a:ext>
            </a:extLst>
          </p:cNvPr>
          <p:cNvSpPr txBox="1"/>
          <p:nvPr/>
        </p:nvSpPr>
        <p:spPr>
          <a:xfrm>
            <a:off x="1377269" y="337396"/>
            <a:ext cx="6114577" cy="461665"/>
          </a:xfrm>
          <a:prstGeom prst="rect">
            <a:avLst/>
          </a:prstGeom>
          <a:noFill/>
        </p:spPr>
        <p:txBody>
          <a:bodyPr wrap="square" rtlCol="0">
            <a:spAutoFit/>
          </a:bodyPr>
          <a:lstStyle/>
          <a:p>
            <a:pPr defTabSz="914400" eaLnBrk="0" fontAlgn="base" hangingPunct="0">
              <a:spcBef>
                <a:spcPct val="0"/>
              </a:spcBef>
              <a:spcAft>
                <a:spcPct val="0"/>
              </a:spcAft>
            </a:pPr>
            <a:r>
              <a:rPr kumimoji="1" lang="en-US" altLang="ja-JP" sz="2400" b="1" dirty="0">
                <a:solidFill>
                  <a:srgbClr val="FF0000"/>
                </a:solidFill>
                <a:latin typeface="HG創英角ﾎﾟｯﾌﾟ体" panose="040B0A09000000000000" pitchFamily="49" charset="-128"/>
                <a:ea typeface="HG創英角ﾎﾟｯﾌﾟ体" panose="040B0A09000000000000" pitchFamily="49" charset="-128"/>
              </a:rPr>
              <a:t>1</a:t>
            </a:r>
            <a:r>
              <a:rPr kumimoji="1" lang="ja-JP" altLang="en-US" sz="2400" b="1" dirty="0">
                <a:solidFill>
                  <a:srgbClr val="FF0000"/>
                </a:solidFill>
                <a:latin typeface="HG創英角ﾎﾟｯﾌﾟ体" panose="040B0A09000000000000" pitchFamily="49" charset="-128"/>
                <a:ea typeface="HG創英角ﾎﾟｯﾌﾟ体" panose="040B0A09000000000000" pitchFamily="49" charset="-128"/>
              </a:rPr>
              <a:t>回の回しゅうの中にこんなにあったよ！</a:t>
            </a:r>
            <a:endParaRPr kumimoji="1" lang="en-US" altLang="ja-JP" sz="2400" b="1" dirty="0">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3262190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7" y="94530"/>
            <a:ext cx="9130423" cy="6610663"/>
          </a:xfrm>
          <a:prstGeom prst="rect">
            <a:avLst/>
          </a:prstGeom>
        </p:spPr>
      </p:pic>
      <p:sp>
        <p:nvSpPr>
          <p:cNvPr id="69637" name="コンテンツ プレースホルダー 8"/>
          <p:cNvSpPr>
            <a:spLocks noGrp="1"/>
          </p:cNvSpPr>
          <p:nvPr>
            <p:ph sz="half" idx="1"/>
          </p:nvPr>
        </p:nvSpPr>
        <p:spPr>
          <a:xfrm>
            <a:off x="274732" y="5867371"/>
            <a:ext cx="8580957" cy="987040"/>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endParaRPr lang="en-US" altLang="ja-JP" sz="42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3" name="Text Box 3"/>
          <p:cNvSpPr txBox="1">
            <a:spLocks noChangeArrowheads="1"/>
          </p:cNvSpPr>
          <p:nvPr/>
        </p:nvSpPr>
        <p:spPr bwMode="auto">
          <a:xfrm>
            <a:off x="862857" y="539497"/>
            <a:ext cx="805665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defRPr/>
            </a:pPr>
            <a:r>
              <a:rPr kumimoji="1" lang="ja-JP" altLang="en-US" sz="6000" dirty="0">
                <a:solidFill>
                  <a:srgbClr val="0000FF"/>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rPr>
              <a:t>まだ食べられるのに</a:t>
            </a:r>
            <a:endParaRPr kumimoji="1" lang="en-US" altLang="ja-JP" sz="6000" dirty="0">
              <a:solidFill>
                <a:srgbClr val="0000FF"/>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endParaRPr>
          </a:p>
          <a:p>
            <a:pPr defTabSz="914400" fontAlgn="base">
              <a:spcBef>
                <a:spcPct val="0"/>
              </a:spcBef>
              <a:spcAft>
                <a:spcPct val="0"/>
              </a:spcAft>
              <a:defRPr/>
            </a:pPr>
            <a:r>
              <a:rPr kumimoji="1" lang="ja-JP" altLang="en-US" sz="6000" dirty="0">
                <a:solidFill>
                  <a:srgbClr val="0000FF"/>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rPr>
              <a:t>すてられている食べ物</a:t>
            </a:r>
            <a:endParaRPr kumimoji="1" lang="en-US" altLang="ja-JP" sz="6000" dirty="0">
              <a:solidFill>
                <a:srgbClr val="0000FF"/>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816" y="4110932"/>
            <a:ext cx="1649822" cy="2100546"/>
          </a:xfrm>
          <a:prstGeom prst="rect">
            <a:avLst/>
          </a:prstGeom>
        </p:spPr>
      </p:pic>
      <p:grpSp>
        <p:nvGrpSpPr>
          <p:cNvPr id="4" name="グループ化 3"/>
          <p:cNvGrpSpPr/>
          <p:nvPr/>
        </p:nvGrpSpPr>
        <p:grpSpPr>
          <a:xfrm>
            <a:off x="3083968" y="4110933"/>
            <a:ext cx="4033605" cy="1756438"/>
            <a:chOff x="3233169" y="4049981"/>
            <a:chExt cx="3491614" cy="1750685"/>
          </a:xfrm>
        </p:grpSpPr>
        <p:sp>
          <p:nvSpPr>
            <p:cNvPr id="11" name="円形吹き出し 10"/>
            <p:cNvSpPr/>
            <p:nvPr/>
          </p:nvSpPr>
          <p:spPr>
            <a:xfrm>
              <a:off x="3233169" y="4049981"/>
              <a:ext cx="3481023" cy="1750685"/>
            </a:xfrm>
            <a:prstGeom prst="wedgeEllipseCallout">
              <a:avLst>
                <a:gd name="adj1" fmla="val -61106"/>
                <a:gd name="adj2" fmla="val 15550"/>
              </a:avLst>
            </a:prstGeom>
            <a:noFill/>
            <a:ln w="50800">
              <a:solidFill>
                <a:srgbClr val="FF6600"/>
              </a:solidFill>
            </a:ln>
          </p:spPr>
          <p:style>
            <a:lnRef idx="2">
              <a:schemeClr val="accent6"/>
            </a:lnRef>
            <a:fillRef idx="1">
              <a:schemeClr val="lt1"/>
            </a:fillRef>
            <a:effectRef idx="0">
              <a:schemeClr val="accent6"/>
            </a:effectRef>
            <a:fontRef idx="minor">
              <a:schemeClr val="dk1"/>
            </a:fontRef>
          </p:style>
          <p:txBody>
            <a:bodyPr anchor="ctr"/>
            <a:lstStyle/>
            <a:p>
              <a:pPr algn="ctr" defTabSz="914400" eaLnBrk="0" fontAlgn="base" hangingPunct="0">
                <a:spcBef>
                  <a:spcPct val="0"/>
                </a:spcBef>
                <a:spcAft>
                  <a:spcPct val="0"/>
                </a:spcAft>
                <a:defRPr/>
              </a:pPr>
              <a:endParaRPr kumimoji="1" lang="ja-JP" altLang="en-US" sz="1200">
                <a:solidFill>
                  <a:srgbClr val="000000"/>
                </a:solidFill>
              </a:endParaRPr>
            </a:p>
          </p:txBody>
        </p:sp>
        <p:sp>
          <p:nvSpPr>
            <p:cNvPr id="3" name="テキスト ボックス 2"/>
            <p:cNvSpPr txBox="1"/>
            <p:nvPr/>
          </p:nvSpPr>
          <p:spPr>
            <a:xfrm>
              <a:off x="3476198" y="4380990"/>
              <a:ext cx="3248585" cy="1012336"/>
            </a:xfrm>
            <a:prstGeom prst="rect">
              <a:avLst/>
            </a:prstGeom>
            <a:noFill/>
          </p:spPr>
          <p:txBody>
            <a:bodyPr wrap="square" rtlCol="0">
              <a:spAutoFit/>
            </a:bodyPr>
            <a:lstStyle/>
            <a:p>
              <a:pPr defTabSz="914400" eaLnBrk="0" fontAlgn="base" hangingPunct="0">
                <a:spcBef>
                  <a:spcPct val="0"/>
                </a:spcBef>
                <a:spcAft>
                  <a:spcPct val="0"/>
                </a:spcAft>
              </a:pPr>
              <a:r>
                <a:rPr kumimoji="1" lang="ja-JP" altLang="en-US" sz="3000" dirty="0">
                  <a:solidFill>
                    <a:srgbClr val="FF6600"/>
                  </a:solidFill>
                  <a:latin typeface="HG創英角ﾎﾟｯﾌﾟ体" panose="040B0A09000000000000" pitchFamily="49" charset="-128"/>
                  <a:ea typeface="HG創英角ﾎﾟｯﾌﾟ体" panose="040B0A09000000000000" pitchFamily="49" charset="-128"/>
                </a:rPr>
                <a:t>食品ロスをへらせば生ごみがへるね</a:t>
              </a:r>
              <a:endParaRPr kumimoji="1" lang="en-US" altLang="ja-JP" sz="3000" dirty="0">
                <a:solidFill>
                  <a:srgbClr val="FF6600"/>
                </a:solidFill>
                <a:latin typeface="HG創英角ﾎﾟｯﾌﾟ体" panose="040B0A09000000000000" pitchFamily="49" charset="-128"/>
                <a:ea typeface="HG創英角ﾎﾟｯﾌﾟ体" panose="040B0A09000000000000" pitchFamily="49" charset="-128"/>
              </a:endParaRPr>
            </a:p>
          </p:txBody>
        </p:sp>
      </p:grpSp>
      <p:sp>
        <p:nvSpPr>
          <p:cNvPr id="9" name="Text Box 3"/>
          <p:cNvSpPr txBox="1">
            <a:spLocks noChangeArrowheads="1"/>
          </p:cNvSpPr>
          <p:nvPr/>
        </p:nvSpPr>
        <p:spPr bwMode="auto">
          <a:xfrm>
            <a:off x="1378206" y="2534019"/>
            <a:ext cx="6401163"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defRPr/>
            </a:pPr>
            <a:r>
              <a:rPr kumimoji="1" lang="ja-JP" altLang="en-US" sz="6500" dirty="0">
                <a:solidFill>
                  <a:srgbClr val="FF0000"/>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rPr>
              <a:t>➡「食品ロス」</a:t>
            </a:r>
            <a:endParaRPr kumimoji="1" lang="en-US" altLang="ja-JP" sz="6500" dirty="0">
              <a:solidFill>
                <a:srgbClr val="FF0000"/>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3882435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34" y="0"/>
            <a:ext cx="9012618" cy="6610663"/>
          </a:xfrm>
          <a:prstGeom prst="rect">
            <a:avLst/>
          </a:prstGeom>
        </p:spPr>
      </p:pic>
      <p:sp>
        <p:nvSpPr>
          <p:cNvPr id="7171" name="タイトル 1"/>
          <p:cNvSpPr txBox="1">
            <a:spLocks/>
          </p:cNvSpPr>
          <p:nvPr/>
        </p:nvSpPr>
        <p:spPr bwMode="auto">
          <a:xfrm>
            <a:off x="539242" y="1029698"/>
            <a:ext cx="82804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eaLnBrk="0" fontAlgn="base" hangingPunct="0">
              <a:spcBef>
                <a:spcPct val="0"/>
              </a:spcBef>
              <a:spcAft>
                <a:spcPct val="0"/>
              </a:spcAft>
              <a:buFontTx/>
              <a:buNone/>
            </a:pPr>
            <a:r>
              <a:rPr lang="en-US" altLang="ja-JP" sz="4400" dirty="0">
                <a:solidFill>
                  <a:srgbClr val="0000FF"/>
                </a:solidFill>
                <a:latin typeface="HGP創英角ﾎﾟｯﾌﾟ体" panose="040B0A00000000000000" pitchFamily="50" charset="-128"/>
                <a:ea typeface="HGP創英角ﾎﾟｯﾌﾟ体" panose="040B0A00000000000000" pitchFamily="50" charset="-128"/>
              </a:rPr>
              <a:t>【</a:t>
            </a:r>
            <a:r>
              <a:rPr lang="ja-JP" altLang="en-US" sz="4400" dirty="0">
                <a:solidFill>
                  <a:srgbClr val="0000FF"/>
                </a:solidFill>
                <a:latin typeface="HGP創英角ﾎﾟｯﾌﾟ体" panose="040B0A00000000000000" pitchFamily="50" charset="-128"/>
                <a:ea typeface="HGP創英角ﾎﾟｯﾌﾟ体" panose="040B0A00000000000000" pitchFamily="50" charset="-128"/>
              </a:rPr>
              <a:t>第２問</a:t>
            </a:r>
            <a:r>
              <a:rPr lang="en-US" altLang="ja-JP" sz="4400" dirty="0">
                <a:solidFill>
                  <a:srgbClr val="0000FF"/>
                </a:solidFill>
                <a:latin typeface="HGP創英角ﾎﾟｯﾌﾟ体" panose="040B0A00000000000000" pitchFamily="50" charset="-128"/>
                <a:ea typeface="HGP創英角ﾎﾟｯﾌﾟ体" panose="040B0A00000000000000" pitchFamily="50" charset="-128"/>
              </a:rPr>
              <a:t>】</a:t>
            </a:r>
          </a:p>
          <a:p>
            <a:pPr defTabSz="914400" eaLnBrk="0" fontAlgn="base" hangingPunct="0">
              <a:spcBef>
                <a:spcPct val="0"/>
              </a:spcBef>
              <a:spcAft>
                <a:spcPct val="0"/>
              </a:spcAft>
              <a:buFontTx/>
              <a:buNone/>
            </a:pPr>
            <a:r>
              <a:rPr lang="ja-JP" altLang="en-US" sz="4400" dirty="0">
                <a:solidFill>
                  <a:srgbClr val="FF6600"/>
                </a:solidFill>
                <a:latin typeface="HGP創英角ﾎﾟｯﾌﾟ体" panose="040B0A00000000000000" pitchFamily="50" charset="-128"/>
                <a:ea typeface="HGP創英角ﾎﾟｯﾌﾟ体" panose="040B0A00000000000000" pitchFamily="50" charset="-128"/>
              </a:rPr>
              <a:t>日本中の</a:t>
            </a:r>
            <a:r>
              <a:rPr lang="en-US" altLang="ja-JP" sz="4400" dirty="0">
                <a:solidFill>
                  <a:srgbClr val="FF6600"/>
                </a:solidFill>
                <a:latin typeface="HGP創英角ﾎﾟｯﾌﾟ体" panose="040B0A00000000000000" pitchFamily="50" charset="-128"/>
                <a:ea typeface="HGP創英角ﾎﾟｯﾌﾟ体" panose="040B0A00000000000000" pitchFamily="50" charset="-128"/>
              </a:rPr>
              <a:t>1</a:t>
            </a:r>
            <a:r>
              <a:rPr lang="ja-JP" altLang="en-US" sz="4400" dirty="0">
                <a:solidFill>
                  <a:srgbClr val="FF6600"/>
                </a:solidFill>
                <a:latin typeface="HGP創英角ﾎﾟｯﾌﾟ体" panose="040B0A00000000000000" pitchFamily="50" charset="-128"/>
                <a:ea typeface="HGP創英角ﾎﾟｯﾌﾟ体" panose="040B0A00000000000000" pitchFamily="50" charset="-128"/>
              </a:rPr>
              <a:t>年間の食品ロスの重さはどれぐらいでしょうか</a:t>
            </a:r>
          </a:p>
        </p:txBody>
      </p:sp>
      <p:sp>
        <p:nvSpPr>
          <p:cNvPr id="69637" name="コンテンツ プレースホルダー 8"/>
          <p:cNvSpPr>
            <a:spLocks noGrp="1"/>
          </p:cNvSpPr>
          <p:nvPr>
            <p:ph sz="half" idx="1"/>
          </p:nvPr>
        </p:nvSpPr>
        <p:spPr>
          <a:xfrm>
            <a:off x="1792014" y="3062153"/>
            <a:ext cx="4414792" cy="987040"/>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ゾウ   約</a:t>
            </a:r>
            <a:r>
              <a:rPr lang="en-US" altLang="ja-JP"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5</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千頭</a:t>
            </a:r>
            <a:endParaRPr lang="en-US" altLang="ja-JP" sz="45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717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313" y="4013835"/>
            <a:ext cx="13271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279" y="2902669"/>
            <a:ext cx="132873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579" y="5177216"/>
            <a:ext cx="13287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コンテンツ プレースホルダー 8"/>
          <p:cNvSpPr>
            <a:spLocks noGrp="1"/>
          </p:cNvSpPr>
          <p:nvPr>
            <p:ph sz="half" idx="1"/>
          </p:nvPr>
        </p:nvSpPr>
        <p:spPr>
          <a:xfrm>
            <a:off x="1792014" y="4229744"/>
            <a:ext cx="4414792" cy="890385"/>
          </a:xfrm>
        </p:spPr>
        <p:txBody>
          <a:bodyPr/>
          <a:lstStyle/>
          <a:p>
            <a:pPr marL="0" indent="0">
              <a:spcBef>
                <a:spcPts val="1000"/>
              </a:spcBef>
              <a:buFontTx/>
              <a:buNone/>
              <a:defRPr/>
            </a:pPr>
            <a:r>
              <a:rPr lang="ja-JP" altLang="en-US" sz="4500" dirty="0">
                <a:solidFill>
                  <a:srgbClr val="0000FF"/>
                </a:solidFill>
                <a:latin typeface="HGP創英角ﾎﾟｯﾌﾟ体" panose="040B0A00000000000000" pitchFamily="50" charset="-128"/>
                <a:ea typeface="HGP創英角ﾎﾟｯﾌﾟ体" panose="040B0A00000000000000" pitchFamily="50" charset="-128"/>
              </a:rPr>
              <a:t> ゾウ  約</a:t>
            </a:r>
            <a:r>
              <a:rPr lang="en-US" altLang="ja-JP" sz="4500" dirty="0">
                <a:solidFill>
                  <a:srgbClr val="0000FF"/>
                </a:solidFill>
                <a:latin typeface="HGP創英角ﾎﾟｯﾌﾟ体" panose="040B0A00000000000000" pitchFamily="50" charset="-128"/>
                <a:ea typeface="HGP創英角ﾎﾟｯﾌﾟ体" panose="040B0A00000000000000" pitchFamily="50" charset="-128"/>
              </a:rPr>
              <a:t>20</a:t>
            </a:r>
            <a:r>
              <a:rPr lang="ja-JP" altLang="en-US" sz="4500" dirty="0">
                <a:solidFill>
                  <a:srgbClr val="0000FF"/>
                </a:solidFill>
                <a:latin typeface="HGP創英角ﾎﾟｯﾌﾟ体" panose="040B0A00000000000000" pitchFamily="50" charset="-128"/>
                <a:ea typeface="HGP創英角ﾎﾟｯﾌﾟ体" panose="040B0A00000000000000" pitchFamily="50" charset="-128"/>
              </a:rPr>
              <a:t>万頭</a:t>
            </a:r>
            <a:endParaRPr lang="en-US" altLang="ja-JP" sz="45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6" name="コンテンツ プレースホルダー 8"/>
          <p:cNvSpPr>
            <a:spLocks noGrp="1"/>
          </p:cNvSpPr>
          <p:nvPr>
            <p:ph sz="half" idx="1"/>
          </p:nvPr>
        </p:nvSpPr>
        <p:spPr>
          <a:xfrm>
            <a:off x="1971017" y="5323775"/>
            <a:ext cx="6753725" cy="890385"/>
          </a:xfrm>
        </p:spPr>
        <p:txBody>
          <a:bodyPr/>
          <a:lstStyle/>
          <a:p>
            <a:pPr marL="0" indent="0">
              <a:spcBef>
                <a:spcPts val="1000"/>
              </a:spcBef>
              <a:buFontTx/>
              <a:buNone/>
              <a:defRPr/>
            </a:pP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ゾウ 約</a:t>
            </a:r>
            <a:r>
              <a:rPr lang="en-US" altLang="ja-JP"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120</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万頭</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0" name="テキスト ボックス 9"/>
          <p:cNvSpPr txBox="1"/>
          <p:nvPr/>
        </p:nvSpPr>
        <p:spPr>
          <a:xfrm>
            <a:off x="6214576" y="3406070"/>
            <a:ext cx="2456959" cy="1815882"/>
          </a:xfrm>
          <a:prstGeom prst="rect">
            <a:avLst/>
          </a:prstGeom>
          <a:noFill/>
        </p:spPr>
        <p:txBody>
          <a:bodyPr wrap="square" rtlCol="0">
            <a:spAutoFit/>
          </a:bodyPr>
          <a:lstStyle/>
          <a:p>
            <a:pPr defTabSz="914400" eaLnBrk="0" fontAlgn="base" hangingPunct="0">
              <a:spcBef>
                <a:spcPct val="0"/>
              </a:spcBef>
              <a:spcAft>
                <a:spcPct val="0"/>
              </a:spcAft>
            </a:pP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ゾウ</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頭は</a:t>
            </a:r>
            <a:endParaRPr kumimoji="1" lang="en-US" altLang="ja-JP" sz="2800" b="1" dirty="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pP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大人</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100</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人</a:t>
            </a:r>
            <a:endParaRPr kumimoji="1" lang="en-US" altLang="ja-JP" sz="2800" b="1" dirty="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pP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と同じぐらい</a:t>
            </a:r>
            <a:endParaRPr kumimoji="1" lang="en-US" altLang="ja-JP" sz="2800" b="1" dirty="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pP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だよ！</a:t>
            </a:r>
            <a:endParaRPr kumimoji="1" lang="en-US" altLang="ja-JP" sz="28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3" name="角丸四角形 2"/>
          <p:cNvSpPr/>
          <p:nvPr/>
        </p:nvSpPr>
        <p:spPr>
          <a:xfrm>
            <a:off x="6214576" y="3138248"/>
            <a:ext cx="2283930" cy="223353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spTree>
    <p:extLst>
      <p:ext uri="{BB962C8B-B14F-4D97-AF65-F5344CB8AC3E}">
        <p14:creationId xmlns:p14="http://schemas.microsoft.com/office/powerpoint/2010/main" val="18765403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7" y="91954"/>
            <a:ext cx="9130423" cy="6610663"/>
          </a:xfrm>
          <a:prstGeom prst="rect">
            <a:avLst/>
          </a:prstGeom>
        </p:spPr>
      </p:pic>
      <p:sp>
        <p:nvSpPr>
          <p:cNvPr id="69637" name="コンテンツ プレースホルダー 8"/>
          <p:cNvSpPr>
            <a:spLocks noGrp="1"/>
          </p:cNvSpPr>
          <p:nvPr>
            <p:ph sz="half" idx="1"/>
          </p:nvPr>
        </p:nvSpPr>
        <p:spPr>
          <a:xfrm>
            <a:off x="274732" y="5867371"/>
            <a:ext cx="8580957" cy="987040"/>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endParaRPr lang="en-US" altLang="ja-JP" sz="42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717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9224" y="2237887"/>
            <a:ext cx="13287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839163" y="1174697"/>
            <a:ext cx="299831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defRPr/>
            </a:pPr>
            <a:r>
              <a:rPr kumimoji="1" lang="ja-JP" altLang="en-US" sz="5000" dirty="0">
                <a:solidFill>
                  <a:srgbClr val="FF3300"/>
                </a:solidFill>
                <a:effectLst>
                  <a:outerShdw blurRad="38100" dist="38100" dir="2700000" algn="tl">
                    <a:srgbClr val="C0C0C0"/>
                  </a:outerShdw>
                </a:effectLst>
                <a:latin typeface="ＭＳ Ｐゴシック" panose="020B0600070205080204" pitchFamily="50" charset="-128"/>
              </a:rPr>
              <a:t>答えは・・・</a:t>
            </a:r>
            <a:r>
              <a:rPr kumimoji="1" lang="ja-JP" altLang="en-US" sz="5000" dirty="0">
                <a:solidFill>
                  <a:srgbClr val="FF0000"/>
                </a:solidFill>
                <a:effectLst>
                  <a:outerShdw blurRad="38100" dist="38100" dir="2700000" algn="tl">
                    <a:srgbClr val="C0C0C0"/>
                  </a:outerShdw>
                </a:effectLst>
                <a:latin typeface="ＭＳ Ｐゴシック" panose="020B0600070205080204" pitchFamily="50" charset="-128"/>
              </a:rPr>
              <a:t>　</a:t>
            </a:r>
            <a:endParaRPr kumimoji="1" lang="en-US" altLang="ja-JP" sz="5000" dirty="0">
              <a:solidFill>
                <a:srgbClr val="0000CC"/>
              </a:solidFill>
              <a:effectLst>
                <a:outerShdw blurRad="38100" dist="38100" dir="2700000" algn="tl">
                  <a:srgbClr val="C0C0C0"/>
                </a:outerShdw>
              </a:effectLst>
              <a:latin typeface="ＭＳ Ｐゴシック" panose="020B0600070205080204" pitchFamily="50" charset="-128"/>
            </a:endParaRPr>
          </a:p>
        </p:txBody>
      </p:sp>
      <p:sp>
        <p:nvSpPr>
          <p:cNvPr id="8" name="コンテンツ プレースホルダー 8"/>
          <p:cNvSpPr>
            <a:spLocks noGrp="1"/>
          </p:cNvSpPr>
          <p:nvPr>
            <p:ph sz="half" idx="1"/>
          </p:nvPr>
        </p:nvSpPr>
        <p:spPr>
          <a:xfrm>
            <a:off x="3032643" y="2351454"/>
            <a:ext cx="4857015" cy="890385"/>
          </a:xfrm>
        </p:spPr>
        <p:txBody>
          <a:bodyPr/>
          <a:lstStyle/>
          <a:p>
            <a:pPr marL="0" indent="0">
              <a:spcBef>
                <a:spcPts val="1000"/>
              </a:spcBef>
              <a:buFontTx/>
              <a:buNone/>
              <a:defRPr/>
            </a:pPr>
            <a:r>
              <a:rPr lang="ja-JP" altLang="en-US"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ゾウ 約</a:t>
            </a:r>
            <a:r>
              <a:rPr lang="en-US" altLang="ja-JP"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120</a:t>
            </a:r>
            <a:r>
              <a:rPr lang="ja-JP" altLang="en-US"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万頭</a:t>
            </a:r>
            <a:endParaRPr lang="en-US" altLang="ja-JP"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en-US" altLang="ja-JP"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612</a:t>
            </a:r>
            <a:r>
              <a:rPr lang="ja-JP" altLang="en-US"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万トン）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948" y="4003637"/>
            <a:ext cx="1613208" cy="2317878"/>
          </a:xfrm>
          <a:prstGeom prst="rect">
            <a:avLst/>
          </a:prstGeom>
        </p:spPr>
      </p:pic>
      <p:grpSp>
        <p:nvGrpSpPr>
          <p:cNvPr id="12" name="グループ化 11"/>
          <p:cNvGrpSpPr/>
          <p:nvPr/>
        </p:nvGrpSpPr>
        <p:grpSpPr>
          <a:xfrm>
            <a:off x="3478311" y="4395758"/>
            <a:ext cx="3225412" cy="1655137"/>
            <a:chOff x="3233169" y="3984979"/>
            <a:chExt cx="3650689" cy="1739360"/>
          </a:xfrm>
        </p:grpSpPr>
        <p:sp>
          <p:nvSpPr>
            <p:cNvPr id="14" name="円形吹き出し 13"/>
            <p:cNvSpPr/>
            <p:nvPr/>
          </p:nvSpPr>
          <p:spPr>
            <a:xfrm>
              <a:off x="3233169" y="3984979"/>
              <a:ext cx="3650689" cy="1739360"/>
            </a:xfrm>
            <a:prstGeom prst="wedgeEllipseCallout">
              <a:avLst>
                <a:gd name="adj1" fmla="val -61106"/>
                <a:gd name="adj2" fmla="val 3950"/>
              </a:avLst>
            </a:prstGeom>
            <a:noFill/>
            <a:ln w="50800">
              <a:solidFill>
                <a:srgbClr val="FF6600"/>
              </a:solidFill>
            </a:ln>
          </p:spPr>
          <p:style>
            <a:lnRef idx="2">
              <a:schemeClr val="accent6"/>
            </a:lnRef>
            <a:fillRef idx="1">
              <a:schemeClr val="lt1"/>
            </a:fillRef>
            <a:effectRef idx="0">
              <a:schemeClr val="accent6"/>
            </a:effectRef>
            <a:fontRef idx="minor">
              <a:schemeClr val="dk1"/>
            </a:fontRef>
          </p:style>
          <p:txBody>
            <a:bodyPr anchor="ctr"/>
            <a:lstStyle/>
            <a:p>
              <a:pPr algn="ctr" defTabSz="914400" eaLnBrk="0" fontAlgn="base" hangingPunct="0">
                <a:spcBef>
                  <a:spcPct val="0"/>
                </a:spcBef>
                <a:spcAft>
                  <a:spcPct val="0"/>
                </a:spcAft>
                <a:defRPr/>
              </a:pPr>
              <a:endParaRPr kumimoji="1" lang="ja-JP" altLang="en-US" sz="1200">
                <a:solidFill>
                  <a:srgbClr val="000000"/>
                </a:solidFill>
              </a:endParaRPr>
            </a:p>
          </p:txBody>
        </p:sp>
        <p:sp>
          <p:nvSpPr>
            <p:cNvPr id="15" name="テキスト ボックス 14"/>
            <p:cNvSpPr txBox="1"/>
            <p:nvPr/>
          </p:nvSpPr>
          <p:spPr>
            <a:xfrm>
              <a:off x="3598809" y="4329604"/>
              <a:ext cx="3285049" cy="1012337"/>
            </a:xfrm>
            <a:prstGeom prst="rect">
              <a:avLst/>
            </a:prstGeom>
            <a:noFill/>
          </p:spPr>
          <p:txBody>
            <a:bodyPr wrap="square" rtlCol="0">
              <a:spAutoFit/>
            </a:bodyPr>
            <a:lstStyle/>
            <a:p>
              <a:pPr defTabSz="914400" eaLnBrk="0" fontAlgn="base" hangingPunct="0">
                <a:spcBef>
                  <a:spcPct val="0"/>
                </a:spcBef>
                <a:spcAft>
                  <a:spcPct val="0"/>
                </a:spcAft>
              </a:pPr>
              <a:r>
                <a:rPr kumimoji="1" lang="ja-JP" altLang="en-US" sz="3000" dirty="0">
                  <a:solidFill>
                    <a:srgbClr val="FF6600"/>
                  </a:solidFill>
                  <a:latin typeface="HG創英角ﾎﾟｯﾌﾟ体" panose="040B0A09000000000000" pitchFamily="49" charset="-128"/>
                  <a:ea typeface="HG創英角ﾎﾟｯﾌﾟ体" panose="040B0A09000000000000" pitchFamily="49" charset="-128"/>
                </a:rPr>
                <a:t>静岡市の人口よりも多いね！</a:t>
              </a:r>
              <a:endParaRPr kumimoji="1" lang="en-US" altLang="ja-JP" sz="3000" dirty="0">
                <a:solidFill>
                  <a:srgbClr val="FF6600"/>
                </a:solidFill>
                <a:latin typeface="HG創英角ﾎﾟｯﾌﾟ体" panose="040B0A09000000000000" pitchFamily="49" charset="-128"/>
                <a:ea typeface="HG創英角ﾎﾟｯﾌﾟ体" panose="040B0A09000000000000" pitchFamily="49" charset="-128"/>
              </a:endParaRPr>
            </a:p>
          </p:txBody>
        </p:sp>
      </p:grpSp>
    </p:spTree>
    <p:extLst>
      <p:ext uri="{BB962C8B-B14F-4D97-AF65-F5344CB8AC3E}">
        <p14:creationId xmlns:p14="http://schemas.microsoft.com/office/powerpoint/2010/main" val="285037403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2763" y="387146"/>
            <a:ext cx="8900855" cy="1127797"/>
          </a:xfrm>
        </p:spPr>
        <p:txBody>
          <a:bodyPr/>
          <a:lstStyle/>
          <a:p>
            <a:r>
              <a:rPr lang="ja-JP" altLang="en-US" sz="5200" dirty="0">
                <a:solidFill>
                  <a:schemeClr val="tx1"/>
                </a:solidFill>
                <a:latin typeface="HGP創英角ﾎﾟｯﾌﾟ体" panose="040B0A00000000000000" pitchFamily="50" charset="-128"/>
                <a:ea typeface="HGP創英角ﾎﾟｯﾌﾟ体" panose="040B0A00000000000000" pitchFamily="50" charset="-128"/>
              </a:rPr>
              <a:t>日本の</a:t>
            </a:r>
            <a:r>
              <a:rPr lang="en-US" altLang="ja-JP" sz="5200" dirty="0">
                <a:solidFill>
                  <a:schemeClr val="tx1"/>
                </a:solidFill>
                <a:latin typeface="HGP創英角ﾎﾟｯﾌﾟ体" panose="040B0A00000000000000" pitchFamily="50" charset="-128"/>
                <a:ea typeface="HGP創英角ﾎﾟｯﾌﾟ体" panose="040B0A00000000000000" pitchFamily="50" charset="-128"/>
              </a:rPr>
              <a:t>1</a:t>
            </a:r>
            <a:r>
              <a:rPr lang="ja-JP" altLang="en-US" sz="5200" dirty="0">
                <a:solidFill>
                  <a:schemeClr val="tx1"/>
                </a:solidFill>
                <a:latin typeface="HGP創英角ﾎﾟｯﾌﾟ体" panose="040B0A00000000000000" pitchFamily="50" charset="-128"/>
                <a:ea typeface="HGP創英角ﾎﾟｯﾌﾟ体" panose="040B0A00000000000000" pitchFamily="50" charset="-128"/>
              </a:rPr>
              <a:t>年間の食品ロス量</a:t>
            </a:r>
            <a:r>
              <a:rPr lang="ja-JP" altLang="en-US" sz="6000" dirty="0">
                <a:latin typeface="HGP創英角ﾎﾟｯﾌﾟ体" panose="040B0A00000000000000" pitchFamily="50" charset="-128"/>
                <a:ea typeface="HGP創英角ﾎﾟｯﾌﾟ体" panose="040B0A00000000000000" pitchFamily="50" charset="-128"/>
              </a:rPr>
              <a:t>　</a:t>
            </a:r>
            <a:r>
              <a:rPr lang="en-US" altLang="ja-JP" sz="6000" dirty="0">
                <a:latin typeface="HGP創英角ﾎﾟｯﾌﾟ体" panose="040B0A00000000000000" pitchFamily="50" charset="-128"/>
                <a:ea typeface="HGP創英角ﾎﾟｯﾌﾟ体" panose="040B0A00000000000000" pitchFamily="50" charset="-128"/>
              </a:rPr>
              <a:t/>
            </a:r>
            <a:br>
              <a:rPr lang="en-US" altLang="ja-JP" sz="6000" dirty="0">
                <a:latin typeface="HGP創英角ﾎﾟｯﾌﾟ体" panose="040B0A00000000000000" pitchFamily="50" charset="-128"/>
                <a:ea typeface="HGP創英角ﾎﾟｯﾌﾟ体" panose="040B0A00000000000000" pitchFamily="50" charset="-128"/>
              </a:rPr>
            </a:br>
            <a:r>
              <a:rPr lang="en-US" altLang="ja-JP" sz="6000" dirty="0">
                <a:latin typeface="HGP創英角ﾎﾟｯﾌﾟ体" panose="040B0A00000000000000" pitchFamily="50" charset="-128"/>
                <a:ea typeface="HGP創英角ﾎﾟｯﾌﾟ体" panose="040B0A00000000000000" pitchFamily="50" charset="-128"/>
              </a:rPr>
              <a:t> </a:t>
            </a:r>
            <a:r>
              <a:rPr lang="en-US" altLang="ja-JP" sz="6000" u="wavyHeavy" dirty="0">
                <a:solidFill>
                  <a:srgbClr val="0000FF"/>
                </a:solidFill>
                <a:latin typeface="HGP創英角ﾎﾟｯﾌﾟ体" panose="040B0A00000000000000" pitchFamily="50" charset="-128"/>
                <a:ea typeface="HGP創英角ﾎﾟｯﾌﾟ体" panose="040B0A00000000000000" pitchFamily="50" charset="-128"/>
              </a:rPr>
              <a:t>612</a:t>
            </a:r>
            <a:r>
              <a:rPr lang="ja-JP" altLang="en-US" sz="6000" u="wavyHeavy" dirty="0">
                <a:solidFill>
                  <a:srgbClr val="0000FF"/>
                </a:solidFill>
                <a:latin typeface="HGP創英角ﾎﾟｯﾌﾟ体" panose="040B0A00000000000000" pitchFamily="50" charset="-128"/>
                <a:ea typeface="HGP創英角ﾎﾟｯﾌﾟ体" panose="040B0A00000000000000" pitchFamily="50" charset="-128"/>
              </a:rPr>
              <a:t>万トン</a:t>
            </a:r>
            <a:endParaRPr kumimoji="1" lang="ja-JP" altLang="en-US" sz="60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テキスト ボックス 1"/>
          <p:cNvSpPr txBox="1"/>
          <p:nvPr/>
        </p:nvSpPr>
        <p:spPr>
          <a:xfrm>
            <a:off x="481194" y="2217195"/>
            <a:ext cx="8450627" cy="1350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spcBef>
                <a:spcPct val="0"/>
              </a:spcBef>
              <a:spcAft>
                <a:spcPct val="0"/>
              </a:spcAft>
            </a:pP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日本中の人が</a:t>
            </a:r>
            <a:endParaRPr kumimoji="1" lang="en-US" altLang="ja-JP" sz="4000" b="1" dirty="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pP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毎日</a:t>
            </a:r>
            <a:r>
              <a:rPr kumimoji="1" lang="ja-JP" altLang="en-US" sz="4000" b="1" dirty="0">
                <a:solidFill>
                  <a:srgbClr val="0070C0"/>
                </a:solidFill>
                <a:latin typeface="HG丸ｺﾞｼｯｸM-PRO" panose="020F0600000000000000" pitchFamily="50" charset="-128"/>
                <a:ea typeface="HG丸ｺﾞｼｯｸM-PRO" panose="020F0600000000000000" pitchFamily="50" charset="-128"/>
              </a:rPr>
              <a:t>お茶わん１</a:t>
            </a:r>
            <a:r>
              <a:rPr kumimoji="1" lang="ja-JP" altLang="en-US" sz="4000" b="1" dirty="0" err="1">
                <a:solidFill>
                  <a:srgbClr val="0070C0"/>
                </a:solidFill>
                <a:latin typeface="HG丸ｺﾞｼｯｸM-PRO" panose="020F0600000000000000" pitchFamily="50" charset="-128"/>
                <a:ea typeface="HG丸ｺﾞｼｯｸM-PRO" panose="020F0600000000000000" pitchFamily="50" charset="-128"/>
              </a:rPr>
              <a:t>ぱい</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すてている量！</a:t>
            </a:r>
            <a:endParaRPr kumimoji="1" lang="en-US" altLang="ja-JP" sz="4000" b="1" dirty="0">
              <a:ln w="22225">
                <a:noFill/>
                <a:prstDash val="solid"/>
              </a:ln>
              <a:solidFill>
                <a:srgbClr val="00CC00"/>
              </a:solidFill>
              <a:latin typeface="HGP創英角ﾎﾟｯﾌﾟ体" panose="040B0A00000000000000" pitchFamily="50" charset="-128"/>
              <a:ea typeface="HGP創英角ﾎﾟｯﾌﾟ体" panose="040B0A00000000000000" pitchFamily="50" charset="-128"/>
            </a:endParaRPr>
          </a:p>
        </p:txBody>
      </p:sp>
      <p:sp>
        <p:nvSpPr>
          <p:cNvPr id="7" name="角丸四角形 6"/>
          <p:cNvSpPr/>
          <p:nvPr/>
        </p:nvSpPr>
        <p:spPr>
          <a:xfrm>
            <a:off x="277255" y="2166656"/>
            <a:ext cx="8654567" cy="149191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sp>
        <p:nvSpPr>
          <p:cNvPr id="9" name="テキスト ボックス 2">
            <a:extLst>
              <a:ext uri="{FF2B5EF4-FFF2-40B4-BE49-F238E27FC236}">
                <a16:creationId xmlns:a16="http://schemas.microsoft.com/office/drawing/2014/main" id="{4C39909B-D240-4B31-BC94-C99103E7B737}"/>
              </a:ext>
            </a:extLst>
          </p:cNvPr>
          <p:cNvSpPr txBox="1"/>
          <p:nvPr/>
        </p:nvSpPr>
        <p:spPr>
          <a:xfrm>
            <a:off x="676425" y="3757469"/>
            <a:ext cx="5814315" cy="5866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spcBef>
                <a:spcPct val="0"/>
              </a:spcBef>
              <a:spcAft>
                <a:spcPct val="0"/>
              </a:spcAft>
            </a:pPr>
            <a:r>
              <a:rPr kumimoji="1" lang="ja-JP" altLang="en-US" sz="4000" dirty="0">
                <a:solidFill>
                  <a:srgbClr val="008000"/>
                </a:solidFill>
                <a:latin typeface="HGP創英角ﾎﾟｯﾌﾟ体" panose="040B0A00000000000000" pitchFamily="50" charset="-128"/>
                <a:ea typeface="HGP創英角ﾎﾟｯﾌﾟ体" panose="040B0A00000000000000" pitchFamily="50" charset="-128"/>
              </a:rPr>
              <a:t>どこですてられているの？</a:t>
            </a:r>
            <a:endParaRPr kumimoji="1" lang="en-US" altLang="ja-JP" sz="40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8535" y="1340125"/>
            <a:ext cx="1934052" cy="1754140"/>
          </a:xfrm>
          <a:prstGeom prst="rect">
            <a:avLst/>
          </a:prstGeom>
        </p:spPr>
      </p:pic>
      <p:graphicFrame>
        <p:nvGraphicFramePr>
          <p:cNvPr id="23" name="グラフ 22"/>
          <p:cNvGraphicFramePr/>
          <p:nvPr>
            <p:extLst>
              <p:ext uri="{D42A27DB-BD31-4B8C-83A1-F6EECF244321}">
                <p14:modId xmlns:p14="http://schemas.microsoft.com/office/powerpoint/2010/main" val="3469672524"/>
              </p:ext>
            </p:extLst>
          </p:nvPr>
        </p:nvGraphicFramePr>
        <p:xfrm>
          <a:off x="2623277" y="4443017"/>
          <a:ext cx="4497049" cy="2146138"/>
        </p:xfrm>
        <a:graphic>
          <a:graphicData uri="http://schemas.openxmlformats.org/drawingml/2006/chart">
            <c:chart xmlns:c="http://schemas.openxmlformats.org/drawingml/2006/chart" xmlns:r="http://schemas.openxmlformats.org/officeDocument/2006/relationships" r:id="rId4"/>
          </a:graphicData>
        </a:graphic>
      </p:graphicFrame>
      <p:sp>
        <p:nvSpPr>
          <p:cNvPr id="8" name="正方形/長方形 7"/>
          <p:cNvSpPr/>
          <p:nvPr/>
        </p:nvSpPr>
        <p:spPr>
          <a:xfrm>
            <a:off x="5576343" y="6172506"/>
            <a:ext cx="2578306" cy="515526"/>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lnSpc>
                <a:spcPts val="3300"/>
              </a:lnSpc>
              <a:spcBef>
                <a:spcPct val="0"/>
              </a:spcBef>
              <a:spcAft>
                <a:spcPct val="0"/>
              </a:spcAft>
            </a:pPr>
            <a:r>
              <a:rPr kumimoji="1" lang="ja-JP" altLang="en-US" sz="1500" dirty="0">
                <a:ln>
                  <a:solidFill>
                    <a:srgbClr val="000000"/>
                  </a:solidFill>
                </a:ln>
                <a:solidFill>
                  <a:srgbClr val="000000"/>
                </a:solidFill>
                <a:latin typeface="ＭＳ ゴシック" panose="020B0609070205080204" pitchFamily="49" charset="-128"/>
                <a:ea typeface="ＭＳ ゴシック" panose="020B0609070205080204" pitchFamily="49" charset="-128"/>
              </a:rPr>
              <a:t>出典：農林水産省</a:t>
            </a:r>
            <a:r>
              <a:rPr kumimoji="1" lang="en-US" altLang="ja-JP" sz="1500" dirty="0">
                <a:ln>
                  <a:solidFill>
                    <a:srgbClr val="000000"/>
                  </a:solidFill>
                </a:ln>
                <a:solidFill>
                  <a:srgbClr val="000000"/>
                </a:solidFill>
                <a:latin typeface="ＭＳ ゴシック" panose="020B0609070205080204" pitchFamily="49" charset="-128"/>
                <a:ea typeface="ＭＳ ゴシック" panose="020B0609070205080204" pitchFamily="49" charset="-128"/>
              </a:rPr>
              <a:t>HP</a:t>
            </a:r>
            <a:r>
              <a:rPr kumimoji="1" lang="ja-JP" altLang="en-US" sz="1500" dirty="0">
                <a:ln>
                  <a:solidFill>
                    <a:srgbClr val="000000"/>
                  </a:solidFill>
                </a:ln>
                <a:solidFill>
                  <a:srgbClr val="000000"/>
                </a:solidFill>
                <a:latin typeface="ＭＳ ゴシック" panose="020B0609070205080204" pitchFamily="49" charset="-128"/>
                <a:ea typeface="ＭＳ ゴシック" panose="020B0609070205080204" pitchFamily="49" charset="-128"/>
              </a:rPr>
              <a:t>参照</a:t>
            </a:r>
            <a:endParaRPr kumimoji="1" lang="en-US" altLang="ja-JP" sz="1500" dirty="0">
              <a:ln>
                <a:solidFill>
                  <a:srgbClr val="000000"/>
                </a:solidFill>
              </a:ln>
              <a:solidFill>
                <a:srgbClr val="000000"/>
              </a:solidFill>
              <a:latin typeface="ＭＳ ゴシック" panose="020B0609070205080204" pitchFamily="49" charset="-128"/>
              <a:ea typeface="ＭＳ ゴシック" panose="020B0609070205080204" pitchFamily="49" charset="-128"/>
            </a:endParaRPr>
          </a:p>
        </p:txBody>
      </p:sp>
      <p:grpSp>
        <p:nvGrpSpPr>
          <p:cNvPr id="11" name="グループ化 10"/>
          <p:cNvGrpSpPr/>
          <p:nvPr/>
        </p:nvGrpSpPr>
        <p:grpSpPr>
          <a:xfrm>
            <a:off x="481194" y="5128564"/>
            <a:ext cx="3177916" cy="1460592"/>
            <a:chOff x="481194" y="5128564"/>
            <a:chExt cx="3177916" cy="1460592"/>
          </a:xfrm>
        </p:grpSpPr>
        <p:sp>
          <p:nvSpPr>
            <p:cNvPr id="10" name="正方形/長方形 9"/>
            <p:cNvSpPr/>
            <p:nvPr/>
          </p:nvSpPr>
          <p:spPr>
            <a:xfrm>
              <a:off x="481194" y="5227244"/>
              <a:ext cx="3177916" cy="1361911"/>
            </a:xfrm>
            <a:prstGeom prst="rect">
              <a:avLst/>
            </a:prstGeom>
            <a:ln>
              <a:noFill/>
            </a:ln>
          </p:spPr>
          <p:txBody>
            <a:bodyPr wrap="square">
              <a:spAutoFit/>
            </a:bodyPr>
            <a:lstStyle/>
            <a:p>
              <a:pPr defTabSz="914400" eaLnBrk="0" fontAlgn="base" hangingPunct="0">
                <a:lnSpc>
                  <a:spcPts val="3300"/>
                </a:lnSpc>
                <a:spcBef>
                  <a:spcPct val="0"/>
                </a:spcBef>
                <a:spcAft>
                  <a:spcPct val="0"/>
                </a:spcAft>
              </a:pPr>
              <a:r>
                <a:rPr kumimoji="1" lang="ja-JP" altLang="en-US" sz="2500" b="1" dirty="0">
                  <a:ln>
                    <a:solidFill>
                      <a:srgbClr val="0000FF"/>
                    </a:solidFill>
                  </a:ln>
                  <a:latin typeface="HG丸ｺﾞｼｯｸM-PRO" panose="020F0600000000000000" pitchFamily="50" charset="-128"/>
                  <a:ea typeface="HG丸ｺﾞｼｯｸM-PRO" panose="020F0600000000000000" pitchFamily="50" charset="-128"/>
                </a:rPr>
                <a:t>スーパーやコンビニの売れ残り、レストランの食べ残し</a:t>
              </a:r>
              <a:endParaRPr kumimoji="1" lang="en-US" altLang="ja-JP" sz="2500" b="1" dirty="0">
                <a:ln>
                  <a:solidFill>
                    <a:srgbClr val="0000FF"/>
                  </a:solidFill>
                </a:ln>
                <a:latin typeface="HG丸ｺﾞｼｯｸM-PRO" panose="020F0600000000000000" pitchFamily="50" charset="-128"/>
                <a:ea typeface="HG丸ｺﾞｼｯｸM-PRO" panose="020F0600000000000000" pitchFamily="50" charset="-128"/>
              </a:endParaRPr>
            </a:p>
          </p:txBody>
        </p:sp>
        <p:sp>
          <p:nvSpPr>
            <p:cNvPr id="5" name="角丸四角形吹き出し 4"/>
            <p:cNvSpPr/>
            <p:nvPr/>
          </p:nvSpPr>
          <p:spPr>
            <a:xfrm>
              <a:off x="481194" y="5128564"/>
              <a:ext cx="3115588" cy="1460592"/>
            </a:xfrm>
            <a:prstGeom prst="wedgeRoundRectCallout">
              <a:avLst>
                <a:gd name="adj1" fmla="val 60027"/>
                <a:gd name="adj2" fmla="val 5136"/>
                <a:gd name="adj3" fmla="val 16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3605525" y="5335805"/>
            <a:ext cx="1113112" cy="515526"/>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a:ln w="0"/>
                <a:latin typeface="HG丸ｺﾞｼｯｸM-PRO" panose="020F0600000000000000" pitchFamily="50" charset="-128"/>
                <a:ea typeface="HG丸ｺﾞｼｯｸM-PRO" panose="020F0600000000000000" pitchFamily="50" charset="-128"/>
              </a:rPr>
              <a:t>お店</a:t>
            </a:r>
            <a:endParaRPr kumimoji="1" lang="en-US" altLang="ja-JP" sz="3000" b="1" dirty="0">
              <a:ln w="0"/>
              <a:latin typeface="HG丸ｺﾞｼｯｸM-PRO" panose="020F0600000000000000" pitchFamily="50" charset="-128"/>
              <a:ea typeface="HG丸ｺﾞｼｯｸM-PRO" panose="020F0600000000000000" pitchFamily="50" charset="-128"/>
            </a:endParaRPr>
          </a:p>
        </p:txBody>
      </p:sp>
      <p:sp>
        <p:nvSpPr>
          <p:cNvPr id="13" name="正方形/長方形 12"/>
          <p:cNvSpPr/>
          <p:nvPr/>
        </p:nvSpPr>
        <p:spPr>
          <a:xfrm>
            <a:off x="4871801" y="5258323"/>
            <a:ext cx="618222" cy="515526"/>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a:ln w="0"/>
                <a:latin typeface="HG丸ｺﾞｼｯｸM-PRO" panose="020F0600000000000000" pitchFamily="50" charset="-128"/>
                <a:ea typeface="HG丸ｺﾞｼｯｸM-PRO" panose="020F0600000000000000" pitchFamily="50" charset="-128"/>
              </a:rPr>
              <a:t>家</a:t>
            </a:r>
            <a:endParaRPr kumimoji="1" lang="en-US" altLang="ja-JP" sz="3000" b="1" dirty="0">
              <a:ln w="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80354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23" grpId="0">
        <p:bldAsOne/>
      </p:bldGraphic>
      <p:bldP spid="8" grpId="0"/>
      <p:bldP spid="12" grpId="0"/>
      <p:bldP spid="13" grpId="0"/>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1373</Words>
  <Application>Microsoft Office PowerPoint</Application>
  <PresentationFormat>画面に合わせる (4:3)</PresentationFormat>
  <Paragraphs>231</Paragraphs>
  <Slides>13</Slides>
  <Notes>13</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13</vt:i4>
      </vt:variant>
    </vt:vector>
  </HeadingPairs>
  <TitlesOfParts>
    <vt:vector size="26" baseType="lpstr">
      <vt:lpstr>HGP創英角ﾎﾟｯﾌﾟ体</vt:lpstr>
      <vt:lpstr>HG丸ｺﾞｼｯｸM-PRO</vt:lpstr>
      <vt:lpstr>HG創英角ﾎﾟｯﾌﾟ体</vt:lpstr>
      <vt:lpstr>ＭＳ Ｐゴシック</vt:lpstr>
      <vt:lpstr>ＭＳ ゴシック</vt:lpstr>
      <vt:lpstr>游ゴシック</vt:lpstr>
      <vt:lpstr>游ゴシック Light</vt:lpstr>
      <vt:lpstr>Arial</vt:lpstr>
      <vt:lpstr>Calibri</vt:lpstr>
      <vt:lpstr>Calibri Light</vt:lpstr>
      <vt:lpstr>Times New Roman</vt:lpstr>
      <vt:lpstr>1_Office テーマ</vt:lpstr>
      <vt:lpstr>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日本の1年間の食品ロス量　  612万トン</vt:lpstr>
      <vt:lpstr>家から出る食品ロスには どんなものがあるの？</vt:lpstr>
      <vt:lpstr>PowerPoint プレゼンテーション</vt:lpstr>
      <vt:lpstr>PowerPoint プレゼンテーション</vt:lpstr>
      <vt:lpstr>原いんの反対は何かな？</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2021-02-18T02:56:14Z</dcterms:created>
  <dcterms:modified xsi:type="dcterms:W3CDTF">2021-03-16T04:32:44Z</dcterms:modified>
</cp:coreProperties>
</file>