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&#65279;<?xml version="1.0" encoding="utf-8" standalone="yes"?>
<Relationships xmlns="http://schemas.openxmlformats.org/package/2006/relationships">
  <Relationship Id="rId3" Type="http://schemas.openxmlformats.org/package/2006/relationships/metadata/core-properties" Target="docProps/core.xml" />
  <Relationship Id="rId2" Type="http://schemas.openxmlformats.org/package/2006/relationships/metadata/thumbnail" Target="docProps/thumbnail.jpeg" />
  <Relationship Id="rId1" Type="http://schemas.openxmlformats.org/officeDocument/2006/relationships/officeDocument" Target="ppt/presentation.xml" />
  <Relationship Id="rId4" Type="http://schemas.openxmlformats.org/officeDocument/2006/relationships/extended-properties" Target="docProps/app.xml" />
</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9"/>
  </p:notesMasterIdLst>
  <p:sldIdLst>
    <p:sldId id="256" r:id="rId2"/>
    <p:sldId id="268" r:id="rId3"/>
    <p:sldId id="267" r:id="rId4"/>
    <p:sldId id="269" r:id="rId5"/>
    <p:sldId id="279" r:id="rId6"/>
    <p:sldId id="257" r:id="rId7"/>
    <p:sldId id="258" r:id="rId8"/>
    <p:sldId id="270" r:id="rId9"/>
    <p:sldId id="264" r:id="rId10"/>
    <p:sldId id="272" r:id="rId11"/>
    <p:sldId id="278" r:id="rId12"/>
    <p:sldId id="276" r:id="rId13"/>
    <p:sldId id="274" r:id="rId14"/>
    <p:sldId id="275" r:id="rId15"/>
    <p:sldId id="261" r:id="rId16"/>
    <p:sldId id="273" r:id="rId17"/>
    <p:sldId id="277" r:id="rId18"/>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68B7"/>
    <a:srgbClr val="524E4D"/>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497" autoAdjust="0"/>
    <p:restoredTop sz="66078" autoAdjust="0"/>
  </p:normalViewPr>
  <p:slideViewPr>
    <p:cSldViewPr snapToGrid="0">
      <p:cViewPr varScale="1">
        <p:scale>
          <a:sx n="48" d="100"/>
          <a:sy n="48" d="100"/>
        </p:scale>
        <p:origin x="1446" y="48"/>
      </p:cViewPr>
      <p:guideLst/>
    </p:cSldViewPr>
  </p:slideViewPr>
  <p:notesTextViewPr>
    <p:cViewPr>
      <p:scale>
        <a:sx n="1" d="1"/>
        <a:sy n="1" d="1"/>
      </p:scale>
      <p:origin x="0" y="0"/>
    </p:cViewPr>
  </p:notesTextViewPr>
  <p:gridSpacing cx="72008" cy="72008"/>
</p:viewPr>
</file>

<file path=ppt/_rels/presentation.xml.rels>&#65279;<?xml version="1.0" encoding="utf-8" standalone="yes"?>
<Relationships xmlns="http://schemas.openxmlformats.org/package/2006/relationships">
  <Relationship Id="rId8" Type="http://schemas.openxmlformats.org/officeDocument/2006/relationships/slide" Target="slides/slide7.xml" />
  <Relationship Id="rId13" Type="http://schemas.openxmlformats.org/officeDocument/2006/relationships/slide" Target="slides/slide12.xml" />
  <Relationship Id="rId18" Type="http://schemas.openxmlformats.org/officeDocument/2006/relationships/slide" Target="slides/slide17.xml" />
  <Relationship Id="rId3" Type="http://schemas.openxmlformats.org/officeDocument/2006/relationships/slide" Target="slides/slide2.xml" />
  <Relationship Id="rId21" Type="http://schemas.openxmlformats.org/officeDocument/2006/relationships/viewProps" Target="viewProps.xml" />
  <Relationship Id="rId7" Type="http://schemas.openxmlformats.org/officeDocument/2006/relationships/slide" Target="slides/slide6.xml" />
  <Relationship Id="rId12" Type="http://schemas.openxmlformats.org/officeDocument/2006/relationships/slide" Target="slides/slide11.xml" />
  <Relationship Id="rId17" Type="http://schemas.openxmlformats.org/officeDocument/2006/relationships/slide" Target="slides/slide16.xml" />
  <Relationship Id="rId2" Type="http://schemas.openxmlformats.org/officeDocument/2006/relationships/slide" Target="slides/slide1.xml" />
  <Relationship Id="rId16" Type="http://schemas.openxmlformats.org/officeDocument/2006/relationships/slide" Target="slides/slide15.xml" />
  <Relationship Id="rId20" Type="http://schemas.openxmlformats.org/officeDocument/2006/relationships/presProps" Target="presProps.xml" />
  <Relationship Id="rId1" Type="http://schemas.openxmlformats.org/officeDocument/2006/relationships/slideMaster" Target="slideMasters/slideMaster1.xml" />
  <Relationship Id="rId6" Type="http://schemas.openxmlformats.org/officeDocument/2006/relationships/slide" Target="slides/slide5.xml" />
  <Relationship Id="rId11" Type="http://schemas.openxmlformats.org/officeDocument/2006/relationships/slide" Target="slides/slide10.xml" />
  <Relationship Id="rId5" Type="http://schemas.openxmlformats.org/officeDocument/2006/relationships/slide" Target="slides/slide4.xml" />
  <Relationship Id="rId15" Type="http://schemas.openxmlformats.org/officeDocument/2006/relationships/slide" Target="slides/slide14.xml" />
  <Relationship Id="rId23" Type="http://schemas.openxmlformats.org/officeDocument/2006/relationships/tableStyles" Target="tableStyles.xml" />
  <Relationship Id="rId10" Type="http://schemas.openxmlformats.org/officeDocument/2006/relationships/slide" Target="slides/slide9.xml" />
  <Relationship Id="rId19" Type="http://schemas.openxmlformats.org/officeDocument/2006/relationships/notesMaster" Target="notesMasters/notesMaster1.xml" />
  <Relationship Id="rId4" Type="http://schemas.openxmlformats.org/officeDocument/2006/relationships/slide" Target="slides/slide3.xml" />
  <Relationship Id="rId9" Type="http://schemas.openxmlformats.org/officeDocument/2006/relationships/slide" Target="slides/slide8.xml" />
  <Relationship Id="rId14" Type="http://schemas.openxmlformats.org/officeDocument/2006/relationships/slide" Target="slides/slide13.xml" />
  <Relationship Id="rId22" Type="http://schemas.openxmlformats.org/officeDocument/2006/relationships/theme" Target="theme/theme1.xml" />
</Relationships>
</file>

<file path=ppt/notesMasters/_rels/notesMaster1.xml.rels>&#65279;<?xml version="1.0" encoding="utf-8" standalone="yes"?>
<Relationships xmlns="http://schemas.openxmlformats.org/package/2006/relationships">
  <Relationship Id="rId1" Type="http://schemas.openxmlformats.org/officeDocument/2006/relationships/theme" Target="../theme/theme2.xml" />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50529" cy="497524"/>
          </a:xfrm>
          <a:prstGeom prst="rect">
            <a:avLst/>
          </a:prstGeom>
        </p:spPr>
        <p:txBody>
          <a:bodyPr vert="horz" lIns="91550" tIns="45774" rIns="91550" bIns="4577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082" y="0"/>
            <a:ext cx="2950529" cy="497524"/>
          </a:xfrm>
          <a:prstGeom prst="rect">
            <a:avLst/>
          </a:prstGeom>
        </p:spPr>
        <p:txBody>
          <a:bodyPr vert="horz" lIns="91550" tIns="45774" rIns="91550" bIns="45774" rtlCol="0"/>
          <a:lstStyle>
            <a:lvl1pPr algn="r">
              <a:defRPr sz="1200"/>
            </a:lvl1pPr>
          </a:lstStyle>
          <a:p>
            <a:fld id="{6F911C0D-1AA2-4806-872C-D986369F56E0}" type="datetimeFigureOut">
              <a:rPr kumimoji="1" lang="ja-JP" altLang="en-US" smtClean="0"/>
              <a:t>2021/3/16</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550" tIns="45774" rIns="91550" bIns="45774" rtlCol="0" anchor="ctr"/>
          <a:lstStyle/>
          <a:p>
            <a:endParaRPr lang="ja-JP" altLang="en-US"/>
          </a:p>
        </p:txBody>
      </p:sp>
      <p:sp>
        <p:nvSpPr>
          <p:cNvPr id="5" name="ノート プレースホルダー 4"/>
          <p:cNvSpPr>
            <a:spLocks noGrp="1"/>
          </p:cNvSpPr>
          <p:nvPr>
            <p:ph type="body" sz="quarter" idx="3"/>
          </p:nvPr>
        </p:nvSpPr>
        <p:spPr>
          <a:xfrm>
            <a:off x="680403" y="4782900"/>
            <a:ext cx="5446396" cy="3913425"/>
          </a:xfrm>
          <a:prstGeom prst="rect">
            <a:avLst/>
          </a:prstGeom>
        </p:spPr>
        <p:txBody>
          <a:bodyPr vert="horz" lIns="91550" tIns="45774" rIns="91550" bIns="45774"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1814"/>
            <a:ext cx="2950529" cy="497524"/>
          </a:xfrm>
          <a:prstGeom prst="rect">
            <a:avLst/>
          </a:prstGeom>
        </p:spPr>
        <p:txBody>
          <a:bodyPr vert="horz" lIns="91550" tIns="45774" rIns="91550" bIns="4577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082" y="9441814"/>
            <a:ext cx="2950529" cy="497524"/>
          </a:xfrm>
          <a:prstGeom prst="rect">
            <a:avLst/>
          </a:prstGeom>
        </p:spPr>
        <p:txBody>
          <a:bodyPr vert="horz" lIns="91550" tIns="45774" rIns="91550" bIns="45774" rtlCol="0" anchor="b"/>
          <a:lstStyle>
            <a:lvl1pPr algn="r">
              <a:defRPr sz="1200"/>
            </a:lvl1pPr>
          </a:lstStyle>
          <a:p>
            <a:fld id="{77294BAD-E855-418D-8DFA-3CF532FC8D26}" type="slidenum">
              <a:rPr kumimoji="1" lang="ja-JP" altLang="en-US" smtClean="0"/>
              <a:t>‹#›</a:t>
            </a:fld>
            <a:endParaRPr kumimoji="1" lang="ja-JP" altLang="en-US"/>
          </a:p>
        </p:txBody>
      </p:sp>
    </p:spTree>
    <p:extLst>
      <p:ext uri="{BB962C8B-B14F-4D97-AF65-F5344CB8AC3E}">
        <p14:creationId xmlns:p14="http://schemas.microsoft.com/office/powerpoint/2010/main" val="21614005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&#65279;<?xml version="1.0" encoding="utf-8" standalone="yes"?>
<Relationships xmlns="http://schemas.openxmlformats.org/package/2006/relationships">
  <Relationship Id="rId2" Type="http://schemas.openxmlformats.org/officeDocument/2006/relationships/slide" Target="../slides/slide1.xml" />
  <Relationship Id="rId1" Type="http://schemas.openxmlformats.org/officeDocument/2006/relationships/notesMaster" Target="../notesMasters/notesMaster1.xml" />
</Relationships>
</file>

<file path=ppt/notesSlides/_rels/notesSlide10.xml.rels>&#65279;<?xml version="1.0" encoding="utf-8" standalone="yes"?>
<Relationships xmlns="http://schemas.openxmlformats.org/package/2006/relationships">
  <Relationship Id="rId2" Type="http://schemas.openxmlformats.org/officeDocument/2006/relationships/slide" Target="../slides/slide10.xml" />
  <Relationship Id="rId1" Type="http://schemas.openxmlformats.org/officeDocument/2006/relationships/notesMaster" Target="../notesMasters/notesMaster1.xml" />
</Relationships>
</file>

<file path=ppt/notesSlides/_rels/notesSlide11.xml.rels>&#65279;<?xml version="1.0" encoding="utf-8" standalone="yes"?>
<Relationships xmlns="http://schemas.openxmlformats.org/package/2006/relationships">
  <Relationship Id="rId2" Type="http://schemas.openxmlformats.org/officeDocument/2006/relationships/slide" Target="../slides/slide11.xml" />
  <Relationship Id="rId1" Type="http://schemas.openxmlformats.org/officeDocument/2006/relationships/notesMaster" Target="../notesMasters/notesMaster1.xml" />
</Relationships>
</file>

<file path=ppt/notesSlides/_rels/notesSlide12.xml.rels>&#65279;<?xml version="1.0" encoding="utf-8" standalone="yes"?>
<Relationships xmlns="http://schemas.openxmlformats.org/package/2006/relationships">
  <Relationship Id="rId2" Type="http://schemas.openxmlformats.org/officeDocument/2006/relationships/slide" Target="../slides/slide12.xml" />
  <Relationship Id="rId1" Type="http://schemas.openxmlformats.org/officeDocument/2006/relationships/notesMaster" Target="../notesMasters/notesMaster1.xml" />
</Relationships>
</file>

<file path=ppt/notesSlides/_rels/notesSlide13.xml.rels>&#65279;<?xml version="1.0" encoding="utf-8" standalone="yes"?>
<Relationships xmlns="http://schemas.openxmlformats.org/package/2006/relationships">
  <Relationship Id="rId2" Type="http://schemas.openxmlformats.org/officeDocument/2006/relationships/slide" Target="../slides/slide13.xml" />
  <Relationship Id="rId1" Type="http://schemas.openxmlformats.org/officeDocument/2006/relationships/notesMaster" Target="../notesMasters/notesMaster1.xml" />
</Relationships>
</file>

<file path=ppt/notesSlides/_rels/notesSlide14.xml.rels>&#65279;<?xml version="1.0" encoding="utf-8" standalone="yes"?>
<Relationships xmlns="http://schemas.openxmlformats.org/package/2006/relationships">
  <Relationship Id="rId2" Type="http://schemas.openxmlformats.org/officeDocument/2006/relationships/slide" Target="../slides/slide14.xml" />
  <Relationship Id="rId1" Type="http://schemas.openxmlformats.org/officeDocument/2006/relationships/notesMaster" Target="../notesMasters/notesMaster1.xml" />
</Relationships>
</file>

<file path=ppt/notesSlides/_rels/notesSlide15.xml.rels>&#65279;<?xml version="1.0" encoding="utf-8" standalone="yes"?>
<Relationships xmlns="http://schemas.openxmlformats.org/package/2006/relationships">
  <Relationship Id="rId2" Type="http://schemas.openxmlformats.org/officeDocument/2006/relationships/slide" Target="../slides/slide15.xml" />
  <Relationship Id="rId1" Type="http://schemas.openxmlformats.org/officeDocument/2006/relationships/notesMaster" Target="../notesMasters/notesMaster1.xml" />
</Relationships>
</file>

<file path=ppt/notesSlides/_rels/notesSlide16.xml.rels>&#65279;<?xml version="1.0" encoding="utf-8" standalone="yes"?>
<Relationships xmlns="http://schemas.openxmlformats.org/package/2006/relationships">
  <Relationship Id="rId2" Type="http://schemas.openxmlformats.org/officeDocument/2006/relationships/slide" Target="../slides/slide16.xml" />
  <Relationship Id="rId1" Type="http://schemas.openxmlformats.org/officeDocument/2006/relationships/notesMaster" Target="../notesMasters/notesMaster1.xml" />
</Relationships>
</file>

<file path=ppt/notesSlides/_rels/notesSlide17.xml.rels>&#65279;<?xml version="1.0" encoding="utf-8" standalone="yes"?>
<Relationships xmlns="http://schemas.openxmlformats.org/package/2006/relationships">
  <Relationship Id="rId2" Type="http://schemas.openxmlformats.org/officeDocument/2006/relationships/slide" Target="../slides/slide17.xml" />
  <Relationship Id="rId1" Type="http://schemas.openxmlformats.org/officeDocument/2006/relationships/notesMaster" Target="../notesMasters/notesMaster1.xml" />
</Relationships>
</file>

<file path=ppt/notesSlides/_rels/notesSlide2.xml.rels>&#65279;<?xml version="1.0" encoding="utf-8" standalone="yes"?>
<Relationships xmlns="http://schemas.openxmlformats.org/package/2006/relationships">
  <Relationship Id="rId2" Type="http://schemas.openxmlformats.org/officeDocument/2006/relationships/slide" Target="../slides/slide2.xml" />
  <Relationship Id="rId1" Type="http://schemas.openxmlformats.org/officeDocument/2006/relationships/notesMaster" Target="../notesMasters/notesMaster1.xml" />
</Relationships>
</file>

<file path=ppt/notesSlides/_rels/notesSlide3.xml.rels>&#65279;<?xml version="1.0" encoding="utf-8" standalone="yes"?>
<Relationships xmlns="http://schemas.openxmlformats.org/package/2006/relationships">
  <Relationship Id="rId2" Type="http://schemas.openxmlformats.org/officeDocument/2006/relationships/slide" Target="../slides/slide3.xml" />
  <Relationship Id="rId1" Type="http://schemas.openxmlformats.org/officeDocument/2006/relationships/notesMaster" Target="../notesMasters/notesMaster1.xml" />
</Relationships>
</file>

<file path=ppt/notesSlides/_rels/notesSlide4.xml.rels>&#65279;<?xml version="1.0" encoding="utf-8" standalone="yes"?>
<Relationships xmlns="http://schemas.openxmlformats.org/package/2006/relationships">
  <Relationship Id="rId2" Type="http://schemas.openxmlformats.org/officeDocument/2006/relationships/slide" Target="../slides/slide4.xml" />
  <Relationship Id="rId1" Type="http://schemas.openxmlformats.org/officeDocument/2006/relationships/notesMaster" Target="../notesMasters/notesMaster1.xml" />
</Relationships>
</file>

<file path=ppt/notesSlides/_rels/notesSlide5.xml.rels>&#65279;<?xml version="1.0" encoding="utf-8" standalone="yes"?>
<Relationships xmlns="http://schemas.openxmlformats.org/package/2006/relationships">
  <Relationship Id="rId2" Type="http://schemas.openxmlformats.org/officeDocument/2006/relationships/slide" Target="../slides/slide5.xml" />
  <Relationship Id="rId1" Type="http://schemas.openxmlformats.org/officeDocument/2006/relationships/notesMaster" Target="../notesMasters/notesMaster1.xml" />
</Relationships>
</file>

<file path=ppt/notesSlides/_rels/notesSlide6.xml.rels>&#65279;<?xml version="1.0" encoding="utf-8" standalone="yes"?>
<Relationships xmlns="http://schemas.openxmlformats.org/package/2006/relationships">
  <Relationship Id="rId2" Type="http://schemas.openxmlformats.org/officeDocument/2006/relationships/slide" Target="../slides/slide6.xml" />
  <Relationship Id="rId1" Type="http://schemas.openxmlformats.org/officeDocument/2006/relationships/notesMaster" Target="../notesMasters/notesMaster1.xml" />
</Relationships>
</file>

<file path=ppt/notesSlides/_rels/notesSlide7.xml.rels>&#65279;<?xml version="1.0" encoding="utf-8" standalone="yes"?>
<Relationships xmlns="http://schemas.openxmlformats.org/package/2006/relationships">
  <Relationship Id="rId2" Type="http://schemas.openxmlformats.org/officeDocument/2006/relationships/slide" Target="../slides/slide7.xml" />
  <Relationship Id="rId1" Type="http://schemas.openxmlformats.org/officeDocument/2006/relationships/notesMaster" Target="../notesMasters/notesMaster1.xml" />
</Relationships>
</file>

<file path=ppt/notesSlides/_rels/notesSlide8.xml.rels>&#65279;<?xml version="1.0" encoding="utf-8" standalone="yes"?>
<Relationships xmlns="http://schemas.openxmlformats.org/package/2006/relationships">
  <Relationship Id="rId2" Type="http://schemas.openxmlformats.org/officeDocument/2006/relationships/slide" Target="../slides/slide8.xml" />
  <Relationship Id="rId1" Type="http://schemas.openxmlformats.org/officeDocument/2006/relationships/notesMaster" Target="../notesMasters/notesMaster1.xml" />
</Relationships>
</file>

<file path=ppt/notesSlides/_rels/notesSlide9.xml.rels>&#65279;<?xml version="1.0" encoding="utf-8" standalone="yes"?>
<Relationships xmlns="http://schemas.openxmlformats.org/package/2006/relationships">
  <Relationship Id="rId2" Type="http://schemas.openxmlformats.org/officeDocument/2006/relationships/slide" Target="../slides/slide9.xml" />
  <Relationship Id="rId1" Type="http://schemas.openxmlformats.org/officeDocument/2006/relationships/notesMaster" Target="../notesMasters/notesMaster1.xml" />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游ゴシック" panose="020B0400000000000000" pitchFamily="50" charset="-128"/>
                <a:ea typeface="游ゴシック" panose="020B0400000000000000" pitchFamily="50" charset="-128"/>
              </a:rPr>
              <a:t>（説明例）</a:t>
            </a:r>
            <a:endParaRPr kumimoji="1" lang="en-US" altLang="ja-JP" dirty="0" smtClean="0">
              <a:latin typeface="游ゴシック" panose="020B0400000000000000" pitchFamily="50" charset="-128"/>
              <a:ea typeface="游ゴシック" panose="020B0400000000000000" pitchFamily="50" charset="-128"/>
            </a:endParaRPr>
          </a:p>
          <a:p>
            <a:r>
              <a:rPr kumimoji="1" lang="ja-JP" altLang="en-US" dirty="0" smtClean="0">
                <a:latin typeface="游ゴシック" panose="020B0400000000000000" pitchFamily="50" charset="-128"/>
                <a:ea typeface="游ゴシック" panose="020B0400000000000000" pitchFamily="50" charset="-128"/>
              </a:rPr>
              <a:t>プラスチックごみが３番目に多いこと、そのプラスチックごみで海がピンチであることを考える。</a:t>
            </a:r>
            <a:endParaRPr kumimoji="1" lang="en-US" altLang="ja-JP" dirty="0" smtClean="0">
              <a:latin typeface="游ゴシック" panose="020B0400000000000000" pitchFamily="50" charset="-128"/>
              <a:ea typeface="游ゴシック" panose="020B0400000000000000" pitchFamily="50" charset="-128"/>
            </a:endParaRPr>
          </a:p>
          <a:p>
            <a:endParaRPr kumimoji="1" lang="en-US" altLang="ja-JP" dirty="0" smtClean="0">
              <a:latin typeface="游ゴシック" panose="020B0400000000000000" pitchFamily="50" charset="-128"/>
              <a:ea typeface="游ゴシック" panose="020B0400000000000000" pitchFamily="50" charset="-128"/>
            </a:endParaRPr>
          </a:p>
          <a:p>
            <a:endParaRPr kumimoji="1" lang="en-US" altLang="ja-JP" dirty="0" smtClean="0">
              <a:latin typeface="游ゴシック" panose="020B0400000000000000" pitchFamily="50" charset="-128"/>
              <a:ea typeface="游ゴシック" panose="020B0400000000000000" pitchFamily="50" charset="-128"/>
            </a:endParaRPr>
          </a:p>
          <a:p>
            <a:pPr defTabSz="915494">
              <a:defRPr/>
            </a:pPr>
            <a:r>
              <a:rPr kumimoji="1" lang="en-US" altLang="ja-JP" dirty="0" smtClean="0">
                <a:latin typeface="游ゴシック" panose="020B0400000000000000" pitchFamily="50" charset="-128"/>
                <a:ea typeface="游ゴシック" panose="020B0400000000000000" pitchFamily="50" charset="-128"/>
              </a:rPr>
              <a:t>※</a:t>
            </a:r>
            <a:r>
              <a:rPr kumimoji="1" lang="ja-JP" altLang="en-US" dirty="0" smtClean="0">
                <a:latin typeface="游ゴシック" panose="020B0400000000000000" pitchFamily="50" charset="-128"/>
                <a:ea typeface="游ゴシック" panose="020B0400000000000000" pitchFamily="50" charset="-128"/>
              </a:rPr>
              <a:t>講座では「海洋プラスチックごみ」とは表現せず</a:t>
            </a:r>
            <a:r>
              <a:rPr kumimoji="1" lang="ja-JP" altLang="en-US" dirty="0" smtClean="0">
                <a:latin typeface="游ゴシック" panose="020B0400000000000000" pitchFamily="50" charset="-128"/>
                <a:ea typeface="游ゴシック" panose="020B0400000000000000" pitchFamily="50" charset="-128"/>
              </a:rPr>
              <a:t>、</a:t>
            </a:r>
            <a:endParaRPr kumimoji="1" lang="en-US" altLang="ja-JP" dirty="0" smtClean="0">
              <a:latin typeface="游ゴシック" panose="020B0400000000000000" pitchFamily="50" charset="-128"/>
              <a:ea typeface="游ゴシック" panose="020B0400000000000000" pitchFamily="50" charset="-128"/>
            </a:endParaRPr>
          </a:p>
          <a:p>
            <a:pPr defTabSz="915494">
              <a:defRPr/>
            </a:pPr>
            <a:r>
              <a:rPr kumimoji="1" lang="ja-JP" altLang="en-US" dirty="0" smtClean="0">
                <a:latin typeface="游ゴシック" panose="020B0400000000000000" pitchFamily="50" charset="-128"/>
                <a:ea typeface="游ゴシック" panose="020B0400000000000000" pitchFamily="50" charset="-128"/>
              </a:rPr>
              <a:t>より</a:t>
            </a:r>
            <a:r>
              <a:rPr kumimoji="1" lang="ja-JP" altLang="en-US" dirty="0" smtClean="0">
                <a:latin typeface="游ゴシック" panose="020B0400000000000000" pitchFamily="50" charset="-128"/>
                <a:ea typeface="游ゴシック" panose="020B0400000000000000" pitchFamily="50" charset="-128"/>
              </a:rPr>
              <a:t>身近な言葉を</a:t>
            </a:r>
            <a:r>
              <a:rPr kumimoji="1" lang="ja-JP" altLang="en-US" dirty="0" smtClean="0">
                <a:latin typeface="游ゴシック" panose="020B0400000000000000" pitchFamily="50" charset="-128"/>
                <a:ea typeface="游ゴシック" panose="020B0400000000000000" pitchFamily="50" charset="-128"/>
              </a:rPr>
              <a:t>通して身近</a:t>
            </a:r>
            <a:r>
              <a:rPr kumimoji="1" lang="ja-JP" altLang="en-US" dirty="0" smtClean="0">
                <a:latin typeface="游ゴシック" panose="020B0400000000000000" pitchFamily="50" charset="-128"/>
                <a:ea typeface="游ゴシック" panose="020B0400000000000000" pitchFamily="50" charset="-128"/>
              </a:rPr>
              <a:t>な問題と考えられるようにするため</a:t>
            </a:r>
            <a:r>
              <a:rPr kumimoji="1" lang="ja-JP" altLang="en-US" dirty="0" smtClean="0">
                <a:latin typeface="游ゴシック" panose="020B0400000000000000" pitchFamily="50" charset="-128"/>
                <a:ea typeface="游ゴシック" panose="020B0400000000000000" pitchFamily="50" charset="-128"/>
              </a:rPr>
              <a:t>、</a:t>
            </a:r>
            <a:endParaRPr kumimoji="1" lang="en-US" altLang="ja-JP" smtClean="0">
              <a:latin typeface="游ゴシック" panose="020B0400000000000000" pitchFamily="50" charset="-128"/>
              <a:ea typeface="游ゴシック" panose="020B0400000000000000" pitchFamily="50" charset="-128"/>
            </a:endParaRPr>
          </a:p>
          <a:p>
            <a:pPr defTabSz="915494">
              <a:defRPr/>
            </a:pPr>
            <a:r>
              <a:rPr kumimoji="1" lang="ja-JP" altLang="en-US" smtClean="0">
                <a:latin typeface="游ゴシック" panose="020B0400000000000000" pitchFamily="50" charset="-128"/>
                <a:ea typeface="游ゴシック" panose="020B0400000000000000" pitchFamily="50" charset="-128"/>
              </a:rPr>
              <a:t>「</a:t>
            </a:r>
            <a:r>
              <a:rPr kumimoji="1" lang="ja-JP" altLang="en-US" dirty="0" smtClean="0">
                <a:latin typeface="游ゴシック" panose="020B0400000000000000" pitchFamily="50" charset="-128"/>
                <a:ea typeface="游ゴシック" panose="020B0400000000000000" pitchFamily="50" charset="-128"/>
              </a:rPr>
              <a:t>海の中のプラスチックごみ」と表現する。</a:t>
            </a:r>
            <a:endParaRPr kumimoji="1" lang="en-US" altLang="ja-JP" dirty="0" smtClean="0">
              <a:latin typeface="游ゴシック" panose="020B0400000000000000" pitchFamily="50" charset="-128"/>
              <a:ea typeface="游ゴシック" panose="020B0400000000000000" pitchFamily="50" charset="-128"/>
            </a:endParaRPr>
          </a:p>
          <a:p>
            <a:pPr defTabSz="915494">
              <a:defRPr/>
            </a:pPr>
            <a:r>
              <a:rPr kumimoji="1" lang="ja-JP" altLang="en-US" dirty="0" smtClean="0">
                <a:latin typeface="游ゴシック" panose="020B0400000000000000" pitchFamily="50" charset="-128"/>
                <a:ea typeface="游ゴシック" panose="020B0400000000000000" pitchFamily="50" charset="-128"/>
              </a:rPr>
              <a:t>（専門用語は出来るだけ避け、平易な言葉を使ってより身近な問題であることに気づかせる）</a:t>
            </a:r>
            <a:endParaRPr kumimoji="1" lang="en-US" altLang="ja-JP" dirty="0" smtClean="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77294BAD-E855-418D-8DFA-3CF532FC8D26}" type="slidenum">
              <a:rPr kumimoji="1" lang="ja-JP" altLang="en-US" smtClean="0"/>
              <a:t>1</a:t>
            </a:fld>
            <a:endParaRPr kumimoji="1" lang="ja-JP" altLang="en-US"/>
          </a:p>
        </p:txBody>
      </p:sp>
    </p:spTree>
    <p:extLst>
      <p:ext uri="{BB962C8B-B14F-4D97-AF65-F5344CB8AC3E}">
        <p14:creationId xmlns:p14="http://schemas.microsoft.com/office/powerpoint/2010/main" val="4192993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77294BAD-E855-418D-8DFA-3CF532FC8D26}" type="slidenum">
              <a:rPr kumimoji="1" lang="ja-JP" altLang="en-US" smtClean="0"/>
              <a:t>10</a:t>
            </a:fld>
            <a:endParaRPr kumimoji="1" lang="ja-JP" altLang="en-US"/>
          </a:p>
        </p:txBody>
      </p:sp>
    </p:spTree>
    <p:extLst>
      <p:ext uri="{BB962C8B-B14F-4D97-AF65-F5344CB8AC3E}">
        <p14:creationId xmlns:p14="http://schemas.microsoft.com/office/powerpoint/2010/main" val="1188764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游ゴシック" panose="020B0400000000000000" pitchFamily="50" charset="-128"/>
                <a:ea typeface="游ゴシック" panose="020B0400000000000000" pitchFamily="50" charset="-128"/>
              </a:rPr>
              <a:t>（説明例）</a:t>
            </a:r>
            <a:endParaRPr kumimoji="1" lang="en-US" altLang="ja-JP" dirty="0" smtClean="0">
              <a:latin typeface="游ゴシック" panose="020B0400000000000000" pitchFamily="50" charset="-128"/>
              <a:ea typeface="游ゴシック" panose="020B0400000000000000" pitchFamily="50" charset="-128"/>
            </a:endParaRPr>
          </a:p>
          <a:p>
            <a:r>
              <a:rPr kumimoji="1" lang="ja-JP" altLang="en-US" dirty="0" smtClean="0">
                <a:latin typeface="游ゴシック" panose="020B0400000000000000" pitchFamily="50" charset="-128"/>
                <a:ea typeface="游ゴシック" panose="020B0400000000000000" pitchFamily="50" charset="-128"/>
              </a:rPr>
              <a:t>本シートは、</a:t>
            </a:r>
            <a:r>
              <a:rPr kumimoji="1" lang="en-US" altLang="ja-JP" dirty="0" smtClean="0">
                <a:latin typeface="游ゴシック" panose="020B0400000000000000" pitchFamily="50" charset="-128"/>
                <a:ea typeface="游ゴシック" panose="020B0400000000000000" pitchFamily="50" charset="-128"/>
              </a:rPr>
              <a:t>A2</a:t>
            </a:r>
            <a:r>
              <a:rPr kumimoji="1" lang="ja-JP" altLang="en-US" dirty="0" smtClean="0">
                <a:latin typeface="游ゴシック" panose="020B0400000000000000" pitchFamily="50" charset="-128"/>
                <a:ea typeface="游ゴシック" panose="020B0400000000000000" pitchFamily="50" charset="-128"/>
              </a:rPr>
              <a:t>サイズに拡大コピーして使用する。</a:t>
            </a:r>
            <a:endParaRPr kumimoji="1" lang="en-US" altLang="ja-JP" dirty="0" smtClean="0">
              <a:latin typeface="游ゴシック" panose="020B0400000000000000" pitchFamily="50" charset="-128"/>
              <a:ea typeface="游ゴシック" panose="020B0400000000000000" pitchFamily="50" charset="-128"/>
            </a:endParaRPr>
          </a:p>
          <a:p>
            <a:r>
              <a:rPr kumimoji="1" lang="ja-JP" altLang="en-US" dirty="0" smtClean="0">
                <a:latin typeface="游ゴシック" panose="020B0400000000000000" pitchFamily="50" charset="-128"/>
                <a:ea typeface="游ゴシック" panose="020B0400000000000000" pitchFamily="50" charset="-128"/>
              </a:rPr>
              <a:t>各ごみサンプルの前に置くため、１回あたり</a:t>
            </a:r>
            <a:r>
              <a:rPr kumimoji="1" lang="en-US" altLang="ja-JP" dirty="0" smtClean="0">
                <a:latin typeface="游ゴシック" panose="020B0400000000000000" pitchFamily="50" charset="-128"/>
                <a:ea typeface="游ゴシック" panose="020B0400000000000000" pitchFamily="50" charset="-128"/>
              </a:rPr>
              <a:t>5</a:t>
            </a:r>
            <a:r>
              <a:rPr kumimoji="1" lang="ja-JP" altLang="en-US" dirty="0" smtClean="0">
                <a:latin typeface="游ゴシック" panose="020B0400000000000000" pitchFamily="50" charset="-128"/>
                <a:ea typeface="游ゴシック" panose="020B0400000000000000" pitchFamily="50" charset="-128"/>
              </a:rPr>
              <a:t>枚必要になる。</a:t>
            </a:r>
            <a:endParaRPr kumimoji="1" lang="en-US" altLang="ja-JP" dirty="0" smtClean="0">
              <a:latin typeface="游ゴシック" panose="020B0400000000000000" pitchFamily="50" charset="-128"/>
              <a:ea typeface="游ゴシック" panose="020B0400000000000000" pitchFamily="50" charset="-128"/>
            </a:endParaRPr>
          </a:p>
          <a:p>
            <a:endParaRPr kumimoji="1" lang="en-US" altLang="ja-JP" dirty="0" smtClean="0">
              <a:latin typeface="游ゴシック" panose="020B0400000000000000" pitchFamily="50" charset="-128"/>
              <a:ea typeface="游ゴシック" panose="020B0400000000000000" pitchFamily="50" charset="-128"/>
            </a:endParaRPr>
          </a:p>
          <a:p>
            <a:r>
              <a:rPr kumimoji="1" lang="ja-JP" altLang="en-US" dirty="0" smtClean="0">
                <a:latin typeface="游ゴシック" panose="020B0400000000000000" pitchFamily="50" charset="-128"/>
                <a:ea typeface="游ゴシック" panose="020B0400000000000000" pitchFamily="50" charset="-128"/>
              </a:rPr>
              <a:t>受講者１人あたり５枚のシール等を配布し、５つのサンプルの前にそれぞれ置いた本解答用紙にシールで解答させる。</a:t>
            </a:r>
            <a:endParaRPr kumimoji="1" lang="en-US" altLang="ja-JP" dirty="0" smtClean="0">
              <a:latin typeface="游ゴシック" panose="020B0400000000000000" pitchFamily="50" charset="-128"/>
              <a:ea typeface="游ゴシック" panose="020B0400000000000000" pitchFamily="50" charset="-128"/>
            </a:endParaRPr>
          </a:p>
          <a:p>
            <a:endParaRPr kumimoji="1" lang="en-US" altLang="ja-JP" dirty="0" smtClean="0">
              <a:latin typeface="游ゴシック" panose="020B0400000000000000" pitchFamily="50" charset="-128"/>
              <a:ea typeface="游ゴシック" panose="020B0400000000000000" pitchFamily="50" charset="-128"/>
            </a:endParaRPr>
          </a:p>
          <a:p>
            <a:r>
              <a:rPr kumimoji="1" lang="ja-JP" altLang="en-US" dirty="0" smtClean="0">
                <a:latin typeface="游ゴシック" panose="020B0400000000000000" pitchFamily="50" charset="-128"/>
                <a:ea typeface="游ゴシック" panose="020B0400000000000000" pitchFamily="50" charset="-128"/>
              </a:rPr>
              <a:t>制限時間の２分が経過したところで答え合わせをする。</a:t>
            </a:r>
            <a:endParaRPr kumimoji="1" lang="en-US" altLang="ja-JP" dirty="0" smtClean="0">
              <a:latin typeface="游ゴシック" panose="020B0400000000000000" pitchFamily="50" charset="-128"/>
              <a:ea typeface="游ゴシック" panose="020B0400000000000000" pitchFamily="50" charset="-128"/>
            </a:endParaRPr>
          </a:p>
          <a:p>
            <a:r>
              <a:rPr kumimoji="1" lang="ja-JP" altLang="en-US" dirty="0" smtClean="0">
                <a:latin typeface="游ゴシック" panose="020B0400000000000000" pitchFamily="50" charset="-128"/>
                <a:ea typeface="游ゴシック" panose="020B0400000000000000" pitchFamily="50" charset="-128"/>
              </a:rPr>
              <a:t>それぞれのごみがどこに捨てられていたか、だけを確認し、詳細な解説はしない。</a:t>
            </a:r>
            <a:endParaRPr kumimoji="1" lang="en-US" altLang="ja-JP" dirty="0" smtClean="0">
              <a:latin typeface="游ゴシック" panose="020B0400000000000000" pitchFamily="50" charset="-128"/>
              <a:ea typeface="游ゴシック" panose="020B0400000000000000" pitchFamily="50" charset="-128"/>
            </a:endParaRPr>
          </a:p>
          <a:p>
            <a:endParaRPr kumimoji="1" lang="en-US" altLang="ja-JP" dirty="0" smtClean="0">
              <a:latin typeface="游ゴシック" panose="020B0400000000000000" pitchFamily="50" charset="-128"/>
              <a:ea typeface="游ゴシック" panose="020B0400000000000000" pitchFamily="50" charset="-128"/>
            </a:endParaRPr>
          </a:p>
          <a:p>
            <a:r>
              <a:rPr kumimoji="1" lang="ja-JP" altLang="en-US" dirty="0" smtClean="0">
                <a:latin typeface="游ゴシック" panose="020B0400000000000000" pitchFamily="50" charset="-128"/>
                <a:ea typeface="游ゴシック" panose="020B0400000000000000" pitchFamily="50" charset="-128"/>
              </a:rPr>
              <a:t>それよりもむしろ、</a:t>
            </a:r>
            <a:endParaRPr kumimoji="1" lang="en-US" altLang="ja-JP" dirty="0" smtClean="0">
              <a:latin typeface="游ゴシック" panose="020B0400000000000000" pitchFamily="50" charset="-128"/>
              <a:ea typeface="游ゴシック" panose="020B0400000000000000" pitchFamily="50" charset="-128"/>
            </a:endParaRPr>
          </a:p>
          <a:p>
            <a:r>
              <a:rPr kumimoji="1" lang="ja-JP" altLang="en-US" dirty="0" smtClean="0">
                <a:latin typeface="游ゴシック" panose="020B0400000000000000" pitchFamily="50" charset="-128"/>
                <a:ea typeface="游ゴシック" panose="020B0400000000000000" pitchFamily="50" charset="-128"/>
              </a:rPr>
              <a:t>「すべてのごみが、最後は海に行って海のプラごみになってしまう」ことを伝える。</a:t>
            </a:r>
            <a:endParaRPr kumimoji="1" lang="en-US" altLang="ja-JP" dirty="0" smtClean="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77294BAD-E855-418D-8DFA-3CF532FC8D26}" type="slidenum">
              <a:rPr kumimoji="1" lang="ja-JP" altLang="en-US" smtClean="0"/>
              <a:t>11</a:t>
            </a:fld>
            <a:endParaRPr kumimoji="1" lang="ja-JP" altLang="en-US"/>
          </a:p>
        </p:txBody>
      </p:sp>
    </p:spTree>
    <p:extLst>
      <p:ext uri="{BB962C8B-B14F-4D97-AF65-F5344CB8AC3E}">
        <p14:creationId xmlns:p14="http://schemas.microsoft.com/office/powerpoint/2010/main" val="4151020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latin typeface="游ゴシック" panose="020B0400000000000000" pitchFamily="50" charset="-128"/>
                <a:ea typeface="游ゴシック" panose="020B0400000000000000" pitchFamily="50" charset="-128"/>
              </a:rPr>
              <a:t>（説明例）</a:t>
            </a:r>
            <a:endParaRPr kumimoji="1" lang="en-US" altLang="ja-JP" dirty="0" smtClean="0">
              <a:latin typeface="游ゴシック" panose="020B0400000000000000" pitchFamily="50" charset="-128"/>
              <a:ea typeface="游ゴシック" panose="020B0400000000000000" pitchFamily="50" charset="-128"/>
            </a:endParaRPr>
          </a:p>
          <a:p>
            <a:r>
              <a:rPr kumimoji="1" lang="ja-JP" altLang="en-US" dirty="0" smtClean="0">
                <a:latin typeface="游ゴシック" panose="020B0400000000000000" pitchFamily="50" charset="-128"/>
                <a:ea typeface="游ゴシック" panose="020B0400000000000000" pitchFamily="50" charset="-128"/>
              </a:rPr>
              <a:t>ポイ捨てや外に放置されたプラスチックごみが散乱し、川を伝わって最後に海に流れ込む、</a:t>
            </a:r>
            <a:endParaRPr kumimoji="1" lang="en-US" altLang="ja-JP" dirty="0" smtClean="0">
              <a:latin typeface="游ゴシック" panose="020B0400000000000000" pitchFamily="50" charset="-128"/>
              <a:ea typeface="游ゴシック" panose="020B0400000000000000" pitchFamily="50" charset="-128"/>
            </a:endParaRPr>
          </a:p>
          <a:p>
            <a:r>
              <a:rPr kumimoji="1" lang="ja-JP" altLang="en-US" dirty="0" smtClean="0">
                <a:latin typeface="游ゴシック" panose="020B0400000000000000" pitchFamily="50" charset="-128"/>
                <a:ea typeface="游ゴシック" panose="020B0400000000000000" pitchFamily="50" charset="-128"/>
              </a:rPr>
              <a:t>海はプラごみが最後に流れ着く場所だということを、改めて解説する。</a:t>
            </a:r>
            <a:endParaRPr kumimoji="1" lang="en-US" altLang="ja-JP" dirty="0" smtClean="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77294BAD-E855-418D-8DFA-3CF532FC8D26}" type="slidenum">
              <a:rPr kumimoji="1" lang="ja-JP" altLang="en-US" smtClean="0"/>
              <a:t>12</a:t>
            </a:fld>
            <a:endParaRPr kumimoji="1" lang="ja-JP" altLang="en-US"/>
          </a:p>
        </p:txBody>
      </p:sp>
    </p:spTree>
    <p:extLst>
      <p:ext uri="{BB962C8B-B14F-4D97-AF65-F5344CB8AC3E}">
        <p14:creationId xmlns:p14="http://schemas.microsoft.com/office/powerpoint/2010/main" val="776673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77294BAD-E855-418D-8DFA-3CF532FC8D26}" type="slidenum">
              <a:rPr kumimoji="1" lang="ja-JP" altLang="en-US" smtClean="0"/>
              <a:t>13</a:t>
            </a:fld>
            <a:endParaRPr kumimoji="1" lang="ja-JP" altLang="en-US"/>
          </a:p>
        </p:txBody>
      </p:sp>
    </p:spTree>
    <p:extLst>
      <p:ext uri="{BB962C8B-B14F-4D97-AF65-F5344CB8AC3E}">
        <p14:creationId xmlns:p14="http://schemas.microsoft.com/office/powerpoint/2010/main" val="2437803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77294BAD-E855-418D-8DFA-3CF532FC8D26}" type="slidenum">
              <a:rPr kumimoji="1" lang="ja-JP" altLang="en-US" smtClean="0"/>
              <a:t>14</a:t>
            </a:fld>
            <a:endParaRPr kumimoji="1" lang="ja-JP" altLang="en-US"/>
          </a:p>
        </p:txBody>
      </p:sp>
    </p:spTree>
    <p:extLst>
      <p:ext uri="{BB962C8B-B14F-4D97-AF65-F5344CB8AC3E}">
        <p14:creationId xmlns:p14="http://schemas.microsoft.com/office/powerpoint/2010/main" val="2073412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77294BAD-E855-418D-8DFA-3CF532FC8D26}" type="slidenum">
              <a:rPr kumimoji="1" lang="ja-JP" altLang="en-US" smtClean="0"/>
              <a:t>15</a:t>
            </a:fld>
            <a:endParaRPr kumimoji="1" lang="ja-JP" altLang="en-US"/>
          </a:p>
        </p:txBody>
      </p:sp>
    </p:spTree>
    <p:extLst>
      <p:ext uri="{BB962C8B-B14F-4D97-AF65-F5344CB8AC3E}">
        <p14:creationId xmlns:p14="http://schemas.microsoft.com/office/powerpoint/2010/main" val="3548752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latin typeface="游ゴシック" panose="020B0400000000000000" pitchFamily="50" charset="-128"/>
                <a:ea typeface="游ゴシック" panose="020B0400000000000000" pitchFamily="50" charset="-128"/>
              </a:rPr>
              <a:t>（説明例）</a:t>
            </a:r>
            <a:endParaRPr kumimoji="1" lang="en-US" altLang="ja-JP" dirty="0" smtClean="0">
              <a:latin typeface="游ゴシック" panose="020B0400000000000000" pitchFamily="50" charset="-128"/>
              <a:ea typeface="游ゴシック" panose="020B0400000000000000" pitchFamily="50" charset="-128"/>
            </a:endParaRPr>
          </a:p>
          <a:p>
            <a:r>
              <a:rPr kumimoji="1" lang="ja-JP" altLang="en-US" dirty="0" smtClean="0">
                <a:latin typeface="游ゴシック" panose="020B0400000000000000" pitchFamily="50" charset="-128"/>
                <a:ea typeface="游ゴシック" panose="020B0400000000000000" pitchFamily="50" charset="-128"/>
              </a:rPr>
              <a:t>プラスチックごみを減らすために</a:t>
            </a:r>
            <a:r>
              <a:rPr kumimoji="1" lang="en-US" altLang="ja-JP" dirty="0" smtClean="0">
                <a:latin typeface="游ゴシック" panose="020B0400000000000000" pitchFamily="50" charset="-128"/>
                <a:ea typeface="游ゴシック" panose="020B0400000000000000" pitchFamily="50" charset="-128"/>
              </a:rPr>
              <a:t>4R</a:t>
            </a:r>
            <a:r>
              <a:rPr kumimoji="1" lang="ja-JP" altLang="en-US" dirty="0" smtClean="0">
                <a:latin typeface="游ゴシック" panose="020B0400000000000000" pitchFamily="50" charset="-128"/>
                <a:ea typeface="游ゴシック" panose="020B0400000000000000" pitchFamily="50" charset="-128"/>
              </a:rPr>
              <a:t>について考える。ワークブック</a:t>
            </a:r>
            <a:r>
              <a:rPr kumimoji="1" lang="en-US" altLang="ja-JP" dirty="0" smtClean="0">
                <a:latin typeface="游ゴシック" panose="020B0400000000000000" pitchFamily="50" charset="-128"/>
                <a:ea typeface="游ゴシック" panose="020B0400000000000000" pitchFamily="50" charset="-128"/>
              </a:rPr>
              <a:t>P4</a:t>
            </a:r>
            <a:r>
              <a:rPr kumimoji="1" lang="ja-JP" altLang="en-US" dirty="0" smtClean="0">
                <a:latin typeface="游ゴシック" panose="020B0400000000000000" pitchFamily="50" charset="-128"/>
                <a:ea typeface="游ゴシック" panose="020B0400000000000000" pitchFamily="50" charset="-128"/>
              </a:rPr>
              <a:t>を使用。</a:t>
            </a:r>
            <a:endParaRPr kumimoji="1" lang="en-US" altLang="ja-JP" dirty="0" smtClean="0">
              <a:latin typeface="游ゴシック" panose="020B0400000000000000" pitchFamily="50" charset="-128"/>
              <a:ea typeface="游ゴシック" panose="020B0400000000000000" pitchFamily="50" charset="-128"/>
            </a:endParaRPr>
          </a:p>
          <a:p>
            <a:endParaRPr kumimoji="1" lang="en-US" altLang="ja-JP" dirty="0" smtClean="0">
              <a:latin typeface="游ゴシック" panose="020B0400000000000000" pitchFamily="50" charset="-128"/>
              <a:ea typeface="游ゴシック" panose="020B0400000000000000" pitchFamily="50" charset="-128"/>
            </a:endParaRPr>
          </a:p>
          <a:p>
            <a:r>
              <a:rPr kumimoji="1" lang="ja-JP" altLang="en-US" dirty="0" smtClean="0">
                <a:latin typeface="游ゴシック" panose="020B0400000000000000" pitchFamily="50" charset="-128"/>
                <a:ea typeface="游ゴシック" panose="020B0400000000000000" pitchFamily="50" charset="-128"/>
              </a:rPr>
              <a:t>「トレイ」、「ペットボトル」、「レジ袋」のサンプルを掲げ、</a:t>
            </a:r>
            <a:endParaRPr kumimoji="1" lang="en-US" altLang="ja-JP" dirty="0" smtClean="0">
              <a:latin typeface="游ゴシック" panose="020B0400000000000000" pitchFamily="50" charset="-128"/>
              <a:ea typeface="游ゴシック" panose="020B0400000000000000" pitchFamily="50" charset="-128"/>
            </a:endParaRPr>
          </a:p>
          <a:p>
            <a:r>
              <a:rPr kumimoji="1" lang="en-US" altLang="ja-JP" dirty="0" smtClean="0">
                <a:latin typeface="游ゴシック" panose="020B0400000000000000" pitchFamily="50" charset="-128"/>
                <a:ea typeface="游ゴシック" panose="020B0400000000000000" pitchFamily="50" charset="-128"/>
              </a:rPr>
              <a:t>4R</a:t>
            </a:r>
            <a:r>
              <a:rPr kumimoji="1" lang="ja-JP" altLang="en-US" dirty="0" smtClean="0">
                <a:latin typeface="游ゴシック" panose="020B0400000000000000" pitchFamily="50" charset="-128"/>
                <a:ea typeface="游ゴシック" panose="020B0400000000000000" pitchFamily="50" charset="-128"/>
              </a:rPr>
              <a:t>のどれがしやすいか考える。</a:t>
            </a:r>
            <a:endParaRPr kumimoji="1" lang="en-US" altLang="ja-JP" dirty="0" smtClean="0">
              <a:latin typeface="游ゴシック" panose="020B0400000000000000" pitchFamily="50" charset="-128"/>
              <a:ea typeface="游ゴシック" panose="020B0400000000000000" pitchFamily="50" charset="-128"/>
            </a:endParaRPr>
          </a:p>
          <a:p>
            <a:endParaRPr kumimoji="1" lang="en-US" altLang="ja-JP" dirty="0" smtClean="0">
              <a:latin typeface="游ゴシック" panose="020B0400000000000000" pitchFamily="50" charset="-128"/>
              <a:ea typeface="游ゴシック" panose="020B0400000000000000" pitchFamily="50" charset="-128"/>
            </a:endParaRPr>
          </a:p>
          <a:p>
            <a:r>
              <a:rPr kumimoji="1" lang="ja-JP" altLang="en-US" dirty="0" smtClean="0">
                <a:latin typeface="游ゴシック" panose="020B0400000000000000" pitchFamily="50" charset="-128"/>
                <a:ea typeface="游ゴシック" panose="020B0400000000000000" pitchFamily="50" charset="-128"/>
              </a:rPr>
              <a:t>トレイで例示し、ペットボトル、レジ袋について、受講者に話し合って記入させる。時間は２分。</a:t>
            </a:r>
            <a:endParaRPr kumimoji="1" lang="en-US" altLang="ja-JP" dirty="0" smtClean="0">
              <a:latin typeface="游ゴシック" panose="020B0400000000000000" pitchFamily="50" charset="-128"/>
              <a:ea typeface="游ゴシック" panose="020B0400000000000000" pitchFamily="50" charset="-128"/>
            </a:endParaRPr>
          </a:p>
          <a:p>
            <a:endParaRPr kumimoji="1" lang="en-US" altLang="ja-JP" dirty="0" smtClean="0">
              <a:latin typeface="游ゴシック" panose="020B0400000000000000" pitchFamily="50" charset="-128"/>
              <a:ea typeface="游ゴシック" panose="020B0400000000000000" pitchFamily="50" charset="-128"/>
            </a:endParaRPr>
          </a:p>
          <a:p>
            <a:endParaRPr kumimoji="1" lang="en-US" altLang="ja-JP" dirty="0" smtClean="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77294BAD-E855-418D-8DFA-3CF532FC8D26}" type="slidenum">
              <a:rPr kumimoji="1" lang="ja-JP" altLang="en-US" smtClean="0"/>
              <a:t>16</a:t>
            </a:fld>
            <a:endParaRPr kumimoji="1" lang="ja-JP" altLang="en-US"/>
          </a:p>
        </p:txBody>
      </p:sp>
    </p:spTree>
    <p:extLst>
      <p:ext uri="{BB962C8B-B14F-4D97-AF65-F5344CB8AC3E}">
        <p14:creationId xmlns:p14="http://schemas.microsoft.com/office/powerpoint/2010/main" val="538693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latin typeface="游ゴシック" panose="020B0400000000000000" pitchFamily="50" charset="-128"/>
                <a:ea typeface="游ゴシック" panose="020B0400000000000000" pitchFamily="50" charset="-128"/>
              </a:rPr>
              <a:t>（説明例）</a:t>
            </a:r>
            <a:endParaRPr kumimoji="1" lang="en-US" altLang="ja-JP" smtClean="0">
              <a:latin typeface="游ゴシック" panose="020B0400000000000000" pitchFamily="50" charset="-128"/>
              <a:ea typeface="游ゴシック" panose="020B0400000000000000" pitchFamily="50" charset="-128"/>
            </a:endParaRPr>
          </a:p>
          <a:p>
            <a:r>
              <a:rPr kumimoji="1" lang="ja-JP" altLang="en-US" smtClean="0">
                <a:latin typeface="游ゴシック" panose="020B0400000000000000" pitchFamily="50" charset="-128"/>
                <a:ea typeface="游ゴシック" panose="020B0400000000000000" pitchFamily="50" charset="-128"/>
              </a:rPr>
              <a:t>答え</a:t>
            </a:r>
            <a:r>
              <a:rPr kumimoji="1" lang="ja-JP" altLang="en-US" dirty="0" smtClean="0">
                <a:latin typeface="游ゴシック" panose="020B0400000000000000" pitchFamily="50" charset="-128"/>
                <a:ea typeface="游ゴシック" panose="020B0400000000000000" pitchFamily="50" charset="-128"/>
              </a:rPr>
              <a:t>の例として、本シートを見せる。</a:t>
            </a:r>
            <a:endParaRPr kumimoji="1" lang="en-US" altLang="ja-JP" dirty="0" smtClean="0">
              <a:latin typeface="游ゴシック" panose="020B0400000000000000" pitchFamily="50" charset="-128"/>
              <a:ea typeface="游ゴシック" panose="020B0400000000000000" pitchFamily="50" charset="-128"/>
            </a:endParaRPr>
          </a:p>
          <a:p>
            <a:r>
              <a:rPr kumimoji="1" lang="ja-JP" altLang="en-US" dirty="0" smtClean="0">
                <a:latin typeface="游ゴシック" panose="020B0400000000000000" pitchFamily="50" charset="-128"/>
                <a:ea typeface="游ゴシック" panose="020B0400000000000000" pitchFamily="50" charset="-128"/>
              </a:rPr>
              <a:t>ただし、あくまで解答例であり、</a:t>
            </a:r>
            <a:endParaRPr kumimoji="1" lang="en-US" altLang="ja-JP" dirty="0" smtClean="0">
              <a:latin typeface="游ゴシック" panose="020B0400000000000000" pitchFamily="50" charset="-128"/>
              <a:ea typeface="游ゴシック" panose="020B0400000000000000" pitchFamily="50" charset="-128"/>
            </a:endParaRPr>
          </a:p>
          <a:p>
            <a:r>
              <a:rPr kumimoji="1" lang="ja-JP" altLang="en-US" dirty="0" smtClean="0">
                <a:latin typeface="游ゴシック" panose="020B0400000000000000" pitchFamily="50" charset="-128"/>
                <a:ea typeface="游ゴシック" panose="020B0400000000000000" pitchFamily="50" charset="-128"/>
              </a:rPr>
              <a:t>違う方法（例えば、ペットボトルのリユースなど）を答えた受講者があった時は、合理的な内容であれば正解とし、発表した受講者を褒めること。</a:t>
            </a:r>
            <a:endParaRPr kumimoji="1" lang="en-US" altLang="ja-JP" dirty="0" smtClean="0">
              <a:latin typeface="游ゴシック" panose="020B0400000000000000" pitchFamily="50" charset="-128"/>
              <a:ea typeface="游ゴシック" panose="020B0400000000000000" pitchFamily="50" charset="-128"/>
            </a:endParaRPr>
          </a:p>
          <a:p>
            <a:endParaRPr kumimoji="1" lang="en-US" altLang="ja-JP" dirty="0" smtClean="0">
              <a:latin typeface="游ゴシック" panose="020B0400000000000000" pitchFamily="50" charset="-128"/>
              <a:ea typeface="游ゴシック" panose="020B0400000000000000" pitchFamily="50" charset="-128"/>
            </a:endParaRPr>
          </a:p>
          <a:p>
            <a:r>
              <a:rPr kumimoji="1" lang="ja-JP" altLang="en-US" dirty="0" smtClean="0">
                <a:latin typeface="游ゴシック" panose="020B0400000000000000" pitchFamily="50" charset="-128"/>
                <a:ea typeface="游ゴシック" panose="020B0400000000000000" pitchFamily="50" charset="-128"/>
              </a:rPr>
              <a:t>最後に、</a:t>
            </a:r>
            <a:endParaRPr kumimoji="1" lang="en-US" altLang="ja-JP" dirty="0" smtClean="0">
              <a:latin typeface="游ゴシック" panose="020B0400000000000000" pitchFamily="50" charset="-128"/>
              <a:ea typeface="游ゴシック" panose="020B0400000000000000" pitchFamily="50" charset="-128"/>
            </a:endParaRPr>
          </a:p>
          <a:p>
            <a:r>
              <a:rPr kumimoji="1" lang="ja-JP" altLang="en-US" dirty="0" smtClean="0">
                <a:latin typeface="游ゴシック" panose="020B0400000000000000" pitchFamily="50" charset="-128"/>
                <a:ea typeface="游ゴシック" panose="020B0400000000000000" pitchFamily="50" charset="-128"/>
              </a:rPr>
              <a:t>みんなの家にはもっとたくさんのプラスチックごみがあると思うから、これから家で、プラスチックごみが</a:t>
            </a:r>
            <a:r>
              <a:rPr kumimoji="1" lang="en-US" altLang="ja-JP" dirty="0" smtClean="0">
                <a:latin typeface="游ゴシック" panose="020B0400000000000000" pitchFamily="50" charset="-128"/>
                <a:ea typeface="游ゴシック" panose="020B0400000000000000" pitchFamily="50" charset="-128"/>
              </a:rPr>
              <a:t>4R</a:t>
            </a:r>
            <a:r>
              <a:rPr kumimoji="1" lang="ja-JP" altLang="en-US" dirty="0" smtClean="0">
                <a:latin typeface="游ゴシック" panose="020B0400000000000000" pitchFamily="50" charset="-128"/>
                <a:ea typeface="游ゴシック" panose="020B0400000000000000" pitchFamily="50" charset="-128"/>
              </a:rPr>
              <a:t>でどう減らせるか家の人と考えて欲しいと投げかけて、コーナーを終了する。</a:t>
            </a:r>
            <a:endParaRPr kumimoji="1" lang="ja-JP" altLang="en-US"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77294BAD-E855-418D-8DFA-3CF532FC8D26}" type="slidenum">
              <a:rPr kumimoji="1" lang="ja-JP" altLang="en-US" smtClean="0"/>
              <a:t>17</a:t>
            </a:fld>
            <a:endParaRPr kumimoji="1" lang="ja-JP" altLang="en-US"/>
          </a:p>
        </p:txBody>
      </p:sp>
    </p:spTree>
    <p:extLst>
      <p:ext uri="{BB962C8B-B14F-4D97-AF65-F5344CB8AC3E}">
        <p14:creationId xmlns:p14="http://schemas.microsoft.com/office/powerpoint/2010/main" val="2666285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77294BAD-E855-418D-8DFA-3CF532FC8D26}" type="slidenum">
              <a:rPr kumimoji="1" lang="ja-JP" altLang="en-US" smtClean="0"/>
              <a:t>2</a:t>
            </a:fld>
            <a:endParaRPr kumimoji="1" lang="ja-JP" altLang="en-US"/>
          </a:p>
        </p:txBody>
      </p:sp>
    </p:spTree>
    <p:extLst>
      <p:ext uri="{BB962C8B-B14F-4D97-AF65-F5344CB8AC3E}">
        <p14:creationId xmlns:p14="http://schemas.microsoft.com/office/powerpoint/2010/main" val="647805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latin typeface="游ゴシック" panose="020B0400000000000000" pitchFamily="50" charset="-128"/>
                <a:ea typeface="游ゴシック" panose="020B0400000000000000" pitchFamily="50" charset="-128"/>
              </a:rPr>
              <a:t>（説明例）</a:t>
            </a:r>
            <a:endParaRPr kumimoji="1" lang="en-US" altLang="ja-JP" dirty="0" smtClean="0">
              <a:latin typeface="游ゴシック" panose="020B0400000000000000" pitchFamily="50" charset="-128"/>
              <a:ea typeface="游ゴシック" panose="020B0400000000000000" pitchFamily="50" charset="-128"/>
            </a:endParaRPr>
          </a:p>
          <a:p>
            <a:r>
              <a:rPr kumimoji="1" lang="ja-JP" altLang="en-US" dirty="0" smtClean="0">
                <a:latin typeface="游ゴシック" panose="020B0400000000000000" pitchFamily="50" charset="-128"/>
                <a:ea typeface="游ゴシック" panose="020B0400000000000000" pitchFamily="50" charset="-128"/>
              </a:rPr>
              <a:t>海の中のプラスチックごみについて知る</a:t>
            </a:r>
            <a:endParaRPr kumimoji="1" lang="en-US" altLang="ja-JP" dirty="0" smtClean="0">
              <a:latin typeface="游ゴシック" panose="020B0400000000000000" pitchFamily="50" charset="-128"/>
              <a:ea typeface="游ゴシック" panose="020B0400000000000000" pitchFamily="50" charset="-128"/>
            </a:endParaRPr>
          </a:p>
          <a:p>
            <a:endParaRPr kumimoji="1" lang="en-US" altLang="ja-JP" dirty="0" smtClean="0">
              <a:latin typeface="游ゴシック" panose="020B0400000000000000" pitchFamily="50" charset="-128"/>
              <a:ea typeface="游ゴシック" panose="020B0400000000000000" pitchFamily="50" charset="-128"/>
            </a:endParaRPr>
          </a:p>
          <a:p>
            <a:r>
              <a:rPr kumimoji="1" lang="ja-JP" altLang="en-US" dirty="0" smtClean="0">
                <a:latin typeface="游ゴシック" panose="020B0400000000000000" pitchFamily="50" charset="-128"/>
                <a:ea typeface="游ゴシック" panose="020B0400000000000000" pitchFamily="50" charset="-128"/>
              </a:rPr>
              <a:t>海の中には、たくさんのプラスチックごみがある。</a:t>
            </a:r>
          </a:p>
          <a:p>
            <a:r>
              <a:rPr kumimoji="1" lang="ja-JP" altLang="en-US" dirty="0" smtClean="0">
                <a:latin typeface="游ゴシック" panose="020B0400000000000000" pitchFamily="50" charset="-128"/>
                <a:ea typeface="游ゴシック" panose="020B0400000000000000" pitchFamily="50" charset="-128"/>
              </a:rPr>
              <a:t>どんなところにあるか、どうなっているか、見てみましょう。と投げかけて次のシートを見せる。</a:t>
            </a:r>
          </a:p>
          <a:p>
            <a:endParaRPr kumimoji="1" lang="en-US" altLang="ja-JP" dirty="0" smtClean="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77294BAD-E855-418D-8DFA-3CF532FC8D26}" type="slidenum">
              <a:rPr kumimoji="1" lang="ja-JP" altLang="en-US" smtClean="0"/>
              <a:t>3</a:t>
            </a:fld>
            <a:endParaRPr kumimoji="1" lang="ja-JP" altLang="en-US"/>
          </a:p>
        </p:txBody>
      </p:sp>
    </p:spTree>
    <p:extLst>
      <p:ext uri="{BB962C8B-B14F-4D97-AF65-F5344CB8AC3E}">
        <p14:creationId xmlns:p14="http://schemas.microsoft.com/office/powerpoint/2010/main" val="1827738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77294BAD-E855-418D-8DFA-3CF532FC8D26}" type="slidenum">
              <a:rPr kumimoji="1" lang="ja-JP" altLang="en-US" smtClean="0"/>
              <a:t>4</a:t>
            </a:fld>
            <a:endParaRPr kumimoji="1" lang="ja-JP" altLang="en-US"/>
          </a:p>
        </p:txBody>
      </p:sp>
    </p:spTree>
    <p:extLst>
      <p:ext uri="{BB962C8B-B14F-4D97-AF65-F5344CB8AC3E}">
        <p14:creationId xmlns:p14="http://schemas.microsoft.com/office/powerpoint/2010/main" val="3755665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latin typeface="游ゴシック" panose="020B0400000000000000" pitchFamily="50" charset="-128"/>
                <a:ea typeface="游ゴシック" panose="020B0400000000000000" pitchFamily="50" charset="-128"/>
              </a:rPr>
              <a:t>（説明例）</a:t>
            </a:r>
            <a:endParaRPr kumimoji="1" lang="en-US" altLang="ja-JP" dirty="0" smtClean="0">
              <a:latin typeface="游ゴシック" panose="020B0400000000000000" pitchFamily="50" charset="-128"/>
              <a:ea typeface="游ゴシック" panose="020B0400000000000000" pitchFamily="50" charset="-128"/>
            </a:endParaRPr>
          </a:p>
          <a:p>
            <a:r>
              <a:rPr kumimoji="1" lang="ja-JP" altLang="en-US" dirty="0" smtClean="0">
                <a:latin typeface="游ゴシック" panose="020B0400000000000000" pitchFamily="50" charset="-128"/>
                <a:ea typeface="游ゴシック" panose="020B0400000000000000" pitchFamily="50" charset="-128"/>
              </a:rPr>
              <a:t>漁網に絡まった海の生き物。</a:t>
            </a:r>
            <a:endParaRPr kumimoji="1" lang="en-US" altLang="ja-JP" dirty="0" smtClean="0">
              <a:latin typeface="游ゴシック" panose="020B0400000000000000" pitchFamily="50" charset="-128"/>
              <a:ea typeface="游ゴシック" panose="020B0400000000000000" pitchFamily="50" charset="-128"/>
            </a:endParaRPr>
          </a:p>
          <a:p>
            <a:r>
              <a:rPr kumimoji="1" lang="ja-JP" altLang="en-US" dirty="0" smtClean="0">
                <a:latin typeface="游ゴシック" panose="020B0400000000000000" pitchFamily="50" charset="-128"/>
                <a:ea typeface="游ゴシック" panose="020B0400000000000000" pitchFamily="50" charset="-128"/>
              </a:rPr>
              <a:t>プラスチックごみが生き物を苦しめている。</a:t>
            </a:r>
            <a:endParaRPr kumimoji="1" lang="en-US" altLang="ja-JP" dirty="0" smtClean="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77294BAD-E855-418D-8DFA-3CF532FC8D26}" type="slidenum">
              <a:rPr kumimoji="1" lang="ja-JP" altLang="en-US" smtClean="0"/>
              <a:t>5</a:t>
            </a:fld>
            <a:endParaRPr kumimoji="1" lang="ja-JP" altLang="en-US"/>
          </a:p>
        </p:txBody>
      </p:sp>
    </p:spTree>
    <p:extLst>
      <p:ext uri="{BB962C8B-B14F-4D97-AF65-F5344CB8AC3E}">
        <p14:creationId xmlns:p14="http://schemas.microsoft.com/office/powerpoint/2010/main" val="2502453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latin typeface="游ゴシック" panose="020B0400000000000000" pitchFamily="50" charset="-128"/>
                <a:ea typeface="游ゴシック" panose="020B0400000000000000" pitchFamily="50" charset="-128"/>
              </a:rPr>
              <a:t>（説明例）</a:t>
            </a:r>
            <a:endParaRPr kumimoji="1" lang="en-US" altLang="ja-JP" dirty="0" smtClean="0">
              <a:latin typeface="游ゴシック" panose="020B0400000000000000" pitchFamily="50" charset="-128"/>
              <a:ea typeface="游ゴシック" panose="020B0400000000000000" pitchFamily="50" charset="-128"/>
            </a:endParaRPr>
          </a:p>
          <a:p>
            <a:r>
              <a:rPr kumimoji="1" lang="ja-JP" altLang="en-US" dirty="0" smtClean="0">
                <a:latin typeface="游ゴシック" panose="020B0400000000000000" pitchFamily="50" charset="-128"/>
                <a:ea typeface="游ゴシック" panose="020B0400000000000000" pitchFamily="50" charset="-128"/>
              </a:rPr>
              <a:t>これは、海の底に沈んでいたプラスチックごみ。</a:t>
            </a:r>
            <a:endParaRPr kumimoji="1" lang="en-US" altLang="ja-JP" dirty="0" smtClean="0">
              <a:latin typeface="游ゴシック" panose="020B0400000000000000" pitchFamily="50" charset="-128"/>
              <a:ea typeface="游ゴシック" panose="020B0400000000000000" pitchFamily="50" charset="-128"/>
            </a:endParaRPr>
          </a:p>
          <a:p>
            <a:r>
              <a:rPr kumimoji="1" lang="ja-JP" altLang="en-US" dirty="0" smtClean="0">
                <a:latin typeface="游ゴシック" panose="020B0400000000000000" pitchFamily="50" charset="-128"/>
                <a:ea typeface="游ゴシック" panose="020B0400000000000000" pitchFamily="50" charset="-128"/>
              </a:rPr>
              <a:t>静岡の海には、日本で一番深い湾「駿河湾」がある。一番深いところは、</a:t>
            </a:r>
            <a:r>
              <a:rPr kumimoji="1" lang="en-US" altLang="ja-JP" dirty="0" smtClean="0">
                <a:latin typeface="游ゴシック" panose="020B0400000000000000" pitchFamily="50" charset="-128"/>
                <a:ea typeface="游ゴシック" panose="020B0400000000000000" pitchFamily="50" charset="-128"/>
              </a:rPr>
              <a:t>2,500m</a:t>
            </a:r>
            <a:r>
              <a:rPr kumimoji="1" lang="ja-JP" altLang="en-US" dirty="0" smtClean="0">
                <a:latin typeface="游ゴシック" panose="020B0400000000000000" pitchFamily="50" charset="-128"/>
                <a:ea typeface="游ゴシック" panose="020B0400000000000000" pitchFamily="50" charset="-128"/>
              </a:rPr>
              <a:t>以上にもなる。</a:t>
            </a:r>
            <a:endParaRPr kumimoji="1" lang="en-US" altLang="ja-JP" dirty="0" smtClean="0">
              <a:latin typeface="游ゴシック" panose="020B0400000000000000" pitchFamily="50" charset="-128"/>
              <a:ea typeface="游ゴシック" panose="020B0400000000000000" pitchFamily="50" charset="-128"/>
            </a:endParaRPr>
          </a:p>
          <a:p>
            <a:endParaRPr kumimoji="1" lang="en-US" altLang="ja-JP" dirty="0" smtClean="0">
              <a:latin typeface="游ゴシック" panose="020B0400000000000000" pitchFamily="50" charset="-128"/>
              <a:ea typeface="游ゴシック" panose="020B0400000000000000" pitchFamily="50" charset="-128"/>
            </a:endParaRPr>
          </a:p>
          <a:p>
            <a:r>
              <a:rPr kumimoji="1" lang="ja-JP" altLang="en-US" dirty="0" smtClean="0">
                <a:latin typeface="游ゴシック" panose="020B0400000000000000" pitchFamily="50" charset="-128"/>
                <a:ea typeface="游ゴシック" panose="020B0400000000000000" pitchFamily="50" charset="-128"/>
              </a:rPr>
              <a:t>約</a:t>
            </a:r>
            <a:r>
              <a:rPr kumimoji="1" lang="en-US" altLang="ja-JP" dirty="0" smtClean="0">
                <a:latin typeface="游ゴシック" panose="020B0400000000000000" pitchFamily="50" charset="-128"/>
                <a:ea typeface="游ゴシック" panose="020B0400000000000000" pitchFamily="50" charset="-128"/>
              </a:rPr>
              <a:t>2,000m</a:t>
            </a:r>
            <a:r>
              <a:rPr kumimoji="1" lang="ja-JP" altLang="en-US" dirty="0" smtClean="0">
                <a:latin typeface="游ゴシック" panose="020B0400000000000000" pitchFamily="50" charset="-128"/>
                <a:ea typeface="游ゴシック" panose="020B0400000000000000" pitchFamily="50" charset="-128"/>
              </a:rPr>
              <a:t>の深さのところに、なんと！　ペットボトルが沈んでいる。</a:t>
            </a:r>
            <a:endParaRPr kumimoji="1" lang="en-US" altLang="ja-JP" dirty="0" smtClean="0">
              <a:latin typeface="游ゴシック" panose="020B0400000000000000" pitchFamily="50" charset="-128"/>
              <a:ea typeface="游ゴシック" panose="020B0400000000000000" pitchFamily="50" charset="-128"/>
            </a:endParaRPr>
          </a:p>
          <a:p>
            <a:endParaRPr kumimoji="1" lang="en-US" altLang="ja-JP" dirty="0" smtClean="0">
              <a:latin typeface="游ゴシック" panose="020B0400000000000000" pitchFamily="50" charset="-128"/>
              <a:ea typeface="游ゴシック" panose="020B0400000000000000" pitchFamily="50" charset="-128"/>
            </a:endParaRPr>
          </a:p>
          <a:p>
            <a:endParaRPr kumimoji="1" lang="en-US" altLang="ja-JP" dirty="0" smtClean="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77294BAD-E855-418D-8DFA-3CF532FC8D26}" type="slidenum">
              <a:rPr kumimoji="1" lang="ja-JP" altLang="en-US" smtClean="0"/>
              <a:t>6</a:t>
            </a:fld>
            <a:endParaRPr kumimoji="1" lang="ja-JP" altLang="en-US"/>
          </a:p>
        </p:txBody>
      </p:sp>
    </p:spTree>
    <p:extLst>
      <p:ext uri="{BB962C8B-B14F-4D97-AF65-F5344CB8AC3E}">
        <p14:creationId xmlns:p14="http://schemas.microsoft.com/office/powerpoint/2010/main" val="1797986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latin typeface="游ゴシック" panose="020B0400000000000000" pitchFamily="50" charset="-128"/>
                <a:ea typeface="游ゴシック" panose="020B0400000000000000" pitchFamily="50" charset="-128"/>
              </a:rPr>
              <a:t>（説明例）</a:t>
            </a:r>
            <a:endParaRPr kumimoji="1" lang="en-US" altLang="ja-JP" dirty="0" smtClean="0">
              <a:latin typeface="游ゴシック" panose="020B0400000000000000" pitchFamily="50" charset="-128"/>
              <a:ea typeface="游ゴシック" panose="020B0400000000000000" pitchFamily="50" charset="-128"/>
            </a:endParaRPr>
          </a:p>
          <a:p>
            <a:r>
              <a:rPr kumimoji="1" lang="ja-JP" altLang="en-US" dirty="0" smtClean="0">
                <a:latin typeface="游ゴシック" panose="020B0400000000000000" pitchFamily="50" charset="-128"/>
                <a:ea typeface="游ゴシック" panose="020B0400000000000000" pitchFamily="50" charset="-128"/>
              </a:rPr>
              <a:t>深い海のプラスチックごみ、生き物に絡まったプラスチックごみだけでなく、</a:t>
            </a:r>
            <a:endParaRPr kumimoji="1" lang="en-US" altLang="ja-JP" dirty="0" smtClean="0">
              <a:latin typeface="游ゴシック" panose="020B0400000000000000" pitchFamily="50" charset="-128"/>
              <a:ea typeface="游ゴシック" panose="020B0400000000000000" pitchFamily="50" charset="-128"/>
            </a:endParaRPr>
          </a:p>
          <a:p>
            <a:r>
              <a:rPr kumimoji="1" lang="ja-JP" altLang="en-US" dirty="0" smtClean="0">
                <a:latin typeface="游ゴシック" panose="020B0400000000000000" pitchFamily="50" charset="-128"/>
                <a:ea typeface="游ゴシック" panose="020B0400000000000000" pitchFamily="50" charset="-128"/>
              </a:rPr>
              <a:t>皆さんが遊びに行く砂浜や海岸にも、たくさんのプラスチックごみがある。</a:t>
            </a:r>
            <a:endParaRPr kumimoji="1" lang="en-US" altLang="ja-JP" dirty="0" smtClean="0">
              <a:latin typeface="游ゴシック" panose="020B0400000000000000" pitchFamily="50" charset="-128"/>
              <a:ea typeface="游ゴシック" panose="020B0400000000000000" pitchFamily="50" charset="-128"/>
            </a:endParaRPr>
          </a:p>
          <a:p>
            <a:endParaRPr kumimoji="1" lang="en-US" altLang="ja-JP" dirty="0" smtClean="0">
              <a:latin typeface="游ゴシック" panose="020B0400000000000000" pitchFamily="50" charset="-128"/>
              <a:ea typeface="游ゴシック" panose="020B0400000000000000" pitchFamily="50" charset="-128"/>
            </a:endParaRPr>
          </a:p>
          <a:p>
            <a:endParaRPr kumimoji="1" lang="en-US" altLang="ja-JP" dirty="0" smtClean="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77294BAD-E855-418D-8DFA-3CF532FC8D26}" type="slidenum">
              <a:rPr kumimoji="1" lang="ja-JP" altLang="en-US" smtClean="0"/>
              <a:t>7</a:t>
            </a:fld>
            <a:endParaRPr kumimoji="1" lang="ja-JP" altLang="en-US"/>
          </a:p>
        </p:txBody>
      </p:sp>
    </p:spTree>
    <p:extLst>
      <p:ext uri="{BB962C8B-B14F-4D97-AF65-F5344CB8AC3E}">
        <p14:creationId xmlns:p14="http://schemas.microsoft.com/office/powerpoint/2010/main" val="3542517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latin typeface="游ゴシック" panose="020B0400000000000000" pitchFamily="50" charset="-128"/>
                <a:ea typeface="游ゴシック" panose="020B0400000000000000" pitchFamily="50" charset="-128"/>
              </a:rPr>
              <a:t>（説明例）</a:t>
            </a:r>
            <a:endParaRPr kumimoji="1" lang="en-US" altLang="ja-JP" dirty="0" smtClean="0">
              <a:latin typeface="游ゴシック" panose="020B0400000000000000" pitchFamily="50" charset="-128"/>
              <a:ea typeface="游ゴシック" panose="020B0400000000000000" pitchFamily="50" charset="-128"/>
            </a:endParaRPr>
          </a:p>
          <a:p>
            <a:r>
              <a:rPr kumimoji="1" lang="ja-JP" altLang="en-US" dirty="0" smtClean="0">
                <a:latin typeface="游ゴシック" panose="020B0400000000000000" pitchFamily="50" charset="-128"/>
                <a:ea typeface="游ゴシック" panose="020B0400000000000000" pitchFamily="50" charset="-128"/>
              </a:rPr>
              <a:t>大きいボトル（水が入っていないもの）を受講者に見せて、</a:t>
            </a:r>
            <a:endParaRPr kumimoji="1" lang="en-US" altLang="ja-JP" dirty="0" smtClean="0">
              <a:latin typeface="游ゴシック" panose="020B0400000000000000" pitchFamily="50" charset="-128"/>
              <a:ea typeface="游ゴシック" panose="020B0400000000000000" pitchFamily="50" charset="-128"/>
            </a:endParaRPr>
          </a:p>
          <a:p>
            <a:r>
              <a:rPr kumimoji="1" lang="ja-JP" altLang="en-US" dirty="0" smtClean="0">
                <a:latin typeface="游ゴシック" panose="020B0400000000000000" pitchFamily="50" charset="-128"/>
                <a:ea typeface="游ゴシック" panose="020B0400000000000000" pitchFamily="50" charset="-128"/>
              </a:rPr>
              <a:t>「これは、砂浜から持ってきた砂。砂だけのように見えるけど、この中にもプラスチックごみがいっぱい入っている。」</a:t>
            </a:r>
            <a:endParaRPr kumimoji="1" lang="en-US" altLang="ja-JP" dirty="0" smtClean="0">
              <a:latin typeface="游ゴシック" panose="020B0400000000000000" pitchFamily="50" charset="-128"/>
              <a:ea typeface="游ゴシック" panose="020B0400000000000000" pitchFamily="50" charset="-128"/>
            </a:endParaRPr>
          </a:p>
          <a:p>
            <a:r>
              <a:rPr kumimoji="1" lang="ja-JP" altLang="en-US" dirty="0" smtClean="0">
                <a:latin typeface="游ゴシック" panose="020B0400000000000000" pitchFamily="50" charset="-128"/>
                <a:ea typeface="游ゴシック" panose="020B0400000000000000" pitchFamily="50" charset="-128"/>
              </a:rPr>
              <a:t>と投げかける。</a:t>
            </a:r>
            <a:endParaRPr kumimoji="1" lang="en-US" altLang="ja-JP" dirty="0" smtClean="0">
              <a:latin typeface="游ゴシック" panose="020B0400000000000000" pitchFamily="50" charset="-128"/>
              <a:ea typeface="游ゴシック" panose="020B0400000000000000" pitchFamily="50" charset="-128"/>
            </a:endParaRPr>
          </a:p>
          <a:p>
            <a:endParaRPr kumimoji="1" lang="en-US" altLang="ja-JP" dirty="0" smtClean="0">
              <a:latin typeface="游ゴシック" panose="020B0400000000000000" pitchFamily="50" charset="-128"/>
              <a:ea typeface="游ゴシック" panose="020B0400000000000000" pitchFamily="50" charset="-128"/>
            </a:endParaRPr>
          </a:p>
          <a:p>
            <a:r>
              <a:rPr kumimoji="1" lang="ja-JP" altLang="en-US" dirty="0" smtClean="0">
                <a:latin typeface="游ゴシック" panose="020B0400000000000000" pitchFamily="50" charset="-128"/>
                <a:ea typeface="游ゴシック" panose="020B0400000000000000" pitchFamily="50" charset="-128"/>
              </a:rPr>
              <a:t>続いて、見やすくするために水を入れたものを</a:t>
            </a:r>
            <a:r>
              <a:rPr kumimoji="1" lang="en-US" altLang="ja-JP" dirty="0" smtClean="0">
                <a:latin typeface="游ゴシック" panose="020B0400000000000000" pitchFamily="50" charset="-128"/>
                <a:ea typeface="游ゴシック" panose="020B0400000000000000" pitchFamily="50" charset="-128"/>
              </a:rPr>
              <a:t>2</a:t>
            </a:r>
            <a:r>
              <a:rPr kumimoji="1" lang="ja-JP" altLang="en-US" dirty="0" smtClean="0">
                <a:latin typeface="游ゴシック" panose="020B0400000000000000" pitchFamily="50" charset="-128"/>
                <a:ea typeface="游ゴシック" panose="020B0400000000000000" pitchFamily="50" charset="-128"/>
              </a:rPr>
              <a:t>～</a:t>
            </a:r>
            <a:r>
              <a:rPr kumimoji="1" lang="en-US" altLang="ja-JP" dirty="0" smtClean="0">
                <a:latin typeface="游ゴシック" panose="020B0400000000000000" pitchFamily="50" charset="-128"/>
                <a:ea typeface="游ゴシック" panose="020B0400000000000000" pitchFamily="50" charset="-128"/>
              </a:rPr>
              <a:t>3</a:t>
            </a:r>
            <a:r>
              <a:rPr kumimoji="1" lang="ja-JP" altLang="en-US" dirty="0" smtClean="0">
                <a:latin typeface="游ゴシック" panose="020B0400000000000000" pitchFamily="50" charset="-128"/>
                <a:ea typeface="游ゴシック" panose="020B0400000000000000" pitchFamily="50" charset="-128"/>
              </a:rPr>
              <a:t>人で</a:t>
            </a:r>
            <a:r>
              <a:rPr kumimoji="1" lang="en-US" altLang="ja-JP" dirty="0" smtClean="0">
                <a:latin typeface="游ゴシック" panose="020B0400000000000000" pitchFamily="50" charset="-128"/>
                <a:ea typeface="游ゴシック" panose="020B0400000000000000" pitchFamily="50" charset="-128"/>
              </a:rPr>
              <a:t>1</a:t>
            </a:r>
            <a:r>
              <a:rPr kumimoji="1" lang="ja-JP" altLang="en-US" dirty="0" smtClean="0">
                <a:latin typeface="游ゴシック" panose="020B0400000000000000" pitchFamily="50" charset="-128"/>
                <a:ea typeface="游ゴシック" panose="020B0400000000000000" pitchFamily="50" charset="-128"/>
              </a:rPr>
              <a:t>本ずつ配り、観察する。</a:t>
            </a:r>
            <a:endParaRPr kumimoji="1" lang="en-US" altLang="ja-JP" dirty="0" smtClean="0">
              <a:latin typeface="游ゴシック" panose="020B0400000000000000" pitchFamily="50" charset="-128"/>
              <a:ea typeface="游ゴシック" panose="020B0400000000000000" pitchFamily="50" charset="-128"/>
            </a:endParaRPr>
          </a:p>
          <a:p>
            <a:r>
              <a:rPr kumimoji="1" lang="ja-JP" altLang="en-US" dirty="0" smtClean="0">
                <a:latin typeface="游ゴシック" panose="020B0400000000000000" pitchFamily="50" charset="-128"/>
                <a:ea typeface="游ゴシック" panose="020B0400000000000000" pitchFamily="50" charset="-128"/>
              </a:rPr>
              <a:t>・浮くごみだけではなく、沈んでいるものもある</a:t>
            </a:r>
            <a:endParaRPr kumimoji="1" lang="en-US" altLang="ja-JP" dirty="0" smtClean="0">
              <a:latin typeface="游ゴシック" panose="020B0400000000000000" pitchFamily="50" charset="-128"/>
              <a:ea typeface="游ゴシック" panose="020B0400000000000000" pitchFamily="50" charset="-128"/>
            </a:endParaRPr>
          </a:p>
          <a:p>
            <a:r>
              <a:rPr kumimoji="1" lang="ja-JP" altLang="en-US" dirty="0" smtClean="0">
                <a:latin typeface="游ゴシック" panose="020B0400000000000000" pitchFamily="50" charset="-128"/>
                <a:ea typeface="游ゴシック" panose="020B0400000000000000" pitchFamily="50" charset="-128"/>
              </a:rPr>
              <a:t>・砂の中に細かなものもあることを伝えて観察させる。</a:t>
            </a:r>
            <a:endParaRPr kumimoji="1" lang="en-US" altLang="ja-JP" dirty="0" smtClean="0">
              <a:latin typeface="游ゴシック" panose="020B0400000000000000" pitchFamily="50" charset="-128"/>
              <a:ea typeface="游ゴシック" panose="020B0400000000000000" pitchFamily="50" charset="-128"/>
            </a:endParaRPr>
          </a:p>
          <a:p>
            <a:r>
              <a:rPr kumimoji="1" lang="ja-JP" altLang="en-US" dirty="0" smtClean="0">
                <a:latin typeface="游ゴシック" panose="020B0400000000000000" pitchFamily="50" charset="-128"/>
                <a:ea typeface="游ゴシック" panose="020B0400000000000000" pitchFamily="50" charset="-128"/>
              </a:rPr>
              <a:t>時間は</a:t>
            </a:r>
            <a:r>
              <a:rPr kumimoji="1" lang="en-US" altLang="ja-JP" dirty="0" smtClean="0">
                <a:latin typeface="游ゴシック" panose="020B0400000000000000" pitchFamily="50" charset="-128"/>
                <a:ea typeface="游ゴシック" panose="020B0400000000000000" pitchFamily="50" charset="-128"/>
              </a:rPr>
              <a:t>30</a:t>
            </a:r>
            <a:r>
              <a:rPr kumimoji="1" lang="ja-JP" altLang="en-US" dirty="0" smtClean="0">
                <a:latin typeface="游ゴシック" panose="020B0400000000000000" pitchFamily="50" charset="-128"/>
                <a:ea typeface="游ゴシック" panose="020B0400000000000000" pitchFamily="50" charset="-128"/>
              </a:rPr>
              <a:t>秒程度とし、確認できたところで次に進む。</a:t>
            </a:r>
            <a:endParaRPr kumimoji="1" lang="en-US" altLang="ja-JP" dirty="0" smtClean="0">
              <a:latin typeface="游ゴシック" panose="020B0400000000000000" pitchFamily="50" charset="-128"/>
              <a:ea typeface="游ゴシック" panose="020B0400000000000000" pitchFamily="50" charset="-128"/>
            </a:endParaRPr>
          </a:p>
          <a:p>
            <a:endParaRPr kumimoji="1" lang="en-US" altLang="ja-JP" dirty="0" smtClean="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77294BAD-E855-418D-8DFA-3CF532FC8D26}" type="slidenum">
              <a:rPr kumimoji="1" lang="ja-JP" altLang="en-US" smtClean="0"/>
              <a:t>8</a:t>
            </a:fld>
            <a:endParaRPr kumimoji="1" lang="ja-JP" altLang="en-US"/>
          </a:p>
        </p:txBody>
      </p:sp>
    </p:spTree>
    <p:extLst>
      <p:ext uri="{BB962C8B-B14F-4D97-AF65-F5344CB8AC3E}">
        <p14:creationId xmlns:p14="http://schemas.microsoft.com/office/powerpoint/2010/main" val="2941522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lang="ja-JP" altLang="en-US" sz="1100" dirty="0">
                <a:latin typeface="游ゴシック" panose="020B0400000000000000" pitchFamily="50" charset="-128"/>
                <a:ea typeface="游ゴシック" panose="020B0400000000000000" pitchFamily="50" charset="-128"/>
              </a:rPr>
              <a:t>（説明例）</a:t>
            </a:r>
            <a:endParaRPr lang="en-US" altLang="ja-JP" sz="1100" dirty="0">
              <a:latin typeface="游ゴシック" panose="020B0400000000000000" pitchFamily="50" charset="-128"/>
              <a:ea typeface="游ゴシック" panose="020B0400000000000000" pitchFamily="50" charset="-128"/>
            </a:endParaRPr>
          </a:p>
          <a:p>
            <a:r>
              <a:rPr lang="ja-JP" altLang="en-US" sz="1100" dirty="0">
                <a:latin typeface="游ゴシック" panose="020B0400000000000000" pitchFamily="50" charset="-128"/>
                <a:ea typeface="游ゴシック" panose="020B0400000000000000" pitchFamily="50" charset="-128"/>
              </a:rPr>
              <a:t>どこに捨てられていたかを実物で考える体験</a:t>
            </a:r>
            <a:endParaRPr lang="en-US" altLang="ja-JP" sz="1100" dirty="0">
              <a:latin typeface="游ゴシック" panose="020B0400000000000000" pitchFamily="50" charset="-128"/>
              <a:ea typeface="游ゴシック" panose="020B0400000000000000" pitchFamily="50" charset="-128"/>
            </a:endParaRPr>
          </a:p>
          <a:p>
            <a:r>
              <a:rPr lang="ja-JP" altLang="en-US" sz="1100" dirty="0">
                <a:latin typeface="游ゴシック" panose="020B0400000000000000" pitchFamily="50" charset="-128"/>
                <a:ea typeface="游ゴシック" panose="020B0400000000000000" pitchFamily="50" charset="-128"/>
              </a:rPr>
              <a:t>ごみサンプルの前に解答シートを置いて、受講者全員がシール等を貼って解答する。</a:t>
            </a:r>
            <a:endParaRPr lang="en-US" altLang="ja-JP" sz="1100" dirty="0">
              <a:latin typeface="游ゴシック" panose="020B0400000000000000" pitchFamily="50" charset="-128"/>
              <a:ea typeface="游ゴシック" panose="020B0400000000000000" pitchFamily="50" charset="-128"/>
            </a:endParaRPr>
          </a:p>
          <a:p>
            <a:endParaRPr lang="en-US" altLang="ja-JP" sz="1100" dirty="0">
              <a:latin typeface="游ゴシック" panose="020B0400000000000000" pitchFamily="50" charset="-128"/>
              <a:ea typeface="游ゴシック" panose="020B0400000000000000" pitchFamily="50" charset="-128"/>
            </a:endParaRPr>
          </a:p>
          <a:p>
            <a:r>
              <a:rPr lang="en-US" altLang="ja-JP" sz="1100" dirty="0">
                <a:latin typeface="游ゴシック" panose="020B0400000000000000" pitchFamily="50" charset="-128"/>
                <a:ea typeface="游ゴシック" panose="020B0400000000000000" pitchFamily="50" charset="-128"/>
              </a:rPr>
              <a:t>【</a:t>
            </a:r>
            <a:r>
              <a:rPr lang="ja-JP" altLang="en-US" sz="1100" dirty="0">
                <a:latin typeface="游ゴシック" panose="020B0400000000000000" pitchFamily="50" charset="-128"/>
                <a:ea typeface="游ゴシック" panose="020B0400000000000000" pitchFamily="50" charset="-128"/>
              </a:rPr>
              <a:t>サンプル例</a:t>
            </a:r>
            <a:r>
              <a:rPr lang="en-US" altLang="ja-JP" sz="1100" dirty="0">
                <a:latin typeface="游ゴシック" panose="020B0400000000000000" pitchFamily="50" charset="-128"/>
                <a:ea typeface="游ゴシック" panose="020B0400000000000000" pitchFamily="50" charset="-128"/>
              </a:rPr>
              <a:t>】</a:t>
            </a:r>
          </a:p>
          <a:p>
            <a:r>
              <a:rPr lang="ja-JP" altLang="en-US" sz="1100" dirty="0">
                <a:latin typeface="游ゴシック" panose="020B0400000000000000" pitchFamily="50" charset="-128"/>
                <a:ea typeface="游ゴシック" panose="020B0400000000000000" pitchFamily="50" charset="-128"/>
              </a:rPr>
              <a:t>①山の中に不法投棄されていた家庭ごみ</a:t>
            </a:r>
            <a:endParaRPr lang="en-US" altLang="ja-JP" sz="1100" dirty="0">
              <a:latin typeface="游ゴシック" panose="020B0400000000000000" pitchFamily="50" charset="-128"/>
              <a:ea typeface="游ゴシック" panose="020B0400000000000000" pitchFamily="50" charset="-128"/>
            </a:endParaRPr>
          </a:p>
          <a:p>
            <a:r>
              <a:rPr lang="ja-JP" altLang="en-US" sz="1100" dirty="0">
                <a:latin typeface="游ゴシック" panose="020B0400000000000000" pitchFamily="50" charset="-128"/>
                <a:ea typeface="游ゴシック" panose="020B0400000000000000" pitchFamily="50" charset="-128"/>
              </a:rPr>
              <a:t>（カップ、パンの袋、色トレイ　など）</a:t>
            </a:r>
          </a:p>
          <a:p>
            <a:r>
              <a:rPr lang="ja-JP" altLang="en-US" sz="1100" dirty="0">
                <a:latin typeface="游ゴシック" panose="020B0400000000000000" pitchFamily="50" charset="-128"/>
                <a:ea typeface="游ゴシック" panose="020B0400000000000000" pitchFamily="50" charset="-128"/>
              </a:rPr>
              <a:t>②キャンプ場に捨てられていたごみ</a:t>
            </a:r>
            <a:endParaRPr lang="en-US" altLang="ja-JP" sz="1100" dirty="0">
              <a:latin typeface="游ゴシック" panose="020B0400000000000000" pitchFamily="50" charset="-128"/>
              <a:ea typeface="游ゴシック" panose="020B0400000000000000" pitchFamily="50" charset="-128"/>
            </a:endParaRPr>
          </a:p>
          <a:p>
            <a:r>
              <a:rPr lang="ja-JP" altLang="en-US" sz="1100" dirty="0">
                <a:latin typeface="游ゴシック" panose="020B0400000000000000" pitchFamily="50" charset="-128"/>
                <a:ea typeface="游ゴシック" panose="020B0400000000000000" pitchFamily="50" charset="-128"/>
              </a:rPr>
              <a:t>（プラコーティングされた紙コップ、おかしの袋、キャンプ道具のラベルなど）</a:t>
            </a:r>
            <a:endParaRPr lang="en-US" altLang="ja-JP" sz="1100" dirty="0">
              <a:latin typeface="游ゴシック" panose="020B0400000000000000" pitchFamily="50" charset="-128"/>
              <a:ea typeface="游ゴシック" panose="020B0400000000000000" pitchFamily="50" charset="-128"/>
            </a:endParaRPr>
          </a:p>
          <a:p>
            <a:r>
              <a:rPr lang="ja-JP" altLang="en-US" sz="1100" dirty="0">
                <a:latin typeface="游ゴシック" panose="020B0400000000000000" pitchFamily="50" charset="-128"/>
                <a:ea typeface="游ゴシック" panose="020B0400000000000000" pitchFamily="50" charset="-128"/>
              </a:rPr>
              <a:t>③屋外のごみ箱（ラベルがついたままのペットボトル）</a:t>
            </a:r>
            <a:endParaRPr lang="en-US" altLang="ja-JP" sz="1100" dirty="0">
              <a:latin typeface="游ゴシック" panose="020B0400000000000000" pitchFamily="50" charset="-128"/>
              <a:ea typeface="游ゴシック" panose="020B0400000000000000" pitchFamily="50" charset="-128"/>
            </a:endParaRPr>
          </a:p>
          <a:p>
            <a:r>
              <a:rPr lang="ja-JP" altLang="en-US" sz="1100" dirty="0">
                <a:latin typeface="游ゴシック" panose="020B0400000000000000" pitchFamily="50" charset="-128"/>
                <a:ea typeface="游ゴシック" panose="020B0400000000000000" pitchFamily="50" charset="-128"/>
              </a:rPr>
              <a:t>④道路に落ちていたプラロープ（工事車両が落としたプラロープ）</a:t>
            </a:r>
            <a:endParaRPr lang="en-US" altLang="ja-JP" sz="1100" dirty="0">
              <a:latin typeface="游ゴシック" panose="020B0400000000000000" pitchFamily="50" charset="-128"/>
              <a:ea typeface="游ゴシック" panose="020B0400000000000000" pitchFamily="50" charset="-128"/>
            </a:endParaRPr>
          </a:p>
          <a:p>
            <a:r>
              <a:rPr lang="ja-JP" altLang="en-US" sz="1100" dirty="0">
                <a:latin typeface="游ゴシック" panose="020B0400000000000000" pitchFamily="50" charset="-128"/>
                <a:ea typeface="游ゴシック" panose="020B0400000000000000" pitchFamily="50" charset="-128"/>
              </a:rPr>
              <a:t>⑤海岸（砂がついた洗剤容器やシャボン玉の容器、ストローなど）</a:t>
            </a:r>
            <a:endParaRPr lang="en-US" altLang="ja-JP" sz="1100" dirty="0">
              <a:latin typeface="游ゴシック" panose="020B0400000000000000" pitchFamily="50" charset="-128"/>
              <a:ea typeface="游ゴシック" panose="020B0400000000000000" pitchFamily="50" charset="-128"/>
            </a:endParaRPr>
          </a:p>
          <a:p>
            <a:endParaRPr lang="en-US" altLang="ja-JP" sz="1100" dirty="0">
              <a:latin typeface="游ゴシック" panose="020B0400000000000000" pitchFamily="50" charset="-128"/>
              <a:ea typeface="游ゴシック" panose="020B0400000000000000" pitchFamily="50" charset="-128"/>
            </a:endParaRPr>
          </a:p>
          <a:p>
            <a:r>
              <a:rPr lang="ja-JP" altLang="en-US" sz="1100" dirty="0">
                <a:latin typeface="游ゴシック" panose="020B0400000000000000" pitchFamily="50" charset="-128"/>
                <a:ea typeface="游ゴシック" panose="020B0400000000000000" pitchFamily="50" charset="-128"/>
              </a:rPr>
              <a:t>この体験を通して、海洋プラごみの多くが陸地起源のごみに由来することを改めて伝える。</a:t>
            </a:r>
            <a:endParaRPr lang="en-US" altLang="ja-JP" sz="1100" dirty="0">
              <a:latin typeface="游ゴシック" panose="020B0400000000000000" pitchFamily="50" charset="-128"/>
              <a:ea typeface="游ゴシック" panose="020B0400000000000000" pitchFamily="50" charset="-128"/>
            </a:endParaRPr>
          </a:p>
          <a:p>
            <a:endParaRPr lang="en-US" altLang="ja-JP" sz="1100" dirty="0">
              <a:latin typeface="游ゴシック" panose="020B0400000000000000" pitchFamily="50" charset="-128"/>
              <a:ea typeface="游ゴシック" panose="020B0400000000000000" pitchFamily="50" charset="-128"/>
            </a:endParaRPr>
          </a:p>
          <a:p>
            <a:r>
              <a:rPr lang="ja-JP" altLang="en-US" sz="1100" dirty="0">
                <a:latin typeface="游ゴシック" panose="020B0400000000000000" pitchFamily="50" charset="-128"/>
                <a:ea typeface="游ゴシック" panose="020B0400000000000000" pitchFamily="50" charset="-128"/>
              </a:rPr>
              <a:t>回答時間の目安は２分</a:t>
            </a:r>
            <a:endParaRPr lang="en-US" altLang="ja-JP" sz="1100"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77294BAD-E855-418D-8DFA-3CF532FC8D26}" type="slidenum">
              <a:rPr kumimoji="1" lang="ja-JP" altLang="en-US" smtClean="0"/>
              <a:t>9</a:t>
            </a:fld>
            <a:endParaRPr kumimoji="1" lang="ja-JP" altLang="en-US"/>
          </a:p>
        </p:txBody>
      </p:sp>
    </p:spTree>
    <p:extLst>
      <p:ext uri="{BB962C8B-B14F-4D97-AF65-F5344CB8AC3E}">
        <p14:creationId xmlns:p14="http://schemas.microsoft.com/office/powerpoint/2010/main" val="2161110742"/>
      </p:ext>
    </p:extLst>
  </p:cSld>
  <p:clrMapOvr>
    <a:masterClrMapping/>
  </p:clrMapOvr>
</p:notes>
</file>

<file path=ppt/slideLayouts/_rels/slideLayout1.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0.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1.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2.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3.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4.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5.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6.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7.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8.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9.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C19BB68B-0793-44F5-86F0-1DEAD47848A3}" type="datetimeFigureOut">
              <a:rPr kumimoji="1" lang="ja-JP" altLang="en-US" smtClean="0"/>
              <a:t>2021/3/16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4CC0285-FBC5-417A-A4A7-6DE40E4AAC75}" type="slidenum">
              <a:rPr kumimoji="1" lang="ja-JP" altLang="en-US" smtClean="0"/>
              <a:t>‹#›</a:t>
            </a:fld>
            <a:endParaRPr kumimoji="1" lang="ja-JP" altLang="en-US"/>
          </a:p>
        </p:txBody>
      </p:sp>
    </p:spTree>
    <p:extLst>
      <p:ext uri="{BB962C8B-B14F-4D97-AF65-F5344CB8AC3E}">
        <p14:creationId xmlns:p14="http://schemas.microsoft.com/office/powerpoint/2010/main" val="43790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19BB68B-0793-44F5-86F0-1DEAD47848A3}" type="datetimeFigureOut">
              <a:rPr kumimoji="1" lang="ja-JP" altLang="en-US" smtClean="0"/>
              <a:t>2021/3/16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4CC0285-FBC5-417A-A4A7-6DE40E4AAC75}" type="slidenum">
              <a:rPr kumimoji="1" lang="ja-JP" altLang="en-US" smtClean="0"/>
              <a:t>‹#›</a:t>
            </a:fld>
            <a:endParaRPr kumimoji="1" lang="ja-JP" altLang="en-US"/>
          </a:p>
        </p:txBody>
      </p:sp>
    </p:spTree>
    <p:extLst>
      <p:ext uri="{BB962C8B-B14F-4D97-AF65-F5344CB8AC3E}">
        <p14:creationId xmlns:p14="http://schemas.microsoft.com/office/powerpoint/2010/main" val="2120004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07757" y="365125"/>
            <a:ext cx="1478756"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71488" y="365125"/>
            <a:ext cx="4321969"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19BB68B-0793-44F5-86F0-1DEAD47848A3}" type="datetimeFigureOut">
              <a:rPr kumimoji="1" lang="ja-JP" altLang="en-US" smtClean="0"/>
              <a:t>2021/3/16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4CC0285-FBC5-417A-A4A7-6DE40E4AAC75}" type="slidenum">
              <a:rPr kumimoji="1" lang="ja-JP" altLang="en-US" smtClean="0"/>
              <a:t>‹#›</a:t>
            </a:fld>
            <a:endParaRPr kumimoji="1" lang="ja-JP" altLang="en-US"/>
          </a:p>
        </p:txBody>
      </p:sp>
    </p:spTree>
    <p:extLst>
      <p:ext uri="{BB962C8B-B14F-4D97-AF65-F5344CB8AC3E}">
        <p14:creationId xmlns:p14="http://schemas.microsoft.com/office/powerpoint/2010/main" val="368661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19BB68B-0793-44F5-86F0-1DEAD47848A3}" type="datetimeFigureOut">
              <a:rPr kumimoji="1" lang="ja-JP" altLang="en-US" smtClean="0"/>
              <a:t>2021/3/16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4CC0285-FBC5-417A-A4A7-6DE40E4AAC75}" type="slidenum">
              <a:rPr kumimoji="1" lang="ja-JP" altLang="en-US" smtClean="0"/>
              <a:t>‹#›</a:t>
            </a:fld>
            <a:endParaRPr kumimoji="1" lang="ja-JP" altLang="en-US"/>
          </a:p>
        </p:txBody>
      </p:sp>
    </p:spTree>
    <p:extLst>
      <p:ext uri="{BB962C8B-B14F-4D97-AF65-F5344CB8AC3E}">
        <p14:creationId xmlns:p14="http://schemas.microsoft.com/office/powerpoint/2010/main" val="474143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C19BB68B-0793-44F5-86F0-1DEAD47848A3}" type="datetimeFigureOut">
              <a:rPr kumimoji="1" lang="ja-JP" altLang="en-US" smtClean="0"/>
              <a:t>2021/3/16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4CC0285-FBC5-417A-A4A7-6DE40E4AAC75}" type="slidenum">
              <a:rPr kumimoji="1" lang="ja-JP" altLang="en-US" smtClean="0"/>
              <a:t>‹#›</a:t>
            </a:fld>
            <a:endParaRPr kumimoji="1" lang="ja-JP" altLang="en-US"/>
          </a:p>
        </p:txBody>
      </p:sp>
    </p:spTree>
    <p:extLst>
      <p:ext uri="{BB962C8B-B14F-4D97-AF65-F5344CB8AC3E}">
        <p14:creationId xmlns:p14="http://schemas.microsoft.com/office/powerpoint/2010/main" val="1092312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71487" y="1825625"/>
            <a:ext cx="2900363"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3486150" y="1825625"/>
            <a:ext cx="2900363"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C19BB68B-0793-44F5-86F0-1DEAD47848A3}" type="datetimeFigureOut">
              <a:rPr kumimoji="1" lang="ja-JP" altLang="en-US" smtClean="0"/>
              <a:t>2021/3/16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4CC0285-FBC5-417A-A4A7-6DE40E4AAC75}" type="slidenum">
              <a:rPr kumimoji="1" lang="ja-JP" altLang="en-US" smtClean="0"/>
              <a:t>‹#›</a:t>
            </a:fld>
            <a:endParaRPr kumimoji="1" lang="ja-JP" altLang="en-US"/>
          </a:p>
        </p:txBody>
      </p:sp>
    </p:spTree>
    <p:extLst>
      <p:ext uri="{BB962C8B-B14F-4D97-AF65-F5344CB8AC3E}">
        <p14:creationId xmlns:p14="http://schemas.microsoft.com/office/powerpoint/2010/main" val="3568876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C19BB68B-0793-44F5-86F0-1DEAD47848A3}" type="datetimeFigureOut">
              <a:rPr kumimoji="1" lang="ja-JP" altLang="en-US" smtClean="0"/>
              <a:t>2021/3/16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4CC0285-FBC5-417A-A4A7-6DE40E4AAC75}" type="slidenum">
              <a:rPr kumimoji="1" lang="ja-JP" altLang="en-US" smtClean="0"/>
              <a:t>‹#›</a:t>
            </a:fld>
            <a:endParaRPr kumimoji="1" lang="ja-JP" altLang="en-US"/>
          </a:p>
        </p:txBody>
      </p:sp>
    </p:spTree>
    <p:extLst>
      <p:ext uri="{BB962C8B-B14F-4D97-AF65-F5344CB8AC3E}">
        <p14:creationId xmlns:p14="http://schemas.microsoft.com/office/powerpoint/2010/main" val="1680185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C19BB68B-0793-44F5-86F0-1DEAD47848A3}" type="datetimeFigureOut">
              <a:rPr kumimoji="1" lang="ja-JP" altLang="en-US" smtClean="0"/>
              <a:t>2021/3/16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4CC0285-FBC5-417A-A4A7-6DE40E4AAC75}" type="slidenum">
              <a:rPr kumimoji="1" lang="ja-JP" altLang="en-US" smtClean="0"/>
              <a:t>‹#›</a:t>
            </a:fld>
            <a:endParaRPr kumimoji="1" lang="ja-JP" altLang="en-US"/>
          </a:p>
        </p:txBody>
      </p:sp>
    </p:spTree>
    <p:extLst>
      <p:ext uri="{BB962C8B-B14F-4D97-AF65-F5344CB8AC3E}">
        <p14:creationId xmlns:p14="http://schemas.microsoft.com/office/powerpoint/2010/main" val="1276138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19BB68B-0793-44F5-86F0-1DEAD47848A3}" type="datetimeFigureOut">
              <a:rPr kumimoji="1" lang="ja-JP" altLang="en-US" smtClean="0"/>
              <a:t>2021/3/16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4CC0285-FBC5-417A-A4A7-6DE40E4AAC75}" type="slidenum">
              <a:rPr kumimoji="1" lang="ja-JP" altLang="en-US" smtClean="0"/>
              <a:t>‹#›</a:t>
            </a:fld>
            <a:endParaRPr kumimoji="1" lang="ja-JP" altLang="en-US"/>
          </a:p>
        </p:txBody>
      </p:sp>
    </p:spTree>
    <p:extLst>
      <p:ext uri="{BB962C8B-B14F-4D97-AF65-F5344CB8AC3E}">
        <p14:creationId xmlns:p14="http://schemas.microsoft.com/office/powerpoint/2010/main" val="27968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19BB68B-0793-44F5-86F0-1DEAD47848A3}" type="datetimeFigureOut">
              <a:rPr kumimoji="1" lang="ja-JP" altLang="en-US" smtClean="0"/>
              <a:t>2021/3/16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4CC0285-FBC5-417A-A4A7-6DE40E4AAC75}" type="slidenum">
              <a:rPr kumimoji="1" lang="ja-JP" altLang="en-US" smtClean="0"/>
              <a:t>‹#›</a:t>
            </a:fld>
            <a:endParaRPr kumimoji="1" lang="ja-JP" altLang="en-US"/>
          </a:p>
        </p:txBody>
      </p:sp>
    </p:spTree>
    <p:extLst>
      <p:ext uri="{BB962C8B-B14F-4D97-AF65-F5344CB8AC3E}">
        <p14:creationId xmlns:p14="http://schemas.microsoft.com/office/powerpoint/2010/main" val="1247408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19BB68B-0793-44F5-86F0-1DEAD47848A3}" type="datetimeFigureOut">
              <a:rPr kumimoji="1" lang="ja-JP" altLang="en-US" smtClean="0"/>
              <a:t>2021/3/16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4CC0285-FBC5-417A-A4A7-6DE40E4AAC75}" type="slidenum">
              <a:rPr kumimoji="1" lang="ja-JP" altLang="en-US" smtClean="0"/>
              <a:t>‹#›</a:t>
            </a:fld>
            <a:endParaRPr kumimoji="1" lang="ja-JP" altLang="en-US"/>
          </a:p>
        </p:txBody>
      </p:sp>
    </p:spTree>
    <p:extLst>
      <p:ext uri="{BB962C8B-B14F-4D97-AF65-F5344CB8AC3E}">
        <p14:creationId xmlns:p14="http://schemas.microsoft.com/office/powerpoint/2010/main" val="999484634"/>
      </p:ext>
    </p:extLst>
  </p:cSld>
  <p:clrMapOvr>
    <a:masterClrMapping/>
  </p:clrMapOvr>
</p:sldLayout>
</file>

<file path=ppt/slideMasters/_rels/slideMaster1.xml.rels>&#65279;<?xml version="1.0" encoding="utf-8" standalone="yes"?>
<Relationships xmlns="http://schemas.openxmlformats.org/package/2006/relationships">
  <Relationship Id="rId8" Type="http://schemas.openxmlformats.org/officeDocument/2006/relationships/slideLayout" Target="../slideLayouts/slideLayout8.xml" />
  <Relationship Id="rId3" Type="http://schemas.openxmlformats.org/officeDocument/2006/relationships/slideLayout" Target="../slideLayouts/slideLayout3.xml" />
  <Relationship Id="rId7" Type="http://schemas.openxmlformats.org/officeDocument/2006/relationships/slideLayout" Target="../slideLayouts/slideLayout7.xml" />
  <Relationship Id="rId12" Type="http://schemas.openxmlformats.org/officeDocument/2006/relationships/theme" Target="../theme/theme1.xml" />
  <Relationship Id="rId2" Type="http://schemas.openxmlformats.org/officeDocument/2006/relationships/slideLayout" Target="../slideLayouts/slideLayout2.xml" />
  <Relationship Id="rId1" Type="http://schemas.openxmlformats.org/officeDocument/2006/relationships/slideLayout" Target="../slideLayouts/slideLayout1.xml" />
  <Relationship Id="rId6" Type="http://schemas.openxmlformats.org/officeDocument/2006/relationships/slideLayout" Target="../slideLayouts/slideLayout6.xml" />
  <Relationship Id="rId11" Type="http://schemas.openxmlformats.org/officeDocument/2006/relationships/slideLayout" Target="../slideLayouts/slideLayout11.xml" />
  <Relationship Id="rId5" Type="http://schemas.openxmlformats.org/officeDocument/2006/relationships/slideLayout" Target="../slideLayouts/slideLayout5.xml" />
  <Relationship Id="rId10" Type="http://schemas.openxmlformats.org/officeDocument/2006/relationships/slideLayout" Target="../slideLayouts/slideLayout10.xml" />
  <Relationship Id="rId4" Type="http://schemas.openxmlformats.org/officeDocument/2006/relationships/slideLayout" Target="../slideLayouts/slideLayout4.xml" />
  <Relationship Id="rId9" Type="http://schemas.openxmlformats.org/officeDocument/2006/relationships/slideLayout" Target="../slideLayouts/slideLayout9.xml" />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BB68B-0793-44F5-86F0-1DEAD47848A3}" type="datetimeFigureOut">
              <a:rPr kumimoji="1" lang="ja-JP" altLang="en-US" smtClean="0"/>
              <a:t>2021/3/16</a:t>
            </a:fld>
            <a:endParaRPr kumimoji="1" lang="ja-JP" altLang="en-US"/>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CC0285-FBC5-417A-A4A7-6DE40E4AAC75}" type="slidenum">
              <a:rPr kumimoji="1" lang="ja-JP" altLang="en-US" smtClean="0"/>
              <a:t>‹#›</a:t>
            </a:fld>
            <a:endParaRPr kumimoji="1" lang="ja-JP" altLang="en-US"/>
          </a:p>
        </p:txBody>
      </p:sp>
    </p:spTree>
    <p:extLst>
      <p:ext uri="{BB962C8B-B14F-4D97-AF65-F5344CB8AC3E}">
        <p14:creationId xmlns:p14="http://schemas.microsoft.com/office/powerpoint/2010/main" val="4080683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&#65279;<?xml version="1.0" encoding="utf-8" standalone="yes"?>
<Relationships xmlns="http://schemas.openxmlformats.org/package/2006/relationships">
  <Relationship Id="rId3" Type="http://schemas.openxmlformats.org/officeDocument/2006/relationships/image" Target="../media/image1.png" />
  <Relationship Id="rId2" Type="http://schemas.openxmlformats.org/officeDocument/2006/relationships/notesSlide" Target="../notesSlides/notesSlide1.xml" />
  <Relationship Id="rId1" Type="http://schemas.openxmlformats.org/officeDocument/2006/relationships/slideLayout" Target="../slideLayouts/slideLayout1.xml" />
  <Relationship Id="rId4" Type="http://schemas.openxmlformats.org/officeDocument/2006/relationships/image" Target="../media/image2.emf" />
</Relationships>
</file>

<file path=ppt/slides/_rels/slide10.xml.rels>&#65279;<?xml version="1.0" encoding="utf-8" standalone="yes"?>
<Relationships xmlns="http://schemas.openxmlformats.org/package/2006/relationships">
  <Relationship Id="rId3" Type="http://schemas.openxmlformats.org/officeDocument/2006/relationships/image" Target="../media/image14.png" />
  <Relationship Id="rId2" Type="http://schemas.openxmlformats.org/officeDocument/2006/relationships/notesSlide" Target="../notesSlides/notesSlide10.xml" />
  <Relationship Id="rId1" Type="http://schemas.openxmlformats.org/officeDocument/2006/relationships/slideLayout" Target="../slideLayouts/slideLayout1.xml" />
  <Relationship Id="rId4" Type="http://schemas.openxmlformats.org/officeDocument/2006/relationships/image" Target="../media/image3.emf" />
</Relationships>
</file>

<file path=ppt/slides/_rels/slide11.xml.rels>&#65279;<?xml version="1.0" encoding="utf-8" standalone="yes"?>
<Relationships xmlns="http://schemas.openxmlformats.org/package/2006/relationships">
  <Relationship Id="rId3" Type="http://schemas.openxmlformats.org/officeDocument/2006/relationships/image" Target="../media/image15.jpeg" />
  <Relationship Id="rId7" Type="http://schemas.openxmlformats.org/officeDocument/2006/relationships/image" Target="../media/image19.emf" />
  <Relationship Id="rId2" Type="http://schemas.openxmlformats.org/officeDocument/2006/relationships/notesSlide" Target="../notesSlides/notesSlide11.xml" />
  <Relationship Id="rId1" Type="http://schemas.openxmlformats.org/officeDocument/2006/relationships/slideLayout" Target="../slideLayouts/slideLayout2.xml" />
  <Relationship Id="rId6" Type="http://schemas.openxmlformats.org/officeDocument/2006/relationships/image" Target="../media/image18.jpeg" />
  <Relationship Id="rId5" Type="http://schemas.openxmlformats.org/officeDocument/2006/relationships/image" Target="../media/image17.jpeg" />
  <Relationship Id="rId4" Type="http://schemas.openxmlformats.org/officeDocument/2006/relationships/image" Target="../media/image16.png" />
</Relationships>
</file>

<file path=ppt/slides/_rels/slide12.xml.rels>&#65279;<?xml version="1.0" encoding="utf-8" standalone="yes"?>
<Relationships xmlns="http://schemas.openxmlformats.org/package/2006/relationships">
  <Relationship Id="rId3" Type="http://schemas.openxmlformats.org/officeDocument/2006/relationships/image" Target="../media/image20.png" />
  <Relationship Id="rId2" Type="http://schemas.openxmlformats.org/officeDocument/2006/relationships/notesSlide" Target="../notesSlides/notesSlide12.xml" />
  <Relationship Id="rId1" Type="http://schemas.openxmlformats.org/officeDocument/2006/relationships/slideLayout" Target="../slideLayouts/slideLayout2.xml" />
  <Relationship Id="rId4" Type="http://schemas.openxmlformats.org/officeDocument/2006/relationships/image" Target="../media/image21.emf" />
</Relationships>
</file>

<file path=ppt/slides/_rels/slide13.xml.rels>&#65279;<?xml version="1.0" encoding="utf-8" standalone="yes"?>
<Relationships xmlns="http://schemas.openxmlformats.org/package/2006/relationships">
  <Relationship Id="rId3" Type="http://schemas.openxmlformats.org/officeDocument/2006/relationships/image" Target="../media/image22.png" />
  <Relationship Id="rId2" Type="http://schemas.openxmlformats.org/officeDocument/2006/relationships/notesSlide" Target="../notesSlides/notesSlide13.xml" />
  <Relationship Id="rId1" Type="http://schemas.openxmlformats.org/officeDocument/2006/relationships/slideLayout" Target="../slideLayouts/slideLayout2.xml" />
</Relationships>
</file>

<file path=ppt/slides/_rels/slide14.xml.rels>&#65279;<?xml version="1.0" encoding="utf-8" standalone="yes"?>
<Relationships xmlns="http://schemas.openxmlformats.org/package/2006/relationships">
  <Relationship Id="rId3" Type="http://schemas.openxmlformats.org/officeDocument/2006/relationships/image" Target="../media/image23.emf" />
  <Relationship Id="rId2" Type="http://schemas.openxmlformats.org/officeDocument/2006/relationships/notesSlide" Target="../notesSlides/notesSlide14.xml" />
  <Relationship Id="rId1" Type="http://schemas.openxmlformats.org/officeDocument/2006/relationships/slideLayout" Target="../slideLayouts/slideLayout2.xml" />
</Relationships>
</file>

<file path=ppt/slides/_rels/slide15.xml.rels>&#65279;<?xml version="1.0" encoding="utf-8" standalone="yes"?>
<Relationships xmlns="http://schemas.openxmlformats.org/package/2006/relationships">
  <Relationship Id="rId3" Type="http://schemas.openxmlformats.org/officeDocument/2006/relationships/image" Target="../media/image24.emf" />
  <Relationship Id="rId2" Type="http://schemas.openxmlformats.org/officeDocument/2006/relationships/notesSlide" Target="../notesSlides/notesSlide15.xml" />
  <Relationship Id="rId1" Type="http://schemas.openxmlformats.org/officeDocument/2006/relationships/slideLayout" Target="../slideLayouts/slideLayout1.xml" />
  <Relationship Id="rId5" Type="http://schemas.openxmlformats.org/officeDocument/2006/relationships/image" Target="../media/image26.emf" />
  <Relationship Id="rId4" Type="http://schemas.openxmlformats.org/officeDocument/2006/relationships/image" Target="../media/image25.emf" />
</Relationships>
</file>

<file path=ppt/slides/_rels/slide16.xml.rels>&#65279;<?xml version="1.0" encoding="utf-8" standalone="yes"?>
<Relationships xmlns="http://schemas.openxmlformats.org/package/2006/relationships">
  <Relationship Id="rId3" Type="http://schemas.openxmlformats.org/officeDocument/2006/relationships/image" Target="../media/image27.emf" />
  <Relationship Id="rId2" Type="http://schemas.openxmlformats.org/officeDocument/2006/relationships/notesSlide" Target="../notesSlides/notesSlide16.xml" />
  <Relationship Id="rId1" Type="http://schemas.openxmlformats.org/officeDocument/2006/relationships/slideLayout" Target="../slideLayouts/slideLayout2.xml" />
</Relationships>
</file>

<file path=ppt/slides/_rels/slide17.xml.rels>&#65279;<?xml version="1.0" encoding="utf-8" standalone="yes"?>
<Relationships xmlns="http://schemas.openxmlformats.org/package/2006/relationships">
  <Relationship Id="rId3" Type="http://schemas.openxmlformats.org/officeDocument/2006/relationships/image" Target="../media/image27.emf" />
  <Relationship Id="rId2" Type="http://schemas.openxmlformats.org/officeDocument/2006/relationships/notesSlide" Target="../notesSlides/notesSlide17.xml" />
  <Relationship Id="rId1" Type="http://schemas.openxmlformats.org/officeDocument/2006/relationships/slideLayout" Target="../slideLayouts/slideLayout2.xml" />
</Relationships>
</file>

<file path=ppt/slides/_rels/slide2.xml.rels>&#65279;<?xml version="1.0" encoding="utf-8" standalone="yes"?>
<Relationships xmlns="http://schemas.openxmlformats.org/package/2006/relationships">
  <Relationship Id="rId3" Type="http://schemas.openxmlformats.org/officeDocument/2006/relationships/image" Target="../media/image3.emf" />
  <Relationship Id="rId2" Type="http://schemas.openxmlformats.org/officeDocument/2006/relationships/notesSlide" Target="../notesSlides/notesSlide2.xml" />
  <Relationship Id="rId1" Type="http://schemas.openxmlformats.org/officeDocument/2006/relationships/slideLayout" Target="../slideLayouts/slideLayout1.xml" />
  <Relationship Id="rId5" Type="http://schemas.openxmlformats.org/officeDocument/2006/relationships/image" Target="../media/image5.png" />
  <Relationship Id="rId4" Type="http://schemas.openxmlformats.org/officeDocument/2006/relationships/image" Target="../media/image4.emf" />
</Relationships>
</file>

<file path=ppt/slides/_rels/slide3.xml.rels>&#65279;<?xml version="1.0" encoding="utf-8" standalone="yes"?>
<Relationships xmlns="http://schemas.openxmlformats.org/package/2006/relationships">
  <Relationship Id="rId3" Type="http://schemas.openxmlformats.org/officeDocument/2006/relationships/image" Target="../media/image6.emf" />
  <Relationship Id="rId2" Type="http://schemas.openxmlformats.org/officeDocument/2006/relationships/notesSlide" Target="../notesSlides/notesSlide3.xml" />
  <Relationship Id="rId1" Type="http://schemas.openxmlformats.org/officeDocument/2006/relationships/slideLayout" Target="../slideLayouts/slideLayout1.xml" />
</Relationships>
</file>

<file path=ppt/slides/_rels/slide4.xml.rels>&#65279;<?xml version="1.0" encoding="utf-8" standalone="yes"?>
<Relationships xmlns="http://schemas.openxmlformats.org/package/2006/relationships">
  <Relationship Id="rId3" Type="http://schemas.openxmlformats.org/officeDocument/2006/relationships/image" Target="../media/image7.emf" />
  <Relationship Id="rId2" Type="http://schemas.openxmlformats.org/officeDocument/2006/relationships/notesSlide" Target="../notesSlides/notesSlide4.xml" />
  <Relationship Id="rId1" Type="http://schemas.openxmlformats.org/officeDocument/2006/relationships/slideLayout" Target="../slideLayouts/slideLayout1.xml" />
</Relationships>
</file>

<file path=ppt/slides/_rels/slide5.xml.rels>&#65279;<?xml version="1.0" encoding="utf-8" standalone="yes"?>
<Relationships xmlns="http://schemas.openxmlformats.org/package/2006/relationships">
  <Relationship Id="rId3" Type="http://schemas.openxmlformats.org/officeDocument/2006/relationships/image" Target="../media/image8.jpeg" />
  <Relationship Id="rId2" Type="http://schemas.openxmlformats.org/officeDocument/2006/relationships/notesSlide" Target="../notesSlides/notesSlide5.xml" />
  <Relationship Id="rId1" Type="http://schemas.openxmlformats.org/officeDocument/2006/relationships/slideLayout" Target="../slideLayouts/slideLayout2.xml" />
</Relationships>
</file>

<file path=ppt/slides/_rels/slide6.xml.rels>&#65279;<?xml version="1.0" encoding="utf-8" standalone="yes"?>
<Relationships xmlns="http://schemas.openxmlformats.org/package/2006/relationships">
  <Relationship Id="rId3" Type="http://schemas.openxmlformats.org/officeDocument/2006/relationships/image" Target="../media/image9.emf" />
  <Relationship Id="rId2" Type="http://schemas.openxmlformats.org/officeDocument/2006/relationships/notesSlide" Target="../notesSlides/notesSlide6.xml" />
  <Relationship Id="rId1" Type="http://schemas.openxmlformats.org/officeDocument/2006/relationships/slideLayout" Target="../slideLayouts/slideLayout2.xml" />
</Relationships>
</file>

<file path=ppt/slides/_rels/slide7.xml.rels>&#65279;<?xml version="1.0" encoding="utf-8" standalone="yes"?>
<Relationships xmlns="http://schemas.openxmlformats.org/package/2006/relationships">
  <Relationship Id="rId3" Type="http://schemas.openxmlformats.org/officeDocument/2006/relationships/image" Target="../media/image10.emf" />
  <Relationship Id="rId2" Type="http://schemas.openxmlformats.org/officeDocument/2006/relationships/notesSlide" Target="../notesSlides/notesSlide7.xml" />
  <Relationship Id="rId1" Type="http://schemas.openxmlformats.org/officeDocument/2006/relationships/slideLayout" Target="../slideLayouts/slideLayout2.xml" />
</Relationships>
</file>

<file path=ppt/slides/_rels/slide8.xml.rels>&#65279;<?xml version="1.0" encoding="utf-8" standalone="yes"?>
<Relationships xmlns="http://schemas.openxmlformats.org/package/2006/relationships">
  <Relationship Id="rId3" Type="http://schemas.openxmlformats.org/officeDocument/2006/relationships/image" Target="../media/image11.emf" />
  <Relationship Id="rId2" Type="http://schemas.openxmlformats.org/officeDocument/2006/relationships/notesSlide" Target="../notesSlides/notesSlide8.xml" />
  <Relationship Id="rId1" Type="http://schemas.openxmlformats.org/officeDocument/2006/relationships/slideLayout" Target="../slideLayouts/slideLayout2.xml" />
  <Relationship Id="rId4" Type="http://schemas.openxmlformats.org/officeDocument/2006/relationships/image" Target="../media/image12.emf" />
</Relationships>
</file>

<file path=ppt/slides/_rels/slide9.xml.rels>&#65279;<?xml version="1.0" encoding="utf-8" standalone="yes"?>
<Relationships xmlns="http://schemas.openxmlformats.org/package/2006/relationships">
  <Relationship Id="rId3" Type="http://schemas.openxmlformats.org/officeDocument/2006/relationships/image" Target="../media/image13.emf" />
  <Relationship Id="rId2" Type="http://schemas.openxmlformats.org/officeDocument/2006/relationships/notesSlide" Target="../notesSlides/notesSlide9.xml" />
  <Relationship Id="rId1" Type="http://schemas.openxmlformats.org/officeDocument/2006/relationships/slideLayout" Target="../slideLayouts/slideLayout1.xml" />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星: 5 pt 16">
            <a:extLst>
              <a:ext uri="{FF2B5EF4-FFF2-40B4-BE49-F238E27FC236}">
                <a16:creationId xmlns:a16="http://schemas.microsoft.com/office/drawing/2014/main" id="{D6FF6FEA-4B32-48EC-9304-77B42BE46CFE}"/>
              </a:ext>
            </a:extLst>
          </p:cNvPr>
          <p:cNvSpPr/>
          <p:nvPr/>
        </p:nvSpPr>
        <p:spPr>
          <a:xfrm rot="900000">
            <a:off x="1705272" y="1111589"/>
            <a:ext cx="1007165" cy="100716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星: 5 pt 19">
            <a:extLst>
              <a:ext uri="{FF2B5EF4-FFF2-40B4-BE49-F238E27FC236}">
                <a16:creationId xmlns:a16="http://schemas.microsoft.com/office/drawing/2014/main" id="{C8933AAB-C86D-4B8F-8C07-7E0258AD9720}"/>
              </a:ext>
            </a:extLst>
          </p:cNvPr>
          <p:cNvSpPr/>
          <p:nvPr/>
        </p:nvSpPr>
        <p:spPr>
          <a:xfrm>
            <a:off x="4641746" y="2222959"/>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星: 5 pt 21">
            <a:extLst>
              <a:ext uri="{FF2B5EF4-FFF2-40B4-BE49-F238E27FC236}">
                <a16:creationId xmlns:a16="http://schemas.microsoft.com/office/drawing/2014/main" id="{BEB3D394-11BA-4DC7-A734-8CC4FBA01CF9}"/>
              </a:ext>
            </a:extLst>
          </p:cNvPr>
          <p:cNvSpPr/>
          <p:nvPr/>
        </p:nvSpPr>
        <p:spPr>
          <a:xfrm>
            <a:off x="293914" y="1221091"/>
            <a:ext cx="651949" cy="65194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星: 5 pt 23">
            <a:extLst>
              <a:ext uri="{FF2B5EF4-FFF2-40B4-BE49-F238E27FC236}">
                <a16:creationId xmlns:a16="http://schemas.microsoft.com/office/drawing/2014/main" id="{F3269D3F-C48B-4136-AD64-75C67AE57BE6}"/>
              </a:ext>
            </a:extLst>
          </p:cNvPr>
          <p:cNvSpPr/>
          <p:nvPr/>
        </p:nvSpPr>
        <p:spPr>
          <a:xfrm rot="1168468">
            <a:off x="5599670" y="479116"/>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12555" y="3828661"/>
            <a:ext cx="10039350" cy="2092881"/>
          </a:xfrm>
          <a:prstGeom prst="rect">
            <a:avLst/>
          </a:prstGeom>
          <a:noFill/>
        </p:spPr>
        <p:txBody>
          <a:bodyPr wrap="square" rtlCol="0">
            <a:spAutoFit/>
          </a:bodyPr>
          <a:lstStyle/>
          <a:p>
            <a:r>
              <a:rPr kumimoji="1" lang="ja-JP" altLang="en-US" sz="13000" dirty="0" smtClean="0">
                <a:solidFill>
                  <a:srgbClr val="0068B7"/>
                </a:solidFill>
                <a:latin typeface="HGP創英角ﾎﾟｯﾌﾟ体" panose="040B0A00000000000000" pitchFamily="50" charset="-128"/>
                <a:ea typeface="HGP創英角ﾎﾟｯﾌﾟ体" panose="040B0A00000000000000" pitchFamily="50" charset="-128"/>
              </a:rPr>
              <a:t>海がピンチ！</a:t>
            </a:r>
            <a:endParaRPr kumimoji="1" lang="ja-JP" altLang="en-US" sz="13000" dirty="0">
              <a:solidFill>
                <a:srgbClr val="0068B7"/>
              </a:solidFill>
              <a:latin typeface="HGP創英角ﾎﾟｯﾌﾟ体" panose="040B0A00000000000000" pitchFamily="50" charset="-128"/>
              <a:ea typeface="HGP創英角ﾎﾟｯﾌﾟ体" panose="040B0A00000000000000" pitchFamily="50" charset="-128"/>
            </a:endParaRPr>
          </a:p>
        </p:txBody>
      </p:sp>
      <p:sp>
        <p:nvSpPr>
          <p:cNvPr id="16" name="星: 5 pt 14">
            <a:extLst>
              <a:ext uri="{FF2B5EF4-FFF2-40B4-BE49-F238E27FC236}">
                <a16:creationId xmlns:a16="http://schemas.microsoft.com/office/drawing/2014/main" id="{F518EEF3-1CC9-4027-A16B-5544CFEE7188}"/>
              </a:ext>
            </a:extLst>
          </p:cNvPr>
          <p:cNvSpPr/>
          <p:nvPr/>
        </p:nvSpPr>
        <p:spPr>
          <a:xfrm rot="20700000">
            <a:off x="638212" y="2345505"/>
            <a:ext cx="1010691" cy="1010691"/>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Picture 11" descr="\\tnjfsv001\1051026000\710しずもちゃん\しずも(背景透過処理済・GIF)\しずも　葉のり　右.gif"/>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4754" y="280929"/>
            <a:ext cx="1785938" cy="203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サブタイトル 2"/>
          <p:cNvSpPr>
            <a:spLocks noChangeArrowheads="1"/>
          </p:cNvSpPr>
          <p:nvPr/>
        </p:nvSpPr>
        <p:spPr bwMode="auto">
          <a:xfrm>
            <a:off x="942514" y="142996"/>
            <a:ext cx="1883101" cy="895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3500" eaLnBrk="0" hangingPunct="0">
              <a:spcBef>
                <a:spcPct val="20000"/>
              </a:spcBef>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eaLnBrk="0" hangingPunct="0">
              <a:spcBef>
                <a:spcPct val="20000"/>
              </a:spcBef>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eaLnBrk="0" hangingPunct="0">
              <a:spcBef>
                <a:spcPct val="20000"/>
              </a:spcBef>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SzPct val="100000"/>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eaLnBrk="1" hangingPunct="1">
              <a:spcBef>
                <a:spcPts val="300"/>
              </a:spcBef>
              <a:buClr>
                <a:srgbClr val="A04DA3"/>
              </a:buClr>
              <a:buFont typeface="Wingdings 2" panose="05020102010507070707" pitchFamily="18" charset="2"/>
              <a:buNone/>
            </a:pPr>
            <a:r>
              <a:rPr lang="ja-JP" altLang="en-US" sz="4000" dirty="0" smtClean="0">
                <a:solidFill>
                  <a:srgbClr val="524E4D"/>
                </a:solidFill>
                <a:latin typeface="HGP創英角ﾎﾟｯﾌﾟ体" panose="040B0A00000000000000" pitchFamily="50" charset="-128"/>
                <a:ea typeface="HGP創英角ﾎﾟｯﾌﾟ体" panose="040B0A00000000000000" pitchFamily="50" charset="-128"/>
              </a:rPr>
              <a:t>静岡市</a:t>
            </a:r>
            <a:endParaRPr lang="ja-JP" altLang="en-US" sz="4000" dirty="0">
              <a:solidFill>
                <a:srgbClr val="524E4D"/>
              </a:solidFill>
              <a:latin typeface="HGP創英角ﾎﾟｯﾌﾟ体" panose="040B0A00000000000000" pitchFamily="50" charset="-128"/>
              <a:ea typeface="HGP創英角ﾎﾟｯﾌﾟ体" panose="040B0A00000000000000" pitchFamily="50" charset="-128"/>
            </a:endParaRPr>
          </a:p>
        </p:txBody>
      </p:sp>
      <p:pic>
        <p:nvPicPr>
          <p:cNvPr id="3" name="図 2"/>
          <p:cNvPicPr>
            <a:picLocks noChangeAspect="1"/>
          </p:cNvPicPr>
          <p:nvPr/>
        </p:nvPicPr>
        <p:blipFill>
          <a:blip r:embed="rId4"/>
          <a:stretch>
            <a:fillRect/>
          </a:stretch>
        </p:blipFill>
        <p:spPr>
          <a:xfrm>
            <a:off x="203009" y="165391"/>
            <a:ext cx="739505" cy="690210"/>
          </a:xfrm>
          <a:prstGeom prst="rect">
            <a:avLst/>
          </a:prstGeom>
        </p:spPr>
      </p:pic>
    </p:spTree>
    <p:extLst>
      <p:ext uri="{BB962C8B-B14F-4D97-AF65-F5344CB8AC3E}">
        <p14:creationId xmlns:p14="http://schemas.microsoft.com/office/powerpoint/2010/main" val="38157274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吹き出し 11"/>
          <p:cNvSpPr/>
          <p:nvPr/>
        </p:nvSpPr>
        <p:spPr>
          <a:xfrm>
            <a:off x="1722082" y="58774"/>
            <a:ext cx="7250468" cy="3842224"/>
          </a:xfrm>
          <a:prstGeom prst="wedgeRoundRectCallout">
            <a:avLst>
              <a:gd name="adj1" fmla="val -40691"/>
              <a:gd name="adj2" fmla="val 6147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星: 5 pt 16">
            <a:extLst>
              <a:ext uri="{FF2B5EF4-FFF2-40B4-BE49-F238E27FC236}">
                <a16:creationId xmlns:a16="http://schemas.microsoft.com/office/drawing/2014/main" id="{D6FF6FEA-4B32-48EC-9304-77B42BE46CFE}"/>
              </a:ext>
            </a:extLst>
          </p:cNvPr>
          <p:cNvSpPr/>
          <p:nvPr/>
        </p:nvSpPr>
        <p:spPr>
          <a:xfrm rot="20261262">
            <a:off x="2998466" y="5439651"/>
            <a:ext cx="1007165" cy="100716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星: 5 pt 19">
            <a:extLst>
              <a:ext uri="{FF2B5EF4-FFF2-40B4-BE49-F238E27FC236}">
                <a16:creationId xmlns:a16="http://schemas.microsoft.com/office/drawing/2014/main" id="{C8933AAB-C86D-4B8F-8C07-7E0258AD9720}"/>
              </a:ext>
            </a:extLst>
          </p:cNvPr>
          <p:cNvSpPr/>
          <p:nvPr/>
        </p:nvSpPr>
        <p:spPr>
          <a:xfrm>
            <a:off x="4479580" y="5955604"/>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星: 5 pt 14">
            <a:extLst>
              <a:ext uri="{FF2B5EF4-FFF2-40B4-BE49-F238E27FC236}">
                <a16:creationId xmlns:a16="http://schemas.microsoft.com/office/drawing/2014/main" id="{F518EEF3-1CC9-4027-A16B-5544CFEE7188}"/>
              </a:ext>
            </a:extLst>
          </p:cNvPr>
          <p:cNvSpPr/>
          <p:nvPr/>
        </p:nvSpPr>
        <p:spPr>
          <a:xfrm rot="20700000">
            <a:off x="386062" y="508922"/>
            <a:ext cx="1010691" cy="1010691"/>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p:cNvPicPr>
            <a:picLocks noChangeAspect="1"/>
          </p:cNvPicPr>
          <p:nvPr/>
        </p:nvPicPr>
        <p:blipFill rotWithShape="1">
          <a:blip r:embed="rId3"/>
          <a:srcRect l="65" t="3257" r="2622" b="15099"/>
          <a:stretch/>
        </p:blipFill>
        <p:spPr>
          <a:xfrm>
            <a:off x="5853070" y="4615011"/>
            <a:ext cx="3290930" cy="2242989"/>
          </a:xfrm>
          <a:prstGeom prst="rect">
            <a:avLst/>
          </a:prstGeom>
        </p:spPr>
      </p:pic>
      <p:pic>
        <p:nvPicPr>
          <p:cNvPr id="2" name="図 1"/>
          <p:cNvPicPr>
            <a:picLocks noChangeAspect="1"/>
          </p:cNvPicPr>
          <p:nvPr/>
        </p:nvPicPr>
        <p:blipFill>
          <a:blip r:embed="rId4">
            <a:clrChange>
              <a:clrFrom>
                <a:srgbClr val="FEFEFE"/>
              </a:clrFrom>
              <a:clrTo>
                <a:srgbClr val="FEFEFE">
                  <a:alpha val="0"/>
                </a:srgbClr>
              </a:clrTo>
            </a:clrChange>
          </a:blip>
          <a:stretch>
            <a:fillRect/>
          </a:stretch>
        </p:blipFill>
        <p:spPr>
          <a:xfrm>
            <a:off x="0" y="3314699"/>
            <a:ext cx="2931804" cy="3720063"/>
          </a:xfrm>
          <a:prstGeom prst="rect">
            <a:avLst/>
          </a:prstGeom>
        </p:spPr>
      </p:pic>
      <p:sp>
        <p:nvSpPr>
          <p:cNvPr id="14" name="正方形/長方形 13"/>
          <p:cNvSpPr/>
          <p:nvPr/>
        </p:nvSpPr>
        <p:spPr>
          <a:xfrm>
            <a:off x="1777680" y="228601"/>
            <a:ext cx="7139271" cy="3517178"/>
          </a:xfrm>
          <a:prstGeom prst="rect">
            <a:avLst/>
          </a:prstGeom>
          <a:solidFill>
            <a:schemeClr val="bg1"/>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200" dirty="0">
                <a:solidFill>
                  <a:srgbClr val="0068B7"/>
                </a:solidFill>
                <a:latin typeface="HGP創英角ﾎﾟｯﾌﾟ体" panose="040B0A00000000000000" pitchFamily="50" charset="-128"/>
                <a:ea typeface="HGP創英角ﾎﾟｯﾌﾟ体" panose="040B0A00000000000000" pitchFamily="50" charset="-128"/>
              </a:rPr>
              <a:t>どんなところに</a:t>
            </a:r>
          </a:p>
          <a:p>
            <a:pPr algn="ctr"/>
            <a:r>
              <a:rPr lang="ja-JP" altLang="en-US" sz="7200" dirty="0">
                <a:solidFill>
                  <a:srgbClr val="0068B7"/>
                </a:solidFill>
                <a:latin typeface="HGP創英角ﾎﾟｯﾌﾟ体" panose="040B0A00000000000000" pitchFamily="50" charset="-128"/>
                <a:ea typeface="HGP創英角ﾎﾟｯﾌﾟ体" panose="040B0A00000000000000" pitchFamily="50" charset="-128"/>
              </a:rPr>
              <a:t>すてられていたか</a:t>
            </a:r>
          </a:p>
          <a:p>
            <a:pPr algn="ctr"/>
            <a:r>
              <a:rPr lang="ja-JP" altLang="en-US" sz="7200" dirty="0">
                <a:solidFill>
                  <a:srgbClr val="0068B7"/>
                </a:solidFill>
                <a:latin typeface="HGP創英角ﾎﾟｯﾌﾟ体" panose="040B0A00000000000000" pitchFamily="50" charset="-128"/>
                <a:ea typeface="HGP創英角ﾎﾟｯﾌﾟ体" panose="040B0A00000000000000" pitchFamily="50" charset="-128"/>
              </a:rPr>
              <a:t>考えてみよう！</a:t>
            </a:r>
          </a:p>
        </p:txBody>
      </p:sp>
    </p:spTree>
    <p:extLst>
      <p:ext uri="{BB962C8B-B14F-4D97-AF65-F5344CB8AC3E}">
        <p14:creationId xmlns:p14="http://schemas.microsoft.com/office/powerpoint/2010/main" val="17977504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p:cNvGraphicFramePr>
            <a:graphicFrameLocks noGrp="1"/>
          </p:cNvGraphicFramePr>
          <p:nvPr>
            <p:extLst/>
          </p:nvPr>
        </p:nvGraphicFramePr>
        <p:xfrm>
          <a:off x="52786" y="146714"/>
          <a:ext cx="9037500" cy="6535440"/>
        </p:xfrm>
        <a:graphic>
          <a:graphicData uri="http://schemas.openxmlformats.org/drawingml/2006/table">
            <a:tbl>
              <a:tblPr>
                <a:tableStyleId>{616DA210-FB5B-4158-B5E0-FEB733F419BA}</a:tableStyleId>
              </a:tblPr>
              <a:tblGrid>
                <a:gridCol w="3012500">
                  <a:extLst>
                    <a:ext uri="{9D8B030D-6E8A-4147-A177-3AD203B41FA5}">
                      <a16:colId xmlns:a16="http://schemas.microsoft.com/office/drawing/2014/main" val="20000"/>
                    </a:ext>
                  </a:extLst>
                </a:gridCol>
                <a:gridCol w="3012500">
                  <a:extLst>
                    <a:ext uri="{9D8B030D-6E8A-4147-A177-3AD203B41FA5}">
                      <a16:colId xmlns:a16="http://schemas.microsoft.com/office/drawing/2014/main" val="20001"/>
                    </a:ext>
                  </a:extLst>
                </a:gridCol>
                <a:gridCol w="3012500">
                  <a:extLst>
                    <a:ext uri="{9D8B030D-6E8A-4147-A177-3AD203B41FA5}">
                      <a16:colId xmlns:a16="http://schemas.microsoft.com/office/drawing/2014/main" val="20002"/>
                    </a:ext>
                  </a:extLst>
                </a:gridCol>
              </a:tblGrid>
              <a:tr h="3267720">
                <a:tc>
                  <a:txBody>
                    <a:bodyPr/>
                    <a:lstStyle/>
                    <a:p>
                      <a:endParaRPr kumimoji="1" lang="ja-JP" altLang="en-US" dirty="0"/>
                    </a:p>
                  </a:txBody>
                  <a:tcPr>
                    <a:lnL w="12700" cmpd="sng">
                      <a:noFill/>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kumimoji="1" lang="ja-JP" alt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267720">
                <a:tc>
                  <a:txBody>
                    <a:bodyPr/>
                    <a:lstStyle/>
                    <a:p>
                      <a:endParaRPr kumimoji="1" lang="ja-JP" alt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kumimoji="1" lang="ja-JP" alt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endParaRPr kumimoji="1" lang="ja-JP" alt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4" name="図 3" descr="森の中を流れる川&#10;&#10;自動的に生成された説明"/>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3166199" y="282174"/>
            <a:ext cx="1926514" cy="1230103"/>
          </a:xfrm>
          <a:prstGeom prst="rect">
            <a:avLst/>
          </a:prstGeom>
          <a:ln>
            <a:noFill/>
          </a:ln>
          <a:extLst>
            <a:ext uri="{53640926-AAD7-44D8-BBD7-CCE9431645EC}">
              <a14:shadowObscured xmlns:a14="http://schemas.microsoft.com/office/drawing/2010/main"/>
            </a:ext>
          </a:extLst>
        </p:spPr>
      </p:pic>
      <p:pic>
        <p:nvPicPr>
          <p:cNvPr id="5" name="図 4"/>
          <p:cNvPicPr>
            <a:picLocks noChangeAspect="1"/>
          </p:cNvPicPr>
          <p:nvPr/>
        </p:nvPicPr>
        <p:blipFill rotWithShape="1">
          <a:blip r:embed="rId4" cstate="print">
            <a:extLst>
              <a:ext uri="{28A0092B-C50C-407E-A947-70E740481C1C}">
                <a14:useLocalDpi xmlns:a14="http://schemas.microsoft.com/office/drawing/2010/main" val="0"/>
              </a:ext>
            </a:extLst>
          </a:blip>
          <a:srcRect t="4052" b="5236"/>
          <a:stretch/>
        </p:blipFill>
        <p:spPr bwMode="auto">
          <a:xfrm>
            <a:off x="6189836" y="282174"/>
            <a:ext cx="1504179" cy="1230103"/>
          </a:xfrm>
          <a:prstGeom prst="rect">
            <a:avLst/>
          </a:prstGeom>
          <a:ln>
            <a:noFill/>
          </a:ln>
          <a:extLst>
            <a:ext uri="{53640926-AAD7-44D8-BBD7-CCE9431645EC}">
              <a14:shadowObscured xmlns:a14="http://schemas.microsoft.com/office/drawing/2010/main"/>
            </a:ext>
          </a:extLst>
        </p:spPr>
      </p:pic>
      <p:pic>
        <p:nvPicPr>
          <p:cNvPr id="6" name="図 5" descr="道路を走る車&#10;&#10;自動的に生成された説明"/>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982" y="3543862"/>
            <a:ext cx="1836186" cy="1164205"/>
          </a:xfrm>
          <a:prstGeom prst="rect">
            <a:avLst/>
          </a:prstGeom>
        </p:spPr>
      </p:pic>
      <p:pic>
        <p:nvPicPr>
          <p:cNvPr id="11" name="図 10" descr="砂浜と海&#10;&#10;自動的に生成された説明"/>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bwMode="auto">
          <a:xfrm>
            <a:off x="6174545" y="3540239"/>
            <a:ext cx="1812381" cy="1167045"/>
          </a:xfrm>
          <a:prstGeom prst="rect">
            <a:avLst/>
          </a:prstGeom>
          <a:ln>
            <a:noFill/>
          </a:ln>
          <a:extLst>
            <a:ext uri="{53640926-AAD7-44D8-BBD7-CCE9431645EC}">
              <a14:shadowObscured xmlns:a14="http://schemas.microsoft.com/office/drawing/2010/main"/>
            </a:ext>
          </a:extLst>
        </p:spPr>
      </p:pic>
      <p:sp>
        <p:nvSpPr>
          <p:cNvPr id="15" name="テキスト ボックス 14"/>
          <p:cNvSpPr txBox="1"/>
          <p:nvPr/>
        </p:nvSpPr>
        <p:spPr>
          <a:xfrm>
            <a:off x="3101424" y="1464717"/>
            <a:ext cx="1342034" cy="400110"/>
          </a:xfrm>
          <a:prstGeom prst="rect">
            <a:avLst/>
          </a:prstGeom>
          <a:noFill/>
        </p:spPr>
        <p:txBody>
          <a:bodyPr wrap="none" rtlCol="0">
            <a:spAutoFit/>
          </a:bodyPr>
          <a:lstStyle/>
          <a:p>
            <a:pPr algn="ctr"/>
            <a:r>
              <a:rPr kumimoji="1" lang="ja-JP" altLang="en-US" sz="2000" dirty="0" smtClean="0">
                <a:latin typeface="HGP創英角ﾎﾟｯﾌﾟ体" panose="040B0A00000000000000" pitchFamily="50" charset="-128"/>
                <a:ea typeface="HGP創英角ﾎﾟｯﾌﾟ体" panose="040B0A00000000000000" pitchFamily="50" charset="-128"/>
              </a:rPr>
              <a:t>キャンプ場</a:t>
            </a:r>
            <a:endParaRPr kumimoji="1" lang="ja-JP" altLang="en-US" sz="2000" dirty="0">
              <a:latin typeface="HGP創英角ﾎﾟｯﾌﾟ体" panose="040B0A00000000000000" pitchFamily="50" charset="-128"/>
              <a:ea typeface="HGP創英角ﾎﾟｯﾌﾟ体" panose="040B0A00000000000000" pitchFamily="50" charset="-128"/>
            </a:endParaRPr>
          </a:p>
        </p:txBody>
      </p:sp>
      <p:sp>
        <p:nvSpPr>
          <p:cNvPr id="16" name="テキスト ボックス 15"/>
          <p:cNvSpPr txBox="1"/>
          <p:nvPr/>
        </p:nvSpPr>
        <p:spPr>
          <a:xfrm>
            <a:off x="133004" y="4642330"/>
            <a:ext cx="697627" cy="400110"/>
          </a:xfrm>
          <a:prstGeom prst="rect">
            <a:avLst/>
          </a:prstGeom>
          <a:noFill/>
        </p:spPr>
        <p:txBody>
          <a:bodyPr wrap="none" rtlCol="0">
            <a:spAutoFit/>
          </a:bodyPr>
          <a:lstStyle/>
          <a:p>
            <a:pPr algn="ctr"/>
            <a:r>
              <a:rPr kumimoji="1" lang="ja-JP" altLang="en-US" sz="2000" dirty="0" smtClean="0">
                <a:latin typeface="HGP創英角ﾎﾟｯﾌﾟ体" panose="040B0A00000000000000" pitchFamily="50" charset="-128"/>
                <a:ea typeface="HGP創英角ﾎﾟｯﾌﾟ体" panose="040B0A00000000000000" pitchFamily="50" charset="-128"/>
              </a:rPr>
              <a:t>道路</a:t>
            </a:r>
            <a:endParaRPr kumimoji="1" lang="ja-JP" altLang="en-US" sz="2000" dirty="0">
              <a:latin typeface="HGP創英角ﾎﾟｯﾌﾟ体" panose="040B0A00000000000000" pitchFamily="50" charset="-128"/>
              <a:ea typeface="HGP創英角ﾎﾟｯﾌﾟ体" panose="040B0A00000000000000" pitchFamily="50" charset="-128"/>
            </a:endParaRPr>
          </a:p>
        </p:txBody>
      </p:sp>
      <p:sp>
        <p:nvSpPr>
          <p:cNvPr id="17" name="テキスト ボックス 16"/>
          <p:cNvSpPr txBox="1"/>
          <p:nvPr/>
        </p:nvSpPr>
        <p:spPr>
          <a:xfrm>
            <a:off x="6189836" y="1464717"/>
            <a:ext cx="1414170" cy="400110"/>
          </a:xfrm>
          <a:prstGeom prst="rect">
            <a:avLst/>
          </a:prstGeom>
          <a:noFill/>
        </p:spPr>
        <p:txBody>
          <a:bodyPr wrap="none" rtlCol="0">
            <a:spAutoFit/>
          </a:bodyPr>
          <a:lstStyle/>
          <a:p>
            <a:r>
              <a:rPr kumimoji="1" lang="ja-JP" altLang="en-US" sz="2000" dirty="0" smtClean="0">
                <a:latin typeface="HGP創英角ﾎﾟｯﾌﾟ体" panose="040B0A00000000000000" pitchFamily="50" charset="-128"/>
                <a:ea typeface="HGP創英角ﾎﾟｯﾌﾟ体" panose="040B0A00000000000000" pitchFamily="50" charset="-128"/>
              </a:rPr>
              <a:t>外のごみ箱</a:t>
            </a:r>
            <a:endParaRPr kumimoji="1" lang="ja-JP" altLang="en-US" sz="2000" dirty="0">
              <a:latin typeface="HGP創英角ﾎﾟｯﾌﾟ体" panose="040B0A00000000000000" pitchFamily="50" charset="-128"/>
              <a:ea typeface="HGP創英角ﾎﾟｯﾌﾟ体" panose="040B0A00000000000000" pitchFamily="50" charset="-128"/>
            </a:endParaRPr>
          </a:p>
        </p:txBody>
      </p:sp>
      <p:sp>
        <p:nvSpPr>
          <p:cNvPr id="19" name="テキスト ボックス 18"/>
          <p:cNvSpPr txBox="1"/>
          <p:nvPr/>
        </p:nvSpPr>
        <p:spPr>
          <a:xfrm>
            <a:off x="6165337" y="4642330"/>
            <a:ext cx="697627" cy="400110"/>
          </a:xfrm>
          <a:prstGeom prst="rect">
            <a:avLst/>
          </a:prstGeom>
          <a:noFill/>
        </p:spPr>
        <p:txBody>
          <a:bodyPr wrap="none" rtlCol="0">
            <a:spAutoFit/>
          </a:bodyPr>
          <a:lstStyle/>
          <a:p>
            <a:pPr algn="ctr"/>
            <a:r>
              <a:rPr kumimoji="1" lang="ja-JP" altLang="en-US" sz="2000" dirty="0" smtClean="0">
                <a:latin typeface="HGP創英角ﾎﾟｯﾌﾟ体" panose="040B0A00000000000000" pitchFamily="50" charset="-128"/>
                <a:ea typeface="HGP創英角ﾎﾟｯﾌﾟ体" panose="040B0A00000000000000" pitchFamily="50" charset="-128"/>
              </a:rPr>
              <a:t>海岸</a:t>
            </a:r>
            <a:endParaRPr kumimoji="1" lang="ja-JP" altLang="en-US" sz="2000" dirty="0">
              <a:latin typeface="HGP創英角ﾎﾟｯﾌﾟ体" panose="040B0A00000000000000" pitchFamily="50" charset="-128"/>
              <a:ea typeface="HGP創英角ﾎﾟｯﾌﾟ体" panose="040B0A00000000000000" pitchFamily="50" charset="-128"/>
            </a:endParaRPr>
          </a:p>
        </p:txBody>
      </p:sp>
      <p:sp>
        <p:nvSpPr>
          <p:cNvPr id="20" name="テキスト ボックス 19"/>
          <p:cNvSpPr txBox="1"/>
          <p:nvPr/>
        </p:nvSpPr>
        <p:spPr>
          <a:xfrm>
            <a:off x="153486" y="111544"/>
            <a:ext cx="2805575" cy="1569660"/>
          </a:xfrm>
          <a:prstGeom prst="rect">
            <a:avLst/>
          </a:prstGeom>
          <a:noFill/>
        </p:spPr>
        <p:txBody>
          <a:bodyPr wrap="none" rtlCol="0">
            <a:spAutoFit/>
          </a:bodyPr>
          <a:lstStyle/>
          <a:p>
            <a:pPr algn="ctr"/>
            <a:r>
              <a:rPr lang="ja-JP" altLang="en-US" sz="3200" dirty="0" smtClean="0">
                <a:solidFill>
                  <a:srgbClr val="FF0000"/>
                </a:solidFill>
                <a:latin typeface="HGP創英角ﾎﾟｯﾌﾟ体" panose="040B0A00000000000000" pitchFamily="50" charset="-128"/>
                <a:ea typeface="HGP創英角ﾎﾟｯﾌﾟ体" panose="040B0A00000000000000" pitchFamily="50" charset="-128"/>
              </a:rPr>
              <a:t>すてられていた</a:t>
            </a:r>
            <a:endParaRPr lang="en-US" altLang="ja-JP" sz="3200" dirty="0" smtClean="0">
              <a:solidFill>
                <a:srgbClr val="FF0000"/>
              </a:solidFill>
              <a:latin typeface="HGP創英角ﾎﾟｯﾌﾟ体" panose="040B0A00000000000000" pitchFamily="50" charset="-128"/>
              <a:ea typeface="HGP創英角ﾎﾟｯﾌﾟ体" panose="040B0A00000000000000" pitchFamily="50" charset="-128"/>
            </a:endParaRPr>
          </a:p>
          <a:p>
            <a:pPr algn="ctr"/>
            <a:r>
              <a:rPr kumimoji="1" lang="ja-JP" altLang="en-US" sz="3200" dirty="0" smtClean="0">
                <a:solidFill>
                  <a:srgbClr val="FF0000"/>
                </a:solidFill>
                <a:latin typeface="HGP創英角ﾎﾟｯﾌﾟ体" panose="040B0A00000000000000" pitchFamily="50" charset="-128"/>
                <a:ea typeface="HGP創英角ﾎﾟｯﾌﾟ体" panose="040B0A00000000000000" pitchFamily="50" charset="-128"/>
              </a:rPr>
              <a:t>場所に</a:t>
            </a:r>
            <a:endParaRPr kumimoji="1" lang="en-US" altLang="ja-JP" sz="3200" dirty="0" smtClean="0">
              <a:solidFill>
                <a:srgbClr val="FF0000"/>
              </a:solidFill>
              <a:latin typeface="HGP創英角ﾎﾟｯﾌﾟ体" panose="040B0A00000000000000" pitchFamily="50" charset="-128"/>
              <a:ea typeface="HGP創英角ﾎﾟｯﾌﾟ体" panose="040B0A00000000000000" pitchFamily="50" charset="-128"/>
            </a:endParaRPr>
          </a:p>
          <a:p>
            <a:pPr algn="ctr"/>
            <a:r>
              <a:rPr kumimoji="1" lang="ja-JP" altLang="en-US" sz="3200" dirty="0" smtClean="0">
                <a:solidFill>
                  <a:srgbClr val="FF0000"/>
                </a:solidFill>
                <a:latin typeface="HGP創英角ﾎﾟｯﾌﾟ体" panose="040B0A00000000000000" pitchFamily="50" charset="-128"/>
                <a:ea typeface="HGP創英角ﾎﾟｯﾌﾟ体" panose="040B0A00000000000000" pitchFamily="50" charset="-128"/>
              </a:rPr>
              <a:t>シールをはろう</a:t>
            </a:r>
            <a:endParaRPr kumimoji="1" lang="ja-JP" altLang="en-US" sz="3200" dirty="0">
              <a:solidFill>
                <a:srgbClr val="FF0000"/>
              </a:solidFill>
              <a:latin typeface="HGP創英角ﾎﾟｯﾌﾟ体" panose="040B0A00000000000000" pitchFamily="50" charset="-128"/>
              <a:ea typeface="HGP創英角ﾎﾟｯﾌﾟ体" panose="040B0A00000000000000" pitchFamily="50" charset="-128"/>
            </a:endParaRPr>
          </a:p>
        </p:txBody>
      </p:sp>
      <p:sp>
        <p:nvSpPr>
          <p:cNvPr id="23" name="雲形吹き出し 22"/>
          <p:cNvSpPr/>
          <p:nvPr/>
        </p:nvSpPr>
        <p:spPr>
          <a:xfrm rot="482883">
            <a:off x="653628" y="1924082"/>
            <a:ext cx="1931511" cy="1289167"/>
          </a:xfrm>
          <a:prstGeom prst="cloudCallout">
            <a:avLst>
              <a:gd name="adj1" fmla="val -32436"/>
              <a:gd name="adj2" fmla="val -61606"/>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904917" y="1998399"/>
            <a:ext cx="1447832" cy="954107"/>
          </a:xfrm>
          <a:prstGeom prst="rect">
            <a:avLst/>
          </a:prstGeom>
          <a:noFill/>
        </p:spPr>
        <p:txBody>
          <a:bodyPr wrap="none" rtlCol="0">
            <a:spAutoFit/>
          </a:bodyPr>
          <a:lstStyle/>
          <a:p>
            <a:pPr algn="ctr"/>
            <a:r>
              <a:rPr lang="ja-JP" altLang="en-US" sz="2800" dirty="0" smtClean="0">
                <a:solidFill>
                  <a:schemeClr val="accent2">
                    <a:lumMod val="50000"/>
                  </a:schemeClr>
                </a:solidFill>
                <a:latin typeface="HGP創英角ﾎﾟｯﾌﾟ体" panose="040B0A00000000000000" pitchFamily="50" charset="-128"/>
                <a:ea typeface="HGP創英角ﾎﾟｯﾌﾟ体" panose="040B0A00000000000000" pitchFamily="50" charset="-128"/>
              </a:rPr>
              <a:t>答えは</a:t>
            </a:r>
            <a:endParaRPr lang="en-US" altLang="ja-JP" sz="2800" dirty="0" smtClean="0">
              <a:solidFill>
                <a:schemeClr val="accent2">
                  <a:lumMod val="50000"/>
                </a:schemeClr>
              </a:solidFill>
              <a:latin typeface="HGP創英角ﾎﾟｯﾌﾟ体" panose="040B0A00000000000000" pitchFamily="50" charset="-128"/>
              <a:ea typeface="HGP創英角ﾎﾟｯﾌﾟ体" panose="040B0A00000000000000" pitchFamily="50" charset="-128"/>
            </a:endParaRPr>
          </a:p>
          <a:p>
            <a:pPr algn="ctr"/>
            <a:r>
              <a:rPr lang="ja-JP" altLang="en-US" sz="2800" dirty="0" smtClean="0">
                <a:solidFill>
                  <a:schemeClr val="accent2">
                    <a:lumMod val="50000"/>
                  </a:schemeClr>
                </a:solidFill>
                <a:latin typeface="HGP創英角ﾎﾟｯﾌﾟ体" panose="040B0A00000000000000" pitchFamily="50" charset="-128"/>
                <a:ea typeface="HGP創英角ﾎﾟｯﾌﾟ体" panose="040B0A00000000000000" pitchFamily="50" charset="-128"/>
              </a:rPr>
              <a:t>１つだよ</a:t>
            </a:r>
            <a:endParaRPr kumimoji="1" lang="en-US" altLang="ja-JP" sz="2800" dirty="0" smtClean="0">
              <a:solidFill>
                <a:schemeClr val="accent2">
                  <a:lumMod val="50000"/>
                </a:schemeClr>
              </a:solidFill>
              <a:latin typeface="HGP創英角ﾎﾟｯﾌﾟ体" panose="040B0A00000000000000" pitchFamily="50" charset="-128"/>
              <a:ea typeface="HGP創英角ﾎﾟｯﾌﾟ体" panose="040B0A00000000000000" pitchFamily="50" charset="-128"/>
            </a:endParaRPr>
          </a:p>
        </p:txBody>
      </p:sp>
      <p:pic>
        <p:nvPicPr>
          <p:cNvPr id="21" name="図 20"/>
          <p:cNvPicPr>
            <a:picLocks noChangeAspect="1"/>
          </p:cNvPicPr>
          <p:nvPr/>
        </p:nvPicPr>
        <p:blipFill rotWithShape="1">
          <a:blip r:embed="rId7"/>
          <a:srcRect r="24248"/>
          <a:stretch/>
        </p:blipFill>
        <p:spPr>
          <a:xfrm>
            <a:off x="3148614" y="3473378"/>
            <a:ext cx="1708417" cy="1267008"/>
          </a:xfrm>
          <a:prstGeom prst="rect">
            <a:avLst/>
          </a:prstGeom>
        </p:spPr>
      </p:pic>
      <p:sp>
        <p:nvSpPr>
          <p:cNvPr id="22" name="テキスト ボックス 21"/>
          <p:cNvSpPr txBox="1"/>
          <p:nvPr/>
        </p:nvSpPr>
        <p:spPr>
          <a:xfrm>
            <a:off x="3148614" y="4687631"/>
            <a:ext cx="931665" cy="400110"/>
          </a:xfrm>
          <a:prstGeom prst="rect">
            <a:avLst/>
          </a:prstGeom>
          <a:noFill/>
        </p:spPr>
        <p:txBody>
          <a:bodyPr wrap="none" rtlCol="0">
            <a:spAutoFit/>
          </a:bodyPr>
          <a:lstStyle/>
          <a:p>
            <a:pPr algn="ctr"/>
            <a:r>
              <a:rPr kumimoji="1" lang="ja-JP" altLang="en-US" sz="2000" dirty="0" smtClean="0">
                <a:latin typeface="HGP創英角ﾎﾟｯﾌﾟ体" panose="040B0A00000000000000" pitchFamily="50" charset="-128"/>
                <a:ea typeface="HGP創英角ﾎﾟｯﾌﾟ体" panose="040B0A00000000000000" pitchFamily="50" charset="-128"/>
              </a:rPr>
              <a:t>山の中</a:t>
            </a:r>
            <a:endParaRPr kumimoji="1" lang="ja-JP" altLang="en-US" sz="2000" dirty="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39446385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47235" y="1368114"/>
            <a:ext cx="8992379" cy="4170025"/>
          </a:xfrm>
          <a:prstGeom prst="rect">
            <a:avLst/>
          </a:prstGeom>
        </p:spPr>
      </p:pic>
      <p:pic>
        <p:nvPicPr>
          <p:cNvPr id="8" name="図 7"/>
          <p:cNvPicPr>
            <a:picLocks noChangeAspect="1"/>
          </p:cNvPicPr>
          <p:nvPr/>
        </p:nvPicPr>
        <p:blipFill rotWithShape="1">
          <a:blip r:embed="rId4"/>
          <a:srcRect l="4490" r="9857"/>
          <a:stretch/>
        </p:blipFill>
        <p:spPr>
          <a:xfrm flipH="1">
            <a:off x="3863975" y="5807502"/>
            <a:ext cx="1358900" cy="563813"/>
          </a:xfrm>
          <a:prstGeom prst="rect">
            <a:avLst/>
          </a:prstGeom>
        </p:spPr>
      </p:pic>
      <p:sp>
        <p:nvSpPr>
          <p:cNvPr id="16" name="テキスト ボックス 15"/>
          <p:cNvSpPr txBox="1"/>
          <p:nvPr/>
        </p:nvSpPr>
        <p:spPr>
          <a:xfrm>
            <a:off x="442557" y="644839"/>
            <a:ext cx="5742277" cy="1446550"/>
          </a:xfrm>
          <a:prstGeom prst="rect">
            <a:avLst/>
          </a:prstGeom>
          <a:noFill/>
        </p:spPr>
        <p:txBody>
          <a:bodyPr wrap="none" rtlCol="0">
            <a:spAutoFit/>
          </a:bodyPr>
          <a:lstStyle/>
          <a:p>
            <a:pPr algn="ctr"/>
            <a:r>
              <a:rPr kumimoji="1" lang="ja-JP" altLang="en-US" sz="3600" dirty="0" smtClean="0">
                <a:latin typeface="HGP創英角ﾎﾟｯﾌﾟ体" panose="040B0A00000000000000" pitchFamily="50" charset="-128"/>
                <a:ea typeface="HGP創英角ﾎﾟｯﾌﾟ体" panose="040B0A00000000000000" pitchFamily="50" charset="-128"/>
              </a:rPr>
              <a:t>ポイ捨て や </a:t>
            </a:r>
            <a:r>
              <a:rPr lang="ja-JP" altLang="en-US" sz="3600" dirty="0" smtClean="0">
                <a:latin typeface="HGP創英角ﾎﾟｯﾌﾟ体" panose="040B0A00000000000000" pitchFamily="50" charset="-128"/>
                <a:ea typeface="HGP創英角ﾎﾟｯﾌﾟ体" panose="040B0A00000000000000" pitchFamily="50" charset="-128"/>
              </a:rPr>
              <a:t>外に放置された</a:t>
            </a:r>
            <a:endParaRPr lang="en-US" altLang="ja-JP" sz="3600" dirty="0">
              <a:latin typeface="HGP創英角ﾎﾟｯﾌﾟ体" panose="040B0A00000000000000" pitchFamily="50" charset="-128"/>
              <a:ea typeface="HGP創英角ﾎﾟｯﾌﾟ体" panose="040B0A00000000000000" pitchFamily="50" charset="-128"/>
            </a:endParaRPr>
          </a:p>
          <a:p>
            <a:pPr algn="ctr"/>
            <a:endParaRPr lang="en-US" altLang="ja-JP" sz="1600" dirty="0" smtClean="0">
              <a:latin typeface="HGP創英角ﾎﾟｯﾌﾟ体" panose="040B0A00000000000000" pitchFamily="50" charset="-128"/>
              <a:ea typeface="HGP創英角ﾎﾟｯﾌﾟ体" panose="040B0A00000000000000" pitchFamily="50" charset="-128"/>
            </a:endParaRPr>
          </a:p>
          <a:p>
            <a:pPr algn="ctr"/>
            <a:r>
              <a:rPr lang="ja-JP" altLang="en-US" sz="3600" dirty="0" smtClean="0">
                <a:latin typeface="HGP創英角ﾎﾟｯﾌﾟ体" panose="040B0A00000000000000" pitchFamily="50" charset="-128"/>
                <a:ea typeface="HGP創英角ﾎﾟｯﾌﾟ体" panose="040B0A00000000000000" pitchFamily="50" charset="-128"/>
              </a:rPr>
              <a:t>プラスチックごみが散乱</a:t>
            </a:r>
            <a:endParaRPr lang="en-US" altLang="ja-JP" sz="3600" dirty="0" smtClean="0">
              <a:latin typeface="HGP創英角ﾎﾟｯﾌﾟ体" panose="040B0A00000000000000" pitchFamily="50" charset="-128"/>
              <a:ea typeface="HGP創英角ﾎﾟｯﾌﾟ体" panose="040B0A00000000000000" pitchFamily="50" charset="-128"/>
            </a:endParaRPr>
          </a:p>
        </p:txBody>
      </p:sp>
      <p:sp>
        <p:nvSpPr>
          <p:cNvPr id="12" name="テキスト ボックス 11"/>
          <p:cNvSpPr txBox="1"/>
          <p:nvPr/>
        </p:nvSpPr>
        <p:spPr>
          <a:xfrm>
            <a:off x="3863975" y="410000"/>
            <a:ext cx="881973" cy="400110"/>
          </a:xfrm>
          <a:prstGeom prst="rect">
            <a:avLst/>
          </a:prstGeom>
          <a:noFill/>
        </p:spPr>
        <p:txBody>
          <a:bodyPr wrap="none" rtlCol="0">
            <a:spAutoFit/>
          </a:bodyPr>
          <a:lstStyle/>
          <a:p>
            <a:pPr algn="ctr"/>
            <a:r>
              <a:rPr lang="ja-JP" altLang="en-US" sz="2000" dirty="0" smtClean="0">
                <a:latin typeface="HGP創英角ﾎﾟｯﾌﾟ体" panose="040B0A00000000000000" pitchFamily="50" charset="-128"/>
                <a:ea typeface="HGP創英角ﾎﾟｯﾌﾟ体" panose="040B0A00000000000000" pitchFamily="50" charset="-128"/>
              </a:rPr>
              <a:t>ほうち</a:t>
            </a:r>
            <a:endParaRPr lang="en-US" altLang="ja-JP" sz="2000" dirty="0" smtClean="0">
              <a:latin typeface="HGP創英角ﾎﾟｯﾌﾟ体" panose="040B0A00000000000000" pitchFamily="50" charset="-128"/>
              <a:ea typeface="HGP創英角ﾎﾟｯﾌﾟ体" panose="040B0A00000000000000" pitchFamily="50" charset="-128"/>
            </a:endParaRPr>
          </a:p>
        </p:txBody>
      </p:sp>
      <p:sp>
        <p:nvSpPr>
          <p:cNvPr id="13" name="テキスト ボックス 12"/>
          <p:cNvSpPr txBox="1"/>
          <p:nvPr/>
        </p:nvSpPr>
        <p:spPr>
          <a:xfrm>
            <a:off x="4492838" y="1215537"/>
            <a:ext cx="1119217" cy="400110"/>
          </a:xfrm>
          <a:prstGeom prst="rect">
            <a:avLst/>
          </a:prstGeom>
          <a:noFill/>
        </p:spPr>
        <p:txBody>
          <a:bodyPr wrap="none" rtlCol="0">
            <a:spAutoFit/>
          </a:bodyPr>
          <a:lstStyle/>
          <a:p>
            <a:pPr algn="ctr"/>
            <a:r>
              <a:rPr lang="ja-JP" altLang="en-US" sz="2000" dirty="0" smtClean="0">
                <a:latin typeface="HGP創英角ﾎﾟｯﾌﾟ体" panose="040B0A00000000000000" pitchFamily="50" charset="-128"/>
                <a:ea typeface="HGP創英角ﾎﾟｯﾌﾟ体" panose="040B0A00000000000000" pitchFamily="50" charset="-128"/>
              </a:rPr>
              <a:t>さんらん</a:t>
            </a:r>
            <a:endParaRPr lang="en-US" altLang="ja-JP" sz="2000" dirty="0" smtClean="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32804071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23594" y="267989"/>
            <a:ext cx="9120406" cy="5407621"/>
          </a:xfrm>
          <a:prstGeom prst="rect">
            <a:avLst/>
          </a:prstGeom>
        </p:spPr>
      </p:pic>
      <p:sp>
        <p:nvSpPr>
          <p:cNvPr id="25" name="テキスト ボックス 6"/>
          <p:cNvSpPr>
            <a:spLocks noChangeArrowheads="1"/>
          </p:cNvSpPr>
          <p:nvPr/>
        </p:nvSpPr>
        <p:spPr bwMode="auto">
          <a:xfrm>
            <a:off x="5760577" y="6601482"/>
            <a:ext cx="3383423" cy="256518"/>
          </a:xfrm>
          <a:prstGeom prst="rect">
            <a:avLst/>
          </a:prstGeom>
          <a:noFill/>
          <a:ln>
            <a:noFill/>
          </a:ln>
          <a:effectLst/>
        </p:spPr>
        <p:txBody>
          <a:bodyPr wrap="none"/>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eaLnBrk="0" hangingPunct="0">
              <a:defRPr kumimoji="1">
                <a:solidFill>
                  <a:schemeClr val="tx1"/>
                </a:solidFill>
                <a:latin typeface="Arial" panose="020B0604020202020204" pitchFamily="34" charset="0"/>
                <a:ea typeface="ＭＳ Ｐゴシック" panose="020B0600070205080204" pitchFamily="50" charset="-128"/>
              </a:defRPr>
            </a:lvl2pPr>
            <a:lvl3pPr eaLnBrk="0" hangingPunct="0">
              <a:defRPr kumimoji="1">
                <a:solidFill>
                  <a:schemeClr val="tx1"/>
                </a:solidFill>
                <a:latin typeface="Arial" panose="020B0604020202020204" pitchFamily="34" charset="0"/>
                <a:ea typeface="ＭＳ Ｐゴシック" panose="020B0600070205080204" pitchFamily="50" charset="-128"/>
              </a:defRPr>
            </a:lvl3pPr>
            <a:lvl4pPr eaLnBrk="0" hangingPunct="0">
              <a:defRPr kumimoji="1">
                <a:solidFill>
                  <a:schemeClr val="tx1"/>
                </a:solidFill>
                <a:latin typeface="Arial" panose="020B0604020202020204" pitchFamily="34" charset="0"/>
                <a:ea typeface="ＭＳ Ｐゴシック" panose="020B0600070205080204" pitchFamily="50" charset="-128"/>
              </a:defRPr>
            </a:lvl4pPr>
            <a:lvl5pPr eaLnBrk="0" hangingPunct="0">
              <a:defRPr kumimoji="1">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9pPr>
          </a:lstStyle>
          <a:p>
            <a:pPr algn="r" eaLnBrk="1" hangingPunct="1"/>
            <a:r>
              <a:rPr lang="ja-JP" altLang="ja-JP" sz="1000" dirty="0" smtClean="0">
                <a:latin typeface="HGP創英角ｺﾞｼｯｸUB" panose="020B0900000000000000" pitchFamily="50" charset="-128"/>
                <a:ea typeface="HGP創英角ｺﾞｼｯｸUB" panose="020B0900000000000000" pitchFamily="50" charset="-128"/>
              </a:rPr>
              <a:t>（</a:t>
            </a:r>
            <a:r>
              <a:rPr lang="ja-JP" altLang="en-US" sz="1000" dirty="0">
                <a:latin typeface="HGP創英角ｺﾞｼｯｸUB" panose="020B0900000000000000" pitchFamily="50" charset="-128"/>
                <a:ea typeface="HGP創英角ｺﾞｼｯｸUB" panose="020B0900000000000000" pitchFamily="50" charset="-128"/>
              </a:rPr>
              <a:t>出典</a:t>
            </a:r>
            <a:r>
              <a:rPr lang="ja-JP" altLang="ja-JP" sz="1000" dirty="0" smtClean="0">
                <a:latin typeface="HGP創英角ｺﾞｼｯｸUB" panose="020B0900000000000000" pitchFamily="50" charset="-128"/>
                <a:ea typeface="HGP創英角ｺﾞｼｯｸUB" panose="020B0900000000000000" pitchFamily="50" charset="-128"/>
              </a:rPr>
              <a:t>：</a:t>
            </a:r>
            <a:r>
              <a:rPr lang="ja-JP" altLang="en-US" sz="1000" dirty="0">
                <a:latin typeface="HGP創英角ｺﾞｼｯｸUB" panose="020B0900000000000000" pitchFamily="50" charset="-128"/>
                <a:ea typeface="HGP創英角ｺﾞｼｯｸUB" panose="020B0900000000000000" pitchFamily="50" charset="-128"/>
              </a:rPr>
              <a:t>政府広報</a:t>
            </a:r>
            <a:r>
              <a:rPr lang="ja-JP" altLang="en-US" sz="1000" dirty="0" smtClean="0">
                <a:latin typeface="HGP創英角ｺﾞｼｯｸUB" panose="020B0900000000000000" pitchFamily="50" charset="-128"/>
                <a:ea typeface="HGP創英角ｺﾞｼｯｸUB" panose="020B0900000000000000" pitchFamily="50" charset="-128"/>
              </a:rPr>
              <a:t>オンライン「暮らし</a:t>
            </a:r>
            <a:r>
              <a:rPr lang="ja-JP" altLang="en-US" sz="1000" dirty="0">
                <a:latin typeface="HGP創英角ｺﾞｼｯｸUB" panose="020B0900000000000000" pitchFamily="50" charset="-128"/>
                <a:ea typeface="HGP創英角ｺﾞｼｯｸUB" panose="020B0900000000000000" pitchFamily="50" charset="-128"/>
              </a:rPr>
              <a:t>に役立つ</a:t>
            </a:r>
            <a:r>
              <a:rPr lang="ja-JP" altLang="en-US" sz="1000" dirty="0" smtClean="0">
                <a:latin typeface="HGP創英角ｺﾞｼｯｸUB" panose="020B0900000000000000" pitchFamily="50" charset="-128"/>
                <a:ea typeface="HGP創英角ｺﾞｼｯｸUB" panose="020B0900000000000000" pitchFamily="50" charset="-128"/>
              </a:rPr>
              <a:t>情報」</a:t>
            </a:r>
            <a:r>
              <a:rPr lang="ja-JP" altLang="ja-JP" sz="1000" dirty="0" smtClean="0">
                <a:latin typeface="HGP創英角ｺﾞｼｯｸUB" panose="020B0900000000000000" pitchFamily="50" charset="-128"/>
                <a:ea typeface="HGP創英角ｺﾞｼｯｸUB" panose="020B0900000000000000" pitchFamily="50" charset="-128"/>
              </a:rPr>
              <a:t>）</a:t>
            </a:r>
            <a:endParaRPr lang="ja-JP" altLang="ja-JP" sz="1000" dirty="0">
              <a:latin typeface="HGP創英角ｺﾞｼｯｸUB" panose="020B0900000000000000" pitchFamily="50" charset="-128"/>
              <a:ea typeface="HGP創英角ｺﾞｼｯｸUB" panose="020B0900000000000000" pitchFamily="50" charset="-128"/>
            </a:endParaRPr>
          </a:p>
        </p:txBody>
      </p:sp>
      <p:sp>
        <p:nvSpPr>
          <p:cNvPr id="11" name="テキスト ボックス 10"/>
          <p:cNvSpPr txBox="1"/>
          <p:nvPr/>
        </p:nvSpPr>
        <p:spPr>
          <a:xfrm>
            <a:off x="752122" y="594867"/>
            <a:ext cx="6516528" cy="646331"/>
          </a:xfrm>
          <a:prstGeom prst="rect">
            <a:avLst/>
          </a:prstGeom>
          <a:noFill/>
        </p:spPr>
        <p:txBody>
          <a:bodyPr wrap="none" rtlCol="0">
            <a:spAutoFit/>
          </a:bodyPr>
          <a:lstStyle/>
          <a:p>
            <a:pPr algn="ctr"/>
            <a:r>
              <a:rPr kumimoji="1" lang="ja-JP" altLang="en-US" sz="3600" dirty="0" smtClean="0">
                <a:latin typeface="HGP創英角ﾎﾟｯﾌﾟ体" panose="040B0A00000000000000" pitchFamily="50" charset="-128"/>
                <a:ea typeface="HGP創英角ﾎﾟｯﾌﾟ体" panose="040B0A00000000000000" pitchFamily="50" charset="-128"/>
              </a:rPr>
              <a:t>雨や風によって、川へ流れて海へ</a:t>
            </a:r>
            <a:endParaRPr lang="en-US" altLang="ja-JP" sz="3600" dirty="0" smtClean="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3449395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30995" y="183005"/>
            <a:ext cx="9174996" cy="6388273"/>
          </a:xfrm>
          <a:prstGeom prst="rect">
            <a:avLst/>
          </a:prstGeom>
        </p:spPr>
      </p:pic>
      <p:sp>
        <p:nvSpPr>
          <p:cNvPr id="5" name="テキスト ボックス 6"/>
          <p:cNvSpPr>
            <a:spLocks noChangeArrowheads="1"/>
          </p:cNvSpPr>
          <p:nvPr/>
        </p:nvSpPr>
        <p:spPr bwMode="auto">
          <a:xfrm>
            <a:off x="5736053" y="6585984"/>
            <a:ext cx="3383423" cy="256518"/>
          </a:xfrm>
          <a:prstGeom prst="rect">
            <a:avLst/>
          </a:prstGeom>
          <a:noFill/>
          <a:ln>
            <a:noFill/>
          </a:ln>
          <a:effectLst/>
        </p:spPr>
        <p:txBody>
          <a:bodyPr wrap="none"/>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eaLnBrk="0" hangingPunct="0">
              <a:defRPr kumimoji="1">
                <a:solidFill>
                  <a:schemeClr val="tx1"/>
                </a:solidFill>
                <a:latin typeface="Arial" panose="020B0604020202020204" pitchFamily="34" charset="0"/>
                <a:ea typeface="ＭＳ Ｐゴシック" panose="020B0600070205080204" pitchFamily="50" charset="-128"/>
              </a:defRPr>
            </a:lvl2pPr>
            <a:lvl3pPr eaLnBrk="0" hangingPunct="0">
              <a:defRPr kumimoji="1">
                <a:solidFill>
                  <a:schemeClr val="tx1"/>
                </a:solidFill>
                <a:latin typeface="Arial" panose="020B0604020202020204" pitchFamily="34" charset="0"/>
                <a:ea typeface="ＭＳ Ｐゴシック" panose="020B0600070205080204" pitchFamily="50" charset="-128"/>
              </a:defRPr>
            </a:lvl3pPr>
            <a:lvl4pPr eaLnBrk="0" hangingPunct="0">
              <a:defRPr kumimoji="1">
                <a:solidFill>
                  <a:schemeClr val="tx1"/>
                </a:solidFill>
                <a:latin typeface="Arial" panose="020B0604020202020204" pitchFamily="34" charset="0"/>
                <a:ea typeface="ＭＳ Ｐゴシック" panose="020B0600070205080204" pitchFamily="50" charset="-128"/>
              </a:defRPr>
            </a:lvl4pPr>
            <a:lvl5pPr eaLnBrk="0" hangingPunct="0">
              <a:defRPr kumimoji="1">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9pPr>
          </a:lstStyle>
          <a:p>
            <a:pPr algn="r" eaLnBrk="1" hangingPunct="1"/>
            <a:r>
              <a:rPr lang="ja-JP" altLang="ja-JP" sz="1000" dirty="0" smtClean="0">
                <a:latin typeface="HGP創英角ｺﾞｼｯｸUB" panose="020B0900000000000000" pitchFamily="50" charset="-128"/>
                <a:ea typeface="HGP創英角ｺﾞｼｯｸUB" panose="020B0900000000000000" pitchFamily="50" charset="-128"/>
              </a:rPr>
              <a:t>（</a:t>
            </a:r>
            <a:r>
              <a:rPr lang="ja-JP" altLang="en-US" sz="1000" dirty="0">
                <a:latin typeface="HGP創英角ｺﾞｼｯｸUB" panose="020B0900000000000000" pitchFamily="50" charset="-128"/>
                <a:ea typeface="HGP創英角ｺﾞｼｯｸUB" panose="020B0900000000000000" pitchFamily="50" charset="-128"/>
              </a:rPr>
              <a:t>出典</a:t>
            </a:r>
            <a:r>
              <a:rPr lang="ja-JP" altLang="ja-JP" sz="1000" dirty="0" smtClean="0">
                <a:latin typeface="HGP創英角ｺﾞｼｯｸUB" panose="020B0900000000000000" pitchFamily="50" charset="-128"/>
                <a:ea typeface="HGP創英角ｺﾞｼｯｸUB" panose="020B0900000000000000" pitchFamily="50" charset="-128"/>
              </a:rPr>
              <a:t>：</a:t>
            </a:r>
            <a:r>
              <a:rPr lang="ja-JP" altLang="en-US" sz="1000" dirty="0">
                <a:latin typeface="HGP創英角ｺﾞｼｯｸUB" panose="020B0900000000000000" pitchFamily="50" charset="-128"/>
                <a:ea typeface="HGP創英角ｺﾞｼｯｸUB" panose="020B0900000000000000" pitchFamily="50" charset="-128"/>
              </a:rPr>
              <a:t>政府広報</a:t>
            </a:r>
            <a:r>
              <a:rPr lang="ja-JP" altLang="en-US" sz="1000" dirty="0" smtClean="0">
                <a:latin typeface="HGP創英角ｺﾞｼｯｸUB" panose="020B0900000000000000" pitchFamily="50" charset="-128"/>
                <a:ea typeface="HGP創英角ｺﾞｼｯｸUB" panose="020B0900000000000000" pitchFamily="50" charset="-128"/>
              </a:rPr>
              <a:t>オンライン「暮らし</a:t>
            </a:r>
            <a:r>
              <a:rPr lang="ja-JP" altLang="en-US" sz="1000" dirty="0">
                <a:latin typeface="HGP創英角ｺﾞｼｯｸUB" panose="020B0900000000000000" pitchFamily="50" charset="-128"/>
                <a:ea typeface="HGP創英角ｺﾞｼｯｸUB" panose="020B0900000000000000" pitchFamily="50" charset="-128"/>
              </a:rPr>
              <a:t>に役立つ</a:t>
            </a:r>
            <a:r>
              <a:rPr lang="ja-JP" altLang="en-US" sz="1000" dirty="0" smtClean="0">
                <a:latin typeface="HGP創英角ｺﾞｼｯｸUB" panose="020B0900000000000000" pitchFamily="50" charset="-128"/>
                <a:ea typeface="HGP創英角ｺﾞｼｯｸUB" panose="020B0900000000000000" pitchFamily="50" charset="-128"/>
              </a:rPr>
              <a:t>情報」</a:t>
            </a:r>
            <a:r>
              <a:rPr lang="ja-JP" altLang="ja-JP" sz="1000" dirty="0" smtClean="0">
                <a:latin typeface="HGP創英角ｺﾞｼｯｸUB" panose="020B0900000000000000" pitchFamily="50" charset="-128"/>
                <a:ea typeface="HGP創英角ｺﾞｼｯｸUB" panose="020B0900000000000000" pitchFamily="50" charset="-128"/>
              </a:rPr>
              <a:t>）</a:t>
            </a:r>
            <a:endParaRPr lang="ja-JP" altLang="ja-JP" sz="1000" dirty="0">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7448200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clrChange>
              <a:clrFrom>
                <a:srgbClr val="FFFFFF"/>
              </a:clrFrom>
              <a:clrTo>
                <a:srgbClr val="FFFFFF">
                  <a:alpha val="0"/>
                </a:srgbClr>
              </a:clrTo>
            </a:clrChange>
          </a:blip>
          <a:stretch>
            <a:fillRect/>
          </a:stretch>
        </p:blipFill>
        <p:spPr>
          <a:xfrm>
            <a:off x="0" y="4225134"/>
            <a:ext cx="1831144" cy="2632866"/>
          </a:xfrm>
          <a:prstGeom prst="rect">
            <a:avLst/>
          </a:prstGeom>
        </p:spPr>
      </p:pic>
      <p:pic>
        <p:nvPicPr>
          <p:cNvPr id="5" name="図 4"/>
          <p:cNvPicPr>
            <a:picLocks noChangeAspect="1"/>
          </p:cNvPicPr>
          <p:nvPr/>
        </p:nvPicPr>
        <p:blipFill>
          <a:blip r:embed="rId4">
            <a:clrChange>
              <a:clrFrom>
                <a:srgbClr val="FFFFFF"/>
              </a:clrFrom>
              <a:clrTo>
                <a:srgbClr val="FFFFFF">
                  <a:alpha val="0"/>
                </a:srgbClr>
              </a:clrTo>
            </a:clrChange>
          </a:blip>
          <a:stretch>
            <a:fillRect/>
          </a:stretch>
        </p:blipFill>
        <p:spPr>
          <a:xfrm rot="19736994" flipH="1">
            <a:off x="6983345" y="5020562"/>
            <a:ext cx="2231060" cy="1359455"/>
          </a:xfrm>
          <a:prstGeom prst="rect">
            <a:avLst/>
          </a:prstGeom>
        </p:spPr>
      </p:pic>
      <p:pic>
        <p:nvPicPr>
          <p:cNvPr id="7" name="図 6"/>
          <p:cNvPicPr>
            <a:picLocks noChangeAspect="1"/>
          </p:cNvPicPr>
          <p:nvPr/>
        </p:nvPicPr>
        <p:blipFill>
          <a:blip r:embed="rId5">
            <a:clrChange>
              <a:clrFrom>
                <a:srgbClr val="FFFFFF"/>
              </a:clrFrom>
              <a:clrTo>
                <a:srgbClr val="FFFFFF">
                  <a:alpha val="0"/>
                </a:srgbClr>
              </a:clrTo>
            </a:clrChange>
          </a:blip>
          <a:stretch>
            <a:fillRect/>
          </a:stretch>
        </p:blipFill>
        <p:spPr>
          <a:xfrm>
            <a:off x="273291" y="257135"/>
            <a:ext cx="1810120" cy="1952665"/>
          </a:xfrm>
          <a:prstGeom prst="rect">
            <a:avLst/>
          </a:prstGeom>
        </p:spPr>
      </p:pic>
      <p:sp>
        <p:nvSpPr>
          <p:cNvPr id="4" name="テキスト ボックス 3"/>
          <p:cNvSpPr txBox="1"/>
          <p:nvPr/>
        </p:nvSpPr>
        <p:spPr>
          <a:xfrm>
            <a:off x="0" y="722508"/>
            <a:ext cx="9144000" cy="5509200"/>
          </a:xfrm>
          <a:prstGeom prst="rect">
            <a:avLst/>
          </a:prstGeom>
          <a:noFill/>
        </p:spPr>
        <p:txBody>
          <a:bodyPr wrap="square" rtlCol="0">
            <a:spAutoFit/>
          </a:bodyPr>
          <a:lstStyle/>
          <a:p>
            <a:pPr algn="ctr"/>
            <a:r>
              <a:rPr lang="ja-JP" altLang="en-US" sz="8800" dirty="0">
                <a:solidFill>
                  <a:srgbClr val="FF0000"/>
                </a:solidFill>
                <a:latin typeface="HGP創英角ﾎﾟｯﾌﾟ体" panose="040B0A00000000000000" pitchFamily="50" charset="-128"/>
                <a:ea typeface="HGP創英角ﾎﾟｯﾌﾟ体" panose="040B0A00000000000000" pitchFamily="50" charset="-128"/>
              </a:rPr>
              <a:t>海</a:t>
            </a:r>
            <a:r>
              <a:rPr lang="ja-JP" altLang="en-US" sz="8800" dirty="0" smtClean="0">
                <a:solidFill>
                  <a:srgbClr val="FF0000"/>
                </a:solidFill>
                <a:latin typeface="HGP創英角ﾎﾟｯﾌﾟ体" panose="040B0A00000000000000" pitchFamily="50" charset="-128"/>
                <a:ea typeface="HGP創英角ﾎﾟｯﾌﾟ体" panose="040B0A00000000000000" pitchFamily="50" charset="-128"/>
              </a:rPr>
              <a:t>は、</a:t>
            </a:r>
            <a:endParaRPr lang="en-US" altLang="ja-JP" sz="8800" dirty="0" smtClean="0">
              <a:solidFill>
                <a:srgbClr val="FF0000"/>
              </a:solidFill>
              <a:latin typeface="HGP創英角ﾎﾟｯﾌﾟ体" panose="040B0A00000000000000" pitchFamily="50" charset="-128"/>
              <a:ea typeface="HGP創英角ﾎﾟｯﾌﾟ体" panose="040B0A00000000000000" pitchFamily="50" charset="-128"/>
            </a:endParaRPr>
          </a:p>
          <a:p>
            <a:pPr algn="ctr"/>
            <a:r>
              <a:rPr lang="ja-JP" altLang="en-US" sz="8800" dirty="0" smtClean="0">
                <a:solidFill>
                  <a:srgbClr val="FF0000"/>
                </a:solidFill>
                <a:latin typeface="HGP創英角ﾎﾟｯﾌﾟ体" panose="040B0A00000000000000" pitchFamily="50" charset="-128"/>
                <a:ea typeface="HGP創英角ﾎﾟｯﾌﾟ体" panose="040B0A00000000000000" pitchFamily="50" charset="-128"/>
              </a:rPr>
              <a:t>プラスチックごみが</a:t>
            </a:r>
            <a:endParaRPr lang="en-US" altLang="ja-JP" sz="8800" dirty="0" smtClean="0">
              <a:solidFill>
                <a:srgbClr val="FF0000"/>
              </a:solidFill>
              <a:latin typeface="HGP創英角ﾎﾟｯﾌﾟ体" panose="040B0A00000000000000" pitchFamily="50" charset="-128"/>
              <a:ea typeface="HGP創英角ﾎﾟｯﾌﾟ体" panose="040B0A00000000000000" pitchFamily="50" charset="-128"/>
            </a:endParaRPr>
          </a:p>
          <a:p>
            <a:pPr algn="ctr"/>
            <a:r>
              <a:rPr lang="ja-JP" altLang="en-US" sz="8800" dirty="0" smtClean="0">
                <a:solidFill>
                  <a:srgbClr val="FF0000"/>
                </a:solidFill>
                <a:latin typeface="HGP創英角ﾎﾟｯﾌﾟ体" panose="040B0A00000000000000" pitchFamily="50" charset="-128"/>
                <a:ea typeface="HGP創英角ﾎﾟｯﾌﾟ体" panose="040B0A00000000000000" pitchFamily="50" charset="-128"/>
              </a:rPr>
              <a:t>　　最後に流れつく</a:t>
            </a:r>
            <a:endParaRPr lang="en-US" altLang="ja-JP" sz="8800" dirty="0" smtClean="0">
              <a:solidFill>
                <a:srgbClr val="FF0000"/>
              </a:solidFill>
              <a:latin typeface="HGP創英角ﾎﾟｯﾌﾟ体" panose="040B0A00000000000000" pitchFamily="50" charset="-128"/>
              <a:ea typeface="HGP創英角ﾎﾟｯﾌﾟ体" panose="040B0A00000000000000" pitchFamily="50" charset="-128"/>
            </a:endParaRPr>
          </a:p>
          <a:p>
            <a:pPr algn="ctr"/>
            <a:r>
              <a:rPr lang="ja-JP" altLang="en-US" sz="8800" dirty="0" smtClean="0">
                <a:solidFill>
                  <a:srgbClr val="FF0000"/>
                </a:solidFill>
                <a:latin typeface="HGP創英角ﾎﾟｯﾌﾟ体" panose="040B0A00000000000000" pitchFamily="50" charset="-128"/>
                <a:ea typeface="HGP創英角ﾎﾟｯﾌﾟ体" panose="040B0A00000000000000" pitchFamily="50" charset="-128"/>
              </a:rPr>
              <a:t>　　場所なんだよ</a:t>
            </a:r>
            <a:endParaRPr kumimoji="1" lang="ja-JP" altLang="en-US" sz="8800" dirty="0">
              <a:solidFill>
                <a:srgbClr val="FF0000"/>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38001697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3">
            <a:clrChange>
              <a:clrFrom>
                <a:srgbClr val="FFFFFF"/>
              </a:clrFrom>
              <a:clrTo>
                <a:srgbClr val="FFFFFF">
                  <a:alpha val="0"/>
                </a:srgbClr>
              </a:clrTo>
            </a:clrChange>
          </a:blip>
          <a:stretch>
            <a:fillRect/>
          </a:stretch>
        </p:blipFill>
        <p:spPr>
          <a:xfrm>
            <a:off x="46494" y="0"/>
            <a:ext cx="9145329" cy="6874578"/>
          </a:xfrm>
          <a:prstGeom prst="rect">
            <a:avLst/>
          </a:prstGeom>
        </p:spPr>
      </p:pic>
      <p:sp>
        <p:nvSpPr>
          <p:cNvPr id="5" name="テキスト ボックス 4"/>
          <p:cNvSpPr txBox="1"/>
          <p:nvPr/>
        </p:nvSpPr>
        <p:spPr>
          <a:xfrm>
            <a:off x="1096233" y="4876718"/>
            <a:ext cx="934871" cy="461665"/>
          </a:xfrm>
          <a:prstGeom prst="rect">
            <a:avLst/>
          </a:prstGeom>
          <a:noFill/>
        </p:spPr>
        <p:txBody>
          <a:bodyPr wrap="none" rtlCol="0">
            <a:spAutoFit/>
          </a:bodyPr>
          <a:lstStyle/>
          <a:p>
            <a:r>
              <a:rPr kumimoji="1" lang="ja-JP" altLang="en-US" sz="2400" dirty="0" smtClean="0">
                <a:latin typeface="HGP創英角ﾎﾟｯﾌﾟ体" panose="040B0A00000000000000" pitchFamily="50" charset="-128"/>
                <a:ea typeface="HGP創英角ﾎﾟｯﾌﾟ体" panose="040B0A00000000000000" pitchFamily="50" charset="-128"/>
              </a:rPr>
              <a:t>トレイ</a:t>
            </a:r>
            <a:endParaRPr kumimoji="1" lang="ja-JP" altLang="en-US" sz="2400" dirty="0">
              <a:latin typeface="HGP創英角ﾎﾟｯﾌﾟ体" panose="040B0A00000000000000" pitchFamily="50" charset="-128"/>
              <a:ea typeface="HGP創英角ﾎﾟｯﾌﾟ体" panose="040B0A00000000000000" pitchFamily="50" charset="-128"/>
            </a:endParaRPr>
          </a:p>
        </p:txBody>
      </p:sp>
      <p:sp>
        <p:nvSpPr>
          <p:cNvPr id="16" name="テキスト ボックス 15"/>
          <p:cNvSpPr txBox="1"/>
          <p:nvPr/>
        </p:nvSpPr>
        <p:spPr>
          <a:xfrm>
            <a:off x="3084867" y="4846517"/>
            <a:ext cx="934871" cy="461665"/>
          </a:xfrm>
          <a:prstGeom prst="rect">
            <a:avLst/>
          </a:prstGeom>
          <a:noFill/>
        </p:spPr>
        <p:txBody>
          <a:bodyPr wrap="none" rtlCol="0">
            <a:spAutoFit/>
          </a:bodyPr>
          <a:lstStyle/>
          <a:p>
            <a:r>
              <a:rPr kumimoji="1" lang="ja-JP" altLang="en-US" sz="2400" dirty="0" smtClean="0">
                <a:latin typeface="HGP創英角ﾎﾟｯﾌﾟ体" panose="040B0A00000000000000" pitchFamily="50" charset="-128"/>
                <a:ea typeface="HGP創英角ﾎﾟｯﾌﾟ体" panose="040B0A00000000000000" pitchFamily="50" charset="-128"/>
              </a:rPr>
              <a:t>トレイ</a:t>
            </a:r>
            <a:endParaRPr kumimoji="1" lang="ja-JP" altLang="en-US" sz="2400" dirty="0">
              <a:latin typeface="HGP創英角ﾎﾟｯﾌﾟ体" panose="040B0A00000000000000" pitchFamily="50" charset="-128"/>
              <a:ea typeface="HGP創英角ﾎﾟｯﾌﾟ体" panose="040B0A00000000000000" pitchFamily="50" charset="-128"/>
            </a:endParaRPr>
          </a:p>
        </p:txBody>
      </p:sp>
      <p:sp>
        <p:nvSpPr>
          <p:cNvPr id="17" name="テキスト ボックス 16"/>
          <p:cNvSpPr txBox="1"/>
          <p:nvPr/>
        </p:nvSpPr>
        <p:spPr>
          <a:xfrm>
            <a:off x="7253911" y="4876718"/>
            <a:ext cx="934871" cy="461665"/>
          </a:xfrm>
          <a:prstGeom prst="rect">
            <a:avLst/>
          </a:prstGeom>
          <a:noFill/>
        </p:spPr>
        <p:txBody>
          <a:bodyPr wrap="none" rtlCol="0">
            <a:spAutoFit/>
          </a:bodyPr>
          <a:lstStyle/>
          <a:p>
            <a:r>
              <a:rPr kumimoji="1" lang="ja-JP" altLang="en-US" sz="2400" dirty="0" smtClean="0">
                <a:latin typeface="HGP創英角ﾎﾟｯﾌﾟ体" panose="040B0A00000000000000" pitchFamily="50" charset="-128"/>
                <a:ea typeface="HGP創英角ﾎﾟｯﾌﾟ体" panose="040B0A00000000000000" pitchFamily="50" charset="-128"/>
              </a:rPr>
              <a:t>トレイ</a:t>
            </a:r>
            <a:endParaRPr kumimoji="1" lang="ja-JP" altLang="en-US" sz="2400" dirty="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3873899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rotWithShape="1">
          <a:blip r:embed="rId3">
            <a:clrChange>
              <a:clrFrom>
                <a:srgbClr val="FFFFFF"/>
              </a:clrFrom>
              <a:clrTo>
                <a:srgbClr val="FFFFFF">
                  <a:alpha val="0"/>
                </a:srgbClr>
              </a:clrTo>
            </a:clrChange>
          </a:blip>
          <a:srcRect l="2189" t="56371" r="3062" b="2846"/>
          <a:stretch/>
        </p:blipFill>
        <p:spPr>
          <a:xfrm>
            <a:off x="-34775" y="1281346"/>
            <a:ext cx="9199031" cy="2976329"/>
          </a:xfrm>
          <a:prstGeom prst="rect">
            <a:avLst/>
          </a:prstGeom>
        </p:spPr>
      </p:pic>
      <p:sp>
        <p:nvSpPr>
          <p:cNvPr id="5" name="テキスト ボックス 4"/>
          <p:cNvSpPr txBox="1"/>
          <p:nvPr/>
        </p:nvSpPr>
        <p:spPr>
          <a:xfrm>
            <a:off x="704347" y="2330879"/>
            <a:ext cx="1058303" cy="523220"/>
          </a:xfrm>
          <a:prstGeom prst="rect">
            <a:avLst/>
          </a:prstGeom>
          <a:noFill/>
        </p:spPr>
        <p:txBody>
          <a:bodyPr wrap="none" rtlCol="0">
            <a:spAutoFit/>
          </a:bodyPr>
          <a:lstStyle/>
          <a:p>
            <a:r>
              <a:rPr kumimoji="1" lang="ja-JP" altLang="en-US" sz="2800" dirty="0" smtClean="0">
                <a:latin typeface="HGP創英角ﾎﾟｯﾌﾟ体" panose="040B0A00000000000000" pitchFamily="50" charset="-128"/>
                <a:ea typeface="HGP創英角ﾎﾟｯﾌﾟ体" panose="040B0A00000000000000" pitchFamily="50" charset="-128"/>
              </a:rPr>
              <a:t>トレイ</a:t>
            </a:r>
            <a:endParaRPr kumimoji="1" lang="ja-JP" altLang="en-US" sz="2800" dirty="0">
              <a:latin typeface="HGP創英角ﾎﾟｯﾌﾟ体" panose="040B0A00000000000000" pitchFamily="50" charset="-128"/>
              <a:ea typeface="HGP創英角ﾎﾟｯﾌﾟ体" panose="040B0A00000000000000" pitchFamily="50" charset="-128"/>
            </a:endParaRPr>
          </a:p>
        </p:txBody>
      </p:sp>
      <p:sp>
        <p:nvSpPr>
          <p:cNvPr id="16" name="テキスト ボックス 15"/>
          <p:cNvSpPr txBox="1"/>
          <p:nvPr/>
        </p:nvSpPr>
        <p:spPr>
          <a:xfrm>
            <a:off x="2986200" y="2342516"/>
            <a:ext cx="1058303" cy="523220"/>
          </a:xfrm>
          <a:prstGeom prst="rect">
            <a:avLst/>
          </a:prstGeom>
          <a:noFill/>
        </p:spPr>
        <p:txBody>
          <a:bodyPr wrap="none" rtlCol="0">
            <a:spAutoFit/>
          </a:bodyPr>
          <a:lstStyle/>
          <a:p>
            <a:r>
              <a:rPr kumimoji="1" lang="ja-JP" altLang="en-US" sz="2800" dirty="0" smtClean="0">
                <a:latin typeface="HGP創英角ﾎﾟｯﾌﾟ体" panose="040B0A00000000000000" pitchFamily="50" charset="-128"/>
                <a:ea typeface="HGP創英角ﾎﾟｯﾌﾟ体" panose="040B0A00000000000000" pitchFamily="50" charset="-128"/>
              </a:rPr>
              <a:t>トレイ</a:t>
            </a:r>
            <a:endParaRPr kumimoji="1" lang="ja-JP" altLang="en-US" sz="2800" dirty="0">
              <a:latin typeface="HGP創英角ﾎﾟｯﾌﾟ体" panose="040B0A00000000000000" pitchFamily="50" charset="-128"/>
              <a:ea typeface="HGP創英角ﾎﾟｯﾌﾟ体" panose="040B0A00000000000000" pitchFamily="50" charset="-128"/>
            </a:endParaRPr>
          </a:p>
        </p:txBody>
      </p:sp>
      <p:sp>
        <p:nvSpPr>
          <p:cNvPr id="17" name="テキスト ボックス 16"/>
          <p:cNvSpPr txBox="1"/>
          <p:nvPr/>
        </p:nvSpPr>
        <p:spPr>
          <a:xfrm>
            <a:off x="7384539" y="2325124"/>
            <a:ext cx="1058303" cy="523220"/>
          </a:xfrm>
          <a:prstGeom prst="rect">
            <a:avLst/>
          </a:prstGeom>
          <a:noFill/>
        </p:spPr>
        <p:txBody>
          <a:bodyPr wrap="none" rtlCol="0">
            <a:spAutoFit/>
          </a:bodyPr>
          <a:lstStyle/>
          <a:p>
            <a:r>
              <a:rPr kumimoji="1" lang="ja-JP" altLang="en-US" sz="2800" dirty="0" smtClean="0">
                <a:latin typeface="HGP創英角ﾎﾟｯﾌﾟ体" panose="040B0A00000000000000" pitchFamily="50" charset="-128"/>
                <a:ea typeface="HGP創英角ﾎﾟｯﾌﾟ体" panose="040B0A00000000000000" pitchFamily="50" charset="-128"/>
              </a:rPr>
              <a:t>トレイ</a:t>
            </a:r>
            <a:endParaRPr kumimoji="1" lang="ja-JP" altLang="en-US" sz="2800" dirty="0">
              <a:latin typeface="HGP創英角ﾎﾟｯﾌﾟ体" panose="040B0A00000000000000" pitchFamily="50" charset="-128"/>
              <a:ea typeface="HGP創英角ﾎﾟｯﾌﾟ体" panose="040B0A00000000000000" pitchFamily="50" charset="-128"/>
            </a:endParaRPr>
          </a:p>
        </p:txBody>
      </p:sp>
      <p:sp>
        <p:nvSpPr>
          <p:cNvPr id="7" name="テキスト ボックス 6"/>
          <p:cNvSpPr txBox="1"/>
          <p:nvPr/>
        </p:nvSpPr>
        <p:spPr>
          <a:xfrm>
            <a:off x="299183" y="2769510"/>
            <a:ext cx="1965603" cy="523220"/>
          </a:xfrm>
          <a:prstGeom prst="rect">
            <a:avLst/>
          </a:prstGeom>
          <a:noFill/>
        </p:spPr>
        <p:txBody>
          <a:bodyPr wrap="none" rtlCol="0">
            <a:spAutoFit/>
          </a:bodyPr>
          <a:lstStyle/>
          <a:p>
            <a:r>
              <a:rPr kumimoji="1" lang="ja-JP" altLang="en-US" sz="2800" dirty="0" smtClean="0">
                <a:latin typeface="HGP創英角ﾎﾟｯﾌﾟ体" panose="040B0A00000000000000" pitchFamily="50" charset="-128"/>
                <a:ea typeface="HGP創英角ﾎﾟｯﾌﾟ体" panose="040B0A00000000000000" pitchFamily="50" charset="-128"/>
              </a:rPr>
              <a:t>ペットボトル</a:t>
            </a:r>
            <a:endParaRPr kumimoji="1" lang="ja-JP" altLang="en-US" sz="2800" dirty="0">
              <a:latin typeface="HGP創英角ﾎﾟｯﾌﾟ体" panose="040B0A00000000000000" pitchFamily="50" charset="-128"/>
              <a:ea typeface="HGP創英角ﾎﾟｯﾌﾟ体" panose="040B0A00000000000000" pitchFamily="50" charset="-128"/>
            </a:endParaRPr>
          </a:p>
        </p:txBody>
      </p:sp>
      <p:sp>
        <p:nvSpPr>
          <p:cNvPr id="8" name="テキスト ボックス 7"/>
          <p:cNvSpPr txBox="1"/>
          <p:nvPr/>
        </p:nvSpPr>
        <p:spPr>
          <a:xfrm>
            <a:off x="2572543" y="2769510"/>
            <a:ext cx="1965603" cy="523220"/>
          </a:xfrm>
          <a:prstGeom prst="rect">
            <a:avLst/>
          </a:prstGeom>
          <a:noFill/>
        </p:spPr>
        <p:txBody>
          <a:bodyPr wrap="none" rtlCol="0">
            <a:spAutoFit/>
          </a:bodyPr>
          <a:lstStyle/>
          <a:p>
            <a:r>
              <a:rPr kumimoji="1" lang="ja-JP" altLang="en-US" sz="2800" dirty="0" smtClean="0">
                <a:latin typeface="HGP創英角ﾎﾟｯﾌﾟ体" panose="040B0A00000000000000" pitchFamily="50" charset="-128"/>
                <a:ea typeface="HGP創英角ﾎﾟｯﾌﾟ体" panose="040B0A00000000000000" pitchFamily="50" charset="-128"/>
              </a:rPr>
              <a:t>ペットボトル</a:t>
            </a:r>
            <a:endParaRPr kumimoji="1" lang="ja-JP" altLang="en-US" sz="2800" dirty="0">
              <a:latin typeface="HGP創英角ﾎﾟｯﾌﾟ体" panose="040B0A00000000000000" pitchFamily="50" charset="-128"/>
              <a:ea typeface="HGP創英角ﾎﾟｯﾌﾟ体" panose="040B0A00000000000000" pitchFamily="50" charset="-128"/>
            </a:endParaRPr>
          </a:p>
        </p:txBody>
      </p:sp>
      <p:sp>
        <p:nvSpPr>
          <p:cNvPr id="9" name="テキスト ボックス 8"/>
          <p:cNvSpPr txBox="1"/>
          <p:nvPr/>
        </p:nvSpPr>
        <p:spPr>
          <a:xfrm>
            <a:off x="6930888" y="2769510"/>
            <a:ext cx="1965603" cy="523220"/>
          </a:xfrm>
          <a:prstGeom prst="rect">
            <a:avLst/>
          </a:prstGeom>
          <a:noFill/>
        </p:spPr>
        <p:txBody>
          <a:bodyPr wrap="none" rtlCol="0">
            <a:spAutoFit/>
          </a:bodyPr>
          <a:lstStyle/>
          <a:p>
            <a:r>
              <a:rPr kumimoji="1" lang="ja-JP" altLang="en-US" sz="2800" dirty="0" smtClean="0">
                <a:latin typeface="HGP創英角ﾎﾟｯﾌﾟ体" panose="040B0A00000000000000" pitchFamily="50" charset="-128"/>
                <a:ea typeface="HGP創英角ﾎﾟｯﾌﾟ体" panose="040B0A00000000000000" pitchFamily="50" charset="-128"/>
              </a:rPr>
              <a:t>ペットボトル</a:t>
            </a:r>
            <a:endParaRPr kumimoji="1" lang="ja-JP" altLang="en-US" sz="2800" dirty="0">
              <a:latin typeface="HGP創英角ﾎﾟｯﾌﾟ体" panose="040B0A00000000000000" pitchFamily="50" charset="-128"/>
              <a:ea typeface="HGP創英角ﾎﾟｯﾌﾟ体" panose="040B0A00000000000000" pitchFamily="50" charset="-128"/>
            </a:endParaRPr>
          </a:p>
        </p:txBody>
      </p:sp>
      <p:sp>
        <p:nvSpPr>
          <p:cNvPr id="10" name="テキスト ボックス 9"/>
          <p:cNvSpPr txBox="1"/>
          <p:nvPr/>
        </p:nvSpPr>
        <p:spPr>
          <a:xfrm>
            <a:off x="645304" y="3208141"/>
            <a:ext cx="1168910" cy="523220"/>
          </a:xfrm>
          <a:prstGeom prst="rect">
            <a:avLst/>
          </a:prstGeom>
          <a:noFill/>
        </p:spPr>
        <p:txBody>
          <a:bodyPr wrap="none" rtlCol="0">
            <a:spAutoFit/>
          </a:bodyPr>
          <a:lstStyle/>
          <a:p>
            <a:r>
              <a:rPr kumimoji="1" lang="ja-JP" altLang="en-US" sz="2800" dirty="0" smtClean="0">
                <a:latin typeface="HGP創英角ﾎﾟｯﾌﾟ体" panose="040B0A00000000000000" pitchFamily="50" charset="-128"/>
                <a:ea typeface="HGP創英角ﾎﾟｯﾌﾟ体" panose="040B0A00000000000000" pitchFamily="50" charset="-128"/>
              </a:rPr>
              <a:t>レジ袋</a:t>
            </a:r>
            <a:endParaRPr kumimoji="1" lang="ja-JP" altLang="en-US" sz="2800" dirty="0">
              <a:latin typeface="HGP創英角ﾎﾟｯﾌﾟ体" panose="040B0A00000000000000" pitchFamily="50" charset="-128"/>
              <a:ea typeface="HGP創英角ﾎﾟｯﾌﾟ体" panose="040B0A00000000000000" pitchFamily="50" charset="-128"/>
            </a:endParaRPr>
          </a:p>
        </p:txBody>
      </p:sp>
      <p:sp>
        <p:nvSpPr>
          <p:cNvPr id="11" name="テキスト ボックス 10"/>
          <p:cNvSpPr txBox="1"/>
          <p:nvPr/>
        </p:nvSpPr>
        <p:spPr>
          <a:xfrm>
            <a:off x="2930896" y="3196504"/>
            <a:ext cx="1168910" cy="523220"/>
          </a:xfrm>
          <a:prstGeom prst="rect">
            <a:avLst/>
          </a:prstGeom>
          <a:noFill/>
        </p:spPr>
        <p:txBody>
          <a:bodyPr wrap="none" rtlCol="0">
            <a:spAutoFit/>
          </a:bodyPr>
          <a:lstStyle/>
          <a:p>
            <a:r>
              <a:rPr kumimoji="1" lang="ja-JP" altLang="en-US" sz="2800" dirty="0" smtClean="0">
                <a:latin typeface="HGP創英角ﾎﾟｯﾌﾟ体" panose="040B0A00000000000000" pitchFamily="50" charset="-128"/>
                <a:ea typeface="HGP創英角ﾎﾟｯﾌﾟ体" panose="040B0A00000000000000" pitchFamily="50" charset="-128"/>
              </a:rPr>
              <a:t>レジ袋</a:t>
            </a:r>
            <a:endParaRPr kumimoji="1" lang="ja-JP" altLang="en-US" sz="2800" dirty="0">
              <a:latin typeface="HGP創英角ﾎﾟｯﾌﾟ体" panose="040B0A00000000000000" pitchFamily="50" charset="-128"/>
              <a:ea typeface="HGP創英角ﾎﾟｯﾌﾟ体" panose="040B0A00000000000000" pitchFamily="50" charset="-128"/>
            </a:endParaRPr>
          </a:p>
        </p:txBody>
      </p:sp>
      <p:sp>
        <p:nvSpPr>
          <p:cNvPr id="12" name="テキスト ボックス 11"/>
          <p:cNvSpPr txBox="1"/>
          <p:nvPr/>
        </p:nvSpPr>
        <p:spPr>
          <a:xfrm>
            <a:off x="5102046" y="3196504"/>
            <a:ext cx="1168910" cy="523220"/>
          </a:xfrm>
          <a:prstGeom prst="rect">
            <a:avLst/>
          </a:prstGeom>
          <a:noFill/>
        </p:spPr>
        <p:txBody>
          <a:bodyPr wrap="none" rtlCol="0">
            <a:spAutoFit/>
          </a:bodyPr>
          <a:lstStyle/>
          <a:p>
            <a:r>
              <a:rPr kumimoji="1" lang="ja-JP" altLang="en-US" sz="2800" dirty="0" smtClean="0">
                <a:latin typeface="HGP創英角ﾎﾟｯﾌﾟ体" panose="040B0A00000000000000" pitchFamily="50" charset="-128"/>
                <a:ea typeface="HGP創英角ﾎﾟｯﾌﾟ体" panose="040B0A00000000000000" pitchFamily="50" charset="-128"/>
              </a:rPr>
              <a:t>レジ袋</a:t>
            </a:r>
            <a:endParaRPr kumimoji="1" lang="ja-JP" altLang="en-US" sz="2800" dirty="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3937166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星: 5 pt 16">
            <a:extLst>
              <a:ext uri="{FF2B5EF4-FFF2-40B4-BE49-F238E27FC236}">
                <a16:creationId xmlns:a16="http://schemas.microsoft.com/office/drawing/2014/main" id="{D6FF6FEA-4B32-48EC-9304-77B42BE46CFE}"/>
              </a:ext>
            </a:extLst>
          </p:cNvPr>
          <p:cNvSpPr/>
          <p:nvPr/>
        </p:nvSpPr>
        <p:spPr>
          <a:xfrm rot="900000">
            <a:off x="3753183" y="5756701"/>
            <a:ext cx="1007165" cy="100716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3">
            <a:clrChange>
              <a:clrFrom>
                <a:srgbClr val="FFFFFF"/>
              </a:clrFrom>
              <a:clrTo>
                <a:srgbClr val="FFFFFF">
                  <a:alpha val="0"/>
                </a:srgbClr>
              </a:clrTo>
            </a:clrChange>
          </a:blip>
          <a:stretch>
            <a:fillRect/>
          </a:stretch>
        </p:blipFill>
        <p:spPr>
          <a:xfrm>
            <a:off x="492259" y="4077765"/>
            <a:ext cx="2206128" cy="2799278"/>
          </a:xfrm>
          <a:prstGeom prst="rect">
            <a:avLst/>
          </a:prstGeom>
        </p:spPr>
      </p:pic>
      <p:sp>
        <p:nvSpPr>
          <p:cNvPr id="10" name="星: 5 pt 23">
            <a:extLst>
              <a:ext uri="{FF2B5EF4-FFF2-40B4-BE49-F238E27FC236}">
                <a16:creationId xmlns:a16="http://schemas.microsoft.com/office/drawing/2014/main" id="{F3269D3F-C48B-4136-AD64-75C67AE57BE6}"/>
              </a:ext>
            </a:extLst>
          </p:cNvPr>
          <p:cNvSpPr/>
          <p:nvPr/>
        </p:nvSpPr>
        <p:spPr>
          <a:xfrm rot="1168468">
            <a:off x="3000251" y="4389898"/>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a:blip r:embed="rId4"/>
          <a:stretch>
            <a:fillRect/>
          </a:stretch>
        </p:blipFill>
        <p:spPr>
          <a:xfrm>
            <a:off x="4770252" y="3913669"/>
            <a:ext cx="4359944" cy="2903900"/>
          </a:xfrm>
          <a:prstGeom prst="rect">
            <a:avLst/>
          </a:prstGeom>
        </p:spPr>
      </p:pic>
      <p:pic>
        <p:nvPicPr>
          <p:cNvPr id="13" name="図 12"/>
          <p:cNvPicPr>
            <a:picLocks noChangeAspect="1"/>
          </p:cNvPicPr>
          <p:nvPr/>
        </p:nvPicPr>
        <p:blipFill>
          <a:blip r:embed="rId5"/>
          <a:stretch>
            <a:fillRect/>
          </a:stretch>
        </p:blipFill>
        <p:spPr>
          <a:xfrm>
            <a:off x="103416" y="265672"/>
            <a:ext cx="8922110" cy="1943100"/>
          </a:xfrm>
          <a:prstGeom prst="rect">
            <a:avLst/>
          </a:prstGeom>
        </p:spPr>
      </p:pic>
      <p:sp>
        <p:nvSpPr>
          <p:cNvPr id="15" name="テキスト ボックス 14"/>
          <p:cNvSpPr txBox="1"/>
          <p:nvPr/>
        </p:nvSpPr>
        <p:spPr>
          <a:xfrm>
            <a:off x="2175170" y="1970568"/>
            <a:ext cx="6968830" cy="1862048"/>
          </a:xfrm>
          <a:prstGeom prst="rect">
            <a:avLst/>
          </a:prstGeom>
          <a:noFill/>
        </p:spPr>
        <p:txBody>
          <a:bodyPr wrap="square" rtlCol="0">
            <a:spAutoFit/>
          </a:bodyPr>
          <a:lstStyle/>
          <a:p>
            <a:pPr algn="r"/>
            <a:r>
              <a:rPr kumimoji="1" lang="ja-JP" altLang="en-US" sz="11500" dirty="0" smtClean="0">
                <a:solidFill>
                  <a:srgbClr val="0068B7"/>
                </a:solidFill>
                <a:latin typeface="HGP創英角ﾎﾟｯﾌﾟ体" panose="040B0A00000000000000" pitchFamily="50" charset="-128"/>
                <a:ea typeface="HGP創英角ﾎﾟｯﾌﾟ体" panose="040B0A00000000000000" pitchFamily="50" charset="-128"/>
              </a:rPr>
              <a:t>をへらそう</a:t>
            </a:r>
            <a:endParaRPr kumimoji="1" lang="ja-JP" altLang="en-US" sz="11500" dirty="0">
              <a:solidFill>
                <a:srgbClr val="0068B7"/>
              </a:solidFill>
              <a:latin typeface="HGP創英角ﾎﾟｯﾌﾟ体" panose="040B0A00000000000000" pitchFamily="50" charset="-128"/>
              <a:ea typeface="HGP創英角ﾎﾟｯﾌﾟ体" panose="040B0A00000000000000" pitchFamily="50" charset="-128"/>
            </a:endParaRPr>
          </a:p>
        </p:txBody>
      </p:sp>
      <p:sp>
        <p:nvSpPr>
          <p:cNvPr id="16" name="星: 5 pt 14">
            <a:extLst>
              <a:ext uri="{FF2B5EF4-FFF2-40B4-BE49-F238E27FC236}">
                <a16:creationId xmlns:a16="http://schemas.microsoft.com/office/drawing/2014/main" id="{F518EEF3-1CC9-4027-A16B-5544CFEE7188}"/>
              </a:ext>
            </a:extLst>
          </p:cNvPr>
          <p:cNvSpPr/>
          <p:nvPr/>
        </p:nvSpPr>
        <p:spPr>
          <a:xfrm rot="20700000">
            <a:off x="150515" y="3591608"/>
            <a:ext cx="1010691" cy="1010691"/>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196851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clrChange>
              <a:clrFrom>
                <a:srgbClr val="FFFFFF"/>
              </a:clrFrom>
              <a:clrTo>
                <a:srgbClr val="FFFFFF">
                  <a:alpha val="0"/>
                </a:srgbClr>
              </a:clrTo>
            </a:clrChange>
          </a:blip>
          <a:stretch>
            <a:fillRect/>
          </a:stretch>
        </p:blipFill>
        <p:spPr>
          <a:xfrm>
            <a:off x="6711696" y="265760"/>
            <a:ext cx="2305845" cy="2761156"/>
          </a:xfrm>
          <a:prstGeom prst="rect">
            <a:avLst/>
          </a:prstGeom>
        </p:spPr>
      </p:pic>
      <p:sp>
        <p:nvSpPr>
          <p:cNvPr id="4" name="テキスト ボックス 3"/>
          <p:cNvSpPr txBox="1"/>
          <p:nvPr/>
        </p:nvSpPr>
        <p:spPr>
          <a:xfrm>
            <a:off x="85973" y="3800368"/>
            <a:ext cx="9699323" cy="2215991"/>
          </a:xfrm>
          <a:prstGeom prst="rect">
            <a:avLst/>
          </a:prstGeom>
          <a:noFill/>
        </p:spPr>
        <p:txBody>
          <a:bodyPr wrap="square" rtlCol="0">
            <a:spAutoFit/>
          </a:bodyPr>
          <a:lstStyle/>
          <a:p>
            <a:pPr algn="ctr"/>
            <a:r>
              <a:rPr kumimoji="1" lang="ja-JP" altLang="en-US" sz="13800" dirty="0" smtClean="0">
                <a:solidFill>
                  <a:srgbClr val="0000FF"/>
                </a:solidFill>
                <a:latin typeface="HGP創英角ﾎﾟｯﾌﾟ体" panose="040B0A00000000000000" pitchFamily="50" charset="-128"/>
                <a:ea typeface="HGP創英角ﾎﾟｯﾌﾟ体" panose="040B0A00000000000000" pitchFamily="50" charset="-128"/>
              </a:rPr>
              <a:t>海の中の</a:t>
            </a:r>
            <a:endParaRPr kumimoji="1" lang="en-US" altLang="ja-JP" sz="13800" dirty="0" smtClean="0">
              <a:solidFill>
                <a:srgbClr val="0000FF"/>
              </a:solidFill>
              <a:latin typeface="HGP創英角ﾎﾟｯﾌﾟ体" panose="040B0A00000000000000" pitchFamily="50" charset="-128"/>
              <a:ea typeface="HGP創英角ﾎﾟｯﾌﾟ体" panose="040B0A00000000000000" pitchFamily="50" charset="-128"/>
            </a:endParaRPr>
          </a:p>
        </p:txBody>
      </p:sp>
      <p:sp>
        <p:nvSpPr>
          <p:cNvPr id="5" name="テキスト ボックス 4">
            <a:extLst>
              <a:ext uri="{FF2B5EF4-FFF2-40B4-BE49-F238E27FC236}">
                <a16:creationId xmlns:a16="http://schemas.microsoft.com/office/drawing/2014/main" id="{B4445D6B-800A-479F-93E4-6F2825DFB28D}"/>
              </a:ext>
            </a:extLst>
          </p:cNvPr>
          <p:cNvSpPr txBox="1"/>
          <p:nvPr/>
        </p:nvSpPr>
        <p:spPr>
          <a:xfrm rot="19277027">
            <a:off x="-36575" y="-197901"/>
            <a:ext cx="1723223" cy="2215991"/>
          </a:xfrm>
          <a:prstGeom prst="rect">
            <a:avLst/>
          </a:prstGeom>
          <a:noFill/>
        </p:spPr>
        <p:txBody>
          <a:bodyPr wrap="square" rtlCol="0">
            <a:spAutoFit/>
          </a:bodyPr>
          <a:lstStyle/>
          <a:p>
            <a:r>
              <a:rPr kumimoji="1" lang="ja-JP" altLang="en-US" sz="13800" dirty="0">
                <a:solidFill>
                  <a:srgbClr val="FF3399"/>
                </a:solidFill>
                <a:latin typeface="HGP創英角ｺﾞｼｯｸUB" panose="020B0900000000000000" pitchFamily="50" charset="-128"/>
                <a:ea typeface="HGP創英角ｺﾞｼｯｸUB" panose="020B0900000000000000" pitchFamily="50" charset="-128"/>
              </a:rPr>
              <a:t>？</a:t>
            </a:r>
          </a:p>
        </p:txBody>
      </p:sp>
      <p:sp>
        <p:nvSpPr>
          <p:cNvPr id="7" name="星: 5 pt 16">
            <a:extLst>
              <a:ext uri="{FF2B5EF4-FFF2-40B4-BE49-F238E27FC236}">
                <a16:creationId xmlns:a16="http://schemas.microsoft.com/office/drawing/2014/main" id="{D6FF6FEA-4B32-48EC-9304-77B42BE46CFE}"/>
              </a:ext>
            </a:extLst>
          </p:cNvPr>
          <p:cNvSpPr/>
          <p:nvPr/>
        </p:nvSpPr>
        <p:spPr>
          <a:xfrm rot="900000">
            <a:off x="638664" y="2214693"/>
            <a:ext cx="1007165" cy="100716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星: 5 pt 23">
            <a:extLst>
              <a:ext uri="{FF2B5EF4-FFF2-40B4-BE49-F238E27FC236}">
                <a16:creationId xmlns:a16="http://schemas.microsoft.com/office/drawing/2014/main" id="{F3269D3F-C48B-4136-AD64-75C67AE57BE6}"/>
              </a:ext>
            </a:extLst>
          </p:cNvPr>
          <p:cNvSpPr/>
          <p:nvPr/>
        </p:nvSpPr>
        <p:spPr>
          <a:xfrm rot="1168468">
            <a:off x="5025662" y="-29984"/>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401280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290804" y="-127238"/>
            <a:ext cx="9699323" cy="4339650"/>
          </a:xfrm>
          <a:prstGeom prst="rect">
            <a:avLst/>
          </a:prstGeom>
          <a:noFill/>
        </p:spPr>
        <p:txBody>
          <a:bodyPr wrap="square" rtlCol="0">
            <a:spAutoFit/>
          </a:bodyPr>
          <a:lstStyle/>
          <a:p>
            <a:pPr algn="ctr"/>
            <a:r>
              <a:rPr kumimoji="1" lang="ja-JP" altLang="en-US" sz="13800" dirty="0" smtClean="0">
                <a:solidFill>
                  <a:srgbClr val="0000FF"/>
                </a:solidFill>
                <a:latin typeface="HGP創英角ﾎﾟｯﾌﾟ体" panose="040B0A00000000000000" pitchFamily="50" charset="-128"/>
                <a:ea typeface="HGP創英角ﾎﾟｯﾌﾟ体" panose="040B0A00000000000000" pitchFamily="50" charset="-128"/>
              </a:rPr>
              <a:t>プラスチック</a:t>
            </a:r>
            <a:endParaRPr kumimoji="1" lang="en-US" altLang="ja-JP" sz="13800" dirty="0" smtClean="0">
              <a:solidFill>
                <a:srgbClr val="0000FF"/>
              </a:solidFill>
              <a:latin typeface="HGP創英角ﾎﾟｯﾌﾟ体" panose="040B0A00000000000000" pitchFamily="50" charset="-128"/>
              <a:ea typeface="HGP創英角ﾎﾟｯﾌﾟ体" panose="040B0A00000000000000" pitchFamily="50" charset="-128"/>
            </a:endParaRPr>
          </a:p>
          <a:p>
            <a:pPr algn="ctr"/>
            <a:r>
              <a:rPr kumimoji="1" lang="ja-JP" altLang="en-US" sz="13800" dirty="0" smtClean="0">
                <a:solidFill>
                  <a:srgbClr val="0000FF"/>
                </a:solidFill>
                <a:latin typeface="HGP創英角ﾎﾟｯﾌﾟ体" panose="040B0A00000000000000" pitchFamily="50" charset="-128"/>
                <a:ea typeface="HGP創英角ﾎﾟｯﾌﾟ体" panose="040B0A00000000000000" pitchFamily="50" charset="-128"/>
              </a:rPr>
              <a:t>ごみ は</a:t>
            </a:r>
            <a:endParaRPr kumimoji="1" lang="en-US" altLang="ja-JP" sz="9600" dirty="0" smtClean="0">
              <a:latin typeface="HGP創英角ﾎﾟｯﾌﾟ体" panose="040B0A00000000000000" pitchFamily="50" charset="-128"/>
              <a:ea typeface="HGP創英角ﾎﾟｯﾌﾟ体" panose="040B0A00000000000000" pitchFamily="50" charset="-128"/>
            </a:endParaRPr>
          </a:p>
        </p:txBody>
      </p:sp>
      <p:sp>
        <p:nvSpPr>
          <p:cNvPr id="3" name="テキスト ボックス 2">
            <a:extLst>
              <a:ext uri="{FF2B5EF4-FFF2-40B4-BE49-F238E27FC236}">
                <a16:creationId xmlns:a16="http://schemas.microsoft.com/office/drawing/2014/main" id="{EDAC7D4B-3E9C-4A50-93DD-DFA3FC7FD6EA}"/>
              </a:ext>
            </a:extLst>
          </p:cNvPr>
          <p:cNvSpPr txBox="1"/>
          <p:nvPr/>
        </p:nvSpPr>
        <p:spPr>
          <a:xfrm rot="997034">
            <a:off x="6733392" y="1711890"/>
            <a:ext cx="2911353" cy="3154710"/>
          </a:xfrm>
          <a:prstGeom prst="rect">
            <a:avLst/>
          </a:prstGeom>
          <a:noFill/>
        </p:spPr>
        <p:txBody>
          <a:bodyPr wrap="square" rtlCol="0">
            <a:spAutoFit/>
          </a:bodyPr>
          <a:lstStyle/>
          <a:p>
            <a:r>
              <a:rPr kumimoji="1" lang="ja-JP" altLang="en-US" sz="19900" dirty="0">
                <a:solidFill>
                  <a:srgbClr val="0000FF"/>
                </a:solidFill>
                <a:latin typeface="HGS創英角ﾎﾟｯﾌﾟ体" panose="040B0A00000000000000" pitchFamily="50" charset="-128"/>
                <a:ea typeface="HGS創英角ﾎﾟｯﾌﾟ体" panose="040B0A00000000000000" pitchFamily="50" charset="-128"/>
              </a:rPr>
              <a:t>？</a:t>
            </a:r>
          </a:p>
        </p:txBody>
      </p:sp>
      <p:sp>
        <p:nvSpPr>
          <p:cNvPr id="8" name="星: 5 pt 19">
            <a:extLst>
              <a:ext uri="{FF2B5EF4-FFF2-40B4-BE49-F238E27FC236}">
                <a16:creationId xmlns:a16="http://schemas.microsoft.com/office/drawing/2014/main" id="{C8933AAB-C86D-4B8F-8C07-7E0258AD9720}"/>
              </a:ext>
            </a:extLst>
          </p:cNvPr>
          <p:cNvSpPr/>
          <p:nvPr/>
        </p:nvSpPr>
        <p:spPr>
          <a:xfrm>
            <a:off x="7678297" y="5701126"/>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星: 5 pt 21">
            <a:extLst>
              <a:ext uri="{FF2B5EF4-FFF2-40B4-BE49-F238E27FC236}">
                <a16:creationId xmlns:a16="http://schemas.microsoft.com/office/drawing/2014/main" id="{BEB3D394-11BA-4DC7-A734-8CC4FBA01CF9}"/>
              </a:ext>
            </a:extLst>
          </p:cNvPr>
          <p:cNvSpPr/>
          <p:nvPr/>
        </p:nvSpPr>
        <p:spPr>
          <a:xfrm>
            <a:off x="2947810" y="5751075"/>
            <a:ext cx="651949" cy="65194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星: 5 pt 23">
            <a:extLst>
              <a:ext uri="{FF2B5EF4-FFF2-40B4-BE49-F238E27FC236}">
                <a16:creationId xmlns:a16="http://schemas.microsoft.com/office/drawing/2014/main" id="{F3269D3F-C48B-4136-AD64-75C67AE57BE6}"/>
              </a:ext>
            </a:extLst>
          </p:cNvPr>
          <p:cNvSpPr/>
          <p:nvPr/>
        </p:nvSpPr>
        <p:spPr>
          <a:xfrm rot="1168468">
            <a:off x="4758613" y="5425101"/>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a:blip r:embed="rId3">
            <a:clrChange>
              <a:clrFrom>
                <a:srgbClr val="FFFFFF"/>
              </a:clrFrom>
              <a:clrTo>
                <a:srgbClr val="FFFFFF">
                  <a:alpha val="0"/>
                </a:srgbClr>
              </a:clrTo>
            </a:clrChange>
          </a:blip>
          <a:stretch>
            <a:fillRect/>
          </a:stretch>
        </p:blipFill>
        <p:spPr>
          <a:xfrm>
            <a:off x="109494" y="3886437"/>
            <a:ext cx="2381384" cy="3025302"/>
          </a:xfrm>
          <a:prstGeom prst="rect">
            <a:avLst/>
          </a:prstGeom>
        </p:spPr>
      </p:pic>
      <p:sp>
        <p:nvSpPr>
          <p:cNvPr id="13" name="星: 5 pt 14">
            <a:extLst>
              <a:ext uri="{FF2B5EF4-FFF2-40B4-BE49-F238E27FC236}">
                <a16:creationId xmlns:a16="http://schemas.microsoft.com/office/drawing/2014/main" id="{F518EEF3-1CC9-4027-A16B-5544CFEE7188}"/>
              </a:ext>
            </a:extLst>
          </p:cNvPr>
          <p:cNvSpPr/>
          <p:nvPr/>
        </p:nvSpPr>
        <p:spPr>
          <a:xfrm rot="20700000">
            <a:off x="113575" y="2948214"/>
            <a:ext cx="1010691" cy="1010691"/>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780855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r="-1"/>
          <a:stretch/>
        </p:blipFill>
        <p:spPr>
          <a:xfrm>
            <a:off x="-22261" y="0"/>
            <a:ext cx="9166261" cy="6954908"/>
          </a:xfrm>
          <a:prstGeom prst="rect">
            <a:avLst/>
          </a:prstGeom>
        </p:spPr>
      </p:pic>
      <p:sp>
        <p:nvSpPr>
          <p:cNvPr id="6" name="テキスト ボックス 6"/>
          <p:cNvSpPr>
            <a:spLocks noChangeArrowheads="1"/>
          </p:cNvSpPr>
          <p:nvPr/>
        </p:nvSpPr>
        <p:spPr bwMode="auto">
          <a:xfrm>
            <a:off x="7689851" y="6522993"/>
            <a:ext cx="1299164" cy="234267"/>
          </a:xfrm>
          <a:prstGeom prst="rect">
            <a:avLst/>
          </a:prstGeom>
          <a:solidFill>
            <a:schemeClr val="bg1"/>
          </a:solidFill>
          <a:ln>
            <a:noFill/>
          </a:ln>
          <a:effectLst/>
        </p:spPr>
        <p:txBody>
          <a:bodyPr wrap="none"/>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eaLnBrk="0" hangingPunct="0">
              <a:defRPr kumimoji="1">
                <a:solidFill>
                  <a:schemeClr val="tx1"/>
                </a:solidFill>
                <a:latin typeface="Arial" panose="020B0604020202020204" pitchFamily="34" charset="0"/>
                <a:ea typeface="ＭＳ Ｐゴシック" panose="020B0600070205080204" pitchFamily="50" charset="-128"/>
              </a:defRPr>
            </a:lvl2pPr>
            <a:lvl3pPr eaLnBrk="0" hangingPunct="0">
              <a:defRPr kumimoji="1">
                <a:solidFill>
                  <a:schemeClr val="tx1"/>
                </a:solidFill>
                <a:latin typeface="Arial" panose="020B0604020202020204" pitchFamily="34" charset="0"/>
                <a:ea typeface="ＭＳ Ｐゴシック" panose="020B0600070205080204" pitchFamily="50" charset="-128"/>
              </a:defRPr>
            </a:lvl3pPr>
            <a:lvl4pPr eaLnBrk="0" hangingPunct="0">
              <a:defRPr kumimoji="1">
                <a:solidFill>
                  <a:schemeClr val="tx1"/>
                </a:solidFill>
                <a:latin typeface="Arial" panose="020B0604020202020204" pitchFamily="34" charset="0"/>
                <a:ea typeface="ＭＳ Ｐゴシック" panose="020B0600070205080204" pitchFamily="50" charset="-128"/>
              </a:defRPr>
            </a:lvl4pPr>
            <a:lvl5pPr eaLnBrk="0" hangingPunct="0">
              <a:defRPr kumimoji="1">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9pPr>
          </a:lstStyle>
          <a:p>
            <a:pPr algn="r" eaLnBrk="1" hangingPunct="1"/>
            <a:r>
              <a:rPr lang="ja-JP" altLang="ja-JP" sz="1000" dirty="0">
                <a:latin typeface="ＭＳ ゴシック" panose="020B0609070205080204" pitchFamily="49" charset="-128"/>
                <a:ea typeface="ＭＳ ゴシック" panose="020B0609070205080204" pitchFamily="49" charset="-128"/>
              </a:rPr>
              <a:t>（写真提供</a:t>
            </a:r>
            <a:r>
              <a:rPr lang="ja-JP" altLang="ja-JP" sz="1000" dirty="0" smtClean="0">
                <a:latin typeface="ＭＳ ゴシック" panose="020B0609070205080204" pitchFamily="49" charset="-128"/>
                <a:ea typeface="ＭＳ ゴシック" panose="020B0609070205080204" pitchFamily="49" charset="-128"/>
              </a:rPr>
              <a:t>：</a:t>
            </a:r>
            <a:r>
              <a:rPr lang="en-US" altLang="ja-JP" sz="1000" dirty="0" smtClean="0">
                <a:latin typeface="ＭＳ ゴシック" panose="020B0609070205080204" pitchFamily="49" charset="-128"/>
                <a:ea typeface="ＭＳ ゴシック" panose="020B0609070205080204" pitchFamily="49" charset="-128"/>
              </a:rPr>
              <a:t>NOAA</a:t>
            </a:r>
            <a:r>
              <a:rPr lang="ja-JP" altLang="ja-JP" sz="1000" dirty="0" smtClean="0">
                <a:latin typeface="ＭＳ ゴシック" panose="020B0609070205080204" pitchFamily="49" charset="-128"/>
                <a:ea typeface="ＭＳ ゴシック" panose="020B0609070205080204" pitchFamily="49" charset="-128"/>
              </a:rPr>
              <a:t>）</a:t>
            </a:r>
            <a:endParaRPr lang="ja-JP" altLang="ja-JP" sz="1000" dirty="0">
              <a:latin typeface="ＭＳ ゴシック" panose="020B0609070205080204" pitchFamily="49" charset="-128"/>
              <a:ea typeface="ＭＳ ゴシック" panose="020B0609070205080204" pitchFamily="49" charset="-128"/>
            </a:endParaRPr>
          </a:p>
        </p:txBody>
      </p:sp>
      <p:sp>
        <p:nvSpPr>
          <p:cNvPr id="7" name="正方形/長方形 6"/>
          <p:cNvSpPr/>
          <p:nvPr/>
        </p:nvSpPr>
        <p:spPr>
          <a:xfrm>
            <a:off x="-30999" y="-61994"/>
            <a:ext cx="7284203" cy="984510"/>
          </a:xfrm>
          <a:prstGeom prst="rect">
            <a:avLst/>
          </a:prstGeom>
          <a:solidFill>
            <a:schemeClr val="bg1"/>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dirty="0" smtClean="0">
                <a:solidFill>
                  <a:srgbClr val="0000FF"/>
                </a:solidFill>
                <a:latin typeface="HGP創英角ﾎﾟｯﾌﾟ体" panose="040B0A00000000000000" pitchFamily="50" charset="-128"/>
                <a:ea typeface="HGP創英角ﾎﾟｯﾌﾟ体" panose="040B0A00000000000000" pitchFamily="50" charset="-128"/>
              </a:rPr>
              <a:t>魚網にからまった生き物</a:t>
            </a:r>
            <a:endParaRPr lang="en-US" altLang="ja-JP" sz="4800" dirty="0" smtClean="0">
              <a:solidFill>
                <a:srgbClr val="0000FF"/>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1056161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lum bright="5000" contrast="50000"/>
          </a:blip>
          <a:stretch>
            <a:fillRect/>
          </a:stretch>
        </p:blipFill>
        <p:spPr>
          <a:xfrm>
            <a:off x="11178" y="0"/>
            <a:ext cx="9121644" cy="6858000"/>
          </a:xfrm>
          <a:prstGeom prst="rect">
            <a:avLst/>
          </a:prstGeom>
        </p:spPr>
      </p:pic>
      <p:sp>
        <p:nvSpPr>
          <p:cNvPr id="5" name="正方形/長方形 4"/>
          <p:cNvSpPr/>
          <p:nvPr/>
        </p:nvSpPr>
        <p:spPr>
          <a:xfrm>
            <a:off x="205824" y="278144"/>
            <a:ext cx="3408503" cy="1132202"/>
          </a:xfrm>
          <a:prstGeom prst="rect">
            <a:avLst/>
          </a:prstGeom>
          <a:solidFill>
            <a:schemeClr val="bg1"/>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4800" dirty="0" smtClean="0">
                <a:solidFill>
                  <a:srgbClr val="0000FF"/>
                </a:solidFill>
                <a:latin typeface="HGP創英角ﾎﾟｯﾌﾟ体" panose="040B0A00000000000000" pitchFamily="50" charset="-128"/>
                <a:ea typeface="HGP創英角ﾎﾟｯﾌﾟ体" panose="040B0A00000000000000" pitchFamily="50" charset="-128"/>
              </a:rPr>
              <a:t>深い海の底</a:t>
            </a:r>
            <a:endParaRPr kumimoji="1" lang="ja-JP" altLang="en-US" sz="4800" dirty="0">
              <a:solidFill>
                <a:srgbClr val="0000FF"/>
              </a:solidFill>
              <a:latin typeface="HGP創英角ﾎﾟｯﾌﾟ体" panose="040B0A00000000000000" pitchFamily="50" charset="-128"/>
              <a:ea typeface="HGP創英角ﾎﾟｯﾌﾟ体" panose="040B0A00000000000000" pitchFamily="50" charset="-128"/>
            </a:endParaRPr>
          </a:p>
        </p:txBody>
      </p:sp>
      <p:sp>
        <p:nvSpPr>
          <p:cNvPr id="7" name="テキスト ボックス 6"/>
          <p:cNvSpPr>
            <a:spLocks noChangeArrowheads="1"/>
          </p:cNvSpPr>
          <p:nvPr/>
        </p:nvSpPr>
        <p:spPr bwMode="auto">
          <a:xfrm>
            <a:off x="680810" y="1042714"/>
            <a:ext cx="2280658" cy="244083"/>
          </a:xfrm>
          <a:prstGeom prst="rect">
            <a:avLst/>
          </a:prstGeom>
          <a:noFill/>
          <a:ln>
            <a:noFill/>
          </a:ln>
          <a:effectLst/>
        </p:spPr>
        <p:txBody>
          <a:bodyPr wrap="none"/>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eaLnBrk="0" hangingPunct="0">
              <a:defRPr kumimoji="1">
                <a:solidFill>
                  <a:schemeClr val="tx1"/>
                </a:solidFill>
                <a:latin typeface="Arial" panose="020B0604020202020204" pitchFamily="34" charset="0"/>
                <a:ea typeface="ＭＳ Ｐゴシック" panose="020B0600070205080204" pitchFamily="50" charset="-128"/>
              </a:defRPr>
            </a:lvl2pPr>
            <a:lvl3pPr eaLnBrk="0" hangingPunct="0">
              <a:defRPr kumimoji="1">
                <a:solidFill>
                  <a:schemeClr val="tx1"/>
                </a:solidFill>
                <a:latin typeface="Arial" panose="020B0604020202020204" pitchFamily="34" charset="0"/>
                <a:ea typeface="ＭＳ Ｐゴシック" panose="020B0600070205080204" pitchFamily="50" charset="-128"/>
              </a:defRPr>
            </a:lvl3pPr>
            <a:lvl4pPr eaLnBrk="0" hangingPunct="0">
              <a:defRPr kumimoji="1">
                <a:solidFill>
                  <a:schemeClr val="tx1"/>
                </a:solidFill>
                <a:latin typeface="Arial" panose="020B0604020202020204" pitchFamily="34" charset="0"/>
                <a:ea typeface="ＭＳ Ｐゴシック" panose="020B0600070205080204" pitchFamily="50" charset="-128"/>
              </a:defRPr>
            </a:lvl4pPr>
            <a:lvl5pPr eaLnBrk="0" hangingPunct="0">
              <a:defRPr kumimoji="1">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ja-JP" sz="1200" dirty="0" smtClean="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駿河</a:t>
            </a:r>
            <a:r>
              <a:rPr lang="ja-JP" altLang="en-US" sz="1200" dirty="0" smtClean="0">
                <a:latin typeface="ＭＳ ゴシック" panose="020B0609070205080204" pitchFamily="49" charset="-128"/>
                <a:ea typeface="ＭＳ ゴシック" panose="020B0609070205080204" pitchFamily="49" charset="-128"/>
              </a:rPr>
              <a:t>湾</a:t>
            </a:r>
            <a:r>
              <a:rPr lang="en-US" altLang="ja-JP" sz="1200" dirty="0" smtClean="0">
                <a:latin typeface="ＭＳ ゴシック" panose="020B0609070205080204" pitchFamily="49" charset="-128"/>
                <a:ea typeface="ＭＳ ゴシック" panose="020B0609070205080204" pitchFamily="49" charset="-128"/>
              </a:rPr>
              <a:t>/</a:t>
            </a:r>
            <a:r>
              <a:rPr lang="ja-JP" altLang="en-US" sz="1200" dirty="0" smtClean="0">
                <a:latin typeface="ＭＳ ゴシック" panose="020B0609070205080204" pitchFamily="49" charset="-128"/>
                <a:ea typeface="ＭＳ ゴシック" panose="020B0609070205080204" pitchFamily="49" charset="-128"/>
              </a:rPr>
              <a:t>松崎沖 </a:t>
            </a:r>
            <a:r>
              <a:rPr lang="en-US" altLang="ja-JP" sz="1200" dirty="0" smtClean="0">
                <a:latin typeface="ＭＳ ゴシック" panose="020B0609070205080204" pitchFamily="49" charset="-128"/>
                <a:ea typeface="ＭＳ ゴシック" panose="020B0609070205080204" pitchFamily="49" charset="-128"/>
              </a:rPr>
              <a:t>1973m)</a:t>
            </a:r>
            <a:endParaRPr lang="ja-JP" altLang="ja-JP" sz="12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6522002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1" y="-14188"/>
            <a:ext cx="9159033" cy="6872188"/>
          </a:xfrm>
          <a:prstGeom prst="rect">
            <a:avLst/>
          </a:prstGeom>
        </p:spPr>
      </p:pic>
      <p:sp>
        <p:nvSpPr>
          <p:cNvPr id="2" name="正方形/長方形 1"/>
          <p:cNvSpPr/>
          <p:nvPr/>
        </p:nvSpPr>
        <p:spPr>
          <a:xfrm>
            <a:off x="119557" y="106854"/>
            <a:ext cx="1686910" cy="1103586"/>
          </a:xfrm>
          <a:prstGeom prst="rect">
            <a:avLst/>
          </a:prstGeom>
          <a:solidFill>
            <a:schemeClr val="bg1"/>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smtClean="0">
                <a:solidFill>
                  <a:srgbClr val="0000FF"/>
                </a:solidFill>
                <a:latin typeface="HGP創英角ﾎﾟｯﾌﾟ体" panose="040B0A00000000000000" pitchFamily="50" charset="-128"/>
                <a:ea typeface="HGP創英角ﾎﾟｯﾌﾟ体" panose="040B0A00000000000000" pitchFamily="50" charset="-128"/>
              </a:rPr>
              <a:t>海岸</a:t>
            </a:r>
            <a:endParaRPr kumimoji="1" lang="ja-JP" altLang="en-US" sz="4800" dirty="0">
              <a:solidFill>
                <a:srgbClr val="0000FF"/>
              </a:solidFill>
              <a:latin typeface="HGP創英角ﾎﾟｯﾌﾟ体" panose="040B0A00000000000000" pitchFamily="50" charset="-128"/>
              <a:ea typeface="HGP創英角ﾎﾟｯﾌﾟ体" panose="040B0A00000000000000" pitchFamily="50" charset="-128"/>
            </a:endParaRPr>
          </a:p>
        </p:txBody>
      </p:sp>
      <p:sp>
        <p:nvSpPr>
          <p:cNvPr id="8" name="テキスト ボックス 6"/>
          <p:cNvSpPr>
            <a:spLocks noChangeArrowheads="1"/>
          </p:cNvSpPr>
          <p:nvPr/>
        </p:nvSpPr>
        <p:spPr bwMode="auto">
          <a:xfrm>
            <a:off x="63674" y="6542427"/>
            <a:ext cx="3383423" cy="256518"/>
          </a:xfrm>
          <a:prstGeom prst="rect">
            <a:avLst/>
          </a:prstGeom>
          <a:solidFill>
            <a:schemeClr val="bg1"/>
          </a:solidFill>
          <a:ln>
            <a:noFill/>
          </a:ln>
          <a:effectLst/>
        </p:spPr>
        <p:txBody>
          <a:bodyPr wrap="none"/>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eaLnBrk="0" hangingPunct="0">
              <a:defRPr kumimoji="1">
                <a:solidFill>
                  <a:schemeClr val="tx1"/>
                </a:solidFill>
                <a:latin typeface="Arial" panose="020B0604020202020204" pitchFamily="34" charset="0"/>
                <a:ea typeface="ＭＳ Ｐゴシック" panose="020B0600070205080204" pitchFamily="50" charset="-128"/>
              </a:defRPr>
            </a:lvl2pPr>
            <a:lvl3pPr eaLnBrk="0" hangingPunct="0">
              <a:defRPr kumimoji="1">
                <a:solidFill>
                  <a:schemeClr val="tx1"/>
                </a:solidFill>
                <a:latin typeface="Arial" panose="020B0604020202020204" pitchFamily="34" charset="0"/>
                <a:ea typeface="ＭＳ Ｐゴシック" panose="020B0600070205080204" pitchFamily="50" charset="-128"/>
              </a:defRPr>
            </a:lvl3pPr>
            <a:lvl4pPr eaLnBrk="0" hangingPunct="0">
              <a:defRPr kumimoji="1">
                <a:solidFill>
                  <a:schemeClr val="tx1"/>
                </a:solidFill>
                <a:latin typeface="Arial" panose="020B0604020202020204" pitchFamily="34" charset="0"/>
                <a:ea typeface="ＭＳ Ｐゴシック" panose="020B0600070205080204" pitchFamily="50" charset="-128"/>
              </a:defRPr>
            </a:lvl4pPr>
            <a:lvl5pPr eaLnBrk="0" hangingPunct="0">
              <a:defRPr kumimoji="1">
                <a:solidFill>
                  <a:schemeClr val="tx1"/>
                </a:solidFill>
                <a:latin typeface="Arial" panose="020B0604020202020204" pitchFamily="34" charset="0"/>
                <a:ea typeface="ＭＳ Ｐゴシック" panose="020B0600070205080204" pitchFamily="50" charset="-128"/>
              </a:defRPr>
            </a:lvl5pPr>
            <a:lvl6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6pPr>
            <a:lvl7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7pPr>
            <a:lvl8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8pPr>
            <a:lvl9pPr eaLnBrk="0" fontAlgn="base" hangingPunct="0">
              <a:spcBef>
                <a:spcPct val="0"/>
              </a:spcBef>
              <a:spcAft>
                <a:spcPct val="0"/>
              </a:spcAft>
              <a:buSzPct val="100000"/>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ja-JP" sz="1000" dirty="0" smtClean="0">
                <a:latin typeface="ＭＳ ゴシック" panose="020B0609070205080204" pitchFamily="49" charset="-128"/>
                <a:ea typeface="ＭＳ ゴシック" panose="020B0609070205080204" pitchFamily="49" charset="-128"/>
              </a:rPr>
              <a:t>（</a:t>
            </a:r>
            <a:r>
              <a:rPr lang="ja-JP" altLang="en-US" sz="1000" dirty="0">
                <a:latin typeface="ＭＳ ゴシック" panose="020B0609070205080204" pitchFamily="49" charset="-128"/>
                <a:ea typeface="ＭＳ ゴシック" panose="020B0609070205080204" pitchFamily="49" charset="-128"/>
              </a:rPr>
              <a:t>出典</a:t>
            </a:r>
            <a:r>
              <a:rPr lang="ja-JP" altLang="ja-JP" sz="1000" dirty="0" smtClean="0">
                <a:latin typeface="ＭＳ ゴシック" panose="020B0609070205080204" pitchFamily="49" charset="-128"/>
                <a:ea typeface="ＭＳ ゴシック" panose="020B0609070205080204" pitchFamily="49" charset="-128"/>
              </a:rPr>
              <a:t>：</a:t>
            </a:r>
            <a:r>
              <a:rPr lang="ja-JP" altLang="en-US" sz="1000" dirty="0">
                <a:latin typeface="ＭＳ ゴシック" panose="020B0609070205080204" pitchFamily="49" charset="-128"/>
                <a:ea typeface="ＭＳ ゴシック" panose="020B0609070205080204" pitchFamily="49" charset="-128"/>
              </a:rPr>
              <a:t>政府広報</a:t>
            </a:r>
            <a:r>
              <a:rPr lang="ja-JP" altLang="en-US" sz="1000" dirty="0" smtClean="0">
                <a:latin typeface="ＭＳ ゴシック" panose="020B0609070205080204" pitchFamily="49" charset="-128"/>
                <a:ea typeface="ＭＳ ゴシック" panose="020B0609070205080204" pitchFamily="49" charset="-128"/>
              </a:rPr>
              <a:t>オンライン「</a:t>
            </a:r>
            <a:r>
              <a:rPr lang="ja-JP" altLang="en-US" sz="1000" dirty="0" smtClean="0">
                <a:latin typeface="+mn-ea"/>
              </a:rPr>
              <a:t>暮らし</a:t>
            </a:r>
            <a:r>
              <a:rPr lang="ja-JP" altLang="en-US" sz="1000" dirty="0">
                <a:latin typeface="+mn-ea"/>
              </a:rPr>
              <a:t>に役立つ</a:t>
            </a:r>
            <a:r>
              <a:rPr lang="ja-JP" altLang="en-US" sz="1000" dirty="0" smtClean="0">
                <a:latin typeface="+mn-ea"/>
              </a:rPr>
              <a:t>情報」</a:t>
            </a:r>
            <a:r>
              <a:rPr lang="ja-JP" altLang="ja-JP" sz="1000" dirty="0" smtClean="0">
                <a:latin typeface="ＭＳ ゴシック" panose="020B0609070205080204" pitchFamily="49" charset="-128"/>
                <a:ea typeface="ＭＳ ゴシック" panose="020B0609070205080204" pitchFamily="49" charset="-128"/>
              </a:rPr>
              <a:t>）</a:t>
            </a:r>
            <a:endParaRPr lang="ja-JP" altLang="ja-JP" sz="10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22591840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997634" y="887689"/>
            <a:ext cx="2502185" cy="3910313"/>
          </a:xfrm>
          <a:prstGeom prst="rect">
            <a:avLst/>
          </a:prstGeom>
        </p:spPr>
      </p:pic>
      <p:pic>
        <p:nvPicPr>
          <p:cNvPr id="3" name="図 2"/>
          <p:cNvPicPr>
            <a:picLocks noChangeAspect="1"/>
          </p:cNvPicPr>
          <p:nvPr/>
        </p:nvPicPr>
        <p:blipFill>
          <a:blip r:embed="rId4"/>
          <a:stretch>
            <a:fillRect/>
          </a:stretch>
        </p:blipFill>
        <p:spPr>
          <a:xfrm>
            <a:off x="5320344" y="887689"/>
            <a:ext cx="3086914" cy="3910313"/>
          </a:xfrm>
          <a:prstGeom prst="rect">
            <a:avLst/>
          </a:prstGeom>
        </p:spPr>
      </p:pic>
      <p:sp>
        <p:nvSpPr>
          <p:cNvPr id="4" name="テキスト ボックス 3"/>
          <p:cNvSpPr txBox="1"/>
          <p:nvPr/>
        </p:nvSpPr>
        <p:spPr>
          <a:xfrm>
            <a:off x="1617784" y="4970585"/>
            <a:ext cx="1261884" cy="523220"/>
          </a:xfrm>
          <a:prstGeom prst="rect">
            <a:avLst/>
          </a:prstGeom>
          <a:noFill/>
        </p:spPr>
        <p:txBody>
          <a:bodyPr wrap="none" rtlCol="0">
            <a:spAutoFit/>
          </a:bodyPr>
          <a:lstStyle/>
          <a:p>
            <a:r>
              <a:rPr kumimoji="1" lang="ja-JP" altLang="en-US" sz="2800" dirty="0" smtClean="0"/>
              <a:t>講師用</a:t>
            </a:r>
            <a:endParaRPr kumimoji="1" lang="ja-JP" altLang="en-US" sz="2800" dirty="0"/>
          </a:p>
        </p:txBody>
      </p:sp>
      <p:sp>
        <p:nvSpPr>
          <p:cNvPr id="17" name="テキスト ボックス 16"/>
          <p:cNvSpPr txBox="1"/>
          <p:nvPr/>
        </p:nvSpPr>
        <p:spPr>
          <a:xfrm>
            <a:off x="6053322" y="4970585"/>
            <a:ext cx="1620957" cy="523220"/>
          </a:xfrm>
          <a:prstGeom prst="rect">
            <a:avLst/>
          </a:prstGeom>
          <a:noFill/>
        </p:spPr>
        <p:txBody>
          <a:bodyPr wrap="none" rtlCol="0">
            <a:spAutoFit/>
          </a:bodyPr>
          <a:lstStyle/>
          <a:p>
            <a:r>
              <a:rPr kumimoji="1" lang="ja-JP" altLang="en-US" sz="2800" dirty="0" smtClean="0"/>
              <a:t>受講者用</a:t>
            </a:r>
            <a:endParaRPr kumimoji="1" lang="ja-JP" altLang="en-US" sz="2800" dirty="0"/>
          </a:p>
        </p:txBody>
      </p:sp>
      <p:sp>
        <p:nvSpPr>
          <p:cNvPr id="18" name="テキスト ボックス 17"/>
          <p:cNvSpPr txBox="1"/>
          <p:nvPr/>
        </p:nvSpPr>
        <p:spPr>
          <a:xfrm>
            <a:off x="293732" y="6334780"/>
            <a:ext cx="3597460" cy="523220"/>
          </a:xfrm>
          <a:prstGeom prst="rect">
            <a:avLst/>
          </a:prstGeom>
          <a:noFill/>
        </p:spPr>
        <p:txBody>
          <a:bodyPr wrap="none" rtlCol="0">
            <a:spAutoFit/>
          </a:bodyPr>
          <a:lstStyle/>
          <a:p>
            <a:r>
              <a:rPr kumimoji="1" lang="ja-JP" altLang="en-US" sz="2800" dirty="0" smtClean="0"/>
              <a:t>本シートは手順説明用</a:t>
            </a:r>
            <a:endParaRPr kumimoji="1" lang="ja-JP" altLang="en-US" sz="2800" dirty="0"/>
          </a:p>
        </p:txBody>
      </p:sp>
    </p:spTree>
    <p:extLst>
      <p:ext uri="{BB962C8B-B14F-4D97-AF65-F5344CB8AC3E}">
        <p14:creationId xmlns:p14="http://schemas.microsoft.com/office/powerpoint/2010/main" val="11593339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 y="2897844"/>
            <a:ext cx="9144000" cy="3046988"/>
          </a:xfrm>
          <a:prstGeom prst="rect">
            <a:avLst/>
          </a:prstGeom>
          <a:noFill/>
        </p:spPr>
        <p:txBody>
          <a:bodyPr wrap="square" rtlCol="0">
            <a:spAutoFit/>
          </a:bodyPr>
          <a:lstStyle/>
          <a:p>
            <a:pPr algn="ctr"/>
            <a:r>
              <a:rPr kumimoji="1" lang="ja-JP" altLang="en-US" sz="9600" dirty="0" smtClean="0">
                <a:solidFill>
                  <a:srgbClr val="0068B7"/>
                </a:solidFill>
                <a:latin typeface="HGP創英角ﾎﾟｯﾌﾟ体" panose="040B0A00000000000000" pitchFamily="50" charset="-128"/>
                <a:ea typeface="HGP創英角ﾎﾟｯﾌﾟ体" panose="040B0A00000000000000" pitchFamily="50" charset="-128"/>
              </a:rPr>
              <a:t>すてられていた</a:t>
            </a:r>
            <a:endParaRPr kumimoji="1" lang="en-US" altLang="ja-JP" sz="9600" dirty="0" smtClean="0">
              <a:solidFill>
                <a:srgbClr val="0068B7"/>
              </a:solidFill>
              <a:latin typeface="HGP創英角ﾎﾟｯﾌﾟ体" panose="040B0A00000000000000" pitchFamily="50" charset="-128"/>
              <a:ea typeface="HGP創英角ﾎﾟｯﾌﾟ体" panose="040B0A00000000000000" pitchFamily="50" charset="-128"/>
            </a:endParaRPr>
          </a:p>
          <a:p>
            <a:pPr algn="ctr"/>
            <a:r>
              <a:rPr lang="ja-JP" altLang="en-US" sz="9600" dirty="0" smtClean="0">
                <a:solidFill>
                  <a:srgbClr val="0068B7"/>
                </a:solidFill>
                <a:latin typeface="HGP創英角ﾎﾟｯﾌﾟ体" panose="040B0A00000000000000" pitchFamily="50" charset="-128"/>
                <a:ea typeface="HGP創英角ﾎﾟｯﾌﾟ体" panose="040B0A00000000000000" pitchFamily="50" charset="-128"/>
              </a:rPr>
              <a:t>場所をさがせ！</a:t>
            </a:r>
            <a:endParaRPr kumimoji="1" lang="ja-JP" altLang="en-US" sz="9600" dirty="0">
              <a:solidFill>
                <a:srgbClr val="0068B7"/>
              </a:solidFill>
              <a:latin typeface="HGP創英角ﾎﾟｯﾌﾟ体" panose="040B0A00000000000000" pitchFamily="50" charset="-128"/>
              <a:ea typeface="HGP創英角ﾎﾟｯﾌﾟ体" panose="040B0A00000000000000" pitchFamily="50" charset="-128"/>
            </a:endParaRPr>
          </a:p>
        </p:txBody>
      </p:sp>
      <p:sp>
        <p:nvSpPr>
          <p:cNvPr id="5" name="星: 5 pt 16">
            <a:extLst>
              <a:ext uri="{FF2B5EF4-FFF2-40B4-BE49-F238E27FC236}">
                <a16:creationId xmlns:a16="http://schemas.microsoft.com/office/drawing/2014/main" id="{D6FF6FEA-4B32-48EC-9304-77B42BE46CFE}"/>
              </a:ext>
            </a:extLst>
          </p:cNvPr>
          <p:cNvSpPr/>
          <p:nvPr/>
        </p:nvSpPr>
        <p:spPr>
          <a:xfrm rot="20683937">
            <a:off x="2407446" y="1254384"/>
            <a:ext cx="1007165" cy="100716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星: 5 pt 19">
            <a:extLst>
              <a:ext uri="{FF2B5EF4-FFF2-40B4-BE49-F238E27FC236}">
                <a16:creationId xmlns:a16="http://schemas.microsoft.com/office/drawing/2014/main" id="{C8933AAB-C86D-4B8F-8C07-7E0258AD9720}"/>
              </a:ext>
            </a:extLst>
          </p:cNvPr>
          <p:cNvSpPr/>
          <p:nvPr/>
        </p:nvSpPr>
        <p:spPr>
          <a:xfrm>
            <a:off x="5100046" y="2018697"/>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星: 5 pt 21">
            <a:extLst>
              <a:ext uri="{FF2B5EF4-FFF2-40B4-BE49-F238E27FC236}">
                <a16:creationId xmlns:a16="http://schemas.microsoft.com/office/drawing/2014/main" id="{BEB3D394-11BA-4DC7-A734-8CC4FBA01CF9}"/>
              </a:ext>
            </a:extLst>
          </p:cNvPr>
          <p:cNvSpPr/>
          <p:nvPr/>
        </p:nvSpPr>
        <p:spPr>
          <a:xfrm>
            <a:off x="772074" y="1946066"/>
            <a:ext cx="651949" cy="65194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星: 5 pt 23">
            <a:extLst>
              <a:ext uri="{FF2B5EF4-FFF2-40B4-BE49-F238E27FC236}">
                <a16:creationId xmlns:a16="http://schemas.microsoft.com/office/drawing/2014/main" id="{F3269D3F-C48B-4136-AD64-75C67AE57BE6}"/>
              </a:ext>
            </a:extLst>
          </p:cNvPr>
          <p:cNvSpPr/>
          <p:nvPr/>
        </p:nvSpPr>
        <p:spPr>
          <a:xfrm rot="20394650">
            <a:off x="985120" y="495802"/>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星: 5 pt 14">
            <a:extLst>
              <a:ext uri="{FF2B5EF4-FFF2-40B4-BE49-F238E27FC236}">
                <a16:creationId xmlns:a16="http://schemas.microsoft.com/office/drawing/2014/main" id="{F518EEF3-1CC9-4027-A16B-5544CFEE7188}"/>
              </a:ext>
            </a:extLst>
          </p:cNvPr>
          <p:cNvSpPr/>
          <p:nvPr/>
        </p:nvSpPr>
        <p:spPr>
          <a:xfrm rot="20700000">
            <a:off x="5635863" y="334373"/>
            <a:ext cx="1010691" cy="1010691"/>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3">
            <a:clrChange>
              <a:clrFrom>
                <a:srgbClr val="FFFFFF"/>
              </a:clrFrom>
              <a:clrTo>
                <a:srgbClr val="FFFFFF">
                  <a:alpha val="0"/>
                </a:srgbClr>
              </a:clrTo>
            </a:clrChange>
          </a:blip>
          <a:stretch>
            <a:fillRect/>
          </a:stretch>
        </p:blipFill>
        <p:spPr>
          <a:xfrm>
            <a:off x="7173949" y="220799"/>
            <a:ext cx="1977649" cy="2832322"/>
          </a:xfrm>
          <a:prstGeom prst="rect">
            <a:avLst/>
          </a:prstGeom>
        </p:spPr>
      </p:pic>
    </p:spTree>
    <p:extLst>
      <p:ext uri="{BB962C8B-B14F-4D97-AF65-F5344CB8AC3E}">
        <p14:creationId xmlns:p14="http://schemas.microsoft.com/office/powerpoint/2010/main" val="37760255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1044</Words>
  <Application>Microsoft Office PowerPoint</Application>
  <PresentationFormat>画面に合わせる (4:3)</PresentationFormat>
  <Paragraphs>150</Paragraphs>
  <Slides>17</Slides>
  <Notes>17</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17</vt:i4>
      </vt:variant>
    </vt:vector>
  </HeadingPairs>
  <TitlesOfParts>
    <vt:vector size="28" baseType="lpstr">
      <vt:lpstr>HGP創英角ｺﾞｼｯｸUB</vt:lpstr>
      <vt:lpstr>HGP創英角ﾎﾟｯﾌﾟ体</vt:lpstr>
      <vt:lpstr>HGS創英角ﾎﾟｯﾌﾟ体</vt:lpstr>
      <vt:lpstr>ＭＳ Ｐゴシック</vt:lpstr>
      <vt:lpstr>ＭＳ ゴシック</vt:lpstr>
      <vt:lpstr>游ゴシック</vt:lpstr>
      <vt:lpstr>Arial</vt:lpstr>
      <vt:lpstr>Calibri</vt:lpstr>
      <vt:lpstr>Calibri Light</vt:lpstr>
      <vt:lpstr>Wingdings 2</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2021-02-24T07:54:26Z</dcterms:created>
  <dcterms:modified xsi:type="dcterms:W3CDTF">2021-03-16T04:34:24Z</dcterms:modified>
</cp:coreProperties>
</file>