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706" r:id="rId3"/>
    <p:sldMasterId id="2147483718" r:id="rId4"/>
    <p:sldMasterId id="2147483730" r:id="rId5"/>
  </p:sldMasterIdLst>
  <p:notesMasterIdLst>
    <p:notesMasterId r:id="rId5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307" r:id="rId32"/>
    <p:sldId id="283" r:id="rId33"/>
    <p:sldId id="284" r:id="rId34"/>
    <p:sldId id="285" r:id="rId35"/>
    <p:sldId id="286" r:id="rId36"/>
    <p:sldId id="287" r:id="rId37"/>
    <p:sldId id="288" r:id="rId38"/>
    <p:sldId id="306" r:id="rId39"/>
    <p:sldId id="290" r:id="rId40"/>
    <p:sldId id="291" r:id="rId41"/>
    <p:sldId id="292" r:id="rId42"/>
    <p:sldId id="293" r:id="rId43"/>
    <p:sldId id="294" r:id="rId44"/>
    <p:sldId id="295" r:id="rId45"/>
    <p:sldId id="296" r:id="rId46"/>
    <p:sldId id="297" r:id="rId47"/>
    <p:sldId id="298" r:id="rId48"/>
    <p:sldId id="299" r:id="rId49"/>
    <p:sldId id="308" r:id="rId50"/>
    <p:sldId id="301" r:id="rId51"/>
    <p:sldId id="302" r:id="rId52"/>
    <p:sldId id="303" r:id="rId53"/>
    <p:sldId id="304" r:id="rId54"/>
    <p:sldId id="305" r:id="rId55"/>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FF00"/>
    <a:srgbClr val="FFFFFF"/>
    <a:srgbClr val="00CC00"/>
    <a:srgbClr val="0000FF"/>
    <a:srgbClr val="CCECFF"/>
    <a:srgbClr val="00FF46"/>
    <a:srgbClr val="00FF6C"/>
    <a:srgbClr val="FF66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62770" autoAdjust="0"/>
  </p:normalViewPr>
  <p:slideViewPr>
    <p:cSldViewPr snapToGrid="0">
      <p:cViewPr varScale="1">
        <p:scale>
          <a:sx n="46" d="100"/>
          <a:sy n="46" d="100"/>
        </p:scale>
        <p:origin x="2016"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76" y="72"/>
      </p:cViewPr>
      <p:guideLst/>
    </p:cSldViewPr>
  </p:notesViewPr>
  <p:gridSpacing cx="72008" cy="72008"/>
</p:viewPr>
</file>

<file path=ppt/_rels/presentation.xml.rels>&#65279;<?xml version="1.0" encoding="utf-8" standalone="yes"?>
<Relationships xmlns="http://schemas.openxmlformats.org/package/2006/relationships">
  <Relationship Id="rId13" Type="http://schemas.openxmlformats.org/officeDocument/2006/relationships/slide" Target="slides/slide8.xml" />
  <Relationship Id="rId18" Type="http://schemas.openxmlformats.org/officeDocument/2006/relationships/slide" Target="slides/slide13.xml" />
  <Relationship Id="rId26" Type="http://schemas.openxmlformats.org/officeDocument/2006/relationships/slide" Target="slides/slide21.xml" />
  <Relationship Id="rId39" Type="http://schemas.openxmlformats.org/officeDocument/2006/relationships/slide" Target="slides/slide34.xml" />
  <Relationship Id="rId21" Type="http://schemas.openxmlformats.org/officeDocument/2006/relationships/slide" Target="slides/slide16.xml" />
  <Relationship Id="rId34" Type="http://schemas.openxmlformats.org/officeDocument/2006/relationships/slide" Target="slides/slide29.xml" />
  <Relationship Id="rId42" Type="http://schemas.openxmlformats.org/officeDocument/2006/relationships/slide" Target="slides/slide37.xml" />
  <Relationship Id="rId47" Type="http://schemas.openxmlformats.org/officeDocument/2006/relationships/slide" Target="slides/slide42.xml" />
  <Relationship Id="rId50" Type="http://schemas.openxmlformats.org/officeDocument/2006/relationships/slide" Target="slides/slide45.xml" />
  <Relationship Id="rId55" Type="http://schemas.openxmlformats.org/officeDocument/2006/relationships/slide" Target="slides/slide50.xml" />
  <Relationship Id="rId7" Type="http://schemas.openxmlformats.org/officeDocument/2006/relationships/slide" Target="slides/slide2.xml" />
  <Relationship Id="rId2" Type="http://schemas.openxmlformats.org/officeDocument/2006/relationships/slideMaster" Target="slideMasters/slideMaster2.xml" />
  <Relationship Id="rId16" Type="http://schemas.openxmlformats.org/officeDocument/2006/relationships/slide" Target="slides/slide11.xml" />
  <Relationship Id="rId29" Type="http://schemas.openxmlformats.org/officeDocument/2006/relationships/slide" Target="slides/slide24.xml" />
  <Relationship Id="rId11" Type="http://schemas.openxmlformats.org/officeDocument/2006/relationships/slide" Target="slides/slide6.xml" />
  <Relationship Id="rId24" Type="http://schemas.openxmlformats.org/officeDocument/2006/relationships/slide" Target="slides/slide19.xml" />
  <Relationship Id="rId32" Type="http://schemas.openxmlformats.org/officeDocument/2006/relationships/slide" Target="slides/slide27.xml" />
  <Relationship Id="rId37" Type="http://schemas.openxmlformats.org/officeDocument/2006/relationships/slide" Target="slides/slide32.xml" />
  <Relationship Id="rId40" Type="http://schemas.openxmlformats.org/officeDocument/2006/relationships/slide" Target="slides/slide35.xml" />
  <Relationship Id="rId45" Type="http://schemas.openxmlformats.org/officeDocument/2006/relationships/slide" Target="slides/slide40.xml" />
  <Relationship Id="rId53" Type="http://schemas.openxmlformats.org/officeDocument/2006/relationships/slide" Target="slides/slide48.xml" />
  <Relationship Id="rId58" Type="http://schemas.openxmlformats.org/officeDocument/2006/relationships/presProps" Target="presProps.xml" />
  <Relationship Id="rId5" Type="http://schemas.openxmlformats.org/officeDocument/2006/relationships/slideMaster" Target="slideMasters/slideMaster5.xml" />
  <Relationship Id="rId61" Type="http://schemas.openxmlformats.org/officeDocument/2006/relationships/tableStyles" Target="tableStyles.xml" />
  <Relationship Id="rId19" Type="http://schemas.openxmlformats.org/officeDocument/2006/relationships/slide" Target="slides/slide14.xml" />
  <Relationship Id="rId14" Type="http://schemas.openxmlformats.org/officeDocument/2006/relationships/slide" Target="slides/slide9.xml" />
  <Relationship Id="rId22" Type="http://schemas.openxmlformats.org/officeDocument/2006/relationships/slide" Target="slides/slide17.xml" />
  <Relationship Id="rId27" Type="http://schemas.openxmlformats.org/officeDocument/2006/relationships/slide" Target="slides/slide22.xml" />
  <Relationship Id="rId30" Type="http://schemas.openxmlformats.org/officeDocument/2006/relationships/slide" Target="slides/slide25.xml" />
  <Relationship Id="rId35" Type="http://schemas.openxmlformats.org/officeDocument/2006/relationships/slide" Target="slides/slide30.xml" />
  <Relationship Id="rId43" Type="http://schemas.openxmlformats.org/officeDocument/2006/relationships/slide" Target="slides/slide38.xml" />
  <Relationship Id="rId48" Type="http://schemas.openxmlformats.org/officeDocument/2006/relationships/slide" Target="slides/slide43.xml" />
  <Relationship Id="rId56" Type="http://schemas.openxmlformats.org/officeDocument/2006/relationships/notesMaster" Target="notesMasters/notesMaster1.xml" />
  <Relationship Id="rId8" Type="http://schemas.openxmlformats.org/officeDocument/2006/relationships/slide" Target="slides/slide3.xml" />
  <Relationship Id="rId51" Type="http://schemas.openxmlformats.org/officeDocument/2006/relationships/slide" Target="slides/slide46.xml" />
  <Relationship Id="rId3" Type="http://schemas.openxmlformats.org/officeDocument/2006/relationships/slideMaster" Target="slideMasters/slideMaster3.xml" />
  <Relationship Id="rId12" Type="http://schemas.openxmlformats.org/officeDocument/2006/relationships/slide" Target="slides/slide7.xml" />
  <Relationship Id="rId17" Type="http://schemas.openxmlformats.org/officeDocument/2006/relationships/slide" Target="slides/slide12.xml" />
  <Relationship Id="rId25" Type="http://schemas.openxmlformats.org/officeDocument/2006/relationships/slide" Target="slides/slide20.xml" />
  <Relationship Id="rId33" Type="http://schemas.openxmlformats.org/officeDocument/2006/relationships/slide" Target="slides/slide28.xml" />
  <Relationship Id="rId38" Type="http://schemas.openxmlformats.org/officeDocument/2006/relationships/slide" Target="slides/slide33.xml" />
  <Relationship Id="rId46" Type="http://schemas.openxmlformats.org/officeDocument/2006/relationships/slide" Target="slides/slide41.xml" />
  <Relationship Id="rId59" Type="http://schemas.openxmlformats.org/officeDocument/2006/relationships/viewProps" Target="viewProps.xml" />
  <Relationship Id="rId20" Type="http://schemas.openxmlformats.org/officeDocument/2006/relationships/slide" Target="slides/slide15.xml" />
  <Relationship Id="rId41" Type="http://schemas.openxmlformats.org/officeDocument/2006/relationships/slide" Target="slides/slide36.xml" />
  <Relationship Id="rId54" Type="http://schemas.openxmlformats.org/officeDocument/2006/relationships/slide" Target="slides/slide49.xml" />
  <Relationship Id="rId1" Type="http://schemas.openxmlformats.org/officeDocument/2006/relationships/slideMaster" Target="slideMasters/slideMaster1.xml" />
  <Relationship Id="rId6" Type="http://schemas.openxmlformats.org/officeDocument/2006/relationships/slide" Target="slides/slide1.xml" />
  <Relationship Id="rId15" Type="http://schemas.openxmlformats.org/officeDocument/2006/relationships/slide" Target="slides/slide10.xml" />
  <Relationship Id="rId23" Type="http://schemas.openxmlformats.org/officeDocument/2006/relationships/slide" Target="slides/slide18.xml" />
  <Relationship Id="rId28" Type="http://schemas.openxmlformats.org/officeDocument/2006/relationships/slide" Target="slides/slide23.xml" />
  <Relationship Id="rId36" Type="http://schemas.openxmlformats.org/officeDocument/2006/relationships/slide" Target="slides/slide31.xml" />
  <Relationship Id="rId49" Type="http://schemas.openxmlformats.org/officeDocument/2006/relationships/slide" Target="slides/slide44.xml" />
  <Relationship Id="rId57" Type="http://schemas.openxmlformats.org/officeDocument/2006/relationships/commentAuthors" Target="commentAuthors.xml" />
  <Relationship Id="rId10" Type="http://schemas.openxmlformats.org/officeDocument/2006/relationships/slide" Target="slides/slide5.xml" />
  <Relationship Id="rId31" Type="http://schemas.openxmlformats.org/officeDocument/2006/relationships/slide" Target="slides/slide26.xml" />
  <Relationship Id="rId44" Type="http://schemas.openxmlformats.org/officeDocument/2006/relationships/slide" Target="slides/slide39.xml" />
  <Relationship Id="rId52" Type="http://schemas.openxmlformats.org/officeDocument/2006/relationships/slide" Target="slides/slide47.xml" />
  <Relationship Id="rId60" Type="http://schemas.openxmlformats.org/officeDocument/2006/relationships/theme" Target="theme/theme1.xml" />
  <Relationship Id="rId4" Type="http://schemas.openxmlformats.org/officeDocument/2006/relationships/slideMaster" Target="slideMasters/slideMaster4.xml" />
  <Relationship Id="rId9" Type="http://schemas.openxmlformats.org/officeDocument/2006/relationships/slide" Target="slides/slide4.xml" />
</Relationships>
</file>

<file path=ppt/charts/_rels/chart1.xml.rels>&#65279;<?xml version="1.0" encoding="utf-8" standalone="yes"?>
<Relationships xmlns="http://schemas.openxmlformats.org/package/2006/relationships">
  <Relationship Id="rId3" Type="http://schemas.openxmlformats.org/officeDocument/2006/relationships/package" Target="../embeddings/Microsoft_Excel_______.xlsx" />
  <Relationship Id="rId2" Type="http://schemas.microsoft.com/office/2011/relationships/chartColorStyle" Target="colors1.xml" />
  <Relationship Id="rId1" Type="http://schemas.microsoft.com/office/2011/relationships/chartStyle" Target="style1.xml" />
</Relationships>
</file>

<file path=ppt/charts/_rels/chart2.xml.rels>&#65279;<?xml version="1.0" encoding="utf-8" standalone="yes"?>
<Relationships xmlns="http://schemas.openxmlformats.org/package/2006/relationships">
  <Relationship Id="rId3" Type="http://schemas.openxmlformats.org/officeDocument/2006/relationships/package" Target="../embeddings/Microsoft_Excel_______1.xlsx" />
  <Relationship Id="rId2" Type="http://schemas.microsoft.com/office/2011/relationships/chartColorStyle" Target="colors2.xml" />
  <Relationship Id="rId1" Type="http://schemas.microsoft.com/office/2011/relationships/chartStyle" Target="style2.xml" />
  <Relationship Id="rId4" Type="http://schemas.openxmlformats.org/officeDocument/2006/relationships/chartUserShapes" Target="../drawings/drawing1.xml" />
</Relationships>
</file>

<file path=ppt/charts/_rels/chart3.xml.rels>&#65279;<?xml version="1.0" encoding="utf-8" standalone="yes"?>
<Relationships xmlns="http://schemas.openxmlformats.org/package/2006/relationships">
  <Relationship Id="rId3" Type="http://schemas.openxmlformats.org/officeDocument/2006/relationships/package" Target="../embeddings/Microsoft_Excel_______2.xlsx" />
  <Relationship Id="rId2" Type="http://schemas.microsoft.com/office/2011/relationships/chartColorStyle" Target="colors3.xml" />
  <Relationship Id="rId1" Type="http://schemas.microsoft.com/office/2011/relationships/chartStyle" Target="style3.xml" />
  <Relationship Id="rId4" Type="http://schemas.openxmlformats.org/officeDocument/2006/relationships/chartUserShapes" Target="../drawings/drawing2.xml" />
</Relationships>
</file>

<file path=ppt/charts/_rels/chart4.xml.rels>&#65279;<?xml version="1.0" encoding="utf-8" standalone="yes"?>
<Relationships xmlns="http://schemas.openxmlformats.org/package/2006/relationships">
  <Relationship Id="rId3" Type="http://schemas.openxmlformats.org/officeDocument/2006/relationships/themeOverride" Target="../theme/themeOverride1.xml" />
  <Relationship Id="rId2" Type="http://schemas.microsoft.com/office/2011/relationships/chartColorStyle" Target="colors4.xml" />
  <Relationship Id="rId1" Type="http://schemas.microsoft.com/office/2011/relationships/chartStyle" Target="style4.xml" />
  <Relationship Id="rId4" Type="http://schemas.openxmlformats.org/officeDocument/2006/relationships/package" Target="../embeddings/Microsoft_Excel_______3.xlsx" />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55810755008454"/>
          <c:y val="0"/>
          <c:w val="0.51287611053381899"/>
          <c:h val="1"/>
        </c:manualLayout>
      </c:layout>
      <c:pieChart>
        <c:varyColors val="1"/>
        <c:ser>
          <c:idx val="0"/>
          <c:order val="0"/>
          <c:tx>
            <c:strRef>
              <c:f>Sheet1!$B$1</c:f>
              <c:strCache>
                <c:ptCount val="1"/>
                <c:pt idx="0">
                  <c:v>列1</c:v>
                </c:pt>
              </c:strCache>
            </c:strRef>
          </c:tx>
          <c:dPt>
            <c:idx val="0"/>
            <c:bubble3D val="0"/>
            <c:spPr>
              <a:solidFill>
                <a:srgbClr val="FF6600"/>
              </a:solidFill>
              <a:ln w="19050">
                <a:solidFill>
                  <a:schemeClr val="lt1"/>
                </a:solidFill>
              </a:ln>
              <a:effectLst/>
            </c:spPr>
            <c:extLst>
              <c:ext xmlns:c16="http://schemas.microsoft.com/office/drawing/2014/chart" uri="{C3380CC4-5D6E-409C-BE32-E72D297353CC}">
                <c16:uniqueId val="{00000001-5580-4A69-9B48-481F89725687}"/>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5580-4A69-9B48-481F897256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580-4A69-9B48-481F897256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580-4A69-9B48-481F89725687}"/>
              </c:ext>
            </c:extLst>
          </c:dPt>
          <c:dLbls>
            <c:dLbl>
              <c:idx val="0"/>
              <c:layout>
                <c:manualLayout>
                  <c:x val="-0.25275463976487694"/>
                  <c:y val="7.676579977615602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ja-JP" altLang="en-US" sz="3000" b="1" baseline="0" dirty="0">
                        <a:solidFill>
                          <a:schemeClr val="tx1"/>
                        </a:solidFill>
                        <a:latin typeface="+mn-ea"/>
                        <a:ea typeface="+mn-ea"/>
                      </a:rPr>
                      <a:t>家
</a:t>
                    </a:r>
                    <a:fld id="{ECB2C7C8-DDAA-47A5-9034-D8489B9B3770}" type="PERCENTAGE">
                      <a:rPr lang="en-US" altLang="ja-JP" sz="3000" b="1" baseline="0">
                        <a:solidFill>
                          <a:schemeClr val="tx1"/>
                        </a:solidFill>
                        <a:latin typeface="+mn-ea"/>
                        <a:ea typeface="+mn-ea"/>
                      </a:rPr>
                      <a:pPr>
                        <a:defRPr/>
                      </a:pPr>
                      <a:t>[パーセンテージ]</a:t>
                    </a:fld>
                    <a:endParaRPr lang="ja-JP" altLang="en-US" sz="3000" b="1" baseline="0" dirty="0">
                      <a:solidFill>
                        <a:schemeClr val="tx1"/>
                      </a:solidFill>
                      <a:latin typeface="+mn-ea"/>
                      <a:ea typeface="+mn-ea"/>
                    </a:endParaRP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5063658412438911"/>
                      <c:h val="0.49116133258905065"/>
                    </c:manualLayout>
                  </c15:layout>
                  <c15:dlblFieldTable/>
                  <c15:showDataLabelsRange val="0"/>
                </c:ext>
                <c:ext xmlns:c16="http://schemas.microsoft.com/office/drawing/2014/chart" uri="{C3380CC4-5D6E-409C-BE32-E72D297353CC}">
                  <c16:uniqueId val="{00000001-5580-4A69-9B48-481F89725687}"/>
                </c:ext>
              </c:extLst>
            </c:dLbl>
            <c:dLbl>
              <c:idx val="1"/>
              <c:layout>
                <c:manualLayout>
                  <c:x val="0.17085648833268216"/>
                  <c:y val="-6.129428769259013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ja-JP" altLang="en-US" sz="3000" baseline="0" dirty="0">
                        <a:solidFill>
                          <a:schemeClr val="tx1"/>
                        </a:solidFill>
                        <a:latin typeface="+mn-ea"/>
                        <a:ea typeface="+mn-ea"/>
                      </a:rPr>
                      <a:t>お店
</a:t>
                    </a:r>
                    <a:fld id="{27B61A80-3CF3-4ED3-A3FF-03823B98460C}" type="PERCENTAGE">
                      <a:rPr lang="en-US" altLang="ja-JP" sz="3000" b="1" baseline="0">
                        <a:solidFill>
                          <a:schemeClr val="tx1"/>
                        </a:solidFill>
                        <a:latin typeface="+mn-ea"/>
                        <a:ea typeface="+mn-ea"/>
                      </a:rPr>
                      <a:pPr>
                        <a:defRPr/>
                      </a:pPr>
                      <a:t>[パーセンテージ]</a:t>
                    </a:fld>
                    <a:endParaRPr lang="ja-JP" altLang="en-US" sz="3000" baseline="0" dirty="0">
                      <a:solidFill>
                        <a:schemeClr val="tx1"/>
                      </a:solidFill>
                      <a:latin typeface="+mn-ea"/>
                      <a:ea typeface="+mn-ea"/>
                    </a:endParaRP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9723380821512063"/>
                      <c:h val="0.5961233620577987"/>
                    </c:manualLayout>
                  </c15:layout>
                  <c15:dlblFieldTable/>
                  <c15:showDataLabelsRange val="0"/>
                </c:ext>
                <c:ext xmlns:c16="http://schemas.microsoft.com/office/drawing/2014/chart" uri="{C3380CC4-5D6E-409C-BE32-E72D297353CC}">
                  <c16:uniqueId val="{00000003-5580-4A69-9B48-481F8972568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家から</c:v>
                </c:pt>
                <c:pt idx="1">
                  <c:v>お店から</c:v>
                </c:pt>
              </c:strCache>
            </c:strRef>
          </c:cat>
          <c:val>
            <c:numRef>
              <c:f>Sheet1!$B$2:$B$5</c:f>
              <c:numCache>
                <c:formatCode>0%</c:formatCode>
                <c:ptCount val="4"/>
                <c:pt idx="0">
                  <c:v>0.46</c:v>
                </c:pt>
                <c:pt idx="1">
                  <c:v>0.54</c:v>
                </c:pt>
              </c:numCache>
            </c:numRef>
          </c:val>
          <c:extLst>
            <c:ext xmlns:c16="http://schemas.microsoft.com/office/drawing/2014/chart" uri="{C3380CC4-5D6E-409C-BE32-E72D297353CC}">
              <c16:uniqueId val="{00000008-5580-4A69-9B48-481F89725687}"/>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24005026231731"/>
          <c:y val="0.11325905600316713"/>
          <c:w val="0.53807061303298875"/>
          <c:h val="0.82455950148529011"/>
        </c:manualLayout>
      </c:layout>
      <c:pieChart>
        <c:varyColors val="1"/>
        <c:ser>
          <c:idx val="0"/>
          <c:order val="0"/>
          <c:tx>
            <c:strRef>
              <c:f>Sheet1!$B$1</c:f>
              <c:strCache>
                <c:ptCount val="1"/>
                <c:pt idx="0">
                  <c:v>列1</c:v>
                </c:pt>
              </c:strCache>
            </c:strRef>
          </c:tx>
          <c:dPt>
            <c:idx val="0"/>
            <c:bubble3D val="0"/>
            <c:spPr>
              <a:solidFill>
                <a:srgbClr val="66FF66"/>
              </a:solidFill>
              <a:ln w="19050">
                <a:solidFill>
                  <a:schemeClr val="lt1"/>
                </a:solidFill>
              </a:ln>
              <a:effectLst/>
            </c:spPr>
            <c:extLst>
              <c:ext xmlns:c16="http://schemas.microsoft.com/office/drawing/2014/chart" uri="{C3380CC4-5D6E-409C-BE32-E72D297353CC}">
                <c16:uniqueId val="{00000001-ED73-469A-B5F8-86E558C7DC8E}"/>
              </c:ext>
            </c:extLst>
          </c:dPt>
          <c:dPt>
            <c:idx val="1"/>
            <c:bubble3D val="0"/>
            <c:spPr>
              <a:solidFill>
                <a:srgbClr val="FF6600"/>
              </a:solidFill>
              <a:ln w="19050">
                <a:solidFill>
                  <a:schemeClr val="lt1"/>
                </a:solidFill>
              </a:ln>
              <a:effectLst/>
            </c:spPr>
            <c:extLst>
              <c:ext xmlns:c16="http://schemas.microsoft.com/office/drawing/2014/chart" uri="{C3380CC4-5D6E-409C-BE32-E72D297353CC}">
                <c16:uniqueId val="{00000003-ED73-469A-B5F8-86E558C7DC8E}"/>
              </c:ext>
            </c:extLst>
          </c:dPt>
          <c:dPt>
            <c:idx val="2"/>
            <c:bubble3D val="0"/>
            <c:spPr>
              <a:solidFill>
                <a:srgbClr val="0066FF"/>
              </a:solidFill>
              <a:ln w="19050">
                <a:solidFill>
                  <a:schemeClr val="lt1"/>
                </a:solidFill>
              </a:ln>
              <a:effectLst/>
            </c:spPr>
            <c:extLst>
              <c:ext xmlns:c16="http://schemas.microsoft.com/office/drawing/2014/chart" uri="{C3380CC4-5D6E-409C-BE32-E72D297353CC}">
                <c16:uniqueId val="{00000005-ED73-469A-B5F8-86E558C7DC8E}"/>
              </c:ext>
            </c:extLst>
          </c:dPt>
          <c:dLbls>
            <c:delete val="1"/>
          </c:dLbls>
          <c:cat>
            <c:strRef>
              <c:f>Sheet1!$A$2:$A$4</c:f>
              <c:strCache>
                <c:ptCount val="3"/>
                <c:pt idx="1">
                  <c:v>食べられる部分もすてている</c:v>
                </c:pt>
                <c:pt idx="2">
                  <c:v>食べ残し</c:v>
                </c:pt>
              </c:strCache>
            </c:strRef>
          </c:cat>
          <c:val>
            <c:numRef>
              <c:f>Sheet1!$B$2:$B$4</c:f>
              <c:numCache>
                <c:formatCode>General</c:formatCode>
                <c:ptCount val="3"/>
                <c:pt idx="0">
                  <c:v>890000</c:v>
                </c:pt>
                <c:pt idx="1">
                  <c:v>900000</c:v>
                </c:pt>
                <c:pt idx="2">
                  <c:v>1120000</c:v>
                </c:pt>
              </c:numCache>
            </c:numRef>
          </c:val>
          <c:extLst>
            <c:ext xmlns:c16="http://schemas.microsoft.com/office/drawing/2014/chart" uri="{C3380CC4-5D6E-409C-BE32-E72D297353CC}">
              <c16:uniqueId val="{00000006-ED73-469A-B5F8-86E558C7DC8E}"/>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66FF66"/>
              </a:solidFill>
              <a:ln w="19050">
                <a:solidFill>
                  <a:schemeClr val="lt1"/>
                </a:solidFill>
              </a:ln>
              <a:effectLst/>
            </c:spPr>
            <c:extLst>
              <c:ext xmlns:c16="http://schemas.microsoft.com/office/drawing/2014/chart" uri="{C3380CC4-5D6E-409C-BE32-E72D297353CC}">
                <c16:uniqueId val="{00000001-0B6A-4CAD-B3D9-5365A6EB9E0A}"/>
              </c:ext>
            </c:extLst>
          </c:dPt>
          <c:dPt>
            <c:idx val="1"/>
            <c:bubble3D val="0"/>
            <c:spPr>
              <a:solidFill>
                <a:srgbClr val="FF6600"/>
              </a:solidFill>
              <a:ln w="19050">
                <a:solidFill>
                  <a:schemeClr val="lt1"/>
                </a:solidFill>
              </a:ln>
              <a:effectLst/>
            </c:spPr>
            <c:extLst>
              <c:ext xmlns:c16="http://schemas.microsoft.com/office/drawing/2014/chart" uri="{C3380CC4-5D6E-409C-BE32-E72D297353CC}">
                <c16:uniqueId val="{00000003-0B6A-4CAD-B3D9-5365A6EB9E0A}"/>
              </c:ext>
            </c:extLst>
          </c:dPt>
          <c:dPt>
            <c:idx val="2"/>
            <c:bubble3D val="0"/>
            <c:spPr>
              <a:solidFill>
                <a:srgbClr val="0066FF"/>
              </a:solidFill>
              <a:ln w="19050">
                <a:solidFill>
                  <a:schemeClr val="lt1"/>
                </a:solidFill>
              </a:ln>
              <a:effectLst/>
            </c:spPr>
            <c:extLst>
              <c:ext xmlns:c16="http://schemas.microsoft.com/office/drawing/2014/chart" uri="{C3380CC4-5D6E-409C-BE32-E72D297353CC}">
                <c16:uniqueId val="{00000005-0B6A-4CAD-B3D9-5365A6EB9E0A}"/>
              </c:ext>
            </c:extLst>
          </c:dPt>
          <c:dLbls>
            <c:dLbl>
              <c:idx val="0"/>
              <c:delete val="1"/>
              <c:extLst>
                <c:ext xmlns:c15="http://schemas.microsoft.com/office/drawing/2012/chart" uri="{CE6537A1-D6FC-4f65-9D91-7224C49458BB}"/>
                <c:ext xmlns:c16="http://schemas.microsoft.com/office/drawing/2014/chart" uri="{C3380CC4-5D6E-409C-BE32-E72D297353CC}">
                  <c16:uniqueId val="{00000001-0B6A-4CAD-B3D9-5365A6EB9E0A}"/>
                </c:ext>
              </c:extLst>
            </c:dLbl>
            <c:dLbl>
              <c:idx val="1"/>
              <c:delete val="1"/>
              <c:extLst>
                <c:ext xmlns:c15="http://schemas.microsoft.com/office/drawing/2012/chart" uri="{CE6537A1-D6FC-4f65-9D91-7224C49458BB}"/>
                <c:ext xmlns:c16="http://schemas.microsoft.com/office/drawing/2014/chart" uri="{C3380CC4-5D6E-409C-BE32-E72D297353CC}">
                  <c16:uniqueId val="{00000003-0B6A-4CAD-B3D9-5365A6EB9E0A}"/>
                </c:ext>
              </c:extLst>
            </c:dLbl>
            <c:dLbl>
              <c:idx val="2"/>
              <c:layout>
                <c:manualLayout>
                  <c:x val="0.2314573550231451"/>
                  <c:y val="0.11824388834758932"/>
                </c:manualLayout>
              </c:layout>
              <c:tx>
                <c:rich>
                  <a:bodyPr/>
                  <a:lstStyle/>
                  <a:p>
                    <a:fld id="{D147A9AD-CF20-405D-AE0A-723E1939F2CB}" type="CATEGORYNAME">
                      <a:rPr lang="ja-JP" altLang="en-US" sz="3200">
                        <a:solidFill>
                          <a:schemeClr val="tx1"/>
                        </a:solidFill>
                        <a:latin typeface="+mn-ea"/>
                        <a:ea typeface="+mn-ea"/>
                      </a:rPr>
                      <a:pPr/>
                      <a:t>[分類名]</a:t>
                    </a:fld>
                    <a:r>
                      <a:rPr lang="ja-JP" altLang="en-US" sz="3200" baseline="0" dirty="0">
                        <a:solidFill>
                          <a:schemeClr val="tx1"/>
                        </a:solidFill>
                      </a:rPr>
                      <a:t>
</a:t>
                    </a:r>
                    <a:fld id="{0DDF9A35-23B4-4052-9075-DC0C72E6B08C}" type="PERCENTAGE">
                      <a:rPr lang="en-US" altLang="ja-JP" sz="3200" baseline="0">
                        <a:solidFill>
                          <a:schemeClr val="tx1"/>
                        </a:solidFill>
                      </a:rPr>
                      <a:pPr/>
                      <a:t>[パーセンテージ]</a:t>
                    </a:fld>
                    <a:endParaRPr lang="ja-JP" altLang="en-US" sz="3200" baseline="0" dirty="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B6A-4CAD-B3D9-5365A6EB9E0A}"/>
                </c:ext>
              </c:extLst>
            </c:dLbl>
            <c:spPr>
              <a:noFill/>
              <a:ln>
                <a:noFill/>
              </a:ln>
              <a:effectLst/>
            </c:spPr>
            <c:txPr>
              <a:bodyPr rot="0" spcFirstLastPara="1" vertOverflow="ellipsis" vert="horz" wrap="square" lIns="38100" tIns="19050" rIns="38100" bIns="19050" anchor="ctr" anchorCtr="1">
                <a:spAutoFit/>
              </a:bodyPr>
              <a:lstStyle/>
              <a:p>
                <a:pPr>
                  <a:defRPr sz="25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手つかずの食べ物</c:v>
                </c:pt>
                <c:pt idx="1">
                  <c:v>食べられる部分もすてている</c:v>
                </c:pt>
                <c:pt idx="2">
                  <c:v>食べ残し</c:v>
                </c:pt>
              </c:strCache>
            </c:strRef>
          </c:cat>
          <c:val>
            <c:numRef>
              <c:f>Sheet1!$B$2:$B$4</c:f>
              <c:numCache>
                <c:formatCode>General</c:formatCode>
                <c:ptCount val="3"/>
                <c:pt idx="0">
                  <c:v>890000</c:v>
                </c:pt>
                <c:pt idx="1">
                  <c:v>900000</c:v>
                </c:pt>
                <c:pt idx="2">
                  <c:v>1120000</c:v>
                </c:pt>
              </c:numCache>
            </c:numRef>
          </c:val>
          <c:extLst>
            <c:ext xmlns:c16="http://schemas.microsoft.com/office/drawing/2014/chart" uri="{C3380CC4-5D6E-409C-BE32-E72D297353CC}">
              <c16:uniqueId val="{00000006-0B6A-4CAD-B3D9-5365A6EB9E0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4000" dirty="0">
                <a:solidFill>
                  <a:schemeClr val="tx1"/>
                </a:solidFill>
              </a:rPr>
              <a:t>静岡市の紙ごみ</a:t>
            </a:r>
          </a:p>
        </c:rich>
      </c:tx>
      <c:layout>
        <c:manualLayout>
          <c:xMode val="edge"/>
          <c:yMode val="edge"/>
          <c:x val="0.24432328070387524"/>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7774253067894727"/>
          <c:y val="0.1892597109891376"/>
          <c:w val="0.54905233909611684"/>
          <c:h val="0.70059313148097035"/>
        </c:manualLayout>
      </c:layout>
      <c:pieChart>
        <c:varyColors val="1"/>
        <c:ser>
          <c:idx val="0"/>
          <c:order val="0"/>
          <c:tx>
            <c:strRef>
              <c:f>Sheet1!$B$1</c:f>
              <c:strCache>
                <c:ptCount val="1"/>
                <c:pt idx="0">
                  <c:v>紙ごみ</c:v>
                </c:pt>
              </c:strCache>
            </c:strRef>
          </c:tx>
          <c:dPt>
            <c:idx val="0"/>
            <c:bubble3D val="0"/>
            <c:spPr>
              <a:solidFill>
                <a:schemeClr val="accent1">
                  <a:lumMod val="60000"/>
                  <a:lumOff val="40000"/>
                </a:schemeClr>
              </a:solidFill>
              <a:ln w="19050">
                <a:solidFill>
                  <a:schemeClr val="accent1">
                    <a:lumMod val="60000"/>
                    <a:lumOff val="40000"/>
                  </a:schemeClr>
                </a:solidFill>
              </a:ln>
              <a:effectLst/>
            </c:spPr>
            <c:extLst>
              <c:ext xmlns:c16="http://schemas.microsoft.com/office/drawing/2014/chart" uri="{C3380CC4-5D6E-409C-BE32-E72D297353CC}">
                <c16:uniqueId val="{00000001-5C59-4F22-A9AF-7207D4A528FC}"/>
              </c:ext>
            </c:extLst>
          </c:dPt>
          <c:dPt>
            <c:idx val="1"/>
            <c:bubble3D val="0"/>
            <c:spPr>
              <a:solidFill>
                <a:srgbClr val="FF6600"/>
              </a:solidFill>
              <a:ln w="19050">
                <a:solidFill>
                  <a:srgbClr val="FF6600"/>
                </a:solidFill>
              </a:ln>
              <a:effectLst/>
            </c:spPr>
            <c:extLst>
              <c:ext xmlns:c16="http://schemas.microsoft.com/office/drawing/2014/chart" uri="{C3380CC4-5D6E-409C-BE32-E72D297353CC}">
                <c16:uniqueId val="{00000003-5C59-4F22-A9AF-7207D4A528FC}"/>
              </c:ext>
            </c:extLst>
          </c:dPt>
          <c:dLbls>
            <c:dLbl>
              <c:idx val="0"/>
              <c:layout>
                <c:manualLayout>
                  <c:x val="-0.17946173121003633"/>
                  <c:y val="3.674396297981920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ja-JP" altLang="en-US" sz="3000" b="1" baseline="0" dirty="0">
                        <a:solidFill>
                          <a:schemeClr val="tx1"/>
                        </a:solidFill>
                        <a:latin typeface="+mn-ea"/>
                        <a:ea typeface="+mn-ea"/>
                      </a:rPr>
                      <a:t>紙おむつ</a:t>
                    </a:r>
                  </a:p>
                  <a:p>
                    <a:pPr>
                      <a:defRPr/>
                    </a:pPr>
                    <a:r>
                      <a:rPr lang="ja-JP" altLang="en-US" sz="3000" b="1" baseline="0" dirty="0">
                        <a:solidFill>
                          <a:schemeClr val="tx1"/>
                        </a:solidFill>
                        <a:latin typeface="+mn-ea"/>
                        <a:ea typeface="+mn-ea"/>
                      </a:rPr>
                      <a:t>ティッシュ
</a:t>
                    </a:r>
                    <a:fld id="{631620C2-C046-473A-B6F0-2EF199FAB318}" type="PERCENTAGE">
                      <a:rPr lang="en-US" altLang="ja-JP" sz="3000" b="1" baseline="0">
                        <a:solidFill>
                          <a:schemeClr val="tx1"/>
                        </a:solidFill>
                        <a:latin typeface="+mn-ea"/>
                        <a:ea typeface="+mn-ea"/>
                      </a:rPr>
                      <a:pPr>
                        <a:defRPr/>
                      </a:pPr>
                      <a:t>[パーセンテージ]</a:t>
                    </a:fld>
                    <a:endParaRPr lang="ja-JP" altLang="en-US" sz="3000" b="1" baseline="0" dirty="0">
                      <a:solidFill>
                        <a:schemeClr val="tx1"/>
                      </a:solidFill>
                      <a:latin typeface="+mn-ea"/>
                      <a:ea typeface="+mn-ea"/>
                    </a:endParaRP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6933463661502455"/>
                      <c:h val="0.39312344704292973"/>
                    </c:manualLayout>
                  </c15:layout>
                  <c15:dlblFieldTable/>
                  <c15:showDataLabelsRange val="0"/>
                </c:ext>
                <c:ext xmlns:c16="http://schemas.microsoft.com/office/drawing/2014/chart" uri="{C3380CC4-5D6E-409C-BE32-E72D297353CC}">
                  <c16:uniqueId val="{00000001-5C59-4F22-A9AF-7207D4A528FC}"/>
                </c:ext>
              </c:extLst>
            </c:dLbl>
            <c:dLbl>
              <c:idx val="1"/>
              <c:layout>
                <c:manualLayout>
                  <c:x val="0.2047813302343339"/>
                  <c:y val="-8.7708773179133129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ja-JP" altLang="en-US" sz="3000" b="1" baseline="0" dirty="0">
                        <a:solidFill>
                          <a:schemeClr val="tx1"/>
                        </a:solidFill>
                        <a:latin typeface="+mn-ea"/>
                        <a:ea typeface="+mn-ea"/>
                      </a:rPr>
                      <a:t>ざつ紙</a:t>
                    </a:r>
                  </a:p>
                  <a:p>
                    <a:pPr>
                      <a:defRPr/>
                    </a:pPr>
                    <a:r>
                      <a:rPr lang="ja-JP" altLang="en-US" sz="3000" b="1" baseline="0" dirty="0">
                        <a:solidFill>
                          <a:schemeClr val="tx1"/>
                        </a:solidFill>
                        <a:latin typeface="+mn-ea"/>
                        <a:ea typeface="+mn-ea"/>
                      </a:rPr>
                      <a:t>新聞・チラシ</a:t>
                    </a:r>
                  </a:p>
                  <a:p>
                    <a:pPr>
                      <a:defRPr/>
                    </a:pPr>
                    <a:r>
                      <a:rPr lang="ja-JP" altLang="en-US" sz="3000" b="1" baseline="0" dirty="0">
                        <a:solidFill>
                          <a:schemeClr val="tx1"/>
                        </a:solidFill>
                        <a:latin typeface="+mn-ea"/>
                        <a:ea typeface="+mn-ea"/>
                      </a:rPr>
                      <a:t>段ボール</a:t>
                    </a:r>
                    <a:r>
                      <a:rPr lang="ja-JP" altLang="en-US" sz="3000" baseline="0" dirty="0">
                        <a:solidFill>
                          <a:schemeClr val="tx1"/>
                        </a:solidFill>
                        <a:latin typeface="+mn-ea"/>
                        <a:ea typeface="+mn-ea"/>
                      </a:rPr>
                      <a:t>
</a:t>
                    </a:r>
                    <a:endParaRPr lang="ja-JP" altLang="en-US" sz="3000" dirty="0">
                      <a:solidFill>
                        <a:schemeClr val="tx1"/>
                      </a:solidFill>
                      <a:latin typeface="+mn-ea"/>
                      <a:ea typeface="+mn-ea"/>
                    </a:endParaRP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37816235458478559"/>
                      <c:h val="0.33551249083762591"/>
                    </c:manualLayout>
                  </c15:layout>
                </c:ext>
                <c:ext xmlns:c16="http://schemas.microsoft.com/office/drawing/2014/chart" uri="{C3380CC4-5D6E-409C-BE32-E72D297353CC}">
                  <c16:uniqueId val="{00000003-5C59-4F22-A9AF-7207D4A528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紙おむつ　ティッシュなど</c:v>
                </c:pt>
                <c:pt idx="1">
                  <c:v>雑がみ　チラシ　段ボール</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4-5C59-4F22-A9AF-7207D4A528F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0.64899</cdr:x>
      <cdr:y>0.75713</cdr:y>
    </cdr:from>
    <cdr:to>
      <cdr:x>1</cdr:x>
      <cdr:y>0.97207</cdr:y>
    </cdr:to>
    <cdr:sp macro="" textlink="">
      <cdr:nvSpPr>
        <cdr:cNvPr id="3" name="テキスト ボックス 2"/>
        <cdr:cNvSpPr txBox="1"/>
      </cdr:nvSpPr>
      <cdr:spPr>
        <a:xfrm xmlns:a="http://schemas.openxmlformats.org/drawingml/2006/main">
          <a:off x="5340246" y="3115455"/>
          <a:ext cx="2728210" cy="8844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0.3511</cdr:x>
      <cdr:y>0.53438</cdr:y>
    </cdr:from>
    <cdr:to>
      <cdr:x>0.4619</cdr:x>
      <cdr:y>0.70744</cdr:y>
    </cdr:to>
    <cdr:sp macro="" textlink="">
      <cdr:nvSpPr>
        <cdr:cNvPr id="2" name="テキスト ボックス 1"/>
        <cdr:cNvSpPr txBox="1"/>
      </cdr:nvSpPr>
      <cdr:spPr>
        <a:xfrm xmlns:a="http://schemas.openxmlformats.org/drawingml/2006/main">
          <a:off x="2897575" y="28234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cdr:x>
      <cdr:y>0.86602</cdr:y>
    </cdr:from>
    <cdr:to>
      <cdr:x>0.2321</cdr:x>
      <cdr:y>1</cdr:y>
    </cdr:to>
    <cdr:sp macro="" textlink="">
      <cdr:nvSpPr>
        <cdr:cNvPr id="7" name="テキスト ボックス 6"/>
        <cdr:cNvSpPr txBox="1">
          <a:spLocks xmlns:a="http://schemas.openxmlformats.org/drawingml/2006/main" noChangeArrowheads="1"/>
        </cdr:cNvSpPr>
      </cdr:nvSpPr>
      <cdr:spPr bwMode="auto">
        <a:xfrm xmlns:a="http://schemas.openxmlformats.org/drawingml/2006/main">
          <a:off x="-380377" y="4952550"/>
          <a:ext cx="2034037" cy="76619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anchor="ctr">
          <a:spAutoFit/>
        </a:bodyPr>
        <a:lstStyle xmlns:a="http://schemas.openxmlformats.org/drawingml/2006/main">
          <a:defPPr>
            <a:defRPr lang="ja-JP"/>
          </a:defPPr>
          <a:lvl1pPr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9pPr>
        </a:lstStyle>
        <a:p xmlns:a="http://schemas.openxmlformats.org/drawingml/2006/main">
          <a:pPr algn="ctr" eaLnBrk="1" hangingPunct="1">
            <a:spcBef>
              <a:spcPct val="0"/>
            </a:spcBef>
            <a:buFontTx/>
            <a:buNone/>
          </a:pPr>
          <a:endParaRPr lang="en-US" altLang="ja-JP" sz="4000" dirty="0">
            <a:solidFill>
              <a:schemeClr val="bg1"/>
            </a:solidFill>
            <a:effectLst>
              <a:glow rad="228600">
                <a:schemeClr val="tx1">
                  <a:alpha val="75000"/>
                </a:schemeClr>
              </a:glow>
            </a:effectLst>
            <a:latin typeface="HG創英角ｺﾞｼｯｸUB" panose="020B0909000000000000" pitchFamily="49" charset="-128"/>
            <a:ea typeface="HG創英角ｺﾞｼｯｸUB" panose="020B0909000000000000" pitchFamily="49" charset="-128"/>
          </a:endParaRPr>
        </a:p>
      </cdr:txBody>
    </cdr:sp>
  </cdr:relSizeAnchor>
  <cdr:relSizeAnchor xmlns:cdr="http://schemas.openxmlformats.org/drawingml/2006/chartDrawing">
    <cdr:from>
      <cdr:x>0</cdr:x>
      <cdr:y>0.90985</cdr:y>
    </cdr:from>
    <cdr:to>
      <cdr:x>0.20868</cdr:x>
      <cdr:y>1</cdr:y>
    </cdr:to>
    <cdr:sp macro="" textlink="">
      <cdr:nvSpPr>
        <cdr:cNvPr id="5" name="正方形/長方形 4"/>
        <cdr:cNvSpPr/>
      </cdr:nvSpPr>
      <cdr:spPr>
        <a:xfrm xmlns:a="http://schemas.openxmlformats.org/drawingml/2006/main">
          <a:off x="0" y="5203222"/>
          <a:ext cx="1828800" cy="515526"/>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ja-JP"/>
          </a:defPPr>
          <a:lvl1pPr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9pPr>
        </a:lstStyle>
        <a:p xmlns:a="http://schemas.openxmlformats.org/drawingml/2006/main">
          <a:pPr>
            <a:lnSpc>
              <a:spcPts val="3300"/>
            </a:lnSpc>
          </a:pPr>
          <a:r>
            <a:rPr lang="ja-JP" altLang="en-US" sz="1500" dirty="0">
              <a:ln>
                <a:solidFill>
                  <a:schemeClr val="tx1"/>
                </a:solidFill>
              </a:ln>
              <a:latin typeface="ＭＳ ゴシック" panose="020B0609070205080204" pitchFamily="49" charset="-128"/>
              <a:ea typeface="ＭＳ ゴシック" panose="020B0609070205080204" pitchFamily="49" charset="-128"/>
            </a:rPr>
            <a:t>出典：環境省資料</a:t>
          </a:r>
          <a:endParaRPr lang="en-US" altLang="ja-JP" sz="1500" dirty="0">
            <a:ln>
              <a:solidFill>
                <a:schemeClr val="tx1"/>
              </a:solidFill>
            </a:ln>
            <a:latin typeface="ＭＳ ゴシック" panose="020B0609070205080204" pitchFamily="49" charset="-128"/>
            <a:ea typeface="ＭＳ ゴシック" panose="020B0609070205080204" pitchFamily="49"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0.64899</cdr:x>
      <cdr:y>0.75713</cdr:y>
    </cdr:from>
    <cdr:to>
      <cdr:x>1</cdr:x>
      <cdr:y>0.97207</cdr:y>
    </cdr:to>
    <cdr:sp macro="" textlink="">
      <cdr:nvSpPr>
        <cdr:cNvPr id="3" name="テキスト ボックス 2"/>
        <cdr:cNvSpPr txBox="1"/>
      </cdr:nvSpPr>
      <cdr:spPr>
        <a:xfrm xmlns:a="http://schemas.openxmlformats.org/drawingml/2006/main">
          <a:off x="5340246" y="3115455"/>
          <a:ext cx="2728210" cy="8844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0.3511</cdr:x>
      <cdr:y>0.53438</cdr:y>
    </cdr:from>
    <cdr:to>
      <cdr:x>0.4619</cdr:x>
      <cdr:y>0.70744</cdr:y>
    </cdr:to>
    <cdr:sp macro="" textlink="">
      <cdr:nvSpPr>
        <cdr:cNvPr id="2" name="テキスト ボックス 1"/>
        <cdr:cNvSpPr txBox="1"/>
      </cdr:nvSpPr>
      <cdr:spPr>
        <a:xfrm xmlns:a="http://schemas.openxmlformats.org/drawingml/2006/main">
          <a:off x="2897575" y="28234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cdr:x>
      <cdr:y>0.86602</cdr:y>
    </cdr:from>
    <cdr:to>
      <cdr:x>0.2321</cdr:x>
      <cdr:y>1</cdr:y>
    </cdr:to>
    <cdr:sp macro="" textlink="">
      <cdr:nvSpPr>
        <cdr:cNvPr id="7" name="テキスト ボックス 6"/>
        <cdr:cNvSpPr txBox="1">
          <a:spLocks xmlns:a="http://schemas.openxmlformats.org/drawingml/2006/main" noChangeArrowheads="1"/>
        </cdr:cNvSpPr>
      </cdr:nvSpPr>
      <cdr:spPr bwMode="auto">
        <a:xfrm xmlns:a="http://schemas.openxmlformats.org/drawingml/2006/main">
          <a:off x="-380377" y="4952550"/>
          <a:ext cx="2034037" cy="766198"/>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anchor="ctr">
          <a:spAutoFit/>
        </a:bodyPr>
        <a:lstStyle xmlns:a="http://schemas.openxmlformats.org/drawingml/2006/main">
          <a:defPPr>
            <a:defRPr lang="ja-JP"/>
          </a:defPPr>
          <a:lvl1pPr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9pPr>
        </a:lstStyle>
        <a:p xmlns:a="http://schemas.openxmlformats.org/drawingml/2006/main">
          <a:pPr algn="ctr" eaLnBrk="1" hangingPunct="1">
            <a:spcBef>
              <a:spcPct val="0"/>
            </a:spcBef>
            <a:buFontTx/>
            <a:buNone/>
          </a:pPr>
          <a:endParaRPr lang="en-US" altLang="ja-JP" sz="4000" dirty="0">
            <a:solidFill>
              <a:schemeClr val="bg1"/>
            </a:solidFill>
            <a:effectLst>
              <a:glow rad="228600">
                <a:schemeClr val="tx1">
                  <a:alpha val="75000"/>
                </a:schemeClr>
              </a:glow>
            </a:effectLst>
            <a:latin typeface="HG創英角ｺﾞｼｯｸUB" panose="020B0909000000000000" pitchFamily="49" charset="-128"/>
            <a:ea typeface="HG創英角ｺﾞｼｯｸUB" panose="020B0909000000000000" pitchFamily="49" charset="-128"/>
          </a:endParaRPr>
        </a:p>
      </cdr:txBody>
    </cdr:sp>
  </cdr:relSizeAnchor>
  <cdr:relSizeAnchor xmlns:cdr="http://schemas.openxmlformats.org/drawingml/2006/chartDrawing">
    <cdr:from>
      <cdr:x>0</cdr:x>
      <cdr:y>0.90985</cdr:y>
    </cdr:from>
    <cdr:to>
      <cdr:x>0.20868</cdr:x>
      <cdr:y>1</cdr:y>
    </cdr:to>
    <cdr:sp macro="" textlink="">
      <cdr:nvSpPr>
        <cdr:cNvPr id="5" name="正方形/長方形 4"/>
        <cdr:cNvSpPr/>
      </cdr:nvSpPr>
      <cdr:spPr>
        <a:xfrm xmlns:a="http://schemas.openxmlformats.org/drawingml/2006/main">
          <a:off x="0" y="5203222"/>
          <a:ext cx="1828800" cy="515526"/>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ja-JP"/>
          </a:defPPr>
          <a:lvl1pPr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1200" kern="1200">
              <a:solidFill>
                <a:schemeClr val="tx1"/>
              </a:solidFill>
              <a:latin typeface="Times New Roman" panose="02020603050405020304" pitchFamily="18" charset="0"/>
              <a:ea typeface="ＭＳ Ｐゴシック" panose="020B0600070205080204" pitchFamily="50" charset="-128"/>
              <a:cs typeface="+mn-cs"/>
            </a:defRPr>
          </a:lvl9pPr>
        </a:lstStyle>
        <a:p xmlns:a="http://schemas.openxmlformats.org/drawingml/2006/main">
          <a:pPr>
            <a:lnSpc>
              <a:spcPts val="3300"/>
            </a:lnSpc>
          </a:pPr>
          <a:r>
            <a:rPr lang="ja-JP" altLang="en-US" sz="1500" dirty="0">
              <a:ln>
                <a:solidFill>
                  <a:schemeClr val="tx1"/>
                </a:solidFill>
              </a:ln>
              <a:latin typeface="ＭＳ ゴシック" panose="020B0609070205080204" pitchFamily="49" charset="-128"/>
              <a:ea typeface="ＭＳ ゴシック" panose="020B0609070205080204" pitchFamily="49" charset="-128"/>
            </a:rPr>
            <a:t>出典：環境省資料</a:t>
          </a:r>
          <a:endParaRPr lang="en-US" altLang="ja-JP" sz="1500" dirty="0">
            <a:ln>
              <a:solidFill>
                <a:schemeClr val="tx1"/>
              </a:solidFill>
            </a:ln>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0.5</cdr:x>
      <cdr:y>0.22099</cdr:y>
    </cdr:from>
    <cdr:to>
      <cdr:x>0.71653</cdr:x>
      <cdr:y>0.53852</cdr:y>
    </cdr:to>
    <cdr:sp macro="" textlink="">
      <cdr:nvSpPr>
        <cdr:cNvPr id="6" name="正方形/長方形 5"/>
        <cdr:cNvSpPr/>
      </cdr:nvSpPr>
      <cdr:spPr>
        <a:xfrm xmlns:a="http://schemas.openxmlformats.org/drawingml/2006/main">
          <a:off x="4381811" y="1263763"/>
          <a:ext cx="1897583" cy="1815882"/>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1" dirty="0" smtClean="0">
              <a:solidFill>
                <a:srgbClr val="000000"/>
              </a:solidFill>
              <a:latin typeface="ＭＳ Ｐゴシック"/>
              <a:ea typeface="ＭＳ Ｐゴシック"/>
            </a:rPr>
            <a:t>直接</a:t>
          </a:r>
          <a:r>
            <a:rPr kumimoji="1" lang="ja-JP" altLang="en-US" sz="3200" b="1" dirty="0">
              <a:solidFill>
                <a:srgbClr val="000000"/>
              </a:solidFill>
              <a:latin typeface="ＭＳ Ｐゴシック"/>
              <a:ea typeface="ＭＳ Ｐゴシック"/>
            </a:rPr>
            <a:t>廃棄</a:t>
          </a:r>
          <a:r>
            <a:rPr kumimoji="1" lang="ja-JP" altLang="en-US" sz="24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手</a:t>
          </a: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a:cs typeface="+mn-cs"/>
            </a:rPr>
            <a:t>つかずの食べ物</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000000"/>
              </a:solidFill>
              <a:effectLst/>
              <a:uLnTx/>
              <a:uFillTx/>
              <a:latin typeface="ＭＳ Ｐゴシック"/>
              <a:ea typeface="ＭＳ Ｐゴシック"/>
              <a:cs typeface="+mn-cs"/>
            </a:rPr>
            <a:t>31</a:t>
          </a:r>
          <a:r>
            <a:rPr kumimoji="1" lang="ja-JP" altLang="en-US" sz="3200" b="1" i="0" u="none" strike="noStrike" kern="1200" cap="none" spc="0" normalizeH="0" baseline="0" noProof="0" dirty="0">
              <a:ln>
                <a:noFill/>
              </a:ln>
              <a:solidFill>
                <a:srgbClr val="000000"/>
              </a:solidFill>
              <a:effectLst/>
              <a:uLnTx/>
              <a:uFillTx/>
              <a:latin typeface="ＭＳ Ｐゴシック"/>
              <a:ea typeface="ＭＳ Ｐゴシック"/>
              <a:cs typeface="+mn-cs"/>
            </a:rPr>
            <a:t>％</a:t>
          </a:r>
          <a:endParaRPr kumimoji="1" lang="en-US" altLang="ja-JP" sz="3200" b="1" i="0" u="none" strike="noStrike" kern="1200" cap="none" spc="0" normalizeH="0" baseline="0" noProof="0" dirty="0">
            <a:ln>
              <a:noFill/>
            </a:ln>
            <a:solidFill>
              <a:srgbClr val="000000"/>
            </a:solidFill>
            <a:effectLst/>
            <a:uLnTx/>
            <a:uFillTx/>
            <a:latin typeface="ＭＳ Ｐゴシック"/>
            <a:ea typeface="ＭＳ Ｐゴシック"/>
            <a:cs typeface="+mn-cs"/>
          </a:endParaRPr>
        </a:p>
      </cdr:txBody>
    </cdr:sp>
  </cdr:relSizeAnchor>
  <cdr:relSizeAnchor xmlns:cdr="http://schemas.openxmlformats.org/drawingml/2006/chartDrawing">
    <cdr:from>
      <cdr:x>0.36263</cdr:x>
      <cdr:y>0.58753</cdr:y>
    </cdr:from>
    <cdr:to>
      <cdr:x>0.69748</cdr:x>
      <cdr:y>0.88353</cdr:y>
    </cdr:to>
    <cdr:sp macro="" textlink="">
      <cdr:nvSpPr>
        <cdr:cNvPr id="8" name="正方形/長方形 7"/>
        <cdr:cNvSpPr/>
      </cdr:nvSpPr>
      <cdr:spPr>
        <a:xfrm xmlns:a="http://schemas.openxmlformats.org/drawingml/2006/main">
          <a:off x="3177916" y="3359909"/>
          <a:ext cx="2934516" cy="169277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過剰除去</a:t>
          </a:r>
          <a:endParaRPr kumimoji="1" lang="en-US" altLang="ja-JP" sz="3200" b="1" i="0" u="none" strike="noStrike" kern="1200" cap="none" spc="0" normalizeH="0" baseline="0" noProof="0" dirty="0" smtClean="0">
            <a:ln>
              <a:noFill/>
            </a:ln>
            <a:solidFill>
              <a:srgbClr val="000000"/>
            </a:solidFill>
            <a:effectLst/>
            <a:uLnTx/>
            <a:uFillTx/>
            <a:latin typeface="ＭＳ Ｐゴシック"/>
            <a:ea typeface="ＭＳ Ｐゴシック"/>
            <a:cs typeface="+mn-cs"/>
          </a:endParaRPr>
        </a:p>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食べられる</a:t>
          </a:r>
          <a:r>
            <a:rPr kumimoji="1" lang="ja-JP" altLang="en-US" sz="2000" b="1" i="0" u="none" strike="noStrike" kern="1200" cap="none" spc="0" normalizeH="0" baseline="0" noProof="0" dirty="0">
              <a:ln>
                <a:noFill/>
              </a:ln>
              <a:solidFill>
                <a:srgbClr val="000000"/>
              </a:solidFill>
              <a:effectLst/>
              <a:uLnTx/>
              <a:uFillTx/>
              <a:latin typeface="ＭＳ Ｐゴシック"/>
              <a:ea typeface="ＭＳ Ｐゴシック"/>
              <a:cs typeface="+mn-cs"/>
            </a:rPr>
            <a:t>部分</a:t>
          </a:r>
          <a:r>
            <a:rPr kumimoji="1" lang="ja-JP" altLang="en-US" sz="20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も</a:t>
          </a:r>
          <a:endParaRPr kumimoji="1" lang="en-US" altLang="ja-JP" sz="2000" b="1" dirty="0">
            <a:solidFill>
              <a:srgbClr val="000000"/>
            </a:solidFill>
            <a:latin typeface="ＭＳ Ｐゴシック"/>
            <a:ea typeface="ＭＳ Ｐゴシック"/>
          </a:endParaRPr>
        </a:p>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smtClean="0">
              <a:ln>
                <a:noFill/>
              </a:ln>
              <a:solidFill>
                <a:srgbClr val="000000"/>
              </a:solidFill>
              <a:effectLst/>
              <a:uLnTx/>
              <a:uFillTx/>
              <a:latin typeface="ＭＳ Ｐゴシック"/>
              <a:ea typeface="ＭＳ Ｐゴシック"/>
              <a:cs typeface="+mn-cs"/>
            </a:rPr>
            <a:t>捨てている</a:t>
          </a:r>
          <a:endParaRPr kumimoji="1" lang="en-US" altLang="ja-JP" sz="20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000000"/>
              </a:solidFill>
              <a:effectLst/>
              <a:uLnTx/>
              <a:uFillTx/>
              <a:latin typeface="ＭＳ Ｐゴシック"/>
              <a:ea typeface="ＭＳ Ｐゴシック"/>
              <a:cs typeface="+mn-cs"/>
            </a:rPr>
            <a:t>31</a:t>
          </a:r>
          <a:r>
            <a:rPr kumimoji="1" lang="ja-JP" altLang="en-US" sz="3200" b="1" i="0" u="none" strike="noStrike" kern="1200" cap="none" spc="0" normalizeH="0" baseline="0" noProof="0" dirty="0">
              <a:ln>
                <a:noFill/>
              </a:ln>
              <a:solidFill>
                <a:srgbClr val="000000"/>
              </a:solidFill>
              <a:effectLst/>
              <a:uLnTx/>
              <a:uFillTx/>
              <a:latin typeface="ＭＳ Ｐゴシック"/>
              <a:ea typeface="ＭＳ Ｐゴシック"/>
              <a:cs typeface="+mn-cs"/>
            </a:rPr>
            <a:t>％</a:t>
          </a:r>
          <a:endParaRPr kumimoji="1" lang="en-US" altLang="ja-JP" sz="3200" b="1" i="0" u="none" strike="noStrike" kern="1200" cap="none" spc="0" normalizeH="0" baseline="0" noProof="0" dirty="0">
            <a:ln>
              <a:noFill/>
            </a:ln>
            <a:solidFill>
              <a:srgbClr val="000000"/>
            </a:solidFill>
            <a:effectLst/>
            <a:uLnTx/>
            <a:uFillTx/>
            <a:latin typeface="ＭＳ Ｐゴシック"/>
            <a:ea typeface="ＭＳ Ｐゴシック"/>
            <a:cs typeface="+mn-cs"/>
          </a:endParaRPr>
        </a:p>
      </cdr:txBody>
    </cdr:sp>
  </cdr:relSizeAnchor>
</c:userShapes>
</file>

<file path=ppt/notesMasters/_rels/notesMaster1.xml.rels>&#65279;<?xml version="1.0" encoding="utf-8" standalone="yes"?>
<Relationships xmlns="http://schemas.openxmlformats.org/package/2006/relationships">
  <Relationship Id="rId1" Type="http://schemas.openxmlformats.org/officeDocument/2006/relationships/theme" Target="../theme/theme6.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786" cy="498693"/>
          </a:xfrm>
          <a:prstGeom prst="rect">
            <a:avLst/>
          </a:prstGeom>
        </p:spPr>
        <p:txBody>
          <a:bodyPr vert="horz" lIns="91541" tIns="45770" rIns="91541" bIns="4577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0"/>
            <a:ext cx="2949786" cy="498693"/>
          </a:xfrm>
          <a:prstGeom prst="rect">
            <a:avLst/>
          </a:prstGeom>
        </p:spPr>
        <p:txBody>
          <a:bodyPr vert="horz" lIns="91541" tIns="45770" rIns="91541" bIns="45770" rtlCol="0"/>
          <a:lstStyle>
            <a:lvl1pPr algn="r">
              <a:defRPr sz="1200"/>
            </a:lvl1pPr>
          </a:lstStyle>
          <a:p>
            <a:fld id="{226500BF-20D6-4D07-8454-579762DD6B1C}" type="datetimeFigureOut">
              <a:rPr kumimoji="1" lang="ja-JP" altLang="en-US" smtClean="0"/>
              <a:t>2021/3/16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541" tIns="45770" rIns="91541" bIns="45770" rtlCol="0" anchor="ctr"/>
          <a:lstStyle/>
          <a:p>
            <a:endParaRPr lang="ja-JP" altLang="en-US"/>
          </a:p>
        </p:txBody>
      </p:sp>
      <p:sp>
        <p:nvSpPr>
          <p:cNvPr id="5" name="ノート プレースホルダー 4"/>
          <p:cNvSpPr>
            <a:spLocks noGrp="1"/>
          </p:cNvSpPr>
          <p:nvPr>
            <p:ph type="body" sz="quarter" idx="3"/>
          </p:nvPr>
        </p:nvSpPr>
        <p:spPr>
          <a:xfrm>
            <a:off x="680721" y="4783306"/>
            <a:ext cx="5445760" cy="3913615"/>
          </a:xfrm>
          <a:prstGeom prst="rect">
            <a:avLst/>
          </a:prstGeom>
        </p:spPr>
        <p:txBody>
          <a:bodyPr vert="horz" lIns="91541" tIns="45770" rIns="91541" bIns="4577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649"/>
            <a:ext cx="2949786" cy="498692"/>
          </a:xfrm>
          <a:prstGeom prst="rect">
            <a:avLst/>
          </a:prstGeom>
        </p:spPr>
        <p:txBody>
          <a:bodyPr vert="horz" lIns="91541" tIns="45770" rIns="91541" bIns="457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6" cy="498692"/>
          </a:xfrm>
          <a:prstGeom prst="rect">
            <a:avLst/>
          </a:prstGeom>
        </p:spPr>
        <p:txBody>
          <a:bodyPr vert="horz" lIns="91541" tIns="45770" rIns="91541" bIns="45770" rtlCol="0" anchor="b"/>
          <a:lstStyle>
            <a:lvl1pPr algn="r">
              <a:defRPr sz="1200"/>
            </a:lvl1pPr>
          </a:lstStyle>
          <a:p>
            <a:fld id="{4C594CE2-44EB-4CAC-A5A6-0D229CE54C7F}" type="slidenum">
              <a:rPr kumimoji="1" lang="ja-JP" altLang="en-US" smtClean="0"/>
              <a:t>‹#›</a:t>
            </a:fld>
            <a:endParaRPr kumimoji="1" lang="ja-JP" altLang="en-US"/>
          </a:p>
        </p:txBody>
      </p:sp>
    </p:spTree>
    <p:extLst>
      <p:ext uri="{BB962C8B-B14F-4D97-AF65-F5344CB8AC3E}">
        <p14:creationId xmlns:p14="http://schemas.microsoft.com/office/powerpoint/2010/main" val="12903536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20.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21.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_rels/notesSlide22.xml.rels>&#65279;<?xml version="1.0" encoding="utf-8" standalone="yes"?>
<Relationships xmlns="http://schemas.openxmlformats.org/package/2006/relationships">
  <Relationship Id="rId2" Type="http://schemas.openxmlformats.org/officeDocument/2006/relationships/slide" Target="../slides/slide22.xml" />
  <Relationship Id="rId1" Type="http://schemas.openxmlformats.org/officeDocument/2006/relationships/notesMaster" Target="../notesMasters/notesMaster1.xml" />
</Relationships>
</file>

<file path=ppt/notesSlides/_rels/notesSlide23.xml.rels>&#65279;<?xml version="1.0" encoding="utf-8" standalone="yes"?>
<Relationships xmlns="http://schemas.openxmlformats.org/package/2006/relationships">
  <Relationship Id="rId2" Type="http://schemas.openxmlformats.org/officeDocument/2006/relationships/slide" Target="../slides/slide23.xml" />
  <Relationship Id="rId1" Type="http://schemas.openxmlformats.org/officeDocument/2006/relationships/notesMaster" Target="../notesMasters/notesMaster1.xml" />
</Relationships>
</file>

<file path=ppt/notesSlides/_rels/notesSlide24.xml.rels>&#65279;<?xml version="1.0" encoding="utf-8" standalone="yes"?>
<Relationships xmlns="http://schemas.openxmlformats.org/package/2006/relationships">
  <Relationship Id="rId2" Type="http://schemas.openxmlformats.org/officeDocument/2006/relationships/slide" Target="../slides/slide24.xml" />
  <Relationship Id="rId1" Type="http://schemas.openxmlformats.org/officeDocument/2006/relationships/notesMaster" Target="../notesMasters/notesMaster1.xml" />
</Relationships>
</file>

<file path=ppt/notesSlides/_rels/notesSlide25.xml.rels>&#65279;<?xml version="1.0" encoding="utf-8" standalone="yes"?>
<Relationships xmlns="http://schemas.openxmlformats.org/package/2006/relationships">
  <Relationship Id="rId2" Type="http://schemas.openxmlformats.org/officeDocument/2006/relationships/slide" Target="../slides/slide25.xml" />
  <Relationship Id="rId1" Type="http://schemas.openxmlformats.org/officeDocument/2006/relationships/notesMaster" Target="../notesMasters/notesMaster1.xml" />
</Relationships>
</file>

<file path=ppt/notesSlides/_rels/notesSlide26.xml.rels>&#65279;<?xml version="1.0" encoding="utf-8" standalone="yes"?>
<Relationships xmlns="http://schemas.openxmlformats.org/package/2006/relationships">
  <Relationship Id="rId2" Type="http://schemas.openxmlformats.org/officeDocument/2006/relationships/slide" Target="../slides/slide26.xml" />
  <Relationship Id="rId1" Type="http://schemas.openxmlformats.org/officeDocument/2006/relationships/notesMaster" Target="../notesMasters/notesMaster1.xml" />
</Relationships>
</file>

<file path=ppt/notesSlides/_rels/notesSlide27.xml.rels>&#65279;<?xml version="1.0" encoding="utf-8" standalone="yes"?>
<Relationships xmlns="http://schemas.openxmlformats.org/package/2006/relationships">
  <Relationship Id="rId2" Type="http://schemas.openxmlformats.org/officeDocument/2006/relationships/slide" Target="../slides/slide27.xml" />
  <Relationship Id="rId1" Type="http://schemas.openxmlformats.org/officeDocument/2006/relationships/notesMaster" Target="../notesMasters/notesMaster1.xml" />
</Relationships>
</file>

<file path=ppt/notesSlides/_rels/notesSlide28.xml.rels>&#65279;<?xml version="1.0" encoding="utf-8" standalone="yes"?>
<Relationships xmlns="http://schemas.openxmlformats.org/package/2006/relationships">
  <Relationship Id="rId2" Type="http://schemas.openxmlformats.org/officeDocument/2006/relationships/slide" Target="../slides/slide28.xml" />
  <Relationship Id="rId1" Type="http://schemas.openxmlformats.org/officeDocument/2006/relationships/notesMaster" Target="../notesMasters/notesMaster1.xml" />
</Relationships>
</file>

<file path=ppt/notesSlides/_rels/notesSlide29.xml.rels>&#65279;<?xml version="1.0" encoding="utf-8" standalone="yes"?>
<Relationships xmlns="http://schemas.openxmlformats.org/package/2006/relationships">
  <Relationship Id="rId2" Type="http://schemas.openxmlformats.org/officeDocument/2006/relationships/slide" Target="../slides/slide29.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30.xml.rels>&#65279;<?xml version="1.0" encoding="utf-8" standalone="yes"?>
<Relationships xmlns="http://schemas.openxmlformats.org/package/2006/relationships">
  <Relationship Id="rId2" Type="http://schemas.openxmlformats.org/officeDocument/2006/relationships/slide" Target="../slides/slide30.xml" />
  <Relationship Id="rId1" Type="http://schemas.openxmlformats.org/officeDocument/2006/relationships/notesMaster" Target="../notesMasters/notesMaster1.xml" />
</Relationships>
</file>

<file path=ppt/notesSlides/_rels/notesSlide31.xml.rels>&#65279;<?xml version="1.0" encoding="utf-8" standalone="yes"?>
<Relationships xmlns="http://schemas.openxmlformats.org/package/2006/relationships">
  <Relationship Id="rId2" Type="http://schemas.openxmlformats.org/officeDocument/2006/relationships/slide" Target="../slides/slide31.xml" />
  <Relationship Id="rId1" Type="http://schemas.openxmlformats.org/officeDocument/2006/relationships/notesMaster" Target="../notesMasters/notesMaster1.xml" />
</Relationships>
</file>

<file path=ppt/notesSlides/_rels/notesSlide32.xml.rels>&#65279;<?xml version="1.0" encoding="utf-8" standalone="yes"?>
<Relationships xmlns="http://schemas.openxmlformats.org/package/2006/relationships">
  <Relationship Id="rId2" Type="http://schemas.openxmlformats.org/officeDocument/2006/relationships/slide" Target="../slides/slide32.xml" />
  <Relationship Id="rId1" Type="http://schemas.openxmlformats.org/officeDocument/2006/relationships/notesMaster" Target="../notesMasters/notesMaster1.xml" />
</Relationships>
</file>

<file path=ppt/notesSlides/_rels/notesSlide33.xml.rels>&#65279;<?xml version="1.0" encoding="utf-8" standalone="yes"?>
<Relationships xmlns="http://schemas.openxmlformats.org/package/2006/relationships">
  <Relationship Id="rId2" Type="http://schemas.openxmlformats.org/officeDocument/2006/relationships/slide" Target="../slides/slide33.xml" />
  <Relationship Id="rId1" Type="http://schemas.openxmlformats.org/officeDocument/2006/relationships/notesMaster" Target="../notesMasters/notesMaster1.xml" />
</Relationships>
</file>

<file path=ppt/notesSlides/_rels/notesSlide34.xml.rels>&#65279;<?xml version="1.0" encoding="utf-8" standalone="yes"?>
<Relationships xmlns="http://schemas.openxmlformats.org/package/2006/relationships">
  <Relationship Id="rId2" Type="http://schemas.openxmlformats.org/officeDocument/2006/relationships/slide" Target="../slides/slide34.xml" />
  <Relationship Id="rId1" Type="http://schemas.openxmlformats.org/officeDocument/2006/relationships/notesMaster" Target="../notesMasters/notesMaster1.xml" />
</Relationships>
</file>

<file path=ppt/notesSlides/_rels/notesSlide35.xml.rels>&#65279;<?xml version="1.0" encoding="utf-8" standalone="yes"?>
<Relationships xmlns="http://schemas.openxmlformats.org/package/2006/relationships">
  <Relationship Id="rId2" Type="http://schemas.openxmlformats.org/officeDocument/2006/relationships/slide" Target="../slides/slide35.xml" />
  <Relationship Id="rId1" Type="http://schemas.openxmlformats.org/officeDocument/2006/relationships/notesMaster" Target="../notesMasters/notesMaster1.xml" />
</Relationships>
</file>

<file path=ppt/notesSlides/_rels/notesSlide36.xml.rels>&#65279;<?xml version="1.0" encoding="utf-8" standalone="yes"?>
<Relationships xmlns="http://schemas.openxmlformats.org/package/2006/relationships">
  <Relationship Id="rId2" Type="http://schemas.openxmlformats.org/officeDocument/2006/relationships/slide" Target="../slides/slide36.xml" />
  <Relationship Id="rId1" Type="http://schemas.openxmlformats.org/officeDocument/2006/relationships/notesMaster" Target="../notesMasters/notesMaster1.xml" />
</Relationships>
</file>

<file path=ppt/notesSlides/_rels/notesSlide37.xml.rels>&#65279;<?xml version="1.0" encoding="utf-8" standalone="yes"?>
<Relationships xmlns="http://schemas.openxmlformats.org/package/2006/relationships">
  <Relationship Id="rId2" Type="http://schemas.openxmlformats.org/officeDocument/2006/relationships/slide" Target="../slides/slide37.xml" />
  <Relationship Id="rId1" Type="http://schemas.openxmlformats.org/officeDocument/2006/relationships/notesMaster" Target="../notesMasters/notesMaster1.xml" />
</Relationships>
</file>

<file path=ppt/notesSlides/_rels/notesSlide38.xml.rels>&#65279;<?xml version="1.0" encoding="utf-8" standalone="yes"?>
<Relationships xmlns="http://schemas.openxmlformats.org/package/2006/relationships">
  <Relationship Id="rId2" Type="http://schemas.openxmlformats.org/officeDocument/2006/relationships/slide" Target="../slides/slide38.xml" />
  <Relationship Id="rId1" Type="http://schemas.openxmlformats.org/officeDocument/2006/relationships/notesMaster" Target="../notesMasters/notesMaster1.xml" />
</Relationships>
</file>

<file path=ppt/notesSlides/_rels/notesSlide39.xml.rels>&#65279;<?xml version="1.0" encoding="utf-8" standalone="yes"?>
<Relationships xmlns="http://schemas.openxmlformats.org/package/2006/relationships">
  <Relationship Id="rId2" Type="http://schemas.openxmlformats.org/officeDocument/2006/relationships/slide" Target="../slides/slide39.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40.xml.rels>&#65279;<?xml version="1.0" encoding="utf-8" standalone="yes"?>
<Relationships xmlns="http://schemas.openxmlformats.org/package/2006/relationships">
  <Relationship Id="rId2" Type="http://schemas.openxmlformats.org/officeDocument/2006/relationships/slide" Target="../slides/slide40.xml" />
  <Relationship Id="rId1" Type="http://schemas.openxmlformats.org/officeDocument/2006/relationships/notesMaster" Target="../notesMasters/notesMaster1.xml" />
</Relationships>
</file>

<file path=ppt/notesSlides/_rels/notesSlide41.xml.rels>&#65279;<?xml version="1.0" encoding="utf-8" standalone="yes"?>
<Relationships xmlns="http://schemas.openxmlformats.org/package/2006/relationships">
  <Relationship Id="rId2" Type="http://schemas.openxmlformats.org/officeDocument/2006/relationships/slide" Target="../slides/slide41.xml" />
  <Relationship Id="rId1" Type="http://schemas.openxmlformats.org/officeDocument/2006/relationships/notesMaster" Target="../notesMasters/notesMaster1.xml" />
</Relationships>
</file>

<file path=ppt/notesSlides/_rels/notesSlide42.xml.rels>&#65279;<?xml version="1.0" encoding="utf-8" standalone="yes"?>
<Relationships xmlns="http://schemas.openxmlformats.org/package/2006/relationships">
  <Relationship Id="rId2" Type="http://schemas.openxmlformats.org/officeDocument/2006/relationships/slide" Target="../slides/slide42.xml" />
  <Relationship Id="rId1" Type="http://schemas.openxmlformats.org/officeDocument/2006/relationships/notesMaster" Target="../notesMasters/notesMaster1.xml" />
</Relationships>
</file>

<file path=ppt/notesSlides/_rels/notesSlide43.xml.rels>&#65279;<?xml version="1.0" encoding="utf-8" standalone="yes"?>
<Relationships xmlns="http://schemas.openxmlformats.org/package/2006/relationships">
  <Relationship Id="rId2" Type="http://schemas.openxmlformats.org/officeDocument/2006/relationships/slide" Target="../slides/slide43.xml" />
  <Relationship Id="rId1" Type="http://schemas.openxmlformats.org/officeDocument/2006/relationships/notesMaster" Target="../notesMasters/notesMaster1.xml" />
</Relationships>
</file>

<file path=ppt/notesSlides/_rels/notesSlide44.xml.rels>&#65279;<?xml version="1.0" encoding="utf-8" standalone="yes"?>
<Relationships xmlns="http://schemas.openxmlformats.org/package/2006/relationships">
  <Relationship Id="rId2" Type="http://schemas.openxmlformats.org/officeDocument/2006/relationships/slide" Target="../slides/slide44.xml" />
  <Relationship Id="rId1" Type="http://schemas.openxmlformats.org/officeDocument/2006/relationships/notesMaster" Target="../notesMasters/notesMaster1.xml" />
</Relationships>
</file>

<file path=ppt/notesSlides/_rels/notesSlide45.xml.rels>&#65279;<?xml version="1.0" encoding="utf-8" standalone="yes"?>
<Relationships xmlns="http://schemas.openxmlformats.org/package/2006/relationships">
  <Relationship Id="rId2" Type="http://schemas.openxmlformats.org/officeDocument/2006/relationships/slide" Target="../slides/slide45.xml" />
  <Relationship Id="rId1" Type="http://schemas.openxmlformats.org/officeDocument/2006/relationships/notesMaster" Target="../notesMasters/notesMaster1.xml" />
</Relationships>
</file>

<file path=ppt/notesSlides/_rels/notesSlide46.xml.rels>&#65279;<?xml version="1.0" encoding="utf-8" standalone="yes"?>
<Relationships xmlns="http://schemas.openxmlformats.org/package/2006/relationships">
  <Relationship Id="rId2" Type="http://schemas.openxmlformats.org/officeDocument/2006/relationships/slide" Target="../slides/slide46.xml" />
  <Relationship Id="rId1" Type="http://schemas.openxmlformats.org/officeDocument/2006/relationships/notesMaster" Target="../notesMasters/notesMaster1.xml" />
</Relationships>
</file>

<file path=ppt/notesSlides/_rels/notesSlide47.xml.rels>&#65279;<?xml version="1.0" encoding="utf-8" standalone="yes"?>
<Relationships xmlns="http://schemas.openxmlformats.org/package/2006/relationships">
  <Relationship Id="rId2" Type="http://schemas.openxmlformats.org/officeDocument/2006/relationships/slide" Target="../slides/slide47.xml" />
  <Relationship Id="rId1" Type="http://schemas.openxmlformats.org/officeDocument/2006/relationships/notesMaster" Target="../notesMasters/notesMaster1.xml" />
</Relationships>
</file>

<file path=ppt/notesSlides/_rels/notesSlide48.xml.rels>&#65279;<?xml version="1.0" encoding="utf-8" standalone="yes"?>
<Relationships xmlns="http://schemas.openxmlformats.org/package/2006/relationships">
  <Relationship Id="rId2" Type="http://schemas.openxmlformats.org/officeDocument/2006/relationships/slide" Target="../slides/slide48.xml" />
  <Relationship Id="rId1" Type="http://schemas.openxmlformats.org/officeDocument/2006/relationships/notesMaster" Target="../notesMasters/notesMaster1.xml" />
</Relationships>
</file>

<file path=ppt/notesSlides/_rels/notesSlide49.xml.rels>&#65279;<?xml version="1.0" encoding="utf-8" standalone="yes"?>
<Relationships xmlns="http://schemas.openxmlformats.org/package/2006/relationships">
  <Relationship Id="rId2" Type="http://schemas.openxmlformats.org/officeDocument/2006/relationships/slide" Target="../slides/slide49.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50.xml.rels>&#65279;<?xml version="1.0" encoding="utf-8" standalone="yes"?>
<Relationships xmlns="http://schemas.openxmlformats.org/package/2006/relationships">
  <Relationship Id="rId2" Type="http://schemas.openxmlformats.org/officeDocument/2006/relationships/slide" Target="../slides/slide50.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pPr marL="171638" indent="-171638">
              <a:buFont typeface="Arial" panose="020B0604020202020204" pitchFamily="34" charset="0"/>
              <a:buChar char="•"/>
            </a:pPr>
            <a:r>
              <a:rPr kumimoji="1" lang="ja-JP" altLang="en-US" dirty="0" smtClean="0"/>
              <a:t>静岡</a:t>
            </a:r>
            <a:r>
              <a:rPr kumimoji="1" lang="ja-JP" altLang="en-US" dirty="0"/>
              <a:t>の未来、地球の未来を守るため、できること３つ</a:t>
            </a:r>
            <a:r>
              <a:rPr kumimoji="1" lang="ja-JP" altLang="en-US" dirty="0" smtClean="0"/>
              <a:t>のステップに</a:t>
            </a:r>
            <a:r>
              <a:rPr kumimoji="1" lang="ja-JP" altLang="en-US" dirty="0"/>
              <a:t>チャレンジしてほしい</a:t>
            </a:r>
            <a:r>
              <a:rPr kumimoji="1" lang="ja-JP" altLang="en-US" dirty="0" smtClean="0"/>
              <a:t>。</a:t>
            </a:r>
            <a:endParaRPr kumimoji="1" lang="en-US" altLang="ja-JP" dirty="0" smtClean="0"/>
          </a:p>
          <a:p>
            <a:pPr marL="171655" indent="-171655">
              <a:buFont typeface="Arial" panose="020B0604020202020204" pitchFamily="34" charset="0"/>
              <a:buChar char="•"/>
            </a:pPr>
            <a:r>
              <a:rPr kumimoji="1" lang="ja-JP" altLang="en-US" dirty="0" smtClean="0"/>
              <a:t>それは、「ごみを減らすこと」</a:t>
            </a:r>
            <a:endParaRPr kumimoji="1" lang="en-US" altLang="ja-JP" dirty="0" smtClean="0"/>
          </a:p>
          <a:p>
            <a:pPr marL="171655" indent="-171655">
              <a:buFont typeface="Arial" panose="020B0604020202020204" pitchFamily="34" charset="0"/>
              <a:buChar char="•"/>
            </a:pPr>
            <a:endParaRPr kumimoji="1" lang="en-US" altLang="ja-JP" dirty="0" smtClean="0"/>
          </a:p>
          <a:p>
            <a:pPr marL="171655" indent="-171655">
              <a:buFont typeface="Arial" panose="020B0604020202020204" pitchFamily="34" charset="0"/>
              <a:buChar char="•"/>
            </a:pPr>
            <a:r>
              <a:rPr kumimoji="1" lang="ja-JP" altLang="en-US" dirty="0" smtClean="0"/>
              <a:t>ワークブックの表紙の絵を見てもらい、以下を説明する。</a:t>
            </a:r>
            <a:endParaRPr kumimoji="1" lang="en-US" altLang="ja-JP" dirty="0" smtClean="0"/>
          </a:p>
          <a:p>
            <a:pPr marL="171655" indent="-171655">
              <a:buFont typeface="Arial" panose="020B0604020202020204" pitchFamily="34" charset="0"/>
              <a:buChar char="•"/>
            </a:pPr>
            <a:r>
              <a:rPr kumimoji="1" lang="ja-JP" altLang="en-US" dirty="0" smtClean="0"/>
              <a:t>静岡市は★、静岡県★の中にある、静岡県は日本★の中にある</a:t>
            </a:r>
            <a:endParaRPr kumimoji="1" lang="en-US" altLang="ja-JP" dirty="0" smtClean="0"/>
          </a:p>
          <a:p>
            <a:r>
              <a:rPr kumimoji="1" lang="ja-JP" altLang="en-US" dirty="0" smtClean="0"/>
              <a:t>　　日本は地球★、の中にある　　</a:t>
            </a:r>
            <a:endParaRPr kumimoji="1" lang="en-US" altLang="ja-JP" dirty="0" smtClean="0"/>
          </a:p>
          <a:p>
            <a:r>
              <a:rPr kumimoji="1" lang="ja-JP" altLang="en-US" dirty="0" smtClean="0"/>
              <a:t>　　世界中の人が、住んでいるところでごみを減らすチャレンジをすれば、地球全体を守る事に繋がる　</a:t>
            </a:r>
            <a:endParaRPr kumimoji="1" lang="en-US" altLang="ja-JP" dirty="0" smtClean="0"/>
          </a:p>
          <a:p>
            <a:endParaRPr kumimoji="1" lang="en-US" altLang="ja-JP" dirty="0"/>
          </a:p>
          <a:p>
            <a:r>
              <a:rPr kumimoji="1" lang="en-US" altLang="ja-JP" dirty="0"/>
              <a:t>【</a:t>
            </a:r>
            <a:r>
              <a:rPr kumimoji="1" lang="ja-JP" altLang="en-US" u="sng" dirty="0">
                <a:effectLst/>
              </a:rPr>
              <a:t>ページおくり</a:t>
            </a:r>
            <a:r>
              <a:rPr kumimoji="1" lang="en-US" altLang="ja-JP" dirty="0"/>
              <a:t>】</a:t>
            </a:r>
          </a:p>
          <a:p>
            <a:endParaRPr kumimoji="1" lang="en-US" altLang="ja-JP" dirty="0"/>
          </a:p>
          <a:p>
            <a:endParaRPr kumimoji="1" lang="en-US" altLang="ja-JP" dirty="0"/>
          </a:p>
          <a:p>
            <a:r>
              <a:rPr kumimoji="1" lang="en-US" altLang="ja-JP" dirty="0"/>
              <a:t>※</a:t>
            </a:r>
            <a:r>
              <a:rPr kumimoji="1" lang="ja-JP" altLang="en-US" dirty="0"/>
              <a:t>ノート内の「</a:t>
            </a:r>
            <a:r>
              <a:rPr kumimoji="1" lang="ja-JP" altLang="en-US" u="none" dirty="0" smtClean="0"/>
              <a:t>★</a:t>
            </a:r>
            <a:r>
              <a:rPr kumimoji="1" lang="ja-JP" altLang="en-US" dirty="0" smtClean="0"/>
              <a:t>」</a:t>
            </a:r>
            <a:r>
              <a:rPr kumimoji="1" lang="ja-JP" altLang="en-US" dirty="0"/>
              <a:t>はアニメーションのタイミング、</a:t>
            </a:r>
            <a:r>
              <a:rPr kumimoji="1" lang="en-US" altLang="ja-JP" dirty="0"/>
              <a:t>【</a:t>
            </a:r>
            <a:r>
              <a:rPr kumimoji="1" lang="ja-JP" altLang="en-US" dirty="0"/>
              <a:t>ページおくり</a:t>
            </a:r>
            <a:r>
              <a:rPr kumimoji="1" lang="en-US" altLang="ja-JP" dirty="0"/>
              <a:t>】</a:t>
            </a:r>
            <a:r>
              <a:rPr kumimoji="1" lang="ja-JP" altLang="en-US" dirty="0"/>
              <a:t>は次ページへのおくりを示す</a:t>
            </a:r>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a:t>
            </a:fld>
            <a:endParaRPr kumimoji="1" lang="ja-JP" altLang="en-US">
              <a:solidFill>
                <a:prstClr val="black"/>
              </a:solidFill>
            </a:endParaRPr>
          </a:p>
        </p:txBody>
      </p:sp>
    </p:spTree>
    <p:extLst>
      <p:ext uri="{BB962C8B-B14F-4D97-AF65-F5344CB8AC3E}">
        <p14:creationId xmlns:p14="http://schemas.microsoft.com/office/powerpoint/2010/main" val="1242308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en-US" altLang="ja-JP" dirty="0" smtClean="0"/>
              <a:t>Refuse</a:t>
            </a:r>
            <a:r>
              <a:rPr kumimoji="1" lang="ja-JP" altLang="en-US" dirty="0"/>
              <a:t>（リフューズ）は</a:t>
            </a:r>
            <a:r>
              <a:rPr kumimoji="1" lang="ja-JP" altLang="en-US" dirty="0" smtClean="0"/>
              <a:t>、いらないものはもらわない</a:t>
            </a:r>
            <a:endParaRPr kumimoji="1" lang="en-US" altLang="ja-JP" dirty="0" smtClean="0"/>
          </a:p>
          <a:p>
            <a:endParaRPr kumimoji="1" lang="en-US" altLang="ja-JP" dirty="0" smtClean="0"/>
          </a:p>
          <a:p>
            <a:r>
              <a:rPr kumimoji="1" lang="ja-JP" altLang="en-US" dirty="0" smtClean="0"/>
              <a:t>★マイバッグを持っていき、レジ袋を断る</a:t>
            </a:r>
            <a:endParaRPr kumimoji="1" lang="en-US" altLang="ja-JP" dirty="0" smtClean="0"/>
          </a:p>
          <a:p>
            <a:r>
              <a:rPr kumimoji="1" lang="ja-JP" altLang="en-US" dirty="0" smtClean="0"/>
              <a:t>過剰包装</a:t>
            </a:r>
            <a:r>
              <a:rPr kumimoji="1" lang="en-US" altLang="ja-JP" dirty="0" smtClean="0"/>
              <a:t>(</a:t>
            </a:r>
            <a:r>
              <a:rPr kumimoji="1" lang="ja-JP" altLang="en-US" dirty="0" smtClean="0"/>
              <a:t>たくさんの紙等使って包むこと）を断る</a:t>
            </a:r>
            <a:endParaRPr kumimoji="1" lang="en-US" altLang="ja-JP" dirty="0" smtClean="0"/>
          </a:p>
          <a:p>
            <a:endParaRPr kumimoji="1" lang="en-US" altLang="ja-JP" dirty="0" smtClean="0"/>
          </a:p>
          <a:p>
            <a:endParaRPr kumimoji="1" lang="en-US" altLang="ja-JP" dirty="0"/>
          </a:p>
          <a:p>
            <a:pPr defTabSz="882994">
              <a:defRPr/>
            </a:pPr>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10</a:t>
            </a:fld>
            <a:endParaRPr kumimoji="1" lang="ja-JP" altLang="en-US">
              <a:solidFill>
                <a:prstClr val="black"/>
              </a:solidFill>
            </a:endParaRPr>
          </a:p>
        </p:txBody>
      </p:sp>
    </p:spTree>
    <p:extLst>
      <p:ext uri="{BB962C8B-B14F-4D97-AF65-F5344CB8AC3E}">
        <p14:creationId xmlns:p14="http://schemas.microsoft.com/office/powerpoint/2010/main" val="3273601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en-US" altLang="ja-JP" dirty="0" smtClean="0"/>
              <a:t>Reduce</a:t>
            </a:r>
            <a:r>
              <a:rPr kumimoji="1" lang="ja-JP" altLang="en-US" dirty="0"/>
              <a:t>（リデュース）は</a:t>
            </a:r>
            <a:r>
              <a:rPr kumimoji="1" lang="ja-JP" altLang="en-US" dirty="0" smtClean="0"/>
              <a:t>、物を大切にしてできるだけごみをださない</a:t>
            </a:r>
            <a:endParaRPr kumimoji="1" lang="en-US" altLang="ja-JP" dirty="0" smtClean="0"/>
          </a:p>
          <a:p>
            <a:endParaRPr kumimoji="1" lang="en-US" altLang="ja-JP" dirty="0" smtClean="0"/>
          </a:p>
          <a:p>
            <a:r>
              <a:rPr kumimoji="1" lang="ja-JP" altLang="en-US" dirty="0" smtClean="0"/>
              <a:t>★ご飯を残さず食べたり、生ごみの水分を切って重さを減らす、</a:t>
            </a:r>
            <a:endParaRPr kumimoji="1" lang="en-US" altLang="ja-JP" dirty="0" smtClean="0"/>
          </a:p>
          <a:p>
            <a:r>
              <a:rPr kumimoji="1" lang="ja-JP" altLang="en-US" dirty="0" smtClean="0"/>
              <a:t>洗剤やシャンプーなど詰め替え商品にして毎回新しい容器にしない</a:t>
            </a:r>
            <a:endParaRPr kumimoji="1" lang="en-US" altLang="ja-JP" dirty="0" smtClean="0"/>
          </a:p>
          <a:p>
            <a:endParaRPr kumimoji="1" lang="en-US" altLang="ja-JP" dirty="0" smtClean="0"/>
          </a:p>
          <a:p>
            <a:pPr defTabSz="882994">
              <a:defRPr/>
            </a:pPr>
            <a:r>
              <a:rPr kumimoji="1" lang="en-US" altLang="ja-JP" dirty="0" smtClean="0"/>
              <a:t>【</a:t>
            </a:r>
            <a:r>
              <a:rPr kumimoji="1" lang="ja-JP" altLang="en-US" u="sng" dirty="0"/>
              <a:t>ページおくり</a:t>
            </a:r>
            <a:r>
              <a:rPr kumimoji="1" lang="en-US" altLang="ja-JP" dirty="0"/>
              <a:t>】</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11</a:t>
            </a:fld>
            <a:endParaRPr kumimoji="1" lang="ja-JP" altLang="en-US">
              <a:solidFill>
                <a:prstClr val="black"/>
              </a:solidFill>
            </a:endParaRPr>
          </a:p>
        </p:txBody>
      </p:sp>
    </p:spTree>
    <p:extLst>
      <p:ext uri="{BB962C8B-B14F-4D97-AF65-F5344CB8AC3E}">
        <p14:creationId xmlns:p14="http://schemas.microsoft.com/office/powerpoint/2010/main" val="2394653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en-US" altLang="ja-JP" dirty="0" smtClean="0"/>
              <a:t>Reuse</a:t>
            </a:r>
            <a:r>
              <a:rPr kumimoji="1" lang="ja-JP" altLang="en-US" dirty="0"/>
              <a:t>（リユース）は</a:t>
            </a:r>
            <a:r>
              <a:rPr kumimoji="1" lang="ja-JP" altLang="en-US" dirty="0" smtClean="0"/>
              <a:t>、繰り返して使うこと</a:t>
            </a:r>
            <a:endParaRPr kumimoji="1" lang="en-US" altLang="ja-JP" dirty="0" smtClean="0"/>
          </a:p>
          <a:p>
            <a:endParaRPr kumimoji="1" lang="en-US" altLang="ja-JP" dirty="0" smtClean="0"/>
          </a:p>
          <a:p>
            <a:r>
              <a:rPr kumimoji="1" lang="ja-JP" altLang="en-US" dirty="0" smtClean="0"/>
              <a:t>★小さく</a:t>
            </a:r>
            <a:r>
              <a:rPr kumimoji="1" lang="ja-JP" altLang="en-US" dirty="0"/>
              <a:t>なった服をお下がりとしてあげたり、フリーマーケット</a:t>
            </a:r>
            <a:r>
              <a:rPr kumimoji="1" lang="ja-JP" altLang="en-US" dirty="0" smtClean="0"/>
              <a:t>を利用して欲しい人に譲る</a:t>
            </a:r>
            <a:endParaRPr kumimoji="1" lang="en-US" altLang="ja-JP" dirty="0" smtClean="0"/>
          </a:p>
          <a:p>
            <a:endParaRPr kumimoji="1" lang="en-US" altLang="ja-JP" dirty="0"/>
          </a:p>
          <a:p>
            <a:pPr defTabSz="882994">
              <a:defRPr/>
            </a:pPr>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12</a:t>
            </a:fld>
            <a:endParaRPr kumimoji="1" lang="ja-JP" altLang="en-US">
              <a:solidFill>
                <a:prstClr val="black"/>
              </a:solidFill>
            </a:endParaRPr>
          </a:p>
        </p:txBody>
      </p:sp>
    </p:spTree>
    <p:extLst>
      <p:ext uri="{BB962C8B-B14F-4D97-AF65-F5344CB8AC3E}">
        <p14:creationId xmlns:p14="http://schemas.microsoft.com/office/powerpoint/2010/main" val="3940456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en-US" altLang="ja-JP" dirty="0" smtClean="0"/>
              <a:t>Recycle</a:t>
            </a:r>
            <a:r>
              <a:rPr kumimoji="1" lang="ja-JP" altLang="en-US" dirty="0"/>
              <a:t>（リサイクル）は、ごみをきちんと分別して再生利用すること</a:t>
            </a:r>
            <a:r>
              <a:rPr kumimoji="1" lang="ja-JP" altLang="en-US" dirty="0" smtClean="0"/>
              <a:t>。</a:t>
            </a:r>
            <a:endParaRPr kumimoji="1" lang="en-US" altLang="ja-JP" dirty="0" smtClean="0"/>
          </a:p>
          <a:p>
            <a:endParaRPr kumimoji="1" lang="en-US" altLang="ja-JP" dirty="0" smtClean="0"/>
          </a:p>
          <a:p>
            <a:r>
              <a:rPr kumimoji="1" lang="ja-JP" altLang="en-US" dirty="0" smtClean="0"/>
              <a:t>★ごみにしてしまった紙</a:t>
            </a:r>
            <a:r>
              <a:rPr kumimoji="1" lang="ja-JP" altLang="en-US" dirty="0"/>
              <a:t>ごみなど、正しく分ければ、新しいものに生まれかわるものがたくさんある。</a:t>
            </a:r>
            <a:endParaRPr kumimoji="1" lang="en-US" altLang="ja-JP" dirty="0"/>
          </a:p>
          <a:p>
            <a:pPr defTabSz="882994">
              <a:defRPr/>
            </a:pPr>
            <a:endParaRPr kumimoji="1" lang="en-US" altLang="ja-JP" dirty="0" smtClean="0"/>
          </a:p>
          <a:p>
            <a:pPr defTabSz="882994">
              <a:defRPr/>
            </a:pPr>
            <a:r>
              <a:rPr kumimoji="1" lang="en-US" altLang="ja-JP" dirty="0" smtClean="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13</a:t>
            </a:fld>
            <a:endParaRPr kumimoji="1" lang="ja-JP" altLang="en-US">
              <a:solidFill>
                <a:prstClr val="black"/>
              </a:solidFill>
            </a:endParaRPr>
          </a:p>
        </p:txBody>
      </p:sp>
    </p:spTree>
    <p:extLst>
      <p:ext uri="{BB962C8B-B14F-4D97-AF65-F5344CB8AC3E}">
        <p14:creationId xmlns:p14="http://schemas.microsoft.com/office/powerpoint/2010/main" val="479743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・４</a:t>
            </a:r>
            <a:r>
              <a:rPr kumimoji="1" lang="en-US" altLang="ja-JP" dirty="0"/>
              <a:t>R</a:t>
            </a:r>
            <a:r>
              <a:rPr kumimoji="1" lang="ja-JP" altLang="en-US" dirty="0"/>
              <a:t>（フォーアール）は順番がとても大切。</a:t>
            </a:r>
            <a:endParaRPr kumimoji="1" lang="en-US" altLang="ja-JP" dirty="0"/>
          </a:p>
          <a:p>
            <a:pPr marL="165562" indent="-165562">
              <a:buFont typeface="Arial" panose="020B0604020202020204" pitchFamily="34" charset="0"/>
              <a:buChar char="•"/>
            </a:pPr>
            <a:endParaRPr kumimoji="1" lang="en-US" altLang="ja-JP" dirty="0"/>
          </a:p>
          <a:p>
            <a:r>
              <a:rPr kumimoji="1" lang="ja-JP" altLang="en-US" u="none" dirty="0" smtClean="0"/>
              <a:t>・★</a:t>
            </a:r>
            <a:r>
              <a:rPr kumimoji="1" lang="en-US" altLang="ja-JP" dirty="0" smtClean="0"/>
              <a:t>1</a:t>
            </a:r>
            <a:r>
              <a:rPr kumimoji="1" lang="ja-JP" altLang="en-US" dirty="0"/>
              <a:t>番大切なのはリフューズとリデュースで、最初にごみを減らすこと</a:t>
            </a:r>
            <a:r>
              <a:rPr kumimoji="1" lang="ja-JP" altLang="en-US" dirty="0" smtClean="0"/>
              <a:t>。</a:t>
            </a:r>
            <a:endParaRPr kumimoji="1" lang="en-US" altLang="ja-JP" dirty="0" smtClean="0"/>
          </a:p>
          <a:p>
            <a:r>
              <a:rPr kumimoji="1" lang="ja-JP" altLang="en-US" dirty="0" smtClean="0"/>
              <a:t>　繰り返し使って、最後にリサイクル。</a:t>
            </a:r>
            <a:endParaRPr kumimoji="1" lang="en-US" altLang="ja-JP" dirty="0"/>
          </a:p>
          <a:p>
            <a:pPr marL="165562" indent="-165562">
              <a:buFont typeface="Arial" panose="020B0604020202020204" pitchFamily="34" charset="0"/>
              <a:buChar char="•"/>
            </a:pPr>
            <a:endParaRPr kumimoji="1" lang="en-US" altLang="ja-JP" dirty="0"/>
          </a:p>
          <a:p>
            <a:r>
              <a:rPr kumimoji="1" lang="ja-JP" altLang="en-US" dirty="0" smtClean="0"/>
              <a:t>・最初</a:t>
            </a:r>
            <a:r>
              <a:rPr kumimoji="1" lang="ja-JP" altLang="en-US" dirty="0"/>
              <a:t>から減らさなくても、後でリサイクルすればいいんじゃない</a:t>
            </a:r>
            <a:r>
              <a:rPr kumimoji="1" lang="ja-JP" altLang="en-US" dirty="0" smtClean="0"/>
              <a:t>？</a:t>
            </a:r>
            <a:endParaRPr kumimoji="1" lang="en-US" altLang="ja-JP" dirty="0" smtClean="0"/>
          </a:p>
          <a:p>
            <a:r>
              <a:rPr kumimoji="1" lang="ja-JP" altLang="en-US" dirty="0" smtClean="0"/>
              <a:t>　と思うかも</a:t>
            </a:r>
            <a:r>
              <a:rPr kumimoji="1" lang="ja-JP" altLang="en-US" dirty="0"/>
              <a:t>しれないが、リサイクルをするには</a:t>
            </a:r>
            <a:r>
              <a:rPr kumimoji="1" lang="ja-JP" altLang="en-US" dirty="0" smtClean="0"/>
              <a:t>、</a:t>
            </a:r>
            <a:endParaRPr kumimoji="1" lang="en-US" altLang="ja-JP" dirty="0" smtClean="0"/>
          </a:p>
          <a:p>
            <a:r>
              <a:rPr kumimoji="1" lang="ja-JP" altLang="en-US" dirty="0" smtClean="0"/>
              <a:t>　たくさん</a:t>
            </a:r>
            <a:r>
              <a:rPr kumimoji="1" lang="ja-JP" altLang="en-US" dirty="0"/>
              <a:t>のお金やエネルギー</a:t>
            </a:r>
            <a:r>
              <a:rPr kumimoji="1" lang="ja-JP" altLang="en-US" dirty="0" smtClean="0"/>
              <a:t>が必要</a:t>
            </a:r>
            <a:r>
              <a:rPr kumimoji="1" lang="ja-JP" altLang="en-US" dirty="0"/>
              <a:t>なので</a:t>
            </a:r>
            <a:r>
              <a:rPr kumimoji="1" lang="ja-JP" altLang="en-US" dirty="0" smtClean="0"/>
              <a:t>、</a:t>
            </a:r>
            <a:endParaRPr kumimoji="1" lang="en-US" altLang="ja-JP" dirty="0" smtClean="0"/>
          </a:p>
          <a:p>
            <a:r>
              <a:rPr kumimoji="1" lang="ja-JP" altLang="en-US" dirty="0" smtClean="0"/>
              <a:t>　まず</a:t>
            </a:r>
            <a:r>
              <a:rPr kumimoji="1" lang="ja-JP" altLang="en-US" dirty="0"/>
              <a:t>は最初にリフューズ、リデュースでごみ</a:t>
            </a:r>
            <a:r>
              <a:rPr kumimoji="1" lang="ja-JP" altLang="en-US" dirty="0" smtClean="0"/>
              <a:t>を減らす</a:t>
            </a:r>
            <a:r>
              <a:rPr kumimoji="1" lang="ja-JP" altLang="en-US" dirty="0"/>
              <a:t>こと</a:t>
            </a:r>
            <a:r>
              <a:rPr kumimoji="1" lang="ja-JP" altLang="en-US" dirty="0" smtClean="0"/>
              <a:t>が大切</a:t>
            </a:r>
            <a:r>
              <a:rPr kumimoji="1" lang="ja-JP" altLang="en-US" dirty="0"/>
              <a:t>。</a:t>
            </a:r>
            <a:endParaRPr kumimoji="1" lang="en-US" altLang="ja-JP" dirty="0"/>
          </a:p>
          <a:p>
            <a:pPr marL="165562" indent="-165562">
              <a:buFont typeface="Arial" panose="020B0604020202020204" pitchFamily="34" charset="0"/>
              <a:buChar char="•"/>
            </a:pPr>
            <a:endParaRPr kumimoji="1" lang="en-US" altLang="ja-JP" dirty="0"/>
          </a:p>
          <a:p>
            <a:pPr defTabSz="882994">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14</a:t>
            </a:fld>
            <a:endParaRPr kumimoji="1" lang="ja-JP" altLang="en-US">
              <a:solidFill>
                <a:prstClr val="black"/>
              </a:solidFill>
            </a:endParaRPr>
          </a:p>
        </p:txBody>
      </p:sp>
    </p:spTree>
    <p:extLst>
      <p:ext uri="{BB962C8B-B14F-4D97-AF65-F5344CB8AC3E}">
        <p14:creationId xmlns:p14="http://schemas.microsoft.com/office/powerpoint/2010/main" val="4809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つぎ</a:t>
            </a:r>
            <a:r>
              <a:rPr kumimoji="1" lang="ja-JP" altLang="en-US" dirty="0"/>
              <a:t>は</a:t>
            </a:r>
            <a:r>
              <a:rPr kumimoji="1" lang="ja-JP" altLang="en-US" dirty="0" smtClean="0"/>
              <a:t>、ステップ②「ごみ</a:t>
            </a:r>
            <a:r>
              <a:rPr kumimoji="1" lang="ja-JP" altLang="en-US" dirty="0"/>
              <a:t>を減らす方法を考えて</a:t>
            </a:r>
            <a:r>
              <a:rPr kumimoji="1" lang="ja-JP" altLang="en-US" dirty="0" smtClean="0"/>
              <a:t>みよう！」</a:t>
            </a:r>
            <a:endParaRPr kumimoji="1" lang="en-US" altLang="ja-JP" dirty="0"/>
          </a:p>
          <a:p>
            <a:endParaRPr kumimoji="1" lang="en-US" altLang="ja-JP" dirty="0"/>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15</a:t>
            </a:fld>
            <a:endParaRPr kumimoji="1" lang="ja-JP" altLang="en-US">
              <a:solidFill>
                <a:prstClr val="black"/>
              </a:solidFill>
            </a:endParaRPr>
          </a:p>
        </p:txBody>
      </p:sp>
    </p:spTree>
    <p:extLst>
      <p:ext uri="{BB962C8B-B14F-4D97-AF65-F5344CB8AC3E}">
        <p14:creationId xmlns:p14="http://schemas.microsoft.com/office/powerpoint/2010/main" val="105421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家庭ごみのトップ３である</a:t>
            </a:r>
            <a:endParaRPr kumimoji="1" lang="en-US" altLang="ja-JP" dirty="0" smtClean="0"/>
          </a:p>
          <a:p>
            <a:r>
              <a:rPr kumimoji="1" lang="ja-JP" altLang="en-US" dirty="0" smtClean="0"/>
              <a:t>「生ごみ」「紙ごみ」「プラスチックごみ」についてそれぞれ考えてみる。</a:t>
            </a:r>
            <a:endParaRPr kumimoji="1" lang="en-US" altLang="ja-JP" dirty="0" smtClean="0"/>
          </a:p>
          <a:p>
            <a:endParaRPr kumimoji="1" lang="en-US" altLang="ja-JP" dirty="0" smtClean="0"/>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16</a:t>
            </a:fld>
            <a:endParaRPr kumimoji="1" lang="ja-JP" altLang="en-US">
              <a:solidFill>
                <a:prstClr val="black"/>
              </a:solidFill>
            </a:endParaRPr>
          </a:p>
        </p:txBody>
      </p:sp>
    </p:spTree>
    <p:extLst>
      <p:ext uri="{BB962C8B-B14F-4D97-AF65-F5344CB8AC3E}">
        <p14:creationId xmlns:p14="http://schemas.microsoft.com/office/powerpoint/2010/main" val="3713333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p:cNvSpPr>
            <a:spLocks noGrp="1" noRot="1" noChangeAspect="1" noChangeArrowheads="1" noTextEdit="1"/>
          </p:cNvSpPr>
          <p:nvPr>
            <p:ph type="sldImg"/>
          </p:nvPr>
        </p:nvSpPr>
        <p:spPr>
          <a:ln/>
        </p:spPr>
      </p:sp>
      <p:sp>
        <p:nvSpPr>
          <p:cNvPr id="6147"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5589">
              <a:defRPr/>
            </a:pPr>
            <a:r>
              <a:rPr kumimoji="1" lang="ja-JP" altLang="en-US" dirty="0" smtClean="0"/>
              <a:t>（説明例）</a:t>
            </a:r>
            <a:endParaRPr kumimoji="1" lang="en-US" altLang="ja-JP" dirty="0" smtClean="0"/>
          </a:p>
          <a:p>
            <a:r>
              <a:rPr lang="ja-JP" altLang="en-US" dirty="0" smtClean="0"/>
              <a:t>最初は「</a:t>
            </a:r>
            <a:r>
              <a:rPr lang="ja-JP" altLang="en-US" dirty="0"/>
              <a:t>生ごみをへらすヒント」について考える</a:t>
            </a:r>
            <a:endParaRPr lang="en-US" altLang="ja-JP" dirty="0"/>
          </a:p>
          <a:p>
            <a:r>
              <a:rPr lang="ja-JP" altLang="en-US" dirty="0"/>
              <a:t>さっそくクイズを</a:t>
            </a:r>
            <a:r>
              <a:rPr lang="en-US" altLang="ja-JP" dirty="0"/>
              <a:t>2</a:t>
            </a:r>
            <a:r>
              <a:rPr lang="ja-JP" altLang="en-US" dirty="0"/>
              <a:t>問実施</a:t>
            </a:r>
            <a:endParaRPr lang="en-US" altLang="ja-JP" dirty="0"/>
          </a:p>
          <a:p>
            <a:endParaRPr lang="en-US" altLang="ja-JP" dirty="0"/>
          </a:p>
          <a:p>
            <a:pPr defTabSz="915399" eaLnBrk="0" fontAlgn="base" hangingPunct="0">
              <a:spcBef>
                <a:spcPct val="30000"/>
              </a:spcBef>
              <a:spcAft>
                <a:spcPct val="0"/>
              </a:spcAft>
              <a:defRPr/>
            </a:pPr>
            <a:r>
              <a:rPr kumimoji="1" lang="en-US" altLang="ja-JP" dirty="0"/>
              <a:t>【</a:t>
            </a:r>
            <a:r>
              <a:rPr kumimoji="1" lang="ja-JP" altLang="en-US" u="sng" dirty="0"/>
              <a:t>ページおくり</a:t>
            </a:r>
            <a:r>
              <a:rPr kumimoji="1" lang="en-US" altLang="ja-JP" dirty="0"/>
              <a:t>】</a:t>
            </a:r>
          </a:p>
          <a:p>
            <a:endParaRPr lang="ja-JP" altLang="en-US" dirty="0"/>
          </a:p>
        </p:txBody>
      </p:sp>
      <p:sp>
        <p:nvSpPr>
          <p:cNvPr id="6148"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6720">
              <a:defRPr kumimoji="1" sz="1200">
                <a:solidFill>
                  <a:schemeClr val="tx1"/>
                </a:solidFill>
                <a:latin typeface="Times New Roman" panose="02020603050405020304" pitchFamily="18" charset="0"/>
                <a:ea typeface="ＭＳ Ｐゴシック" panose="020B0600070205080204" pitchFamily="50" charset="-128"/>
              </a:defRPr>
            </a:lvl1pPr>
            <a:lvl2pPr marL="743762" indent="-286063" defTabSz="956720">
              <a:defRPr kumimoji="1" sz="1200">
                <a:solidFill>
                  <a:schemeClr val="tx1"/>
                </a:solidFill>
                <a:latin typeface="Times New Roman" panose="02020603050405020304" pitchFamily="18" charset="0"/>
                <a:ea typeface="ＭＳ Ｐゴシック" panose="020B0600070205080204" pitchFamily="50" charset="-128"/>
              </a:defRPr>
            </a:lvl2pPr>
            <a:lvl3pPr marL="1144251" indent="-228851" defTabSz="956720">
              <a:defRPr kumimoji="1" sz="1200">
                <a:solidFill>
                  <a:schemeClr val="tx1"/>
                </a:solidFill>
                <a:latin typeface="Times New Roman" panose="02020603050405020304" pitchFamily="18" charset="0"/>
                <a:ea typeface="ＭＳ Ｐゴシック" panose="020B0600070205080204" pitchFamily="50" charset="-128"/>
              </a:defRPr>
            </a:lvl3pPr>
            <a:lvl4pPr marL="1601950" indent="-228851" defTabSz="956720">
              <a:defRPr kumimoji="1" sz="1200">
                <a:solidFill>
                  <a:schemeClr val="tx1"/>
                </a:solidFill>
                <a:latin typeface="Times New Roman" panose="02020603050405020304" pitchFamily="18" charset="0"/>
                <a:ea typeface="ＭＳ Ｐゴシック" panose="020B0600070205080204" pitchFamily="50" charset="-128"/>
              </a:defRPr>
            </a:lvl4pPr>
            <a:lvl5pPr marL="2059652" indent="-228851" defTabSz="956720">
              <a:defRPr kumimoji="1" sz="1200">
                <a:solidFill>
                  <a:schemeClr val="tx1"/>
                </a:solidFill>
                <a:latin typeface="Times New Roman" panose="02020603050405020304" pitchFamily="18" charset="0"/>
                <a:ea typeface="ＭＳ Ｐゴシック" panose="020B0600070205080204" pitchFamily="50" charset="-128"/>
              </a:defRPr>
            </a:lvl5pPr>
            <a:lvl6pPr marL="2517351" indent="-228851" defTabSz="956720"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6pPr>
            <a:lvl7pPr marL="2975052" indent="-228851" defTabSz="956720"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7pPr>
            <a:lvl8pPr marL="3432751" indent="-228851" defTabSz="956720"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8pPr>
            <a:lvl9pPr marL="3890452" indent="-228851" defTabSz="956720" eaLnBrk="0" fontAlgn="base" hangingPunct="0">
              <a:spcBef>
                <a:spcPct val="0"/>
              </a:spcBef>
              <a:spcAft>
                <a:spcPct val="0"/>
              </a:spcAft>
              <a:defRPr kumimoji="1" sz="12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defRPr/>
            </a:pPr>
            <a:fld id="{7BF48409-3308-4934-BB6B-F6249C4BB629}" type="slidenum">
              <a:rPr lang="en-US" altLang="ja-JP">
                <a:solidFill>
                  <a:srgbClr val="000000"/>
                </a:solidFill>
              </a:rPr>
              <a:pPr fontAlgn="base">
                <a:spcBef>
                  <a:spcPct val="0"/>
                </a:spcBef>
                <a:spcAft>
                  <a:spcPct val="0"/>
                </a:spcAft>
                <a:defRPr/>
              </a:pPr>
              <a:t>17</a:t>
            </a:fld>
            <a:endParaRPr lang="en-US" altLang="ja-JP">
              <a:solidFill>
                <a:srgbClr val="000000"/>
              </a:solidFill>
            </a:endParaRPr>
          </a:p>
        </p:txBody>
      </p:sp>
    </p:spTree>
    <p:extLst>
      <p:ext uri="{BB962C8B-B14F-4D97-AF65-F5344CB8AC3E}">
        <p14:creationId xmlns:p14="http://schemas.microsoft.com/office/powerpoint/2010/main" val="2559827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まず</a:t>
            </a:r>
            <a:r>
              <a:rPr kumimoji="1" lang="ja-JP" altLang="en-US" dirty="0"/>
              <a:t>は説明等せず写真をよく見てもらう</a:t>
            </a:r>
            <a:endParaRPr kumimoji="1" lang="en-US" altLang="ja-JP" dirty="0"/>
          </a:p>
          <a:p>
            <a:endParaRPr kumimoji="1" lang="en-US" altLang="ja-JP" dirty="0"/>
          </a:p>
          <a:p>
            <a:pPr defTabSz="915399" eaLnBrk="0" fontAlgn="base" hangingPunct="0">
              <a:spcBef>
                <a:spcPct val="30000"/>
              </a:spcBef>
              <a:spcAft>
                <a:spcPct val="0"/>
              </a:spcAft>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56720" fontAlgn="base">
              <a:spcBef>
                <a:spcPct val="0"/>
              </a:spcBef>
              <a:spcAft>
                <a:spcPct val="0"/>
              </a:spcAft>
              <a:defRPr/>
            </a:pPr>
            <a:fld id="{9D3ABF24-DB64-4827-9ED3-F87F318A3538}" type="slidenum">
              <a:rPr kumimoji="1" lang="en-US" altLang="ja-JP">
                <a:solidFill>
                  <a:srgbClr val="000000"/>
                </a:solidFill>
                <a:latin typeface="Times New Roman" panose="02020603050405020304" pitchFamily="18" charset="0"/>
                <a:ea typeface="ＭＳ Ｐゴシック" panose="020B0600070205080204" pitchFamily="50" charset="-128"/>
              </a:rPr>
              <a:pPr defTabSz="956720" fontAlgn="base">
                <a:spcBef>
                  <a:spcPct val="0"/>
                </a:spcBef>
                <a:spcAft>
                  <a:spcPct val="0"/>
                </a:spcAft>
                <a:defRPr/>
              </a:pPr>
              <a:t>18</a:t>
            </a:fld>
            <a:endParaRPr kumimoji="1" lang="en-US" altLang="ja-JP">
              <a:solidFill>
                <a:srgbClr val="000000"/>
              </a:solidFill>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3588514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93236" y="9495861"/>
            <a:ext cx="2975964" cy="500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531" indent="-287651"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2197"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307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395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16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9354"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70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4756"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fontAlgn="base">
              <a:spcBef>
                <a:spcPct val="0"/>
              </a:spcBef>
              <a:spcAft>
                <a:spcPct val="0"/>
              </a:spcAft>
              <a:defRPr/>
            </a:pPr>
            <a:fld id="{9146413B-E098-43B4-B354-3BB8FE1838B5}" type="slidenum">
              <a:rPr lang="en-US" altLang="ja-JP">
                <a:solidFill>
                  <a:srgbClr val="000000"/>
                </a:solidFill>
                <a:ea typeface="ＭＳ Ｐゴシック" panose="020B0600070205080204" pitchFamily="50" charset="-128"/>
              </a:rPr>
              <a:pPr fontAlgn="base">
                <a:spcBef>
                  <a:spcPct val="0"/>
                </a:spcBef>
                <a:spcAft>
                  <a:spcPct val="0"/>
                </a:spcAft>
                <a:defRPr/>
              </a:pPr>
              <a:t>19</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8213" y="750888"/>
            <a:ext cx="5000625" cy="3751262"/>
          </a:xfrm>
          <a:ln/>
        </p:spPr>
      </p:sp>
      <p:sp>
        <p:nvSpPr>
          <p:cNvPr id="8196" name="Rectangle 3"/>
          <p:cNvSpPr>
            <a:spLocks noGrp="1" noChangeArrowheads="1"/>
          </p:cNvSpPr>
          <p:nvPr>
            <p:ph type="body" idx="1"/>
          </p:nvPr>
        </p:nvSpPr>
        <p:spPr>
          <a:xfrm>
            <a:off x="915681" y="4747932"/>
            <a:ext cx="5037837" cy="44983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5589">
              <a:spcBef>
                <a:spcPct val="0"/>
              </a:spcBef>
              <a:defRPr/>
            </a:pPr>
            <a:r>
              <a:rPr kumimoji="1" lang="ja-JP" altLang="en-US" dirty="0" smtClean="0"/>
              <a:t>（説明例）</a:t>
            </a:r>
            <a:endParaRPr kumimoji="1" lang="en-US" altLang="ja-JP" dirty="0" smtClean="0"/>
          </a:p>
          <a:p>
            <a:pPr eaLnBrk="1" hangingPunct="1">
              <a:spcBef>
                <a:spcPct val="0"/>
              </a:spcBef>
            </a:pPr>
            <a:r>
              <a:rPr lang="ja-JP" altLang="en-US" dirty="0" smtClean="0">
                <a:latin typeface="+mn-ea"/>
                <a:ea typeface="+mn-ea"/>
              </a:rPr>
              <a:t>では第</a:t>
            </a:r>
            <a:r>
              <a:rPr lang="en-US" altLang="ja-JP" dirty="0" smtClean="0">
                <a:latin typeface="+mn-ea"/>
                <a:ea typeface="+mn-ea"/>
              </a:rPr>
              <a:t>1</a:t>
            </a:r>
            <a:r>
              <a:rPr lang="ja-JP" altLang="en-US" dirty="0" smtClean="0">
                <a:latin typeface="+mn-ea"/>
                <a:ea typeface="+mn-ea"/>
              </a:rPr>
              <a:t>問（問題</a:t>
            </a:r>
            <a:r>
              <a:rPr lang="ja-JP" altLang="en-US" dirty="0">
                <a:latin typeface="+mn-ea"/>
                <a:ea typeface="+mn-ea"/>
              </a:rPr>
              <a:t>と選択肢を</a:t>
            </a:r>
            <a:r>
              <a:rPr lang="ja-JP" altLang="en-US" dirty="0" smtClean="0">
                <a:latin typeface="+mn-ea"/>
                <a:ea typeface="+mn-ea"/>
              </a:rPr>
              <a:t>読み上げる）</a:t>
            </a:r>
            <a:endParaRPr lang="en-US" altLang="ja-JP" dirty="0">
              <a:latin typeface="+mn-ea"/>
              <a:ea typeface="+mn-ea"/>
            </a:endParaRPr>
          </a:p>
          <a:p>
            <a:pPr eaLnBrk="1" hangingPunct="1">
              <a:spcBef>
                <a:spcPct val="0"/>
              </a:spcBef>
            </a:pPr>
            <a:r>
              <a:rPr lang="ja-JP" altLang="en-US" dirty="0">
                <a:latin typeface="+mn-ea"/>
                <a:ea typeface="+mn-ea"/>
              </a:rPr>
              <a:t>グー・チョキ・パーを決めてもらい一斉に手を挙げて</a:t>
            </a:r>
            <a:r>
              <a:rPr lang="ja-JP" altLang="en-US" dirty="0" smtClean="0">
                <a:latin typeface="+mn-ea"/>
                <a:ea typeface="+mn-ea"/>
              </a:rPr>
              <a:t>もらう</a:t>
            </a:r>
            <a:endParaRPr lang="en-US" altLang="ja-JP" dirty="0" smtClean="0">
              <a:latin typeface="+mn-ea"/>
              <a:ea typeface="+mn-ea"/>
            </a:endParaRPr>
          </a:p>
          <a:p>
            <a:pPr eaLnBrk="1" hangingPunct="1">
              <a:spcBef>
                <a:spcPct val="0"/>
              </a:spcBef>
            </a:pPr>
            <a:endParaRPr lang="en-US" altLang="ja-JP" dirty="0" smtClean="0">
              <a:latin typeface="+mn-ea"/>
              <a:ea typeface="+mn-ea"/>
            </a:endParaRPr>
          </a:p>
          <a:p>
            <a:pPr eaLnBrk="1" hangingPunct="1">
              <a:spcBef>
                <a:spcPct val="0"/>
              </a:spcBef>
            </a:pPr>
            <a:r>
              <a:rPr lang="ja-JP" altLang="en-US" dirty="0" smtClean="0">
                <a:latin typeface="+mn-ea"/>
                <a:ea typeface="+mn-ea"/>
              </a:rPr>
              <a:t>答えは</a:t>
            </a:r>
            <a:r>
              <a:rPr lang="en-US" altLang="ja-JP" dirty="0" smtClean="0">
                <a:latin typeface="+mn-ea"/>
                <a:ea typeface="+mn-ea"/>
              </a:rPr>
              <a:t>…</a:t>
            </a:r>
          </a:p>
          <a:p>
            <a:pPr eaLnBrk="1" hangingPunct="1">
              <a:spcBef>
                <a:spcPct val="0"/>
              </a:spcBef>
            </a:pPr>
            <a:endParaRPr lang="en-US" altLang="ja-JP" dirty="0" smtClean="0">
              <a:latin typeface="+mn-ea"/>
              <a:ea typeface="+mn-ea"/>
            </a:endParaRPr>
          </a:p>
          <a:p>
            <a:pPr defTabSz="915494">
              <a:spcBef>
                <a:spcPct val="0"/>
              </a:spcBef>
              <a:defRPr/>
            </a:pPr>
            <a:r>
              <a:rPr kumimoji="1" lang="en-US" altLang="ja-JP" dirty="0" smtClean="0">
                <a:latin typeface="+mn-ea"/>
                <a:ea typeface="+mn-ea"/>
              </a:rPr>
              <a:t>【</a:t>
            </a:r>
            <a:r>
              <a:rPr kumimoji="1" lang="ja-JP" altLang="en-US" u="sng" dirty="0" smtClean="0">
                <a:latin typeface="+mn-ea"/>
                <a:ea typeface="+mn-ea"/>
              </a:rPr>
              <a:t>ページおくり</a:t>
            </a:r>
            <a:r>
              <a:rPr kumimoji="1" lang="en-US" altLang="ja-JP" dirty="0" smtClean="0">
                <a:latin typeface="+mn-ea"/>
                <a:ea typeface="+mn-ea"/>
              </a:rPr>
              <a:t>】</a:t>
            </a:r>
          </a:p>
          <a:p>
            <a:pPr eaLnBrk="1" hangingPunct="1">
              <a:spcBef>
                <a:spcPct val="0"/>
              </a:spcBef>
            </a:pPr>
            <a:endParaRPr lang="ja-JP" altLang="ja-JP" dirty="0">
              <a:latin typeface="+mn-ea"/>
              <a:ea typeface="+mn-ea"/>
            </a:endParaRPr>
          </a:p>
        </p:txBody>
      </p:sp>
    </p:spTree>
    <p:extLst>
      <p:ext uri="{BB962C8B-B14F-4D97-AF65-F5344CB8AC3E}">
        <p14:creationId xmlns:p14="http://schemas.microsoft.com/office/powerpoint/2010/main" val="605197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・３つのステップと</a:t>
            </a:r>
            <a:r>
              <a:rPr kumimoji="1" lang="ja-JP" altLang="en-US" dirty="0"/>
              <a:t>は、「①ごみのことを知ろう！」</a:t>
            </a:r>
            <a:r>
              <a:rPr kumimoji="1" lang="ja-JP" altLang="en-US" dirty="0" smtClean="0"/>
              <a:t>「②ごみ</a:t>
            </a:r>
            <a:r>
              <a:rPr kumimoji="1" lang="ja-JP" altLang="en-US" dirty="0"/>
              <a:t>を減らす方法を考えてみよう！」</a:t>
            </a:r>
            <a:r>
              <a:rPr kumimoji="1" lang="ja-JP" altLang="en-US" dirty="0" smtClean="0"/>
              <a:t>「③作戦</a:t>
            </a:r>
            <a:r>
              <a:rPr kumimoji="1" lang="ja-JP" altLang="en-US" dirty="0"/>
              <a:t>をたてて、チャレンジしよう！」</a:t>
            </a:r>
            <a:endParaRPr kumimoji="1" lang="en-US" altLang="ja-JP" dirty="0"/>
          </a:p>
          <a:p>
            <a:endParaRPr kumimoji="1" lang="ja-JP" altLang="en-US" dirty="0"/>
          </a:p>
          <a:p>
            <a:endParaRPr kumimoji="1" lang="en-US" altLang="ja-JP" dirty="0"/>
          </a:p>
          <a:p>
            <a:r>
              <a:rPr kumimoji="1" lang="en-US" altLang="ja-JP" dirty="0"/>
              <a:t>【</a:t>
            </a:r>
            <a:r>
              <a:rPr kumimoji="1" lang="ja-JP" altLang="en-US" u="sng" dirty="0"/>
              <a:t>ページおくり</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a:t>
            </a:fld>
            <a:endParaRPr kumimoji="1" lang="ja-JP" altLang="en-US">
              <a:solidFill>
                <a:prstClr val="black"/>
              </a:solidFill>
            </a:endParaRPr>
          </a:p>
        </p:txBody>
      </p:sp>
    </p:spTree>
    <p:extLst>
      <p:ext uri="{BB962C8B-B14F-4D97-AF65-F5344CB8AC3E}">
        <p14:creationId xmlns:p14="http://schemas.microsoft.com/office/powerpoint/2010/main" val="937025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93236" y="9495861"/>
            <a:ext cx="2975964" cy="500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531" indent="-287651"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2197"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307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395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16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9354"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70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4756"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fontAlgn="base">
              <a:spcBef>
                <a:spcPct val="0"/>
              </a:spcBef>
              <a:spcAft>
                <a:spcPct val="0"/>
              </a:spcAft>
              <a:defRPr/>
            </a:pPr>
            <a:fld id="{9146413B-E098-43B4-B354-3BB8FE1838B5}" type="slidenum">
              <a:rPr lang="en-US" altLang="ja-JP">
                <a:solidFill>
                  <a:srgbClr val="000000"/>
                </a:solidFill>
                <a:ea typeface="ＭＳ Ｐゴシック" panose="020B0600070205080204" pitchFamily="50" charset="-128"/>
              </a:rPr>
              <a:pPr fontAlgn="base">
                <a:spcBef>
                  <a:spcPct val="0"/>
                </a:spcBef>
                <a:spcAft>
                  <a:spcPct val="0"/>
                </a:spcAft>
                <a:defRPr/>
              </a:pPr>
              <a:t>20</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8213" y="750888"/>
            <a:ext cx="5000625" cy="3751262"/>
          </a:xfrm>
          <a:ln/>
        </p:spPr>
      </p:sp>
      <p:sp>
        <p:nvSpPr>
          <p:cNvPr id="8196" name="Rectangle 3"/>
          <p:cNvSpPr>
            <a:spLocks noGrp="1" noChangeArrowheads="1"/>
          </p:cNvSpPr>
          <p:nvPr>
            <p:ph type="body" idx="1"/>
          </p:nvPr>
        </p:nvSpPr>
        <p:spPr>
          <a:xfrm>
            <a:off x="915681" y="4747932"/>
            <a:ext cx="5037837" cy="44983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5589">
              <a:spcBef>
                <a:spcPct val="0"/>
              </a:spcBef>
              <a:defRPr/>
            </a:pPr>
            <a:r>
              <a:rPr kumimoji="1" lang="ja-JP" altLang="en-US" dirty="0" smtClean="0"/>
              <a:t>（説明例）</a:t>
            </a:r>
            <a:endParaRPr kumimoji="1" lang="en-US" altLang="ja-JP" dirty="0" smtClean="0"/>
          </a:p>
          <a:p>
            <a:pPr eaLnBrk="1" hangingPunct="1">
              <a:spcBef>
                <a:spcPct val="0"/>
              </a:spcBef>
            </a:pPr>
            <a:r>
              <a:rPr lang="ja-JP" altLang="en-US" dirty="0" smtClean="0">
                <a:latin typeface="+mn-ea"/>
              </a:rPr>
              <a:t>答え</a:t>
            </a:r>
            <a:r>
              <a:rPr lang="ja-JP" altLang="en-US" dirty="0">
                <a:latin typeface="+mn-ea"/>
              </a:rPr>
              <a:t>は</a:t>
            </a:r>
            <a:endParaRPr lang="en-US" altLang="ja-JP" dirty="0">
              <a:latin typeface="+mn-ea"/>
            </a:endParaRPr>
          </a:p>
          <a:p>
            <a:pPr eaLnBrk="1" hangingPunct="1">
              <a:spcBef>
                <a:spcPct val="0"/>
              </a:spcBef>
            </a:pPr>
            <a:r>
              <a:rPr lang="ja-JP" altLang="en-US" dirty="0">
                <a:latin typeface="+mn-ea"/>
              </a:rPr>
              <a:t>　パーの「もえるごみに入っていた物」　</a:t>
            </a:r>
            <a:endParaRPr lang="en-US" altLang="ja-JP" dirty="0">
              <a:latin typeface="+mn-ea"/>
            </a:endParaRPr>
          </a:p>
          <a:p>
            <a:pPr eaLnBrk="1" hangingPunct="1">
              <a:spcBef>
                <a:spcPct val="0"/>
              </a:spcBef>
            </a:pPr>
            <a:endParaRPr lang="en-US" altLang="ja-JP" dirty="0">
              <a:latin typeface="+mn-ea"/>
            </a:endParaRPr>
          </a:p>
          <a:p>
            <a:pPr defTabSz="915494">
              <a:spcBef>
                <a:spcPct val="0"/>
              </a:spcBef>
              <a:defRPr/>
            </a:pPr>
            <a:r>
              <a:rPr lang="en-US" altLang="ja-JP" dirty="0">
                <a:latin typeface="+mn-ea"/>
              </a:rPr>
              <a:t>【</a:t>
            </a:r>
            <a:r>
              <a:rPr lang="ja-JP" altLang="en-US" u="sng" dirty="0">
                <a:latin typeface="+mn-ea"/>
              </a:rPr>
              <a:t>ページおくり</a:t>
            </a:r>
            <a:r>
              <a:rPr lang="en-US" altLang="ja-JP" dirty="0">
                <a:latin typeface="+mn-ea"/>
              </a:rPr>
              <a:t>】</a:t>
            </a:r>
          </a:p>
          <a:p>
            <a:pPr eaLnBrk="1" hangingPunct="1">
              <a:spcBef>
                <a:spcPct val="0"/>
              </a:spcBef>
            </a:pPr>
            <a:endParaRPr lang="en-US" altLang="ja-JP" dirty="0">
              <a:latin typeface="+mn-ea"/>
            </a:endParaRPr>
          </a:p>
          <a:p>
            <a:pPr eaLnBrk="1" hangingPunct="1">
              <a:spcBef>
                <a:spcPct val="0"/>
              </a:spcBef>
            </a:pPr>
            <a:endParaRPr lang="ja-JP" altLang="ja-JP" sz="2400" dirty="0">
              <a:latin typeface="+mn-ea"/>
            </a:endParaRPr>
          </a:p>
        </p:txBody>
      </p:sp>
    </p:spTree>
    <p:extLst>
      <p:ext uri="{BB962C8B-B14F-4D97-AF65-F5344CB8AC3E}">
        <p14:creationId xmlns:p14="http://schemas.microsoft.com/office/powerpoint/2010/main" val="2422366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写真</a:t>
            </a:r>
            <a:r>
              <a:rPr kumimoji="1" lang="ja-JP" altLang="en-US" dirty="0"/>
              <a:t>に映っている食べ物はみんなの家から</a:t>
            </a:r>
            <a:r>
              <a:rPr kumimoji="1" lang="ja-JP" altLang="en-US" dirty="0" smtClean="0"/>
              <a:t>集めた燃えるごみ</a:t>
            </a:r>
            <a:r>
              <a:rPr kumimoji="1" lang="ja-JP" altLang="en-US" dirty="0"/>
              <a:t>の中に入っていたもの</a:t>
            </a:r>
            <a:r>
              <a:rPr kumimoji="1" lang="ja-JP" altLang="en-US" dirty="0" smtClean="0"/>
              <a:t>で</a:t>
            </a:r>
            <a:r>
              <a:rPr kumimoji="1" lang="en-US" altLang="ja-JP" dirty="0" smtClean="0"/>
              <a:t>1</a:t>
            </a:r>
            <a:r>
              <a:rPr kumimoji="1" lang="ja-JP" altLang="en-US" dirty="0"/>
              <a:t>回の回収の中にあった</a:t>
            </a:r>
            <a:r>
              <a:rPr kumimoji="1" lang="ja-JP" altLang="en-US" dirty="0" smtClean="0"/>
              <a:t>もの</a:t>
            </a:r>
            <a:endParaRPr kumimoji="1" lang="en-US" altLang="ja-JP" dirty="0" smtClean="0"/>
          </a:p>
          <a:p>
            <a:endParaRPr kumimoji="1" lang="en-US" altLang="ja-JP" dirty="0" smtClean="0"/>
          </a:p>
          <a:p>
            <a:r>
              <a:rPr kumimoji="1" lang="ja-JP" altLang="en-US" dirty="0" smtClean="0"/>
              <a:t>手</a:t>
            </a:r>
            <a:r>
              <a:rPr kumimoji="1" lang="ja-JP" altLang="en-US" dirty="0"/>
              <a:t>つかずのまま（まだ</a:t>
            </a:r>
            <a:r>
              <a:rPr kumimoji="1" lang="en-US" altLang="ja-JP" dirty="0"/>
              <a:t>1</a:t>
            </a:r>
            <a:r>
              <a:rPr kumimoji="1" lang="ja-JP" altLang="en-US" dirty="0"/>
              <a:t>回も袋</a:t>
            </a:r>
            <a:r>
              <a:rPr kumimoji="1" lang="ja-JP" altLang="en-US" dirty="0" smtClean="0"/>
              <a:t>を開けていない</a:t>
            </a:r>
            <a:r>
              <a:rPr kumimoji="1" lang="ja-JP" altLang="en-US" dirty="0"/>
              <a:t>）ものがたくさん捨てられている</a:t>
            </a:r>
            <a:endParaRPr kumimoji="1" lang="en-US" altLang="ja-JP" dirty="0"/>
          </a:p>
          <a:p>
            <a:endParaRPr kumimoji="1" lang="en-US" altLang="ja-JP" dirty="0"/>
          </a:p>
          <a:p>
            <a:pPr defTabSz="915399" eaLnBrk="0" fontAlgn="base" hangingPunct="0">
              <a:spcBef>
                <a:spcPct val="30000"/>
              </a:spcBef>
              <a:spcAft>
                <a:spcPct val="0"/>
              </a:spcAft>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pPr defTabSz="956720" fontAlgn="base">
              <a:spcBef>
                <a:spcPct val="0"/>
              </a:spcBef>
              <a:spcAft>
                <a:spcPct val="0"/>
              </a:spcAft>
              <a:defRPr/>
            </a:pPr>
            <a:fld id="{9D3ABF24-DB64-4827-9ED3-F87F318A3538}" type="slidenum">
              <a:rPr kumimoji="1" lang="en-US" altLang="ja-JP">
                <a:solidFill>
                  <a:srgbClr val="000000"/>
                </a:solidFill>
                <a:latin typeface="Times New Roman" panose="02020603050405020304" pitchFamily="18" charset="0"/>
                <a:ea typeface="ＭＳ Ｐゴシック" panose="020B0600070205080204" pitchFamily="50" charset="-128"/>
              </a:rPr>
              <a:pPr defTabSz="956720" fontAlgn="base">
                <a:spcBef>
                  <a:spcPct val="0"/>
                </a:spcBef>
                <a:spcAft>
                  <a:spcPct val="0"/>
                </a:spcAft>
                <a:defRPr/>
              </a:pPr>
              <a:t>21</a:t>
            </a:fld>
            <a:endParaRPr kumimoji="1" lang="en-US" altLang="ja-JP">
              <a:solidFill>
                <a:srgbClr val="000000"/>
              </a:solidFill>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1122834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93236" y="9495861"/>
            <a:ext cx="2975964" cy="500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531" indent="-287651"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2197"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307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395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16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9354"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70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4756"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fontAlgn="base">
              <a:spcBef>
                <a:spcPct val="0"/>
              </a:spcBef>
              <a:spcAft>
                <a:spcPct val="0"/>
              </a:spcAft>
              <a:defRPr/>
            </a:pPr>
            <a:fld id="{9146413B-E098-43B4-B354-3BB8FE1838B5}" type="slidenum">
              <a:rPr lang="en-US" altLang="ja-JP">
                <a:solidFill>
                  <a:srgbClr val="000000"/>
                </a:solidFill>
                <a:ea typeface="ＭＳ Ｐゴシック" panose="020B0600070205080204" pitchFamily="50" charset="-128"/>
              </a:rPr>
              <a:pPr fontAlgn="base">
                <a:spcBef>
                  <a:spcPct val="0"/>
                </a:spcBef>
                <a:spcAft>
                  <a:spcPct val="0"/>
                </a:spcAft>
                <a:defRPr/>
              </a:pPr>
              <a:t>22</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8213" y="750888"/>
            <a:ext cx="5000625" cy="3751262"/>
          </a:xfrm>
          <a:ln/>
        </p:spPr>
      </p:sp>
      <p:sp>
        <p:nvSpPr>
          <p:cNvPr id="8196" name="Rectangle 3"/>
          <p:cNvSpPr>
            <a:spLocks noGrp="1" noChangeArrowheads="1"/>
          </p:cNvSpPr>
          <p:nvPr>
            <p:ph type="body" idx="1"/>
          </p:nvPr>
        </p:nvSpPr>
        <p:spPr>
          <a:xfrm>
            <a:off x="915681" y="4747932"/>
            <a:ext cx="5037837" cy="44983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5589">
              <a:spcBef>
                <a:spcPct val="0"/>
              </a:spcBef>
              <a:defRPr/>
            </a:pPr>
            <a:r>
              <a:rPr kumimoji="1" lang="ja-JP" altLang="en-US" dirty="0" smtClean="0"/>
              <a:t>（説明例）</a:t>
            </a:r>
            <a:endParaRPr kumimoji="1" lang="en-US" altLang="ja-JP" dirty="0" smtClean="0"/>
          </a:p>
          <a:p>
            <a:pPr eaLnBrk="1" hangingPunct="1">
              <a:spcBef>
                <a:spcPct val="0"/>
              </a:spcBef>
            </a:pPr>
            <a:r>
              <a:rPr lang="ja-JP" altLang="en-US" dirty="0" smtClean="0">
                <a:latin typeface="+mn-ea"/>
                <a:ea typeface="+mn-ea"/>
              </a:rPr>
              <a:t>今</a:t>
            </a:r>
            <a:r>
              <a:rPr lang="ja-JP" altLang="en-US" dirty="0">
                <a:latin typeface="+mn-ea"/>
                <a:ea typeface="+mn-ea"/>
              </a:rPr>
              <a:t>の写真のように何も手をつけない</a:t>
            </a:r>
            <a:r>
              <a:rPr lang="ja-JP" altLang="en-US" dirty="0" smtClean="0">
                <a:latin typeface="+mn-ea"/>
                <a:ea typeface="+mn-ea"/>
              </a:rPr>
              <a:t>まま捨てられて</a:t>
            </a:r>
            <a:r>
              <a:rPr lang="ja-JP" altLang="en-US" dirty="0">
                <a:latin typeface="+mn-ea"/>
                <a:ea typeface="+mn-ea"/>
              </a:rPr>
              <a:t>いる食べ物など、まだ食べられるのに捨てられている食べ物を　★</a:t>
            </a:r>
            <a:endParaRPr lang="en-US" altLang="ja-JP" dirty="0">
              <a:latin typeface="+mn-ea"/>
              <a:ea typeface="+mn-ea"/>
            </a:endParaRPr>
          </a:p>
          <a:p>
            <a:pPr eaLnBrk="1" hangingPunct="1">
              <a:spcBef>
                <a:spcPct val="0"/>
              </a:spcBef>
            </a:pPr>
            <a:endParaRPr lang="en-US" altLang="ja-JP" dirty="0">
              <a:latin typeface="+mn-ea"/>
              <a:ea typeface="+mn-ea"/>
            </a:endParaRPr>
          </a:p>
          <a:p>
            <a:pPr eaLnBrk="1" hangingPunct="1">
              <a:spcBef>
                <a:spcPct val="0"/>
              </a:spcBef>
            </a:pPr>
            <a:r>
              <a:rPr lang="ja-JP" altLang="en-US" dirty="0" smtClean="0">
                <a:latin typeface="+mn-ea"/>
                <a:ea typeface="+mn-ea"/>
              </a:rPr>
              <a:t>「</a:t>
            </a:r>
            <a:r>
              <a:rPr lang="ja-JP" altLang="en-US" dirty="0">
                <a:latin typeface="+mn-ea"/>
                <a:ea typeface="+mn-ea"/>
              </a:rPr>
              <a:t>食品ロス」という</a:t>
            </a:r>
            <a:endParaRPr lang="en-US" altLang="ja-JP" dirty="0">
              <a:latin typeface="+mn-ea"/>
              <a:ea typeface="+mn-ea"/>
            </a:endParaRPr>
          </a:p>
          <a:p>
            <a:pPr eaLnBrk="1" hangingPunct="1">
              <a:spcBef>
                <a:spcPct val="0"/>
              </a:spcBef>
            </a:pPr>
            <a:endParaRPr lang="en-US" altLang="ja-JP" dirty="0">
              <a:latin typeface="+mn-ea"/>
              <a:ea typeface="+mn-ea"/>
            </a:endParaRPr>
          </a:p>
          <a:p>
            <a:pPr eaLnBrk="1" hangingPunct="1">
              <a:spcBef>
                <a:spcPct val="0"/>
              </a:spcBef>
            </a:pPr>
            <a:r>
              <a:rPr lang="ja-JP" altLang="en-US" dirty="0" smtClean="0">
                <a:latin typeface="+mn-ea"/>
                <a:ea typeface="+mn-ea"/>
              </a:rPr>
              <a:t>静岡市</a:t>
            </a:r>
            <a:r>
              <a:rPr lang="ja-JP" altLang="en-US" dirty="0">
                <a:latin typeface="+mn-ea"/>
                <a:ea typeface="+mn-ea"/>
              </a:rPr>
              <a:t>の生ごみの２５％は食品ロスなので、食品ロスを減らせば生ごみを減らせることになる</a:t>
            </a:r>
            <a:endParaRPr lang="en-US" altLang="ja-JP" dirty="0">
              <a:latin typeface="+mn-ea"/>
              <a:ea typeface="+mn-ea"/>
            </a:endParaRPr>
          </a:p>
          <a:p>
            <a:pPr eaLnBrk="1" hangingPunct="1">
              <a:spcBef>
                <a:spcPct val="0"/>
              </a:spcBef>
            </a:pPr>
            <a:endParaRPr lang="en-US" altLang="ja-JP" dirty="0">
              <a:latin typeface="+mn-ea"/>
              <a:ea typeface="+mn-ea"/>
            </a:endParaRPr>
          </a:p>
          <a:p>
            <a:pPr defTabSz="915399" fontAlgn="base">
              <a:spcBef>
                <a:spcPct val="0"/>
              </a:spcBef>
              <a:spcAft>
                <a:spcPct val="0"/>
              </a:spcAft>
              <a:defRPr/>
            </a:pPr>
            <a:r>
              <a:rPr kumimoji="1" lang="en-US" altLang="ja-JP" dirty="0">
                <a:latin typeface="+mn-ea"/>
                <a:ea typeface="+mn-ea"/>
              </a:rPr>
              <a:t>【</a:t>
            </a:r>
            <a:r>
              <a:rPr kumimoji="1" lang="ja-JP" altLang="en-US" u="sng" dirty="0">
                <a:latin typeface="+mn-ea"/>
                <a:ea typeface="+mn-ea"/>
              </a:rPr>
              <a:t>ページおくり</a:t>
            </a:r>
            <a:r>
              <a:rPr kumimoji="1" lang="en-US" altLang="ja-JP" dirty="0">
                <a:latin typeface="+mn-ea"/>
                <a:ea typeface="+mn-ea"/>
              </a:rPr>
              <a:t>】</a:t>
            </a:r>
          </a:p>
          <a:p>
            <a:pPr eaLnBrk="1" hangingPunct="1">
              <a:spcBef>
                <a:spcPct val="0"/>
              </a:spcBef>
            </a:pPr>
            <a:endParaRPr lang="en-US" altLang="ja-JP" dirty="0">
              <a:ea typeface="ＭＳ Ｐゴシック" panose="020B0600070205080204" pitchFamily="50" charset="-128"/>
            </a:endParaRPr>
          </a:p>
          <a:p>
            <a:pPr eaLnBrk="1" hangingPunct="1">
              <a:spcBef>
                <a:spcPct val="0"/>
              </a:spcBef>
            </a:pPr>
            <a:r>
              <a:rPr lang="ja-JP" altLang="en-US" sz="2400" dirty="0">
                <a:ea typeface="ＭＳ Ｐゴシック" panose="020B0600070205080204" pitchFamily="50" charset="-128"/>
              </a:rPr>
              <a:t>　</a:t>
            </a:r>
            <a:endParaRPr lang="ja-JP" altLang="ja-JP" sz="2400" dirty="0">
              <a:ea typeface="ＭＳ Ｐゴシック" panose="020B0600070205080204" pitchFamily="50" charset="-128"/>
            </a:endParaRPr>
          </a:p>
        </p:txBody>
      </p:sp>
    </p:spTree>
    <p:extLst>
      <p:ext uri="{BB962C8B-B14F-4D97-AF65-F5344CB8AC3E}">
        <p14:creationId xmlns:p14="http://schemas.microsoft.com/office/powerpoint/2010/main" val="1609169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93236" y="9495861"/>
            <a:ext cx="2975964" cy="500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531" indent="-287651"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2197"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307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395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16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9354"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70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4756"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fontAlgn="base">
              <a:spcBef>
                <a:spcPct val="0"/>
              </a:spcBef>
              <a:spcAft>
                <a:spcPct val="0"/>
              </a:spcAft>
              <a:defRPr/>
            </a:pPr>
            <a:fld id="{9146413B-E098-43B4-B354-3BB8FE1838B5}" type="slidenum">
              <a:rPr lang="en-US" altLang="ja-JP">
                <a:solidFill>
                  <a:srgbClr val="000000"/>
                </a:solidFill>
                <a:ea typeface="ＭＳ Ｐゴシック" panose="020B0600070205080204" pitchFamily="50" charset="-128"/>
              </a:rPr>
              <a:pPr fontAlgn="base">
                <a:spcBef>
                  <a:spcPct val="0"/>
                </a:spcBef>
                <a:spcAft>
                  <a:spcPct val="0"/>
                </a:spcAft>
                <a:defRPr/>
              </a:pPr>
              <a:t>23</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8213" y="750888"/>
            <a:ext cx="5000625" cy="3751262"/>
          </a:xfrm>
          <a:ln/>
        </p:spPr>
      </p:sp>
      <p:sp>
        <p:nvSpPr>
          <p:cNvPr id="8196" name="Rectangle 3"/>
          <p:cNvSpPr>
            <a:spLocks noGrp="1" noChangeArrowheads="1"/>
          </p:cNvSpPr>
          <p:nvPr>
            <p:ph type="body" idx="1"/>
          </p:nvPr>
        </p:nvSpPr>
        <p:spPr>
          <a:xfrm>
            <a:off x="915681" y="4747932"/>
            <a:ext cx="5037837" cy="44983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5589">
              <a:spcBef>
                <a:spcPct val="0"/>
              </a:spcBef>
              <a:defRPr/>
            </a:pPr>
            <a:r>
              <a:rPr kumimoji="1" lang="ja-JP" altLang="en-US" dirty="0" smtClean="0"/>
              <a:t>（説明例）</a:t>
            </a:r>
            <a:endParaRPr kumimoji="1" lang="en-US" altLang="ja-JP" dirty="0" smtClean="0"/>
          </a:p>
          <a:p>
            <a:pPr eaLnBrk="1" hangingPunct="1">
              <a:spcBef>
                <a:spcPct val="0"/>
              </a:spcBef>
            </a:pPr>
            <a:r>
              <a:rPr lang="ja-JP" altLang="en-US" dirty="0" smtClean="0">
                <a:latin typeface="+mn-ea"/>
                <a:ea typeface="+mn-ea"/>
              </a:rPr>
              <a:t>続いて第</a:t>
            </a:r>
            <a:r>
              <a:rPr lang="en-US" altLang="ja-JP" dirty="0" smtClean="0">
                <a:latin typeface="+mn-ea"/>
                <a:ea typeface="+mn-ea"/>
              </a:rPr>
              <a:t>2</a:t>
            </a:r>
            <a:r>
              <a:rPr lang="ja-JP" altLang="en-US" dirty="0" smtClean="0">
                <a:latin typeface="+mn-ea"/>
                <a:ea typeface="+mn-ea"/>
              </a:rPr>
              <a:t>問。（問題</a:t>
            </a:r>
            <a:r>
              <a:rPr lang="ja-JP" altLang="en-US" dirty="0">
                <a:latin typeface="+mn-ea"/>
                <a:ea typeface="+mn-ea"/>
              </a:rPr>
              <a:t>と選択肢を</a:t>
            </a:r>
            <a:r>
              <a:rPr lang="ja-JP" altLang="en-US" dirty="0" smtClean="0">
                <a:latin typeface="+mn-ea"/>
                <a:ea typeface="+mn-ea"/>
              </a:rPr>
              <a:t>読み上げる）</a:t>
            </a:r>
            <a:endParaRPr lang="en-US" altLang="ja-JP" dirty="0">
              <a:latin typeface="+mn-ea"/>
              <a:ea typeface="+mn-ea"/>
            </a:endParaRPr>
          </a:p>
          <a:p>
            <a:pPr eaLnBrk="1" hangingPunct="1">
              <a:spcBef>
                <a:spcPct val="0"/>
              </a:spcBef>
            </a:pPr>
            <a:r>
              <a:rPr lang="ja-JP" altLang="en-US" dirty="0">
                <a:latin typeface="+mn-ea"/>
                <a:ea typeface="+mn-ea"/>
              </a:rPr>
              <a:t>グー・チョキ・パーを決めてもらい一斉に手を挙げてもらう</a:t>
            </a:r>
            <a:endParaRPr lang="ja-JP" altLang="ja-JP" dirty="0">
              <a:latin typeface="+mn-ea"/>
              <a:ea typeface="+mn-ea"/>
            </a:endParaRPr>
          </a:p>
          <a:p>
            <a:pPr eaLnBrk="1" hangingPunct="1">
              <a:spcBef>
                <a:spcPct val="0"/>
              </a:spcBef>
            </a:pPr>
            <a:endParaRPr lang="en-US" altLang="ja-JP" dirty="0" smtClean="0">
              <a:latin typeface="+mn-ea"/>
              <a:ea typeface="+mn-ea"/>
            </a:endParaRPr>
          </a:p>
          <a:p>
            <a:pPr defTabSz="915589">
              <a:spcBef>
                <a:spcPct val="0"/>
              </a:spcBef>
              <a:defRPr/>
            </a:pPr>
            <a:r>
              <a:rPr lang="ja-JP" altLang="en-US" dirty="0">
                <a:latin typeface="+mn-ea"/>
              </a:rPr>
              <a:t>ヒント：ゾウ</a:t>
            </a:r>
            <a:r>
              <a:rPr lang="en-US" altLang="ja-JP" dirty="0">
                <a:latin typeface="+mn-ea"/>
              </a:rPr>
              <a:t>1</a:t>
            </a:r>
            <a:r>
              <a:rPr lang="ja-JP" altLang="en-US" dirty="0">
                <a:latin typeface="+mn-ea"/>
              </a:rPr>
              <a:t>頭の重さが大人</a:t>
            </a:r>
            <a:r>
              <a:rPr lang="en-US" altLang="ja-JP" dirty="0">
                <a:latin typeface="+mn-ea"/>
              </a:rPr>
              <a:t>100</a:t>
            </a:r>
            <a:r>
              <a:rPr lang="ja-JP" altLang="en-US" dirty="0">
                <a:latin typeface="+mn-ea"/>
              </a:rPr>
              <a:t>人と同じぐらい</a:t>
            </a:r>
            <a:endParaRPr lang="en-US" altLang="ja-JP" dirty="0">
              <a:latin typeface="+mn-ea"/>
            </a:endParaRPr>
          </a:p>
          <a:p>
            <a:pPr eaLnBrk="1" hangingPunct="1">
              <a:spcBef>
                <a:spcPct val="0"/>
              </a:spcBef>
            </a:pPr>
            <a:endParaRPr lang="en-US" altLang="ja-JP" dirty="0">
              <a:latin typeface="+mn-ea"/>
              <a:ea typeface="+mn-ea"/>
            </a:endParaRPr>
          </a:p>
          <a:p>
            <a:pPr eaLnBrk="1" hangingPunct="1">
              <a:spcBef>
                <a:spcPct val="0"/>
              </a:spcBef>
            </a:pPr>
            <a:r>
              <a:rPr lang="ja-JP" altLang="en-US" dirty="0">
                <a:latin typeface="+mn-ea"/>
                <a:ea typeface="+mn-ea"/>
              </a:rPr>
              <a:t>答えは</a:t>
            </a:r>
            <a:r>
              <a:rPr lang="en-US" altLang="ja-JP" dirty="0">
                <a:latin typeface="+mn-ea"/>
                <a:ea typeface="+mn-ea"/>
              </a:rPr>
              <a:t>…</a:t>
            </a:r>
          </a:p>
          <a:p>
            <a:pPr eaLnBrk="1" hangingPunct="1">
              <a:spcBef>
                <a:spcPct val="0"/>
              </a:spcBef>
            </a:pPr>
            <a:endParaRPr lang="en-US" altLang="ja-JP" dirty="0">
              <a:latin typeface="+mn-ea"/>
              <a:ea typeface="+mn-ea"/>
            </a:endParaRPr>
          </a:p>
          <a:p>
            <a:pPr defTabSz="915399" fontAlgn="base">
              <a:spcBef>
                <a:spcPct val="0"/>
              </a:spcBef>
              <a:spcAft>
                <a:spcPct val="0"/>
              </a:spcAft>
              <a:defRPr/>
            </a:pPr>
            <a:r>
              <a:rPr lang="en-US" altLang="ja-JP" dirty="0">
                <a:latin typeface="+mn-ea"/>
                <a:ea typeface="+mn-ea"/>
              </a:rPr>
              <a:t>【</a:t>
            </a:r>
            <a:r>
              <a:rPr lang="ja-JP" altLang="en-US" u="sng" dirty="0">
                <a:latin typeface="+mn-ea"/>
                <a:ea typeface="+mn-ea"/>
              </a:rPr>
              <a:t>ページおくり</a:t>
            </a:r>
            <a:r>
              <a:rPr lang="en-US" altLang="ja-JP" dirty="0">
                <a:latin typeface="+mn-ea"/>
                <a:ea typeface="+mn-ea"/>
              </a:rPr>
              <a:t>】</a:t>
            </a:r>
          </a:p>
          <a:p>
            <a:pPr eaLnBrk="1" hangingPunct="1">
              <a:spcBef>
                <a:spcPct val="0"/>
              </a:spcBef>
            </a:pPr>
            <a:endParaRPr lang="ja-JP" altLang="ja-JP" sz="2400" dirty="0">
              <a:ea typeface="ＭＳ Ｐゴシック" panose="020B0600070205080204" pitchFamily="50" charset="-128"/>
            </a:endParaRPr>
          </a:p>
        </p:txBody>
      </p:sp>
    </p:spTree>
    <p:extLst>
      <p:ext uri="{BB962C8B-B14F-4D97-AF65-F5344CB8AC3E}">
        <p14:creationId xmlns:p14="http://schemas.microsoft.com/office/powerpoint/2010/main" val="2487802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xfrm>
            <a:off x="3893236" y="9495861"/>
            <a:ext cx="2975964" cy="500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8531" indent="-287651"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2197"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307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3955" indent="-230439" defTabSz="963077">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316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9354"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7055"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4756" indent="-230439" defTabSz="963077"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fontAlgn="base">
              <a:spcBef>
                <a:spcPct val="0"/>
              </a:spcBef>
              <a:spcAft>
                <a:spcPct val="0"/>
              </a:spcAft>
              <a:defRPr/>
            </a:pPr>
            <a:fld id="{9146413B-E098-43B4-B354-3BB8FE1838B5}" type="slidenum">
              <a:rPr lang="en-US" altLang="ja-JP">
                <a:solidFill>
                  <a:srgbClr val="000000"/>
                </a:solidFill>
                <a:ea typeface="ＭＳ Ｐゴシック" panose="020B0600070205080204" pitchFamily="50" charset="-128"/>
              </a:rPr>
              <a:pPr fontAlgn="base">
                <a:spcBef>
                  <a:spcPct val="0"/>
                </a:spcBef>
                <a:spcAft>
                  <a:spcPct val="0"/>
                </a:spcAft>
                <a:defRPr/>
              </a:pPr>
              <a:t>24</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xfrm>
            <a:off x="938213" y="750888"/>
            <a:ext cx="5000625" cy="3751262"/>
          </a:xfrm>
          <a:ln/>
        </p:spPr>
      </p:sp>
      <p:sp>
        <p:nvSpPr>
          <p:cNvPr id="8196" name="Rectangle 3"/>
          <p:cNvSpPr>
            <a:spLocks noGrp="1" noChangeArrowheads="1"/>
          </p:cNvSpPr>
          <p:nvPr>
            <p:ph type="body" idx="1"/>
          </p:nvPr>
        </p:nvSpPr>
        <p:spPr>
          <a:xfrm>
            <a:off x="915681" y="4747932"/>
            <a:ext cx="5037837" cy="44983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5589">
              <a:spcBef>
                <a:spcPct val="0"/>
              </a:spcBef>
              <a:defRPr/>
            </a:pPr>
            <a:r>
              <a:rPr kumimoji="1" lang="ja-JP" altLang="en-US" dirty="0" smtClean="0"/>
              <a:t>（説明例）</a:t>
            </a:r>
            <a:endParaRPr kumimoji="1" lang="en-US" altLang="ja-JP" dirty="0" smtClean="0"/>
          </a:p>
          <a:p>
            <a:pPr eaLnBrk="1" hangingPunct="1">
              <a:spcBef>
                <a:spcPct val="0"/>
              </a:spcBef>
            </a:pPr>
            <a:r>
              <a:rPr lang="ja-JP" altLang="en-US" dirty="0" smtClean="0">
                <a:latin typeface="+mn-ea"/>
                <a:ea typeface="+mn-ea"/>
              </a:rPr>
              <a:t>静岡市</a:t>
            </a:r>
            <a:r>
              <a:rPr lang="ja-JP" altLang="en-US" dirty="0">
                <a:latin typeface="+mn-ea"/>
                <a:ea typeface="+mn-ea"/>
              </a:rPr>
              <a:t>の人口は約</a:t>
            </a:r>
            <a:r>
              <a:rPr lang="en-US" altLang="ja-JP" dirty="0">
                <a:latin typeface="+mn-ea"/>
                <a:ea typeface="+mn-ea"/>
              </a:rPr>
              <a:t>70</a:t>
            </a:r>
            <a:r>
              <a:rPr lang="ja-JP" altLang="en-US" dirty="0">
                <a:latin typeface="+mn-ea"/>
                <a:ea typeface="+mn-ea"/>
              </a:rPr>
              <a:t>万人。それよりも</a:t>
            </a:r>
            <a:r>
              <a:rPr lang="ja-JP" altLang="en-US" dirty="0" smtClean="0">
                <a:latin typeface="+mn-ea"/>
                <a:ea typeface="+mn-ea"/>
              </a:rPr>
              <a:t>多い。</a:t>
            </a:r>
            <a:endParaRPr lang="en-US" altLang="ja-JP" dirty="0">
              <a:latin typeface="+mn-ea"/>
              <a:ea typeface="+mn-ea"/>
            </a:endParaRPr>
          </a:p>
          <a:p>
            <a:pPr eaLnBrk="1" hangingPunct="1">
              <a:spcBef>
                <a:spcPct val="0"/>
              </a:spcBef>
            </a:pPr>
            <a:endParaRPr lang="en-US" altLang="ja-JP" dirty="0">
              <a:latin typeface="+mn-ea"/>
              <a:ea typeface="+mn-ea"/>
            </a:endParaRPr>
          </a:p>
          <a:p>
            <a:pPr defTabSz="915399" fontAlgn="base">
              <a:spcBef>
                <a:spcPct val="0"/>
              </a:spcBef>
              <a:spcAft>
                <a:spcPct val="0"/>
              </a:spcAft>
              <a:defRPr/>
            </a:pPr>
            <a:r>
              <a:rPr lang="en-US" altLang="ja-JP" dirty="0">
                <a:latin typeface="+mn-ea"/>
                <a:ea typeface="+mn-ea"/>
              </a:rPr>
              <a:t>【</a:t>
            </a:r>
            <a:r>
              <a:rPr lang="ja-JP" altLang="en-US" u="sng" dirty="0">
                <a:latin typeface="+mn-ea"/>
                <a:ea typeface="+mn-ea"/>
              </a:rPr>
              <a:t>ページおくり</a:t>
            </a:r>
            <a:r>
              <a:rPr lang="en-US" altLang="ja-JP" dirty="0">
                <a:latin typeface="+mn-ea"/>
                <a:ea typeface="+mn-ea"/>
              </a:rPr>
              <a:t>】</a:t>
            </a:r>
          </a:p>
          <a:p>
            <a:pPr eaLnBrk="1" hangingPunct="1">
              <a:spcBef>
                <a:spcPct val="0"/>
              </a:spcBef>
            </a:pPr>
            <a:endParaRPr lang="en-US" altLang="ja-JP" sz="2400" dirty="0">
              <a:ea typeface="ＭＳ Ｐゴシック" panose="020B0600070205080204" pitchFamily="50" charset="-128"/>
            </a:endParaRPr>
          </a:p>
          <a:p>
            <a:pPr eaLnBrk="1" hangingPunct="1">
              <a:spcBef>
                <a:spcPct val="0"/>
              </a:spcBef>
            </a:pPr>
            <a:endParaRPr lang="ja-JP" altLang="ja-JP" sz="2400" dirty="0">
              <a:ea typeface="ＭＳ Ｐゴシック" panose="020B0600070205080204" pitchFamily="50" charset="-128"/>
            </a:endParaRPr>
          </a:p>
        </p:txBody>
      </p:sp>
    </p:spTree>
    <p:extLst>
      <p:ext uri="{BB962C8B-B14F-4D97-AF65-F5344CB8AC3E}">
        <p14:creationId xmlns:p14="http://schemas.microsoft.com/office/powerpoint/2010/main" val="672085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日本</a:t>
            </a:r>
            <a:r>
              <a:rPr kumimoji="1" lang="ja-JP" altLang="en-US" dirty="0"/>
              <a:t>の食品ロス量は</a:t>
            </a:r>
            <a:r>
              <a:rPr kumimoji="1" lang="en-US" altLang="ja-JP" dirty="0"/>
              <a:t>612</a:t>
            </a:r>
            <a:r>
              <a:rPr kumimoji="1" lang="ja-JP" altLang="en-US" dirty="0"/>
              <a:t>万トン</a:t>
            </a:r>
            <a:endParaRPr kumimoji="1" lang="en-US" altLang="ja-JP" dirty="0"/>
          </a:p>
          <a:p>
            <a:r>
              <a:rPr kumimoji="1" lang="ja-JP" altLang="en-US" dirty="0"/>
              <a:t>日本中の人</a:t>
            </a:r>
            <a:r>
              <a:rPr kumimoji="1" lang="ja-JP" altLang="en-US" dirty="0" smtClean="0"/>
              <a:t>が毎日お茶椀一杯</a:t>
            </a:r>
            <a:r>
              <a:rPr kumimoji="1" lang="ja-JP" altLang="en-US" dirty="0"/>
              <a:t>捨てている量であることを伝え、量を身近に感じてもらう　★</a:t>
            </a:r>
            <a:endParaRPr kumimoji="1" lang="en-US" altLang="ja-JP" dirty="0"/>
          </a:p>
          <a:p>
            <a:endParaRPr kumimoji="1" lang="en-US" altLang="ja-JP" dirty="0"/>
          </a:p>
          <a:p>
            <a:r>
              <a:rPr kumimoji="1" lang="ja-JP" altLang="en-US" dirty="0"/>
              <a:t>どこ</a:t>
            </a:r>
            <a:r>
              <a:rPr kumimoji="1" lang="ja-JP" altLang="en-US" dirty="0" smtClean="0"/>
              <a:t>で捨てられて</a:t>
            </a:r>
            <a:r>
              <a:rPr kumimoji="1" lang="ja-JP" altLang="en-US" dirty="0"/>
              <a:t>いるのか？　★</a:t>
            </a:r>
            <a:endParaRPr kumimoji="1" lang="en-US" altLang="ja-JP" dirty="0"/>
          </a:p>
          <a:p>
            <a:endParaRPr kumimoji="1" lang="en-US" altLang="ja-JP" dirty="0"/>
          </a:p>
          <a:p>
            <a:r>
              <a:rPr kumimoji="1" lang="ja-JP" altLang="en-US" dirty="0"/>
              <a:t>半分はお店（スーパーやコンビニの売れ残りやレストランの食べ残し）だが</a:t>
            </a:r>
            <a:endParaRPr kumimoji="1" lang="en-US" altLang="ja-JP" dirty="0"/>
          </a:p>
          <a:p>
            <a:r>
              <a:rPr kumimoji="1" lang="ja-JP" altLang="en-US" dirty="0"/>
              <a:t>半分は家から</a:t>
            </a:r>
            <a:r>
              <a:rPr kumimoji="1" lang="ja-JP" altLang="en-US" dirty="0" smtClean="0"/>
              <a:t>でている</a:t>
            </a:r>
            <a:endParaRPr kumimoji="1" lang="en-US" altLang="ja-JP" dirty="0" smtClean="0"/>
          </a:p>
          <a:p>
            <a:endParaRPr kumimoji="1" lang="en-US" altLang="ja-JP" dirty="0" smtClean="0"/>
          </a:p>
          <a:p>
            <a:pPr defTabSz="915494">
              <a:defRPr/>
            </a:pPr>
            <a:r>
              <a:rPr kumimoji="1" lang="en-US" altLang="ja-JP" dirty="0" smtClean="0"/>
              <a:t>【</a:t>
            </a:r>
            <a:r>
              <a:rPr kumimoji="1" lang="ja-JP" altLang="en-US" u="sng" dirty="0" smtClean="0"/>
              <a:t>ページおくり</a:t>
            </a:r>
            <a:r>
              <a:rPr kumimoji="1" lang="en-US" altLang="ja-JP" dirty="0" smtClean="0"/>
              <a:t>】</a:t>
            </a:r>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defTabSz="956720" fontAlgn="base">
              <a:spcBef>
                <a:spcPct val="0"/>
              </a:spcBef>
              <a:spcAft>
                <a:spcPct val="0"/>
              </a:spcAft>
              <a:defRPr/>
            </a:pPr>
            <a:fld id="{9D3ABF24-DB64-4827-9ED3-F87F318A3538}" type="slidenum">
              <a:rPr kumimoji="1" lang="en-US" altLang="ja-JP">
                <a:solidFill>
                  <a:srgbClr val="000000"/>
                </a:solidFill>
                <a:latin typeface="Times New Roman" panose="02020603050405020304" pitchFamily="18" charset="0"/>
                <a:ea typeface="ＭＳ Ｐゴシック" panose="020B0600070205080204" pitchFamily="50" charset="-128"/>
              </a:rPr>
              <a:pPr defTabSz="956720" fontAlgn="base">
                <a:spcBef>
                  <a:spcPct val="0"/>
                </a:spcBef>
                <a:spcAft>
                  <a:spcPct val="0"/>
                </a:spcAft>
                <a:defRPr/>
              </a:pPr>
              <a:t>25</a:t>
            </a:fld>
            <a:endParaRPr kumimoji="1" lang="en-US" altLang="ja-JP">
              <a:solidFill>
                <a:srgbClr val="000000"/>
              </a:solidFill>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2367271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家</a:t>
            </a:r>
            <a:r>
              <a:rPr kumimoji="1" lang="ja-JP" altLang="en-US" dirty="0"/>
              <a:t>から出る食品ロスにはどんなものがあるか　★</a:t>
            </a:r>
            <a:endParaRPr kumimoji="1" lang="en-US" altLang="ja-JP" dirty="0"/>
          </a:p>
          <a:p>
            <a:endParaRPr kumimoji="1" lang="en-US" altLang="ja-JP" dirty="0"/>
          </a:p>
          <a:p>
            <a:r>
              <a:rPr kumimoji="1" lang="ja-JP" altLang="en-US" dirty="0" smtClean="0"/>
              <a:t>・食べ残し</a:t>
            </a:r>
            <a:r>
              <a:rPr kumimoji="1" lang="ja-JP" altLang="en-US" dirty="0"/>
              <a:t>　</a:t>
            </a:r>
            <a:r>
              <a:rPr kumimoji="1" lang="ja-JP" altLang="en-US" dirty="0" smtClean="0"/>
              <a:t>★</a:t>
            </a:r>
            <a:endParaRPr kumimoji="1" lang="en-US" altLang="ja-JP" dirty="0" smtClean="0"/>
          </a:p>
          <a:p>
            <a:r>
              <a:rPr kumimoji="1" lang="ja-JP" altLang="en-US" dirty="0" smtClean="0"/>
              <a:t>　なぜ</a:t>
            </a:r>
            <a:r>
              <a:rPr kumimoji="1" lang="ja-JP" altLang="en-US" dirty="0"/>
              <a:t>「食べ残し」がでるのか　</a:t>
            </a:r>
            <a:r>
              <a:rPr kumimoji="1" lang="ja-JP" altLang="en-US" dirty="0" smtClean="0"/>
              <a:t>★</a:t>
            </a:r>
            <a:endParaRPr kumimoji="1" lang="en-US" altLang="ja-JP" dirty="0" smtClean="0"/>
          </a:p>
          <a:p>
            <a:r>
              <a:rPr kumimoji="1" lang="ja-JP" altLang="en-US" dirty="0" smtClean="0"/>
              <a:t>　たとえば</a:t>
            </a:r>
            <a:r>
              <a:rPr kumimoji="1" lang="ja-JP" altLang="en-US" dirty="0" smtClean="0"/>
              <a:t>「好き嫌いを</a:t>
            </a:r>
            <a:r>
              <a:rPr kumimoji="1" lang="ja-JP" altLang="en-US" dirty="0"/>
              <a:t>する」や</a:t>
            </a:r>
            <a:r>
              <a:rPr kumimoji="1" lang="ja-JP" altLang="en-US" dirty="0" smtClean="0"/>
              <a:t>「作りすぎて残して</a:t>
            </a:r>
            <a:r>
              <a:rPr kumimoji="1" lang="ja-JP" altLang="en-US" dirty="0"/>
              <a:t>しまう」など</a:t>
            </a:r>
            <a:endParaRPr kumimoji="1" lang="en-US" altLang="ja-JP" dirty="0"/>
          </a:p>
          <a:p>
            <a:endParaRPr kumimoji="1" lang="en-US" altLang="ja-JP" dirty="0"/>
          </a:p>
          <a:p>
            <a:r>
              <a:rPr kumimoji="1" lang="ja-JP" altLang="en-US" dirty="0" smtClean="0"/>
              <a:t>・過剰</a:t>
            </a:r>
            <a:r>
              <a:rPr kumimoji="1" lang="ja-JP" altLang="en-US" dirty="0" smtClean="0"/>
              <a:t>除去（食べられる</a:t>
            </a:r>
            <a:r>
              <a:rPr kumimoji="1" lang="ja-JP" altLang="en-US" dirty="0"/>
              <a:t>部分も捨てて</a:t>
            </a:r>
            <a:r>
              <a:rPr kumimoji="1" lang="ja-JP" altLang="en-US" dirty="0" smtClean="0"/>
              <a:t>いる）</a:t>
            </a:r>
            <a:r>
              <a:rPr kumimoji="1" lang="ja-JP" altLang="en-US" dirty="0"/>
              <a:t>　</a:t>
            </a:r>
            <a:r>
              <a:rPr kumimoji="1" lang="ja-JP" altLang="en-US" dirty="0" smtClean="0"/>
              <a:t>★</a:t>
            </a:r>
            <a:endParaRPr kumimoji="1" lang="en-US" altLang="ja-JP" dirty="0" smtClean="0"/>
          </a:p>
          <a:p>
            <a:r>
              <a:rPr kumimoji="1" lang="ja-JP" altLang="en-US" baseline="0" dirty="0" smtClean="0"/>
              <a:t>　</a:t>
            </a:r>
            <a:r>
              <a:rPr kumimoji="1" lang="ja-JP" altLang="en-US" dirty="0" smtClean="0"/>
              <a:t>これ</a:t>
            </a:r>
            <a:r>
              <a:rPr kumimoji="1" lang="ja-JP" altLang="en-US" dirty="0"/>
              <a:t>は、野菜や果物の皮をむく時に厚く</a:t>
            </a:r>
            <a:r>
              <a:rPr kumimoji="1" lang="ja-JP" altLang="en-US" dirty="0" smtClean="0"/>
              <a:t>むきすぎて、</a:t>
            </a:r>
            <a:endParaRPr kumimoji="1" lang="en-US" altLang="ja-JP" dirty="0" smtClean="0"/>
          </a:p>
          <a:p>
            <a:r>
              <a:rPr kumimoji="1" lang="ja-JP" altLang="en-US" dirty="0" smtClean="0"/>
              <a:t>　食べられる部分も皮と一緒に捨ててしまう　★</a:t>
            </a:r>
            <a:endParaRPr kumimoji="1" lang="en-US" altLang="ja-JP" dirty="0" smtClean="0"/>
          </a:p>
          <a:p>
            <a:endParaRPr kumimoji="1" lang="en-US" altLang="ja-JP" dirty="0"/>
          </a:p>
          <a:p>
            <a:r>
              <a:rPr kumimoji="1" lang="ja-JP" altLang="en-US" dirty="0" smtClean="0"/>
              <a:t>・直接</a:t>
            </a:r>
            <a:r>
              <a:rPr kumimoji="1" lang="ja-JP" altLang="en-US" dirty="0" smtClean="0"/>
              <a:t>廃棄（手</a:t>
            </a:r>
            <a:r>
              <a:rPr kumimoji="1" lang="ja-JP" altLang="en-US" dirty="0"/>
              <a:t>つかずの</a:t>
            </a:r>
            <a:r>
              <a:rPr kumimoji="1" lang="ja-JP" altLang="en-US" dirty="0" smtClean="0"/>
              <a:t>食べ物）</a:t>
            </a:r>
            <a:r>
              <a:rPr kumimoji="1" lang="ja-JP" altLang="en-US" dirty="0"/>
              <a:t>　</a:t>
            </a:r>
            <a:r>
              <a:rPr kumimoji="1" lang="ja-JP" altLang="en-US" dirty="0" smtClean="0"/>
              <a:t>★</a:t>
            </a:r>
            <a:endParaRPr kumimoji="1" lang="en-US" altLang="ja-JP" dirty="0" smtClean="0"/>
          </a:p>
          <a:p>
            <a:r>
              <a:rPr kumimoji="1" lang="ja-JP" altLang="en-US" dirty="0" smtClean="0"/>
              <a:t>　これ</a:t>
            </a:r>
            <a:r>
              <a:rPr kumimoji="1" lang="ja-JP" altLang="en-US" dirty="0"/>
              <a:t>は最初に見てもらった写真のよう</a:t>
            </a:r>
            <a:r>
              <a:rPr kumimoji="1" lang="ja-JP" altLang="en-US" dirty="0" smtClean="0"/>
              <a:t>に</a:t>
            </a:r>
            <a:endParaRPr kumimoji="1" lang="en-US" altLang="ja-JP" dirty="0" smtClean="0"/>
          </a:p>
          <a:p>
            <a:r>
              <a:rPr kumimoji="1" lang="ja-JP" altLang="en-US" dirty="0" smtClean="0"/>
              <a:t>　封</a:t>
            </a:r>
            <a:r>
              <a:rPr kumimoji="1" lang="ja-JP" altLang="en-US" dirty="0"/>
              <a:t>も</a:t>
            </a:r>
            <a:r>
              <a:rPr kumimoji="1" lang="ja-JP" altLang="en-US" dirty="0" smtClean="0"/>
              <a:t>開けないで捨てて</a:t>
            </a:r>
            <a:r>
              <a:rPr kumimoji="1" lang="ja-JP" altLang="en-US" dirty="0"/>
              <a:t>しまっている</a:t>
            </a:r>
            <a:r>
              <a:rPr kumimoji="1" lang="ja-JP" altLang="en-US" dirty="0" smtClean="0"/>
              <a:t>もの</a:t>
            </a:r>
            <a:endParaRPr kumimoji="1" lang="en-US" altLang="ja-JP" dirty="0" smtClean="0"/>
          </a:p>
          <a:p>
            <a:r>
              <a:rPr kumimoji="1" lang="ja-JP" altLang="en-US" dirty="0" smtClean="0"/>
              <a:t>　たとえば</a:t>
            </a:r>
            <a:r>
              <a:rPr kumimoji="1" lang="ja-JP" altLang="en-US" dirty="0"/>
              <a:t>、「たくさん買ったけど結局食べなかった」</a:t>
            </a:r>
            <a:r>
              <a:rPr kumimoji="1" lang="ja-JP" altLang="en-US" dirty="0" smtClean="0"/>
              <a:t>や</a:t>
            </a:r>
            <a:r>
              <a:rPr kumimoji="1" lang="en-US" altLang="ja-JP" dirty="0" smtClean="0"/>
              <a:t> </a:t>
            </a:r>
          </a:p>
          <a:p>
            <a:r>
              <a:rPr kumimoji="1" lang="ja-JP" altLang="en-US" dirty="0" smtClean="0"/>
              <a:t>　「</a:t>
            </a:r>
            <a:r>
              <a:rPr kumimoji="1" lang="ja-JP" altLang="en-US" dirty="0"/>
              <a:t>食べるのを忘れていて期限が切れてしまって捨てた」</a:t>
            </a:r>
            <a:endParaRPr kumimoji="1" lang="en-US" altLang="ja-JP" dirty="0"/>
          </a:p>
          <a:p>
            <a:endParaRPr kumimoji="1" lang="en-US" altLang="ja-JP" dirty="0"/>
          </a:p>
          <a:p>
            <a:r>
              <a:rPr kumimoji="1" lang="ja-JP" altLang="en-US" dirty="0" smtClean="0"/>
              <a:t>期限</a:t>
            </a:r>
            <a:r>
              <a:rPr kumimoji="1" lang="ja-JP" altLang="en-US" dirty="0"/>
              <a:t>切れについては次ページで詳しく説明　</a:t>
            </a:r>
            <a:endParaRPr kumimoji="1" lang="en-US" altLang="ja-JP" dirty="0"/>
          </a:p>
          <a:p>
            <a:pPr defTabSz="915399" eaLnBrk="0" fontAlgn="base" hangingPunct="0">
              <a:spcBef>
                <a:spcPct val="30000"/>
              </a:spcBef>
              <a:spcAft>
                <a:spcPct val="0"/>
              </a:spcAft>
              <a:defRPr/>
            </a:pPr>
            <a:endParaRPr kumimoji="1" lang="en-US" altLang="ja-JP" dirty="0" smtClean="0"/>
          </a:p>
          <a:p>
            <a:pPr defTabSz="915399" eaLnBrk="0" fontAlgn="base" hangingPunct="0">
              <a:spcBef>
                <a:spcPct val="30000"/>
              </a:spcBef>
              <a:spcAft>
                <a:spcPct val="0"/>
              </a:spcAft>
              <a:defRPr/>
            </a:pPr>
            <a:r>
              <a:rPr kumimoji="1" lang="en-US" altLang="ja-JP" dirty="0" smtClean="0"/>
              <a:t>【</a:t>
            </a:r>
            <a:r>
              <a:rPr kumimoji="1" lang="ja-JP" altLang="en-US" u="sng" dirty="0"/>
              <a:t>ページおくり</a:t>
            </a:r>
            <a:r>
              <a:rPr kumimoji="1" lang="en-US" altLang="ja-JP" dirty="0" smtClean="0"/>
              <a:t>】</a:t>
            </a:r>
            <a:endParaRPr kumimoji="1" lang="en-US" altLang="ja-JP" dirty="0"/>
          </a:p>
        </p:txBody>
      </p:sp>
      <p:sp>
        <p:nvSpPr>
          <p:cNvPr id="4" name="スライド番号プレースホルダー 3"/>
          <p:cNvSpPr>
            <a:spLocks noGrp="1"/>
          </p:cNvSpPr>
          <p:nvPr>
            <p:ph type="sldNum" sz="quarter" idx="10"/>
          </p:nvPr>
        </p:nvSpPr>
        <p:spPr/>
        <p:txBody>
          <a:bodyPr/>
          <a:lstStyle/>
          <a:p>
            <a:pPr defTabSz="956720" fontAlgn="base">
              <a:spcBef>
                <a:spcPct val="0"/>
              </a:spcBef>
              <a:spcAft>
                <a:spcPct val="0"/>
              </a:spcAft>
              <a:defRPr/>
            </a:pPr>
            <a:fld id="{9D3ABF24-DB64-4827-9ED3-F87F318A3538}" type="slidenum">
              <a:rPr kumimoji="1" lang="en-US" altLang="ja-JP">
                <a:solidFill>
                  <a:srgbClr val="000000"/>
                </a:solidFill>
                <a:latin typeface="Times New Roman" panose="02020603050405020304" pitchFamily="18" charset="0"/>
                <a:ea typeface="ＭＳ Ｐゴシック" panose="020B0600070205080204" pitchFamily="50" charset="-128"/>
              </a:rPr>
              <a:pPr defTabSz="956720" fontAlgn="base">
                <a:spcBef>
                  <a:spcPct val="0"/>
                </a:spcBef>
                <a:spcAft>
                  <a:spcPct val="0"/>
                </a:spcAft>
                <a:defRPr/>
              </a:pPr>
              <a:t>26</a:t>
            </a:fld>
            <a:endParaRPr kumimoji="1" lang="en-US" altLang="ja-JP">
              <a:solidFill>
                <a:srgbClr val="000000"/>
              </a:solidFill>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1802300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ja-JP" altLang="en-US" dirty="0" smtClean="0"/>
              <a:t>食べ物</a:t>
            </a:r>
            <a:r>
              <a:rPr kumimoji="1" lang="ja-JP" altLang="en-US" dirty="0"/>
              <a:t>の袋や箱には日にちが書いてある　★</a:t>
            </a:r>
            <a:endParaRPr kumimoji="1" lang="en-US" altLang="ja-JP" dirty="0"/>
          </a:p>
          <a:p>
            <a:endParaRPr kumimoji="1" lang="en-US" altLang="ja-JP" dirty="0"/>
          </a:p>
          <a:p>
            <a:r>
              <a:rPr kumimoji="1" lang="ja-JP" altLang="en-US" dirty="0" smtClean="0"/>
              <a:t>上</a:t>
            </a:r>
            <a:r>
              <a:rPr kumimoji="1" lang="ja-JP" altLang="en-US" dirty="0"/>
              <a:t>の菓子パン</a:t>
            </a:r>
            <a:r>
              <a:rPr kumimoji="1" lang="ja-JP" altLang="en-US" dirty="0" smtClean="0"/>
              <a:t>・お弁当と</a:t>
            </a:r>
            <a:r>
              <a:rPr kumimoji="1" lang="ja-JP" altLang="en-US" dirty="0"/>
              <a:t>下のおかし・ペットボトルでは意味が違う　★</a:t>
            </a:r>
            <a:endParaRPr kumimoji="1" lang="en-US" altLang="ja-JP" dirty="0"/>
          </a:p>
          <a:p>
            <a:r>
              <a:rPr kumimoji="1" lang="ja-JP" altLang="en-US" dirty="0"/>
              <a:t> 上が「消費期限」　★</a:t>
            </a:r>
            <a:endParaRPr kumimoji="1" lang="en-US" altLang="ja-JP" dirty="0"/>
          </a:p>
          <a:p>
            <a:r>
              <a:rPr kumimoji="1" lang="ja-JP" altLang="en-US" baseline="0" dirty="0"/>
              <a:t> </a:t>
            </a:r>
            <a:r>
              <a:rPr kumimoji="1" lang="ja-JP" altLang="en-US" dirty="0"/>
              <a:t>下が「賞味期限</a:t>
            </a:r>
            <a:r>
              <a:rPr kumimoji="1" lang="ja-JP" altLang="en-US" dirty="0" smtClean="0"/>
              <a:t>」　★</a:t>
            </a:r>
            <a:endParaRPr kumimoji="1" lang="en-US" altLang="ja-JP" dirty="0"/>
          </a:p>
          <a:p>
            <a:endParaRPr kumimoji="1" lang="en-US" altLang="ja-JP" dirty="0" smtClean="0"/>
          </a:p>
          <a:p>
            <a:r>
              <a:rPr kumimoji="1" lang="ja-JP" altLang="en-US" dirty="0" smtClean="0"/>
              <a:t>消費期限は「この日をすぎたら食べない方がよい」　★</a:t>
            </a:r>
            <a:endParaRPr kumimoji="1" lang="en-US" altLang="ja-JP" dirty="0" smtClean="0"/>
          </a:p>
          <a:p>
            <a:r>
              <a:rPr kumimoji="1" lang="ja-JP" altLang="en-US" dirty="0" smtClean="0"/>
              <a:t>賞味期限は「この月（または日）までおいしく食べられる」★</a:t>
            </a:r>
            <a:endParaRPr kumimoji="1" lang="en-US" altLang="ja-JP" dirty="0" smtClean="0"/>
          </a:p>
          <a:p>
            <a:endParaRPr kumimoji="1" lang="en-US" altLang="ja-JP" dirty="0" smtClean="0"/>
          </a:p>
          <a:p>
            <a:r>
              <a:rPr kumimoji="1" lang="ja-JP" altLang="en-US" dirty="0" smtClean="0"/>
              <a:t>賞味期限が切れてもすぐに捨てなくてもよいかもしれないので</a:t>
            </a:r>
            <a:endParaRPr kumimoji="1" lang="en-US" altLang="ja-JP" dirty="0" smtClean="0"/>
          </a:p>
          <a:p>
            <a:r>
              <a:rPr kumimoji="1" lang="ja-JP" altLang="en-US" dirty="0" smtClean="0"/>
              <a:t>食べられる</a:t>
            </a:r>
            <a:r>
              <a:rPr kumimoji="1" lang="ja-JP" altLang="en-US" smtClean="0"/>
              <a:t>かどうか確認</a:t>
            </a:r>
            <a:r>
              <a:rPr kumimoji="1" lang="ja-JP" altLang="en-US" dirty="0" smtClean="0"/>
              <a:t>してみる</a:t>
            </a:r>
            <a:endParaRPr kumimoji="1" lang="en-US" altLang="ja-JP" dirty="0" smtClean="0"/>
          </a:p>
          <a:p>
            <a:endParaRPr kumimoji="1" lang="en-US" altLang="ja-JP" dirty="0"/>
          </a:p>
          <a:p>
            <a:pPr defTabSz="915589" eaLnBrk="0" fontAlgn="base" hangingPunct="0">
              <a:spcBef>
                <a:spcPct val="30000"/>
              </a:spcBef>
              <a:spcAft>
                <a:spcPct val="0"/>
              </a:spcAft>
              <a:defRPr/>
            </a:pPr>
            <a:r>
              <a:rPr kumimoji="1" lang="en-US" altLang="ja-JP" dirty="0"/>
              <a:t>【</a:t>
            </a:r>
            <a:r>
              <a:rPr kumimoji="1" lang="ja-JP" altLang="en-US"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D3ABF24-DB64-4827-9ED3-F87F318A3538}" type="slidenum">
              <a:rPr lang="en-US" altLang="ja-JP" smtClean="0">
                <a:solidFill>
                  <a:srgbClr val="000000"/>
                </a:solidFill>
              </a:rPr>
              <a:pPr>
                <a:defRPr/>
              </a:pPr>
              <a:t>27</a:t>
            </a:fld>
            <a:endParaRPr lang="en-US" altLang="ja-JP">
              <a:solidFill>
                <a:srgbClr val="000000"/>
              </a:solidFill>
            </a:endParaRPr>
          </a:p>
        </p:txBody>
      </p:sp>
    </p:spTree>
    <p:extLst>
      <p:ext uri="{BB962C8B-B14F-4D97-AF65-F5344CB8AC3E}">
        <p14:creationId xmlns:p14="http://schemas.microsoft.com/office/powerpoint/2010/main" val="350413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ここ</a:t>
            </a:r>
            <a:r>
              <a:rPr kumimoji="1" lang="ja-JP" altLang="en-US" dirty="0"/>
              <a:t>から、食品ロスを減らすためにできることを考えていく</a:t>
            </a:r>
            <a:endParaRPr kumimoji="1" lang="en-US" altLang="ja-JP" dirty="0"/>
          </a:p>
          <a:p>
            <a:endParaRPr kumimoji="1" lang="en-US" altLang="ja-JP" dirty="0"/>
          </a:p>
          <a:p>
            <a:pPr defTabSz="915399" eaLnBrk="0" fontAlgn="base" hangingPunct="0">
              <a:spcBef>
                <a:spcPct val="30000"/>
              </a:spcBef>
              <a:spcAft>
                <a:spcPct val="0"/>
              </a:spcAft>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pPr defTabSz="956720" fontAlgn="base">
              <a:spcBef>
                <a:spcPct val="0"/>
              </a:spcBef>
              <a:spcAft>
                <a:spcPct val="0"/>
              </a:spcAft>
              <a:defRPr/>
            </a:pPr>
            <a:fld id="{4C594CE2-44EB-4CAC-A5A6-0D229CE54C7F}" type="slidenum">
              <a:rPr kumimoji="1" lang="ja-JP" altLang="en-US">
                <a:solidFill>
                  <a:prstClr val="black"/>
                </a:solidFill>
              </a:rPr>
              <a:pPr defTabSz="956720" fontAlgn="base">
                <a:spcBef>
                  <a:spcPct val="0"/>
                </a:spcBef>
                <a:spcAft>
                  <a:spcPct val="0"/>
                </a:spcAft>
                <a:defRPr/>
              </a:pPr>
              <a:t>28</a:t>
            </a:fld>
            <a:endParaRPr kumimoji="1" lang="ja-JP" altLang="en-US">
              <a:solidFill>
                <a:prstClr val="black"/>
              </a:solidFill>
            </a:endParaRPr>
          </a:p>
        </p:txBody>
      </p:sp>
    </p:spTree>
    <p:extLst>
      <p:ext uri="{BB962C8B-B14F-4D97-AF65-F5344CB8AC3E}">
        <p14:creationId xmlns:p14="http://schemas.microsoft.com/office/powerpoint/2010/main" val="1191271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lang="ja-JP" altLang="en-US" sz="1100" dirty="0"/>
              <a:t>（説明例）</a:t>
            </a:r>
            <a:endParaRPr lang="en-US" altLang="ja-JP" sz="1100" dirty="0"/>
          </a:p>
          <a:p>
            <a:r>
              <a:rPr lang="ja-JP" altLang="en-US" sz="1100" dirty="0"/>
              <a:t>再度先ほどのスライドを見てもらい、食品ロスを減らすためにできることを受講者に答えてもらう。</a:t>
            </a:r>
            <a:endParaRPr lang="en-US" altLang="ja-JP" sz="1100" dirty="0"/>
          </a:p>
          <a:p>
            <a:endParaRPr lang="en-US" altLang="ja-JP" sz="1100" dirty="0"/>
          </a:p>
          <a:p>
            <a:r>
              <a:rPr lang="ja-JP" altLang="en-US" sz="1100" dirty="0"/>
              <a:t>例えば、</a:t>
            </a:r>
            <a:endParaRPr lang="en-US" altLang="ja-JP" sz="1100" dirty="0"/>
          </a:p>
          <a:p>
            <a:r>
              <a:rPr lang="ja-JP" altLang="en-US" sz="1100" dirty="0"/>
              <a:t>〇直接廃棄（手つかずの食べ物）</a:t>
            </a:r>
            <a:endParaRPr lang="en-US" altLang="ja-JP" sz="1100" dirty="0"/>
          </a:p>
          <a:p>
            <a:r>
              <a:rPr lang="ja-JP" altLang="en-US" sz="1100" dirty="0"/>
              <a:t>「日付を確認する」「食べられるか確認する」「必要な分だけ買う」「買い物の前に在庫をチェック」「早く食べる物は目立つ場所へ」「正しい方法で保存する」</a:t>
            </a:r>
            <a:endParaRPr lang="en-US" altLang="ja-JP" sz="1100" dirty="0"/>
          </a:p>
          <a:p>
            <a:r>
              <a:rPr lang="ja-JP" altLang="en-US" sz="1100" dirty="0"/>
              <a:t>「食材を使い切る」「冷蔵、冷凍庫を整理する」「寄付をする（フードバンク）」</a:t>
            </a:r>
            <a:endParaRPr lang="en-US" altLang="ja-JP" sz="1100" dirty="0"/>
          </a:p>
          <a:p>
            <a:endParaRPr lang="en-US" altLang="ja-JP" sz="1100" dirty="0"/>
          </a:p>
          <a:p>
            <a:r>
              <a:rPr lang="ja-JP" altLang="en-US" sz="1100" dirty="0"/>
              <a:t>〇過剰除去（食べられる部分も捨てている）</a:t>
            </a:r>
            <a:endParaRPr lang="en-US" altLang="ja-JP" sz="1100" dirty="0"/>
          </a:p>
          <a:p>
            <a:r>
              <a:rPr lang="ja-JP" altLang="en-US" sz="1100" dirty="0"/>
              <a:t>「野菜・果物」は「レシピを工夫する」</a:t>
            </a:r>
            <a:endParaRPr lang="en-US" altLang="ja-JP" sz="1100" dirty="0"/>
          </a:p>
          <a:p>
            <a:endParaRPr lang="en-US" altLang="ja-JP" sz="1100" dirty="0"/>
          </a:p>
          <a:p>
            <a:r>
              <a:rPr lang="ja-JP" altLang="en-US" sz="1100" dirty="0"/>
              <a:t>〇食べ残し</a:t>
            </a:r>
            <a:endParaRPr lang="en-US" altLang="ja-JP" sz="1100" dirty="0"/>
          </a:p>
          <a:p>
            <a:r>
              <a:rPr lang="ja-JP" altLang="en-US" sz="1100" dirty="0"/>
              <a:t>「好き嫌いをしない」「きれいに食べきる」「料理を作りすぎない」</a:t>
            </a:r>
            <a:endParaRPr lang="en-US" altLang="ja-JP" sz="1100" dirty="0"/>
          </a:p>
          <a:p>
            <a:endParaRPr lang="en-US" altLang="ja-JP" sz="1100" dirty="0"/>
          </a:p>
          <a:p>
            <a:r>
              <a:rPr lang="ja-JP" altLang="en-US" sz="1100" dirty="0"/>
              <a:t>出された答えが後で生ごみを減らす作戦を考える時に参考になることを伝えてコーナー終了</a:t>
            </a:r>
            <a:endParaRPr lang="en-US" altLang="ja-JP" sz="1100" dirty="0"/>
          </a:p>
          <a:p>
            <a:pPr defTabSz="915399" eaLnBrk="0" fontAlgn="base" hangingPunct="0">
              <a:spcBef>
                <a:spcPct val="30000"/>
              </a:spcBef>
              <a:spcAft>
                <a:spcPct val="0"/>
              </a:spcAft>
              <a:defRPr/>
            </a:pPr>
            <a:endParaRPr lang="en-US" altLang="ja-JP" sz="1100" dirty="0"/>
          </a:p>
          <a:p>
            <a:pPr defTabSz="915399" eaLnBrk="0" fontAlgn="base" hangingPunct="0">
              <a:spcBef>
                <a:spcPct val="30000"/>
              </a:spcBef>
              <a:spcAft>
                <a:spcPct val="0"/>
              </a:spcAft>
              <a:defRPr/>
            </a:pPr>
            <a:r>
              <a:rPr lang="en-US" altLang="ja-JP" sz="1100" dirty="0"/>
              <a:t>【</a:t>
            </a:r>
            <a:r>
              <a:rPr lang="ja-JP" altLang="en-US" sz="1100" u="sng" dirty="0"/>
              <a:t>ページおくり</a:t>
            </a:r>
            <a:r>
              <a:rPr kumimoji="1" lang="en-US" altLang="ja-JP" dirty="0" smtClean="0"/>
              <a:t>】</a:t>
            </a:r>
            <a:endParaRPr kumimoji="1" lang="en-US" altLang="ja-JP" dirty="0"/>
          </a:p>
        </p:txBody>
      </p:sp>
      <p:sp>
        <p:nvSpPr>
          <p:cNvPr id="4" name="スライド番号プレースホルダー 3"/>
          <p:cNvSpPr>
            <a:spLocks noGrp="1"/>
          </p:cNvSpPr>
          <p:nvPr>
            <p:ph type="sldNum" sz="quarter" idx="10"/>
          </p:nvPr>
        </p:nvSpPr>
        <p:spPr/>
        <p:txBody>
          <a:bodyPr/>
          <a:lstStyle/>
          <a:p>
            <a:pPr defTabSz="956720" fontAlgn="base">
              <a:spcBef>
                <a:spcPct val="0"/>
              </a:spcBef>
              <a:spcAft>
                <a:spcPct val="0"/>
              </a:spcAft>
              <a:defRPr/>
            </a:pPr>
            <a:fld id="{9D3ABF24-DB64-4827-9ED3-F87F318A3538}" type="slidenum">
              <a:rPr kumimoji="1" lang="en-US" altLang="ja-JP">
                <a:solidFill>
                  <a:srgbClr val="000000"/>
                </a:solidFill>
                <a:latin typeface="Times New Roman" panose="02020603050405020304" pitchFamily="18" charset="0"/>
                <a:ea typeface="ＭＳ Ｐゴシック" panose="020B0600070205080204" pitchFamily="50" charset="-128"/>
              </a:rPr>
              <a:pPr defTabSz="956720" fontAlgn="base">
                <a:spcBef>
                  <a:spcPct val="0"/>
                </a:spcBef>
                <a:spcAft>
                  <a:spcPct val="0"/>
                </a:spcAft>
                <a:defRPr/>
              </a:pPr>
              <a:t>29</a:t>
            </a:fld>
            <a:endParaRPr kumimoji="1" lang="en-US" altLang="ja-JP">
              <a:solidFill>
                <a:srgbClr val="000000"/>
              </a:solidFill>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365738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pPr marL="171638" indent="-171638">
              <a:buFont typeface="Arial" panose="020B0604020202020204" pitchFamily="34" charset="0"/>
              <a:buChar char="•"/>
            </a:pPr>
            <a:r>
              <a:rPr kumimoji="1" lang="ja-JP" altLang="en-US" dirty="0" smtClean="0"/>
              <a:t>まずはステップ①「ごみ</a:t>
            </a:r>
            <a:r>
              <a:rPr kumimoji="1" lang="ja-JP" altLang="en-US" dirty="0"/>
              <a:t>のことを知ろう！</a:t>
            </a:r>
            <a:r>
              <a:rPr kumimoji="1" lang="ja-JP" altLang="en-US" dirty="0" smtClean="0"/>
              <a:t>」</a:t>
            </a:r>
            <a:endParaRPr kumimoji="1" lang="en-US" altLang="ja-JP" dirty="0"/>
          </a:p>
          <a:p>
            <a:endParaRPr kumimoji="1" lang="ja-JP" altLang="en-US" dirty="0"/>
          </a:p>
          <a:p>
            <a:endParaRPr kumimoji="1" lang="en-US" altLang="ja-JP" dirty="0"/>
          </a:p>
          <a:p>
            <a:r>
              <a:rPr kumimoji="1" lang="en-US" altLang="ja-JP" dirty="0"/>
              <a:t>【</a:t>
            </a:r>
            <a:r>
              <a:rPr kumimoji="1" lang="ja-JP" altLang="en-US" u="sng" dirty="0"/>
              <a:t>ページおくり</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3</a:t>
            </a:fld>
            <a:endParaRPr kumimoji="1" lang="ja-JP" altLang="en-US">
              <a:solidFill>
                <a:prstClr val="black"/>
              </a:solidFill>
            </a:endParaRPr>
          </a:p>
        </p:txBody>
      </p:sp>
    </p:spTree>
    <p:extLst>
      <p:ext uri="{BB962C8B-B14F-4D97-AF65-F5344CB8AC3E}">
        <p14:creationId xmlns:p14="http://schemas.microsoft.com/office/powerpoint/2010/main" val="1373537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次は</a:t>
            </a:r>
            <a:r>
              <a:rPr kumimoji="1" lang="ja-JP" altLang="en-US" dirty="0"/>
              <a:t>紙ごみを減らす</a:t>
            </a:r>
            <a:r>
              <a:rPr kumimoji="1" lang="ja-JP" altLang="en-US" dirty="0" smtClean="0"/>
              <a:t>ヒント。</a:t>
            </a:r>
            <a:endParaRPr kumimoji="1" lang="en-US" altLang="ja-JP" dirty="0" smtClean="0"/>
          </a:p>
          <a:p>
            <a:r>
              <a:rPr kumimoji="1" lang="ja-JP" altLang="en-US" dirty="0" smtClean="0"/>
              <a:t>分別ゲームを行う</a:t>
            </a:r>
            <a:endParaRPr kumimoji="1" lang="en-US" altLang="ja-JP" dirty="0" smtClean="0"/>
          </a:p>
          <a:p>
            <a:pPr defTabSz="882994">
              <a:defRPr/>
            </a:pPr>
            <a:endParaRPr kumimoji="1" lang="en-US" altLang="ja-JP" dirty="0" smtClean="0"/>
          </a:p>
          <a:p>
            <a:pPr defTabSz="882994">
              <a:defRPr/>
            </a:pPr>
            <a:r>
              <a:rPr kumimoji="1" lang="en-US" altLang="ja-JP" dirty="0" smtClean="0"/>
              <a:t>【</a:t>
            </a:r>
            <a:r>
              <a:rPr kumimoji="1" lang="ja-JP" altLang="en-US" u="sng" dirty="0" smtClean="0"/>
              <a:t>ページおくり</a:t>
            </a:r>
            <a:r>
              <a:rPr kumimoji="1" lang="en-US" altLang="ja-JP" dirty="0" smtClean="0"/>
              <a:t>】</a:t>
            </a:r>
          </a:p>
          <a:p>
            <a:endParaRPr kumimoji="1" lang="en-US" altLang="ja-JP" dirty="0" smtClean="0"/>
          </a:p>
          <a:p>
            <a:endParaRPr kumimoji="1" lang="ja-JP" altLang="en-US" dirty="0"/>
          </a:p>
        </p:txBody>
      </p:sp>
      <p:sp>
        <p:nvSpPr>
          <p:cNvPr id="4" name="スライド番号プレースホルダー 3"/>
          <p:cNvSpPr>
            <a:spLocks noGrp="1"/>
          </p:cNvSpPr>
          <p:nvPr>
            <p:ph type="sldNum" sz="quarter" idx="5"/>
          </p:nvPr>
        </p:nvSpPr>
        <p:spPr/>
        <p:txBody>
          <a:bodyPr/>
          <a:lstStyle/>
          <a:p>
            <a:pPr defTabSz="956720" fontAlgn="base">
              <a:spcBef>
                <a:spcPct val="0"/>
              </a:spcBef>
              <a:spcAft>
                <a:spcPct val="0"/>
              </a:spcAft>
              <a:defRPr/>
            </a:pPr>
            <a:fld id="{4C594CE2-44EB-4CAC-A5A6-0D229CE54C7F}" type="slidenum">
              <a:rPr kumimoji="1" lang="ja-JP" altLang="en-US">
                <a:solidFill>
                  <a:prstClr val="black"/>
                </a:solidFill>
              </a:rPr>
              <a:pPr defTabSz="956720" fontAlgn="base">
                <a:spcBef>
                  <a:spcPct val="0"/>
                </a:spcBef>
                <a:spcAft>
                  <a:spcPct val="0"/>
                </a:spcAft>
                <a:defRPr/>
              </a:pPr>
              <a:t>30</a:t>
            </a:fld>
            <a:endParaRPr kumimoji="1" lang="ja-JP" altLang="en-US">
              <a:solidFill>
                <a:prstClr val="black"/>
              </a:solidFill>
            </a:endParaRPr>
          </a:p>
        </p:txBody>
      </p:sp>
    </p:spTree>
    <p:extLst>
      <p:ext uri="{BB962C8B-B14F-4D97-AF65-F5344CB8AC3E}">
        <p14:creationId xmlns:p14="http://schemas.microsoft.com/office/powerpoint/2010/main" val="225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ゲームのやり方</a:t>
            </a:r>
            <a:r>
              <a:rPr kumimoji="1" lang="ja-JP" altLang="en-US" dirty="0"/>
              <a:t>の説明　★</a:t>
            </a:r>
            <a:endParaRPr kumimoji="1" lang="en-US" altLang="ja-JP" dirty="0"/>
          </a:p>
          <a:p>
            <a:endParaRPr kumimoji="1" lang="en-US" altLang="ja-JP" dirty="0"/>
          </a:p>
          <a:p>
            <a:r>
              <a:rPr kumimoji="1" lang="ja-JP" altLang="en-US" dirty="0"/>
              <a:t>①を読み上げ、グループを作り、用意したイスの前に移動させる</a:t>
            </a:r>
            <a:endParaRPr kumimoji="1" lang="en-US" altLang="ja-JP" dirty="0"/>
          </a:p>
          <a:p>
            <a:r>
              <a:rPr kumimoji="1" lang="ja-JP" altLang="en-US" dirty="0"/>
              <a:t>　</a:t>
            </a:r>
            <a:r>
              <a:rPr kumimoji="1" lang="ja-JP" altLang="en-US" dirty="0" smtClean="0"/>
              <a:t>（人数</a:t>
            </a:r>
            <a:r>
              <a:rPr kumimoji="1" lang="ja-JP" altLang="en-US" dirty="0"/>
              <a:t>によるが</a:t>
            </a:r>
            <a:r>
              <a:rPr kumimoji="1" lang="en-US" altLang="ja-JP" dirty="0"/>
              <a:t>1</a:t>
            </a:r>
            <a:r>
              <a:rPr kumimoji="1" lang="ja-JP" altLang="en-US" dirty="0"/>
              <a:t>グループ</a:t>
            </a:r>
            <a:r>
              <a:rPr kumimoji="1" lang="en-US" altLang="ja-JP" dirty="0"/>
              <a:t>4</a:t>
            </a:r>
            <a:r>
              <a:rPr kumimoji="1" lang="ja-JP" altLang="en-US" dirty="0"/>
              <a:t>～</a:t>
            </a:r>
            <a:r>
              <a:rPr kumimoji="1" lang="en-US" altLang="ja-JP" dirty="0"/>
              <a:t>6</a:t>
            </a:r>
            <a:r>
              <a:rPr kumimoji="1" lang="ja-JP" altLang="en-US" dirty="0"/>
              <a:t>人程度が目安、最大</a:t>
            </a:r>
            <a:r>
              <a:rPr kumimoji="1" lang="en-US" altLang="ja-JP" dirty="0"/>
              <a:t>6</a:t>
            </a:r>
            <a:r>
              <a:rPr kumimoji="1" lang="ja-JP" altLang="en-US" dirty="0"/>
              <a:t>グループ）★</a:t>
            </a:r>
            <a:endParaRPr kumimoji="1" lang="en-US" altLang="ja-JP" dirty="0"/>
          </a:p>
          <a:p>
            <a:r>
              <a:rPr kumimoji="1" lang="ja-JP" altLang="en-US" dirty="0"/>
              <a:t>②を読み上げながら実際の動きをまねして見せる　★</a:t>
            </a:r>
            <a:endParaRPr kumimoji="1" lang="en-US" altLang="ja-JP" dirty="0"/>
          </a:p>
          <a:p>
            <a:pPr defTabSz="915494" eaLnBrk="0" fontAlgn="base" hangingPunct="0">
              <a:spcBef>
                <a:spcPct val="30000"/>
              </a:spcBef>
              <a:spcAft>
                <a:spcPct val="0"/>
              </a:spcAft>
              <a:defRPr/>
            </a:pPr>
            <a:r>
              <a:rPr kumimoji="1" lang="ja-JP" altLang="en-US" dirty="0"/>
              <a:t>③を読み上げながら実際の動きをまねして見せる　</a:t>
            </a:r>
            <a:endParaRPr kumimoji="1" lang="en-US" altLang="ja-JP" dirty="0" smtClean="0"/>
          </a:p>
          <a:p>
            <a:r>
              <a:rPr lang="ja-JP" altLang="en-US" dirty="0"/>
              <a:t>時間は</a:t>
            </a:r>
            <a:r>
              <a:rPr lang="en-US" altLang="ja-JP" dirty="0"/>
              <a:t>2</a:t>
            </a:r>
            <a:r>
              <a:rPr lang="ja-JP" altLang="en-US" dirty="0"/>
              <a:t>分</a:t>
            </a:r>
            <a:endParaRPr lang="en-US" altLang="ja-JP" dirty="0"/>
          </a:p>
          <a:p>
            <a:endParaRPr lang="en-US" altLang="ja-JP" dirty="0"/>
          </a:p>
          <a:p>
            <a:r>
              <a:rPr lang="ja-JP" altLang="en-US" dirty="0"/>
              <a:t>ここまで説明したらゲーム開始</a:t>
            </a:r>
            <a:endParaRPr lang="en-US" altLang="ja-JP" dirty="0"/>
          </a:p>
          <a:p>
            <a:r>
              <a:rPr lang="ja-JP" altLang="en-US" dirty="0"/>
              <a:t>ストップウォッチ等で</a:t>
            </a:r>
            <a:r>
              <a:rPr lang="en-US" altLang="ja-JP" dirty="0"/>
              <a:t>2</a:t>
            </a:r>
            <a:r>
              <a:rPr lang="ja-JP" altLang="en-US" dirty="0"/>
              <a:t>分計測</a:t>
            </a:r>
            <a:r>
              <a:rPr lang="en-US" altLang="ja-JP" dirty="0"/>
              <a:t>(</a:t>
            </a:r>
            <a:r>
              <a:rPr lang="ja-JP" altLang="en-US" dirty="0"/>
              <a:t>スタートの合図、中間１分間での声かけ、終了の合図をする）</a:t>
            </a:r>
            <a:endParaRPr kumimoji="1" lang="en-US" altLang="ja-JP" dirty="0" smtClean="0"/>
          </a:p>
          <a:p>
            <a:endParaRPr kumimoji="1" lang="en-US" altLang="ja-JP" dirty="0" smtClean="0"/>
          </a:p>
          <a:p>
            <a:r>
              <a:rPr kumimoji="1" lang="en-US" altLang="ja-JP" dirty="0" smtClean="0"/>
              <a:t>※2</a:t>
            </a:r>
            <a:r>
              <a:rPr kumimoji="1" lang="ja-JP" altLang="en-US" dirty="0" smtClean="0"/>
              <a:t>分になる前に分別が終わったグループがあれば、箱の中を見て分別が合っているか確認してもらう</a:t>
            </a:r>
            <a:endParaRPr kumimoji="1" lang="en-US" altLang="ja-JP" dirty="0" smtClean="0"/>
          </a:p>
          <a:p>
            <a:endParaRPr kumimoji="1" lang="en-US" altLang="ja-JP" dirty="0" smtClean="0"/>
          </a:p>
          <a:p>
            <a:pPr defTabSz="915494" eaLnBrk="0" fontAlgn="base" hangingPunct="0">
              <a:spcBef>
                <a:spcPct val="30000"/>
              </a:spcBef>
              <a:spcAft>
                <a:spcPct val="0"/>
              </a:spcAft>
              <a:defRPr/>
            </a:pPr>
            <a:r>
              <a:rPr kumimoji="1" lang="en-US" altLang="ja-JP" dirty="0" smtClean="0"/>
              <a:t>【</a:t>
            </a:r>
            <a:r>
              <a:rPr kumimoji="1" lang="ja-JP" altLang="en-US" u="sng" dirty="0"/>
              <a:t>ページおくり</a:t>
            </a:r>
            <a:r>
              <a:rPr kumimoji="1" lang="en-US" altLang="ja-JP" dirty="0"/>
              <a:t>】</a:t>
            </a:r>
          </a:p>
          <a:p>
            <a:r>
              <a:rPr kumimoji="1" lang="ja-JP" altLang="en-US" dirty="0"/>
              <a:t>　　</a:t>
            </a:r>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733529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494" eaLnBrk="0" fontAlgn="base" hangingPunct="0">
              <a:spcBef>
                <a:spcPct val="30000"/>
              </a:spcBef>
              <a:spcAft>
                <a:spcPct val="0"/>
              </a:spcAft>
              <a:defRPr/>
            </a:pPr>
            <a:r>
              <a:rPr kumimoji="1" lang="ja-JP" altLang="en-US" dirty="0" smtClean="0"/>
              <a:t>（説明例）</a:t>
            </a:r>
            <a:endParaRPr kumimoji="1" lang="en-US" altLang="ja-JP" dirty="0" smtClean="0"/>
          </a:p>
          <a:p>
            <a:pPr defTabSz="915494" eaLnBrk="0" fontAlgn="base" hangingPunct="0">
              <a:spcBef>
                <a:spcPct val="30000"/>
              </a:spcBef>
              <a:spcAft>
                <a:spcPct val="0"/>
              </a:spcAft>
              <a:defRPr/>
            </a:pPr>
            <a:r>
              <a:rPr kumimoji="1" lang="ja-JP" altLang="en-US" dirty="0" smtClean="0"/>
              <a:t>答え合わせ</a:t>
            </a:r>
            <a:endParaRPr kumimoji="1" lang="en-US" altLang="ja-JP" dirty="0" smtClean="0"/>
          </a:p>
          <a:p>
            <a:pPr defTabSz="915494" eaLnBrk="0" fontAlgn="base" hangingPunct="0">
              <a:spcBef>
                <a:spcPct val="30000"/>
              </a:spcBef>
              <a:spcAft>
                <a:spcPct val="0"/>
              </a:spcAft>
              <a:defRPr/>
            </a:pPr>
            <a:endParaRPr kumimoji="1" lang="en-US" altLang="ja-JP" dirty="0" smtClean="0"/>
          </a:p>
          <a:p>
            <a:pPr defTabSz="915494" eaLnBrk="0" fontAlgn="base" hangingPunct="0">
              <a:spcBef>
                <a:spcPct val="30000"/>
              </a:spcBef>
              <a:spcAft>
                <a:spcPct val="0"/>
              </a:spcAft>
              <a:defRPr/>
            </a:pPr>
            <a:r>
              <a:rPr kumimoji="1" lang="ja-JP" altLang="en-US" dirty="0" smtClean="0"/>
              <a:t>「リサイクルできない」の箱を見てもらう</a:t>
            </a:r>
            <a:endParaRPr kumimoji="1" lang="en-US" altLang="ja-JP" dirty="0" smtClean="0"/>
          </a:p>
          <a:p>
            <a:pPr defTabSz="915494" eaLnBrk="0" fontAlgn="base" hangingPunct="0">
              <a:spcBef>
                <a:spcPct val="30000"/>
              </a:spcBef>
              <a:spcAft>
                <a:spcPct val="0"/>
              </a:spcAft>
              <a:defRPr/>
            </a:pPr>
            <a:endParaRPr kumimoji="1" lang="en-US" altLang="ja-JP" dirty="0"/>
          </a:p>
          <a:p>
            <a:pPr defTabSz="915494" eaLnBrk="0" fontAlgn="base" hangingPunct="0">
              <a:spcBef>
                <a:spcPct val="30000"/>
              </a:spcBef>
              <a:spcAft>
                <a:spcPct val="0"/>
              </a:spcAft>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115465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答え</a:t>
            </a:r>
            <a:r>
              <a:rPr kumimoji="1" lang="ja-JP" altLang="en-US" dirty="0"/>
              <a:t>を１つずつ言って</a:t>
            </a:r>
            <a:r>
              <a:rPr kumimoji="1" lang="ja-JP" altLang="en-US" dirty="0" smtClean="0"/>
              <a:t>いく★</a:t>
            </a:r>
            <a:endParaRPr kumimoji="1" lang="en-US" altLang="ja-JP" dirty="0"/>
          </a:p>
          <a:p>
            <a:endParaRPr kumimoji="1" lang="en-US" altLang="ja-JP" dirty="0"/>
          </a:p>
          <a:p>
            <a:r>
              <a:rPr kumimoji="1" lang="ja-JP" altLang="en-US" dirty="0" smtClean="0"/>
              <a:t>レシート</a:t>
            </a:r>
            <a:r>
              <a:rPr kumimoji="1" lang="ja-JP" altLang="en-US" dirty="0"/>
              <a:t>　</a:t>
            </a:r>
            <a:r>
              <a:rPr kumimoji="1" lang="en-US" altLang="ja-JP" dirty="0"/>
              <a:t>※</a:t>
            </a:r>
            <a:r>
              <a:rPr kumimoji="1" lang="ja-JP" altLang="en-US" dirty="0"/>
              <a:t>「リサイクルできる」箱に入っていたら「リサイクルできない」箱に入れてもらう　★</a:t>
            </a:r>
            <a:endParaRPr kumimoji="1" lang="en-US" altLang="ja-JP" dirty="0"/>
          </a:p>
          <a:p>
            <a:endParaRPr kumimoji="1" lang="en-US" altLang="ja-JP" dirty="0"/>
          </a:p>
          <a:p>
            <a:r>
              <a:rPr kumimoji="1" lang="ja-JP" altLang="en-US" dirty="0"/>
              <a:t>紙コップ　</a:t>
            </a:r>
            <a:r>
              <a:rPr kumimoji="1" lang="ja-JP" altLang="en-US" dirty="0" smtClean="0"/>
              <a:t>★　　写真　★　</a:t>
            </a:r>
            <a:endParaRPr kumimoji="1" lang="en-US" altLang="ja-JP" dirty="0" smtClean="0"/>
          </a:p>
          <a:p>
            <a:endParaRPr kumimoji="1" lang="en-US" altLang="ja-JP" dirty="0" smtClean="0"/>
          </a:p>
          <a:p>
            <a:r>
              <a:rPr kumimoji="1" lang="ja-JP" altLang="en-US" dirty="0" smtClean="0"/>
              <a:t>ティッシュ</a:t>
            </a:r>
            <a:r>
              <a:rPr kumimoji="1" lang="ja-JP" altLang="en-US" dirty="0"/>
              <a:t>の箱</a:t>
            </a:r>
            <a:endParaRPr kumimoji="1" lang="en-US" altLang="ja-JP" dirty="0"/>
          </a:p>
          <a:p>
            <a:r>
              <a:rPr kumimoji="1" lang="en-US" altLang="ja-JP" dirty="0" smtClean="0"/>
              <a:t>※</a:t>
            </a:r>
            <a:r>
              <a:rPr kumimoji="1" lang="ja-JP" altLang="en-US" dirty="0"/>
              <a:t>これは、そのままだとリサイクル</a:t>
            </a:r>
            <a:r>
              <a:rPr kumimoji="1" lang="ja-JP" altLang="en-US" dirty="0" smtClean="0"/>
              <a:t>できない。が、取り出し口</a:t>
            </a:r>
            <a:r>
              <a:rPr kumimoji="1" lang="ja-JP" altLang="en-US" dirty="0"/>
              <a:t>のビニールを外せばリサイクル</a:t>
            </a:r>
            <a:r>
              <a:rPr kumimoji="1" lang="ja-JP" altLang="en-US" dirty="0" smtClean="0"/>
              <a:t>できる</a:t>
            </a:r>
            <a:endParaRPr kumimoji="1" lang="en-US" altLang="ja-JP" dirty="0" smtClean="0"/>
          </a:p>
          <a:p>
            <a:endParaRPr kumimoji="1" lang="en-US" altLang="ja-JP" dirty="0" smtClean="0"/>
          </a:p>
          <a:p>
            <a:r>
              <a:rPr kumimoji="1" lang="ja-JP" altLang="en-US" dirty="0" smtClean="0"/>
              <a:t>結果：リサイクルできないものは、４つだけ。あとは、すべてリサイクルできる紙</a:t>
            </a:r>
            <a:endParaRPr kumimoji="1" lang="en-US" altLang="ja-JP" dirty="0" smtClean="0"/>
          </a:p>
          <a:p>
            <a:endParaRPr kumimoji="1" lang="en-US" altLang="ja-JP" dirty="0"/>
          </a:p>
          <a:p>
            <a:endParaRPr kumimoji="1" lang="en-US" altLang="ja-JP" dirty="0"/>
          </a:p>
          <a:p>
            <a:pPr defTabSz="915494" eaLnBrk="0" fontAlgn="base" hangingPunct="0">
              <a:spcBef>
                <a:spcPct val="30000"/>
              </a:spcBef>
              <a:spcAft>
                <a:spcPct val="0"/>
              </a:spcAft>
              <a:defRPr/>
            </a:pPr>
            <a:r>
              <a:rPr kumimoji="1" lang="en-US" altLang="ja-JP" dirty="0" smtClean="0"/>
              <a:t>【</a:t>
            </a:r>
            <a:r>
              <a:rPr kumimoji="1" lang="ja-JP" altLang="en-US" u="sng" dirty="0" smtClean="0"/>
              <a:t>ページおくり</a:t>
            </a:r>
            <a:r>
              <a:rPr kumimoji="1" lang="en-US" altLang="ja-JP" dirty="0" smtClean="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1610899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・リサイクルできない４種類以外は、すべてリサイクルできるもの</a:t>
            </a:r>
            <a:endParaRPr kumimoji="1" lang="en-US" altLang="ja-JP" dirty="0" smtClean="0"/>
          </a:p>
          <a:p>
            <a:r>
              <a:rPr kumimoji="1" lang="ja-JP" altLang="en-US" dirty="0" smtClean="0"/>
              <a:t>「雑紙」であり、雑紙の目印が「紙マーク」　　★</a:t>
            </a:r>
            <a:endParaRPr kumimoji="1" lang="en-US" altLang="ja-JP" dirty="0" smtClean="0"/>
          </a:p>
          <a:p>
            <a:endParaRPr kumimoji="1" lang="en-US" altLang="ja-JP" dirty="0" smtClean="0"/>
          </a:p>
          <a:p>
            <a:r>
              <a:rPr kumimoji="1" lang="ja-JP" altLang="en-US" dirty="0" smtClean="0"/>
              <a:t>・ただし紙マークがついていてもリサイクルできないものもある　★</a:t>
            </a:r>
            <a:endParaRPr kumimoji="1" lang="en-US" altLang="ja-JP" dirty="0" smtClean="0"/>
          </a:p>
          <a:p>
            <a:endParaRPr kumimoji="1" lang="en-US" altLang="ja-JP" dirty="0" smtClean="0"/>
          </a:p>
          <a:p>
            <a:r>
              <a:rPr kumimoji="1" lang="ja-JP" altLang="en-US" dirty="0" smtClean="0"/>
              <a:t>・紙コップ・カップ麺など食べ物や飲み物を入れる容器は加工しているためリサイクルに向かない　★</a:t>
            </a:r>
            <a:endParaRPr kumimoji="1" lang="en-US" altLang="ja-JP" dirty="0" smtClean="0"/>
          </a:p>
          <a:p>
            <a:endParaRPr kumimoji="1" lang="en-US" altLang="ja-JP" dirty="0" smtClean="0"/>
          </a:p>
          <a:p>
            <a:r>
              <a:rPr kumimoji="1" lang="ja-JP" altLang="en-US" dirty="0" smtClean="0"/>
              <a:t>・雑紙については分別ガイドブックにも書いてあるので確認してください</a:t>
            </a:r>
            <a:endParaRPr kumimoji="1" lang="en-US" altLang="ja-JP" dirty="0" smtClean="0"/>
          </a:p>
          <a:p>
            <a:endParaRPr kumimoji="1" lang="en-US" altLang="ja-JP" dirty="0"/>
          </a:p>
          <a:p>
            <a:pPr defTabSz="915494" eaLnBrk="0" fontAlgn="base" hangingPunct="0">
              <a:spcBef>
                <a:spcPct val="30000"/>
              </a:spcBef>
              <a:spcAft>
                <a:spcPct val="0"/>
              </a:spcAft>
              <a:defRPr/>
            </a:pPr>
            <a:r>
              <a:rPr kumimoji="1" lang="en-US" altLang="ja-JP" dirty="0" smtClean="0"/>
              <a:t>【</a:t>
            </a:r>
            <a:r>
              <a:rPr kumimoji="1" lang="ja-JP" altLang="en-US" dirty="0" smtClean="0"/>
              <a:t>ページおくり</a:t>
            </a:r>
            <a:r>
              <a:rPr kumimoji="1" lang="en-US" altLang="ja-JP" dirty="0" smtClean="0"/>
              <a:t>】</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956818" fontAlgn="base">
              <a:spcBef>
                <a:spcPct val="0"/>
              </a:spcBef>
              <a:spcAft>
                <a:spcPct val="0"/>
              </a:spcAft>
              <a:defRPr/>
            </a:pPr>
            <a:fld id="{4C594CE2-44EB-4CAC-A5A6-0D229CE54C7F}" type="slidenum">
              <a:rPr kumimoji="1" lang="ja-JP" altLang="en-US">
                <a:solidFill>
                  <a:prstClr val="black"/>
                </a:solidFill>
              </a:rPr>
              <a:pPr defTabSz="956818" fontAlgn="base">
                <a:spcBef>
                  <a:spcPct val="0"/>
                </a:spcBef>
                <a:spcAft>
                  <a:spcPct val="0"/>
                </a:spcAft>
                <a:defRPr/>
              </a:pPr>
              <a:t>34</a:t>
            </a:fld>
            <a:endParaRPr kumimoji="1" lang="ja-JP" altLang="en-US">
              <a:solidFill>
                <a:prstClr val="black"/>
              </a:solidFill>
            </a:endParaRPr>
          </a:p>
        </p:txBody>
      </p:sp>
    </p:spTree>
    <p:extLst>
      <p:ext uri="{BB962C8B-B14F-4D97-AF65-F5344CB8AC3E}">
        <p14:creationId xmlns:p14="http://schemas.microsoft.com/office/powerpoint/2010/main" val="2293246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静岡市</a:t>
            </a:r>
            <a:r>
              <a:rPr kumimoji="1" lang="ja-JP" altLang="en-US" dirty="0"/>
              <a:t>の紙ごみの約半分は雑紙、新聞、チラシなどリサイクルできる紙である　★</a:t>
            </a:r>
            <a:endParaRPr kumimoji="1" lang="en-US" altLang="ja-JP" dirty="0"/>
          </a:p>
          <a:p>
            <a:endParaRPr kumimoji="1" lang="en-US" altLang="ja-JP" dirty="0"/>
          </a:p>
          <a:p>
            <a:r>
              <a:rPr kumimoji="1" lang="ja-JP" altLang="en-US" dirty="0" smtClean="0"/>
              <a:t>正しく</a:t>
            </a:r>
            <a:r>
              <a:rPr kumimoji="1" lang="ja-JP" altLang="en-US" dirty="0"/>
              <a:t>分別すれば紙ごみの半分を減らせる　★</a:t>
            </a:r>
            <a:endParaRPr kumimoji="1" lang="en-US" altLang="ja-JP" dirty="0"/>
          </a:p>
          <a:p>
            <a:endParaRPr kumimoji="1" lang="en-US" altLang="ja-JP" dirty="0"/>
          </a:p>
          <a:p>
            <a:r>
              <a:rPr kumimoji="1" lang="ja-JP" altLang="en-US" dirty="0" smtClean="0"/>
              <a:t>雑紙</a:t>
            </a:r>
            <a:r>
              <a:rPr kumimoji="1" lang="ja-JP" altLang="en-US" dirty="0"/>
              <a:t>は紙袋などにいれて古紙回収や廃品回収としてだせばリサイクルされることを伝える</a:t>
            </a:r>
            <a:endParaRPr kumimoji="1" lang="en-US" altLang="ja-JP" dirty="0"/>
          </a:p>
          <a:p>
            <a:endParaRPr kumimoji="1" lang="en-US" altLang="ja-JP" dirty="0"/>
          </a:p>
          <a:p>
            <a:r>
              <a:rPr kumimoji="1" lang="en-US" altLang="ja-JP" dirty="0"/>
              <a:t>【</a:t>
            </a:r>
            <a:r>
              <a:rPr kumimoji="1" lang="ja-JP" altLang="en-US" u="sng" dirty="0" smtClean="0"/>
              <a:t>ページおくり</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1376364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最後に</a:t>
            </a:r>
            <a:r>
              <a:rPr kumimoji="1" lang="en-US" altLang="ja-JP" dirty="0" smtClean="0"/>
              <a:t>3</a:t>
            </a:r>
            <a:r>
              <a:rPr kumimoji="1" lang="ja-JP" altLang="en-US" dirty="0" smtClean="0"/>
              <a:t>番目に多いプラスチックごみについて</a:t>
            </a:r>
            <a:endParaRPr kumimoji="1" lang="en-US" altLang="ja-JP" dirty="0" smtClean="0"/>
          </a:p>
          <a:p>
            <a:r>
              <a:rPr kumimoji="1" lang="ja-JP" altLang="en-US" dirty="0" smtClean="0"/>
              <a:t>プラスチックごみで海がピンチであることを考える。</a:t>
            </a:r>
            <a:endParaRPr kumimoji="1" lang="en-US" altLang="ja-JP" dirty="0" smtClean="0"/>
          </a:p>
          <a:p>
            <a:pPr defTabSz="915399">
              <a:defRPr/>
            </a:pPr>
            <a:endParaRPr kumimoji="1" lang="en-US" altLang="ja-JP" dirty="0" smtClean="0"/>
          </a:p>
          <a:p>
            <a:pPr defTabSz="915399">
              <a:defRPr/>
            </a:pPr>
            <a:r>
              <a:rPr kumimoji="1" lang="en-US" altLang="ja-JP" dirty="0" smtClean="0"/>
              <a:t>【</a:t>
            </a:r>
            <a:r>
              <a:rPr kumimoji="1" lang="ja-JP" altLang="en-US" u="sng" dirty="0" smtClean="0"/>
              <a:t>ページおくり</a:t>
            </a:r>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36</a:t>
            </a:fld>
            <a:endParaRPr kumimoji="1" lang="ja-JP" altLang="en-US">
              <a:solidFill>
                <a:prstClr val="black"/>
              </a:solidFill>
            </a:endParaRPr>
          </a:p>
        </p:txBody>
      </p:sp>
    </p:spTree>
    <p:extLst>
      <p:ext uri="{BB962C8B-B14F-4D97-AF65-F5344CB8AC3E}">
        <p14:creationId xmlns:p14="http://schemas.microsoft.com/office/powerpoint/2010/main" val="1233679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漁網に絡まった海の生き物（カメ）。</a:t>
            </a:r>
            <a:endParaRPr kumimoji="1" lang="en-US" altLang="ja-JP" dirty="0" smtClean="0"/>
          </a:p>
          <a:p>
            <a:r>
              <a:rPr kumimoji="1" lang="ja-JP" altLang="en-US" dirty="0" smtClean="0"/>
              <a:t>プラスチックごみが生き物を苦しめている。</a:t>
            </a:r>
            <a:endParaRPr kumimoji="1" lang="en-US" altLang="ja-JP" dirty="0" smtClean="0"/>
          </a:p>
          <a:p>
            <a:pPr defTabSz="915399">
              <a:defRPr/>
            </a:pPr>
            <a:endParaRPr kumimoji="1" lang="en-US" altLang="ja-JP" dirty="0" smtClean="0"/>
          </a:p>
          <a:p>
            <a:pPr defTabSz="915399">
              <a:defRPr/>
            </a:pPr>
            <a:r>
              <a:rPr kumimoji="1" lang="en-US" altLang="ja-JP" dirty="0" smtClean="0"/>
              <a:t>【</a:t>
            </a:r>
            <a:r>
              <a:rPr kumimoji="1" lang="ja-JP" altLang="en-US" u="sng" dirty="0" smtClean="0"/>
              <a:t>ページおくり</a:t>
            </a:r>
            <a:r>
              <a:rPr kumimoji="1" lang="en-US" altLang="ja-JP" dirty="0" smtClean="0"/>
              <a:t>】</a:t>
            </a:r>
          </a:p>
          <a:p>
            <a:endParaRPr kumimoji="1" lang="en-US" altLang="ja-JP" dirty="0" smtClean="0"/>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37</a:t>
            </a:fld>
            <a:endParaRPr kumimoji="1" lang="ja-JP" altLang="en-US">
              <a:solidFill>
                <a:prstClr val="black"/>
              </a:solidFill>
            </a:endParaRPr>
          </a:p>
        </p:txBody>
      </p:sp>
    </p:spTree>
    <p:extLst>
      <p:ext uri="{BB962C8B-B14F-4D97-AF65-F5344CB8AC3E}">
        <p14:creationId xmlns:p14="http://schemas.microsoft.com/office/powerpoint/2010/main" val="3640951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これは、海の底に沈んでいたプラスチックごみ。</a:t>
            </a:r>
            <a:endParaRPr kumimoji="1" lang="en-US" altLang="ja-JP" dirty="0" smtClean="0"/>
          </a:p>
          <a:p>
            <a:r>
              <a:rPr kumimoji="1" lang="ja-JP" altLang="en-US" dirty="0" smtClean="0"/>
              <a:t>日本で一番深い湾である「駿河湾」。一番深いところは、</a:t>
            </a:r>
            <a:r>
              <a:rPr kumimoji="1" lang="en-US" altLang="ja-JP" dirty="0" smtClean="0"/>
              <a:t>2,500m</a:t>
            </a:r>
            <a:r>
              <a:rPr kumimoji="1" lang="ja-JP" altLang="en-US" dirty="0" smtClean="0"/>
              <a:t>以上。</a:t>
            </a:r>
            <a:endParaRPr kumimoji="1" lang="en-US" altLang="ja-JP" dirty="0" smtClean="0"/>
          </a:p>
          <a:p>
            <a:endParaRPr kumimoji="1" lang="en-US" altLang="ja-JP" dirty="0" smtClean="0"/>
          </a:p>
          <a:p>
            <a:r>
              <a:rPr kumimoji="1" lang="ja-JP" altLang="en-US" dirty="0" smtClean="0"/>
              <a:t>約</a:t>
            </a:r>
            <a:r>
              <a:rPr kumimoji="1" lang="en-US" altLang="ja-JP" dirty="0" smtClean="0"/>
              <a:t>2,000m</a:t>
            </a:r>
            <a:r>
              <a:rPr kumimoji="1" lang="ja-JP" altLang="en-US" dirty="0" smtClean="0"/>
              <a:t>の深さのところに、なんと！　ペットボトルが沈んでいる。</a:t>
            </a:r>
            <a:endParaRPr kumimoji="1" lang="en-US" altLang="ja-JP" dirty="0" smtClean="0"/>
          </a:p>
          <a:p>
            <a:pPr defTabSz="915399">
              <a:defRPr/>
            </a:pPr>
            <a:endParaRPr kumimoji="1" lang="en-US" altLang="ja-JP" dirty="0" smtClean="0"/>
          </a:p>
          <a:p>
            <a:pPr defTabSz="915399">
              <a:defRPr/>
            </a:pPr>
            <a:r>
              <a:rPr kumimoji="1" lang="en-US" altLang="ja-JP" dirty="0" smtClean="0"/>
              <a:t>【</a:t>
            </a:r>
            <a:r>
              <a:rPr kumimoji="1" lang="ja-JP" altLang="en-US" u="sng" dirty="0" smtClean="0"/>
              <a:t>ページおくり</a:t>
            </a:r>
            <a:r>
              <a:rPr kumimoji="1" lang="en-US" altLang="ja-JP" dirty="0" smtClean="0"/>
              <a:t>】</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38</a:t>
            </a:fld>
            <a:endParaRPr kumimoji="1" lang="ja-JP" altLang="en-US">
              <a:solidFill>
                <a:prstClr val="black"/>
              </a:solidFill>
            </a:endParaRPr>
          </a:p>
        </p:txBody>
      </p:sp>
    </p:spTree>
    <p:extLst>
      <p:ext uri="{BB962C8B-B14F-4D97-AF65-F5344CB8AC3E}">
        <p14:creationId xmlns:p14="http://schemas.microsoft.com/office/powerpoint/2010/main" val="1083391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深い海のプラスチックごみ、生き物に絡まったプラスチックごみだけでなく、多くの人が遊びに行く砂浜や海岸にも、たくさんのプラスチックごみがある。</a:t>
            </a:r>
            <a:endParaRPr kumimoji="1" lang="en-US" altLang="ja-JP" dirty="0" smtClean="0"/>
          </a:p>
          <a:p>
            <a:pPr defTabSz="915399">
              <a:defRPr/>
            </a:pPr>
            <a:endParaRPr kumimoji="1" lang="en-US" altLang="ja-JP" dirty="0" smtClean="0"/>
          </a:p>
          <a:p>
            <a:pPr defTabSz="915399">
              <a:defRPr/>
            </a:pPr>
            <a:r>
              <a:rPr kumimoji="1" lang="en-US" altLang="ja-JP" dirty="0" smtClean="0"/>
              <a:t>【</a:t>
            </a:r>
            <a:r>
              <a:rPr kumimoji="1" lang="ja-JP" altLang="en-US" u="sng" dirty="0" smtClean="0"/>
              <a:t>ページおくり</a:t>
            </a:r>
            <a:r>
              <a:rPr kumimoji="1" lang="en-US" altLang="ja-JP" dirty="0" smtClean="0"/>
              <a:t>】</a:t>
            </a:r>
          </a:p>
          <a:p>
            <a:endParaRPr kumimoji="1" lang="en-US" altLang="ja-JP" dirty="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39</a:t>
            </a:fld>
            <a:endParaRPr kumimoji="1" lang="ja-JP" altLang="en-US">
              <a:solidFill>
                <a:prstClr val="black"/>
              </a:solidFill>
            </a:endParaRPr>
          </a:p>
        </p:txBody>
      </p:sp>
    </p:spTree>
    <p:extLst>
      <p:ext uri="{BB962C8B-B14F-4D97-AF65-F5344CB8AC3E}">
        <p14:creationId xmlns:p14="http://schemas.microsoft.com/office/powerpoint/2010/main" val="138998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ごみを減らす理由は</a:t>
            </a:r>
            <a:r>
              <a:rPr kumimoji="1" lang="en-US" altLang="ja-JP" dirty="0" smtClean="0"/>
              <a:t>4</a:t>
            </a:r>
            <a:r>
              <a:rPr kumimoji="1" lang="ja-JP" altLang="en-US" dirty="0" smtClean="0"/>
              <a:t>つある</a:t>
            </a:r>
            <a:endParaRPr kumimoji="1" lang="en-US" altLang="ja-JP" dirty="0" smtClean="0"/>
          </a:p>
          <a:p>
            <a:r>
              <a:rPr kumimoji="1" lang="ja-JP" altLang="en-US" dirty="0" smtClean="0"/>
              <a:t>「</a:t>
            </a:r>
            <a:r>
              <a:rPr kumimoji="1" lang="ja-JP" altLang="en-US" dirty="0"/>
              <a:t>豊かな環境を守るため</a:t>
            </a:r>
            <a:r>
              <a:rPr kumimoji="1" lang="ja-JP" altLang="en-US" dirty="0" smtClean="0"/>
              <a:t>」「貴重な天然資源を守るため」「ごみ処理にかかる経費を減らすため」「地球温暖化を防ぐため」</a:t>
            </a:r>
            <a:endParaRPr kumimoji="1" lang="en-US" altLang="ja-JP" dirty="0"/>
          </a:p>
          <a:p>
            <a:endParaRPr kumimoji="1" lang="en-US" altLang="ja-JP" dirty="0" smtClean="0"/>
          </a:p>
          <a:p>
            <a:r>
              <a:rPr kumimoji="1" lang="ja-JP" altLang="en-US" dirty="0" smtClean="0"/>
              <a:t>このうち「ごみ処理にかかる経費」について説明</a:t>
            </a:r>
            <a:endParaRPr kumimoji="1" lang="en-US" altLang="ja-JP" dirty="0" smtClean="0"/>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4</a:t>
            </a:fld>
            <a:endParaRPr kumimoji="1" lang="ja-JP" altLang="en-US">
              <a:solidFill>
                <a:prstClr val="black"/>
              </a:solidFill>
            </a:endParaRPr>
          </a:p>
        </p:txBody>
      </p:sp>
    </p:spTree>
    <p:extLst>
      <p:ext uri="{BB962C8B-B14F-4D97-AF65-F5344CB8AC3E}">
        <p14:creationId xmlns:p14="http://schemas.microsoft.com/office/powerpoint/2010/main" val="2772203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lang="ja-JP" altLang="en-US" dirty="0" smtClean="0"/>
              <a:t>紹介したようなごみは、全てが海に捨てられたのではなく、様々な場所に捨てられたプラスチックごみが原因になっている。</a:t>
            </a:r>
            <a:endParaRPr lang="en-US" altLang="ja-JP" dirty="0" smtClean="0"/>
          </a:p>
          <a:p>
            <a:endParaRPr lang="en-US" altLang="ja-JP" dirty="0" smtClean="0"/>
          </a:p>
          <a:p>
            <a:r>
              <a:rPr lang="ja-JP" altLang="en-US" dirty="0" smtClean="0"/>
              <a:t>例えば、</a:t>
            </a:r>
            <a:endParaRPr lang="en-US" altLang="ja-JP" dirty="0" smtClean="0"/>
          </a:p>
          <a:p>
            <a:r>
              <a:rPr kumimoji="1" lang="ja-JP" altLang="en-US" u="none" dirty="0" smtClean="0"/>
              <a:t>★</a:t>
            </a:r>
            <a:r>
              <a:rPr lang="ja-JP" altLang="en-US" dirty="0" smtClean="0"/>
              <a:t>山の中に</a:t>
            </a:r>
            <a:r>
              <a:rPr lang="en-US" altLang="ja-JP" dirty="0" smtClean="0"/>
              <a:t>		</a:t>
            </a:r>
            <a:r>
              <a:rPr kumimoji="1" lang="ja-JP" altLang="en-US" u="none" dirty="0" smtClean="0"/>
              <a:t>★</a:t>
            </a:r>
            <a:r>
              <a:rPr lang="ja-JP" altLang="en-US" dirty="0" smtClean="0"/>
              <a:t>不法投棄されたもの</a:t>
            </a:r>
            <a:endParaRPr lang="en-US" altLang="ja-JP" dirty="0" smtClean="0"/>
          </a:p>
          <a:p>
            <a:r>
              <a:rPr kumimoji="1" lang="ja-JP" altLang="en-US" u="none" dirty="0" smtClean="0"/>
              <a:t>★</a:t>
            </a:r>
            <a:r>
              <a:rPr lang="ja-JP" altLang="en-US" dirty="0" smtClean="0"/>
              <a:t>道路の</a:t>
            </a:r>
            <a:r>
              <a:rPr lang="en-US" altLang="ja-JP" dirty="0" smtClean="0"/>
              <a:t>		</a:t>
            </a:r>
            <a:r>
              <a:rPr kumimoji="1" lang="ja-JP" altLang="en-US" u="none" dirty="0" smtClean="0"/>
              <a:t>★</a:t>
            </a:r>
            <a:r>
              <a:rPr lang="ja-JP" altLang="en-US" dirty="0" smtClean="0"/>
              <a:t>落下物</a:t>
            </a:r>
            <a:endParaRPr lang="en-US" altLang="ja-JP" dirty="0" smtClean="0"/>
          </a:p>
          <a:p>
            <a:r>
              <a:rPr kumimoji="1" lang="ja-JP" altLang="en-US" u="none" dirty="0" smtClean="0"/>
              <a:t>★</a:t>
            </a:r>
            <a:r>
              <a:rPr lang="ja-JP" altLang="en-US" dirty="0" smtClean="0"/>
              <a:t>ごみ箱に捨てたつもりでも</a:t>
            </a:r>
            <a:r>
              <a:rPr lang="en-US" altLang="ja-JP" dirty="0" smtClean="0"/>
              <a:t>	</a:t>
            </a:r>
            <a:r>
              <a:rPr kumimoji="1" lang="ja-JP" altLang="en-US" u="none" dirty="0" smtClean="0"/>
              <a:t>★</a:t>
            </a:r>
            <a:r>
              <a:rPr lang="ja-JP" altLang="en-US" dirty="0" smtClean="0"/>
              <a:t>あふれてしまったペットボトル</a:t>
            </a:r>
            <a:endParaRPr lang="en-US" altLang="ja-JP" dirty="0" smtClean="0"/>
          </a:p>
          <a:p>
            <a:endParaRPr kumimoji="1" lang="en-US" altLang="ja-JP" dirty="0" smtClean="0"/>
          </a:p>
          <a:p>
            <a:pPr defTabSz="915399">
              <a:defRPr/>
            </a:pPr>
            <a:r>
              <a:rPr kumimoji="1" lang="en-US" altLang="ja-JP" dirty="0" smtClean="0"/>
              <a:t>【</a:t>
            </a:r>
            <a:r>
              <a:rPr kumimoji="1" lang="ja-JP" altLang="en-US" u="sng" dirty="0" smtClean="0"/>
              <a:t>ページおくり</a:t>
            </a:r>
            <a:r>
              <a:rPr kumimoji="1" lang="en-US" altLang="ja-JP" dirty="0" smtClean="0"/>
              <a:t>】</a:t>
            </a:r>
          </a:p>
          <a:p>
            <a:endParaRPr kumimoji="1" lang="ja-JP" altLang="en-US" dirty="0" smtClean="0"/>
          </a:p>
          <a:p>
            <a:endParaRPr lang="en-US" altLang="ja-JP" dirty="0" smtClean="0"/>
          </a:p>
          <a:p>
            <a:endParaRPr lang="ja-JP" altLang="en-US" dirty="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40</a:t>
            </a:fld>
            <a:endParaRPr kumimoji="1" lang="ja-JP" altLang="en-US">
              <a:solidFill>
                <a:prstClr val="black"/>
              </a:solidFill>
            </a:endParaRPr>
          </a:p>
        </p:txBody>
      </p:sp>
    </p:spTree>
    <p:extLst>
      <p:ext uri="{BB962C8B-B14F-4D97-AF65-F5344CB8AC3E}">
        <p14:creationId xmlns:p14="http://schemas.microsoft.com/office/powerpoint/2010/main" val="2351857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ポイ捨てされたものや外に放置されたプラスチックごみが散乱し、</a:t>
            </a:r>
            <a:endParaRPr kumimoji="1" lang="en-US" altLang="ja-JP" dirty="0" smtClean="0"/>
          </a:p>
          <a:p>
            <a:endParaRPr kumimoji="1" lang="en-US" altLang="ja-JP" dirty="0" smtClean="0"/>
          </a:p>
          <a:p>
            <a:pPr defTabSz="915399">
              <a:defRPr/>
            </a:pPr>
            <a:r>
              <a:rPr kumimoji="1" lang="en-US" altLang="ja-JP" dirty="0" smtClean="0"/>
              <a:t>【</a:t>
            </a:r>
            <a:r>
              <a:rPr kumimoji="1" lang="ja-JP" altLang="en-US" u="sng" dirty="0" smtClean="0"/>
              <a:t>ページおくり</a:t>
            </a:r>
            <a:r>
              <a:rPr kumimoji="1" lang="en-US" altLang="ja-JP" dirty="0" smtClean="0"/>
              <a:t>】</a:t>
            </a:r>
          </a:p>
          <a:p>
            <a:pPr defTabSz="915399">
              <a:defRPr/>
            </a:pPr>
            <a:endParaRPr kumimoji="1" lang="ja-JP" altLang="en-US" dirty="0" smtClean="0"/>
          </a:p>
          <a:p>
            <a:pPr defTabSz="915399">
              <a:defRPr/>
            </a:pP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41</a:t>
            </a:fld>
            <a:endParaRPr kumimoji="1" lang="ja-JP" altLang="en-US">
              <a:solidFill>
                <a:prstClr val="black"/>
              </a:solidFill>
            </a:endParaRPr>
          </a:p>
        </p:txBody>
      </p:sp>
    </p:spTree>
    <p:extLst>
      <p:ext uri="{BB962C8B-B14F-4D97-AF65-F5344CB8AC3E}">
        <p14:creationId xmlns:p14="http://schemas.microsoft.com/office/powerpoint/2010/main" val="640293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雨や風によって、川から海へ流れ込み、</a:t>
            </a:r>
            <a:endParaRPr kumimoji="1" lang="en-US" altLang="ja-JP" dirty="0" smtClean="0"/>
          </a:p>
          <a:p>
            <a:endParaRPr kumimoji="1" lang="en-US" altLang="ja-JP" dirty="0" smtClean="0"/>
          </a:p>
          <a:p>
            <a:pPr defTabSz="915494">
              <a:defRPr/>
            </a:pPr>
            <a:r>
              <a:rPr kumimoji="1" lang="en-US" altLang="ja-JP" dirty="0" smtClean="0"/>
              <a:t>【</a:t>
            </a:r>
            <a:r>
              <a:rPr kumimoji="1" lang="ja-JP" altLang="en-US" u="sng" dirty="0" smtClean="0"/>
              <a:t>ページおくり</a:t>
            </a:r>
            <a:r>
              <a:rPr kumimoji="1" lang="en-US" altLang="ja-JP" dirty="0" smtClean="0"/>
              <a:t>】</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42</a:t>
            </a:fld>
            <a:endParaRPr kumimoji="1" lang="ja-JP" altLang="en-US">
              <a:solidFill>
                <a:prstClr val="black"/>
              </a:solidFill>
            </a:endParaRPr>
          </a:p>
        </p:txBody>
      </p:sp>
    </p:spTree>
    <p:extLst>
      <p:ext uri="{BB962C8B-B14F-4D97-AF65-F5344CB8AC3E}">
        <p14:creationId xmlns:p14="http://schemas.microsoft.com/office/powerpoint/2010/main" val="308629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399">
              <a:defRPr/>
            </a:pPr>
            <a:r>
              <a:rPr kumimoji="1" lang="ja-JP" altLang="en-US" dirty="0" smtClean="0"/>
              <a:t>（説明例）</a:t>
            </a:r>
            <a:endParaRPr kumimoji="1" lang="en-US" altLang="ja-JP" dirty="0" smtClean="0"/>
          </a:p>
          <a:p>
            <a:pPr defTabSz="915399">
              <a:defRPr/>
            </a:pPr>
            <a:r>
              <a:rPr kumimoji="1" lang="ja-JP" altLang="en-US" dirty="0" smtClean="0"/>
              <a:t>最後は海に行って海のプラごみになってしまう。</a:t>
            </a:r>
            <a:endParaRPr kumimoji="1" lang="en-US" altLang="ja-JP" dirty="0" smtClean="0"/>
          </a:p>
          <a:p>
            <a:pPr defTabSz="915399">
              <a:defRPr/>
            </a:pPr>
            <a:endParaRPr kumimoji="1" lang="en-US" altLang="ja-JP" dirty="0" smtClean="0"/>
          </a:p>
          <a:p>
            <a:pPr defTabSz="915399">
              <a:defRPr/>
            </a:pPr>
            <a:r>
              <a:rPr kumimoji="1" lang="en-US" altLang="ja-JP" dirty="0" smtClean="0"/>
              <a:t>【</a:t>
            </a:r>
            <a:r>
              <a:rPr kumimoji="1" lang="ja-JP" altLang="en-US" u="sng" dirty="0" smtClean="0"/>
              <a:t>ページおくり</a:t>
            </a:r>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4C594CE2-44EB-4CAC-A5A6-0D229CE54C7F}" type="slidenum">
              <a:rPr kumimoji="1" lang="ja-JP" altLang="en-US" smtClean="0">
                <a:solidFill>
                  <a:prstClr val="black"/>
                </a:solidFill>
              </a:rPr>
              <a:pPr/>
              <a:t>43</a:t>
            </a:fld>
            <a:endParaRPr kumimoji="1" lang="ja-JP" altLang="en-US">
              <a:solidFill>
                <a:prstClr val="black"/>
              </a:solidFill>
            </a:endParaRPr>
          </a:p>
        </p:txBody>
      </p:sp>
    </p:spTree>
    <p:extLst>
      <p:ext uri="{BB962C8B-B14F-4D97-AF65-F5344CB8AC3E}">
        <p14:creationId xmlns:p14="http://schemas.microsoft.com/office/powerpoint/2010/main" val="32581465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海はプラスチックごみが最後に流れつく場所である</a:t>
            </a:r>
            <a:endParaRPr kumimoji="1" lang="en-US" altLang="ja-JP" dirty="0" smtClean="0"/>
          </a:p>
          <a:p>
            <a:endParaRPr kumimoji="1" lang="en-US" altLang="ja-JP" dirty="0" smtClean="0"/>
          </a:p>
          <a:p>
            <a:pPr defTabSz="915494">
              <a:defRPr/>
            </a:pPr>
            <a:r>
              <a:rPr kumimoji="1" lang="en-US" altLang="ja-JP" dirty="0" smtClean="0"/>
              <a:t>【</a:t>
            </a:r>
            <a:r>
              <a:rPr kumimoji="1" lang="ja-JP" altLang="en-US" u="sng" dirty="0" smtClean="0"/>
              <a:t>ページおくり</a:t>
            </a:r>
            <a:r>
              <a:rPr kumimoji="1" lang="en-US" altLang="ja-JP" dirty="0" smtClean="0"/>
              <a:t>】</a:t>
            </a:r>
          </a:p>
          <a:p>
            <a:endParaRPr kumimoji="1" lang="ja-JP" altLang="en-US" dirty="0"/>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solidFill>
                  <a:prstClr val="black"/>
                </a:solidFill>
              </a:rPr>
              <a:pPr/>
              <a:t>44</a:t>
            </a:fld>
            <a:endParaRPr kumimoji="1" lang="ja-JP" altLang="en-US">
              <a:solidFill>
                <a:prstClr val="black"/>
              </a:solidFill>
            </a:endParaRPr>
          </a:p>
        </p:txBody>
      </p:sp>
    </p:spTree>
    <p:extLst>
      <p:ext uri="{BB962C8B-B14F-4D97-AF65-F5344CB8AC3E}">
        <p14:creationId xmlns:p14="http://schemas.microsoft.com/office/powerpoint/2010/main" val="497077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（説明例）</a:t>
            </a:r>
            <a:endParaRPr kumimoji="1" lang="en-US" altLang="ja-JP" dirty="0" smtClean="0"/>
          </a:p>
          <a:p>
            <a:r>
              <a:rPr kumimoji="1" lang="ja-JP" altLang="en-US" dirty="0" smtClean="0"/>
              <a:t>ポイ捨てしたり、ちゃんと捨てたつもりでも散乱してしまって、最終的に海洋プラスチックごみが増えてしまう、ということを防ぐと同時に、４</a:t>
            </a:r>
            <a:r>
              <a:rPr kumimoji="1" lang="en-US" altLang="ja-JP" dirty="0" smtClean="0"/>
              <a:t>R</a:t>
            </a:r>
            <a:r>
              <a:rPr kumimoji="1" lang="ja-JP" altLang="en-US" dirty="0" smtClean="0"/>
              <a:t>でプラスチックごみそのものを減らすことも大切。</a:t>
            </a:r>
            <a:endParaRPr kumimoji="1" lang="en-US" altLang="ja-JP" dirty="0" smtClean="0"/>
          </a:p>
          <a:p>
            <a:endParaRPr kumimoji="1" lang="en-US" altLang="ja-JP" dirty="0" smtClean="0"/>
          </a:p>
          <a:p>
            <a:r>
              <a:rPr kumimoji="1" lang="ja-JP" altLang="en-US" dirty="0" smtClean="0"/>
              <a:t>例えば、食品トレイやペットボトル、レジ袋なら、</a:t>
            </a:r>
            <a:r>
              <a:rPr kumimoji="1" lang="ja-JP" altLang="en-US" u="none" dirty="0" smtClean="0"/>
              <a:t>★</a:t>
            </a:r>
            <a:r>
              <a:rPr kumimoji="1" lang="ja-JP" altLang="en-US" dirty="0" smtClean="0"/>
              <a:t>このようにして減らすことができる。</a:t>
            </a:r>
            <a:endParaRPr kumimoji="1" lang="en-US" altLang="ja-JP" dirty="0" smtClean="0"/>
          </a:p>
          <a:p>
            <a:endParaRPr kumimoji="1" lang="en-US" altLang="ja-JP" dirty="0" smtClean="0"/>
          </a:p>
          <a:p>
            <a:r>
              <a:rPr kumimoji="1" lang="ja-JP" altLang="en-US" dirty="0" smtClean="0"/>
              <a:t>その上で・・・。</a:t>
            </a:r>
            <a:endParaRPr kumimoji="1" lang="en-US" altLang="ja-JP" dirty="0" smtClean="0"/>
          </a:p>
          <a:p>
            <a:r>
              <a:rPr kumimoji="1" lang="ja-JP" altLang="en-US" u="none" dirty="0" smtClean="0"/>
              <a:t>★</a:t>
            </a:r>
            <a:r>
              <a:rPr kumimoji="1" lang="ja-JP" altLang="en-US" dirty="0" smtClean="0"/>
              <a:t>ここの赤枠の中に書いてあるように・・・。</a:t>
            </a:r>
            <a:endParaRPr kumimoji="1" lang="en-US" altLang="ja-JP" dirty="0" smtClean="0"/>
          </a:p>
          <a:p>
            <a:endParaRPr kumimoji="1" lang="en-US" altLang="ja-JP" dirty="0" smtClean="0"/>
          </a:p>
          <a:p>
            <a:r>
              <a:rPr kumimoji="1" lang="ja-JP" altLang="en-US" u="none" dirty="0" smtClean="0"/>
              <a:t>★</a:t>
            </a:r>
            <a:r>
              <a:rPr kumimoji="1" lang="ja-JP" altLang="en-US" dirty="0" smtClean="0"/>
              <a:t>まずはプラスチックごみを増やさないこと</a:t>
            </a:r>
            <a:endParaRPr kumimoji="1" lang="en-US" altLang="ja-JP" dirty="0" smtClean="0"/>
          </a:p>
          <a:p>
            <a:r>
              <a:rPr kumimoji="1" lang="ja-JP" altLang="en-US" u="none" dirty="0" smtClean="0"/>
              <a:t>★</a:t>
            </a:r>
            <a:r>
              <a:rPr kumimoji="1" lang="ja-JP" altLang="en-US" dirty="0" smtClean="0"/>
              <a:t>ポイ捨てなどを絶対にしないこと</a:t>
            </a:r>
            <a:endParaRPr kumimoji="1" lang="en-US" altLang="ja-JP" dirty="0" smtClean="0"/>
          </a:p>
          <a:p>
            <a:endParaRPr kumimoji="1" lang="en-US" altLang="ja-JP" dirty="0" smtClean="0"/>
          </a:p>
          <a:p>
            <a:r>
              <a:rPr kumimoji="1" lang="ja-JP" altLang="en-US" dirty="0" smtClean="0"/>
              <a:t>をぜひ実践して</a:t>
            </a:r>
            <a:endParaRPr kumimoji="1" lang="en-US" altLang="ja-JP" dirty="0" smtClean="0"/>
          </a:p>
          <a:p>
            <a:r>
              <a:rPr kumimoji="1" lang="ja-JP" altLang="en-US" u="none" dirty="0" smtClean="0"/>
              <a:t>★</a:t>
            </a:r>
            <a:r>
              <a:rPr kumimoji="1" lang="ja-JP" altLang="en-US" dirty="0" smtClean="0"/>
              <a:t>プラスチックごみを減らしていきましょう</a:t>
            </a:r>
            <a:endParaRPr kumimoji="1" lang="en-US" altLang="ja-JP" dirty="0" smtClean="0"/>
          </a:p>
          <a:p>
            <a:endParaRPr kumimoji="1" lang="en-US" altLang="ja-JP" dirty="0" smtClean="0"/>
          </a:p>
          <a:p>
            <a:pPr defTabSz="881848">
              <a:defRPr/>
            </a:pPr>
            <a:r>
              <a:rPr kumimoji="1" lang="en-US" altLang="ja-JP" dirty="0" smtClean="0"/>
              <a:t>【</a:t>
            </a:r>
            <a:r>
              <a:rPr kumimoji="1" lang="ja-JP" altLang="en-US" u="sng" dirty="0" smtClean="0"/>
              <a:t>ページおくり</a:t>
            </a:r>
            <a:r>
              <a:rPr kumimoji="1" lang="en-US" altLang="ja-JP" dirty="0" smtClean="0"/>
              <a:t>】</a:t>
            </a:r>
          </a:p>
          <a:p>
            <a:endParaRPr kumimoji="1" lang="en-US" altLang="ja-JP" dirty="0" smtClean="0"/>
          </a:p>
          <a:p>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5"/>
          </p:nvPr>
        </p:nvSpPr>
        <p:spPr/>
        <p:txBody>
          <a:bodyPr/>
          <a:lstStyle/>
          <a:p>
            <a:fld id="{77294BAD-E855-418D-8DFA-3CF532FC8D26}" type="slidenum">
              <a:rPr kumimoji="1" lang="ja-JP" altLang="en-US" smtClean="0">
                <a:solidFill>
                  <a:prstClr val="black"/>
                </a:solidFill>
              </a:rPr>
              <a:pPr/>
              <a:t>45</a:t>
            </a:fld>
            <a:endParaRPr kumimoji="1" lang="ja-JP" altLang="en-US">
              <a:solidFill>
                <a:prstClr val="black"/>
              </a:solidFill>
            </a:endParaRPr>
          </a:p>
        </p:txBody>
      </p:sp>
    </p:spTree>
    <p:extLst>
      <p:ext uri="{BB962C8B-B14F-4D97-AF65-F5344CB8AC3E}">
        <p14:creationId xmlns:p14="http://schemas.microsoft.com/office/powerpoint/2010/main" val="3639332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ステップ③で</a:t>
            </a:r>
            <a:r>
              <a:rPr kumimoji="1" lang="ja-JP" altLang="en-US" dirty="0"/>
              <a:t>は</a:t>
            </a:r>
            <a:r>
              <a:rPr kumimoji="1" lang="ja-JP" altLang="en-US" dirty="0" smtClean="0"/>
              <a:t>、今の講座をもと</a:t>
            </a:r>
            <a:r>
              <a:rPr kumimoji="1" lang="ja-JP" altLang="en-US" dirty="0"/>
              <a:t>に、実際に、自分の家で「生ごみ」「紙ごみ」「プラスチックごみ」を減らす作戦を</a:t>
            </a:r>
            <a:r>
              <a:rPr kumimoji="1" lang="ja-JP" altLang="en-US" dirty="0" smtClean="0"/>
              <a:t>考えてもらう。</a:t>
            </a:r>
            <a:endParaRPr kumimoji="1" lang="en-US" altLang="ja-JP" dirty="0"/>
          </a:p>
          <a:p>
            <a:endParaRPr kumimoji="1" lang="ja-JP" altLang="en-US" dirty="0"/>
          </a:p>
          <a:p>
            <a:pPr defTabSz="91539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46</a:t>
            </a:fld>
            <a:endParaRPr kumimoji="1" lang="ja-JP" altLang="en-US">
              <a:solidFill>
                <a:prstClr val="black"/>
              </a:solidFill>
            </a:endParaRPr>
          </a:p>
        </p:txBody>
      </p:sp>
    </p:spTree>
    <p:extLst>
      <p:ext uri="{BB962C8B-B14F-4D97-AF65-F5344CB8AC3E}">
        <p14:creationId xmlns:p14="http://schemas.microsoft.com/office/powerpoint/2010/main" val="2113346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ワークブック</a:t>
            </a:r>
            <a:r>
              <a:rPr kumimoji="1" lang="ja-JP" altLang="en-US" dirty="0"/>
              <a:t>の</a:t>
            </a:r>
            <a:r>
              <a:rPr kumimoji="1" lang="en-US" altLang="ja-JP" dirty="0"/>
              <a:t>P4</a:t>
            </a:r>
            <a:r>
              <a:rPr kumimoji="1" lang="ja-JP" altLang="en-US" dirty="0"/>
              <a:t>を開いてもらう。</a:t>
            </a:r>
            <a:endParaRPr kumimoji="1" lang="en-US" altLang="ja-JP" dirty="0"/>
          </a:p>
          <a:p>
            <a:r>
              <a:rPr kumimoji="1" lang="ja-JP" altLang="en-US" dirty="0"/>
              <a:t>キッチンのイラストを見て、ごみを減らすためにできることにはどんなことがあるか、見つけてみよう。</a:t>
            </a:r>
            <a:endParaRPr kumimoji="1" lang="en-US" altLang="ja-JP" dirty="0"/>
          </a:p>
          <a:p>
            <a:r>
              <a:rPr kumimoji="1" lang="ja-JP" altLang="en-US" dirty="0"/>
              <a:t>少なくとも、４つはみつけてみよう。</a:t>
            </a:r>
            <a:endParaRPr kumimoji="1" lang="en-US" altLang="ja-JP" dirty="0"/>
          </a:p>
          <a:p>
            <a:endParaRPr kumimoji="1" lang="en-US" altLang="ja-JP" dirty="0"/>
          </a:p>
          <a:p>
            <a:pPr defTabSz="915494">
              <a:defRPr/>
            </a:pPr>
            <a:r>
              <a:rPr lang="ja-JP" altLang="en-US" dirty="0">
                <a:solidFill>
                  <a:prstClr val="black"/>
                </a:solidFill>
              </a:rPr>
              <a:t>例：レジ袋をエコバッグにする。リサイクルできる資源をゴミ箱に捨てない</a:t>
            </a:r>
            <a:r>
              <a:rPr lang="en-US" altLang="ja-JP" dirty="0">
                <a:solidFill>
                  <a:prstClr val="black"/>
                </a:solidFill>
              </a:rPr>
              <a:t>(</a:t>
            </a:r>
            <a:r>
              <a:rPr lang="ja-JP" altLang="en-US" dirty="0">
                <a:solidFill>
                  <a:prstClr val="black"/>
                </a:solidFill>
              </a:rPr>
              <a:t>ペットボトル、漫画の本、お菓子の箱等）、</a:t>
            </a:r>
            <a:endParaRPr lang="en-US" altLang="ja-JP" dirty="0">
              <a:solidFill>
                <a:prstClr val="black"/>
              </a:solidFill>
            </a:endParaRPr>
          </a:p>
          <a:p>
            <a:pPr defTabSz="915494">
              <a:defRPr/>
            </a:pPr>
            <a:r>
              <a:rPr lang="ja-JP" altLang="en-US" dirty="0" smtClean="0">
                <a:solidFill>
                  <a:prstClr val="black"/>
                </a:solidFill>
              </a:rPr>
              <a:t>冷蔵庫の中を整理し、買い過ぎや同じものを買わないようチェックする、</a:t>
            </a:r>
            <a:endParaRPr lang="en-US" altLang="ja-JP" dirty="0" smtClean="0">
              <a:solidFill>
                <a:prstClr val="black"/>
              </a:solidFill>
            </a:endParaRPr>
          </a:p>
          <a:p>
            <a:pPr defTabSz="915494">
              <a:defRPr/>
            </a:pPr>
            <a:r>
              <a:rPr lang="ja-JP" altLang="en-US" dirty="0" smtClean="0">
                <a:solidFill>
                  <a:prstClr val="black"/>
                </a:solidFill>
              </a:rPr>
              <a:t>賞味期限に気が付きやすくする、食べ残しをなくす、</a:t>
            </a:r>
            <a:endParaRPr lang="en-US" altLang="ja-JP" dirty="0" smtClean="0">
              <a:solidFill>
                <a:prstClr val="black"/>
              </a:solidFill>
            </a:endParaRPr>
          </a:p>
          <a:p>
            <a:pPr defTabSz="915494">
              <a:defRPr/>
            </a:pPr>
            <a:r>
              <a:rPr lang="ja-JP" altLang="en-US" dirty="0" smtClean="0">
                <a:solidFill>
                  <a:prstClr val="black"/>
                </a:solidFill>
              </a:rPr>
              <a:t>捨てる前に生ごみをしぼって水切りをする、カレンダーの紙を雑紙として出す、など</a:t>
            </a:r>
            <a:endParaRPr lang="en-US" altLang="ja-JP" dirty="0" smtClean="0">
              <a:solidFill>
                <a:prstClr val="black"/>
              </a:solidFill>
            </a:endParaRPr>
          </a:p>
          <a:p>
            <a:endParaRPr kumimoji="1" lang="en-US" altLang="ja-JP" dirty="0" smtClean="0"/>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47</a:t>
            </a:fld>
            <a:endParaRPr kumimoji="1" lang="ja-JP" altLang="en-US">
              <a:solidFill>
                <a:prstClr val="black"/>
              </a:solidFill>
            </a:endParaRPr>
          </a:p>
        </p:txBody>
      </p:sp>
    </p:spTree>
    <p:extLst>
      <p:ext uri="{BB962C8B-B14F-4D97-AF65-F5344CB8AC3E}">
        <p14:creationId xmlns:p14="http://schemas.microsoft.com/office/powerpoint/2010/main" val="47315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作戦の立て方について説明</a:t>
            </a:r>
            <a:endParaRPr kumimoji="1" lang="en-US" altLang="ja-JP" dirty="0" smtClean="0"/>
          </a:p>
          <a:p>
            <a:endParaRPr kumimoji="1" lang="en-US" altLang="ja-JP" dirty="0"/>
          </a:p>
          <a:p>
            <a:pPr marL="0" indent="0">
              <a:buFont typeface="+mj-ea"/>
              <a:buNone/>
            </a:pPr>
            <a:r>
              <a:rPr kumimoji="1" lang="ja-JP" altLang="en-US" u="none" dirty="0"/>
              <a:t>★①</a:t>
            </a:r>
            <a:r>
              <a:rPr kumimoji="1" lang="ja-JP" altLang="en-US" dirty="0"/>
              <a:t>　家の中の「生ごみ」「紙ごみ」「プラスチックごみについて、どんなものがあるか書いてみよう！</a:t>
            </a:r>
            <a:endParaRPr kumimoji="1" lang="en-US" altLang="ja-JP" dirty="0"/>
          </a:p>
          <a:p>
            <a:r>
              <a:rPr kumimoji="1" lang="ja-JP" altLang="en-US" dirty="0"/>
              <a:t>　　　</a:t>
            </a:r>
            <a:r>
              <a:rPr kumimoji="1" lang="en-US" altLang="ja-JP" dirty="0"/>
              <a:t>※</a:t>
            </a:r>
            <a:r>
              <a:rPr kumimoji="1" lang="ja-JP" altLang="en-US" dirty="0"/>
              <a:t>「どのくらいあるか」は家で調べてみよう。</a:t>
            </a:r>
            <a:endParaRPr kumimoji="1" lang="en-US" altLang="ja-JP" dirty="0"/>
          </a:p>
          <a:p>
            <a:endParaRPr kumimoji="1" lang="en-US" altLang="ja-JP" dirty="0"/>
          </a:p>
          <a:p>
            <a:pPr marL="0" indent="0">
              <a:buFont typeface="+mj-ea"/>
              <a:buNone/>
            </a:pPr>
            <a:r>
              <a:rPr kumimoji="1" lang="ja-JP" altLang="en-US" u="none" dirty="0"/>
              <a:t>★②</a:t>
            </a:r>
            <a:r>
              <a:rPr kumimoji="1" lang="ja-JP" altLang="en-US" dirty="0"/>
              <a:t>　ごみを減らすために、自分のできる作戦や、家族と一緒にできる作戦を考えて、できるだけたくさん書いてみよう！</a:t>
            </a:r>
            <a:r>
              <a:rPr kumimoji="1" lang="ja-JP" altLang="en-US" b="1" u="sng" dirty="0"/>
              <a:t>作戦を考える時のポイントは、４</a:t>
            </a:r>
            <a:r>
              <a:rPr kumimoji="1" lang="en-US" altLang="ja-JP" b="1" u="sng" dirty="0"/>
              <a:t>R</a:t>
            </a:r>
            <a:r>
              <a:rPr kumimoji="1" lang="ja-JP" altLang="en-US" b="1" u="sng" dirty="0"/>
              <a:t>！順番にも気をつけよう！</a:t>
            </a:r>
            <a:endParaRPr kumimoji="1" lang="en-US" altLang="ja-JP" b="1" u="sng" dirty="0"/>
          </a:p>
          <a:p>
            <a:endParaRPr kumimoji="1" lang="en-US" altLang="ja-JP" b="1" u="sng" dirty="0"/>
          </a:p>
          <a:p>
            <a:pPr marL="0" indent="0">
              <a:buFont typeface="+mj-ea"/>
              <a:buNone/>
            </a:pPr>
            <a:r>
              <a:rPr kumimoji="1" lang="ja-JP" altLang="en-US" u="none" dirty="0"/>
              <a:t>★③</a:t>
            </a:r>
            <a:r>
              <a:rPr kumimoji="1" lang="ja-JP" altLang="en-US" dirty="0"/>
              <a:t>　</a:t>
            </a:r>
            <a:r>
              <a:rPr kumimoji="1" lang="ja-JP" altLang="en-US" dirty="0" smtClean="0"/>
              <a:t>家で作戦を</a:t>
            </a:r>
            <a:r>
              <a:rPr kumimoji="1" lang="en-US" altLang="ja-JP" dirty="0" smtClean="0"/>
              <a:t>1</a:t>
            </a:r>
            <a:r>
              <a:rPr kumimoji="1" lang="ja-JP" altLang="en-US" dirty="0" smtClean="0"/>
              <a:t>週間やって</a:t>
            </a:r>
            <a:r>
              <a:rPr kumimoji="1" lang="ja-JP" altLang="en-US" dirty="0"/>
              <a:t>みて、結果を書こう。ごみがどのくらい減らせたかや、できなかったことも書いてみよう。</a:t>
            </a:r>
            <a:endParaRPr kumimoji="1" lang="en-US" altLang="ja-JP" dirty="0"/>
          </a:p>
          <a:p>
            <a:endParaRPr kumimoji="1" lang="en-US" altLang="ja-JP" dirty="0" smtClean="0"/>
          </a:p>
          <a:p>
            <a:r>
              <a:rPr kumimoji="1" lang="en-US" altLang="ja-JP" dirty="0" smtClean="0"/>
              <a:t>※</a:t>
            </a:r>
            <a:r>
              <a:rPr kumimoji="1" lang="ja-JP" altLang="en-US" dirty="0" smtClean="0"/>
              <a:t>「その場で書いてみよう」</a:t>
            </a:r>
            <a:r>
              <a:rPr kumimoji="1" lang="ja-JP" altLang="en-US" dirty="0" err="1" smtClean="0"/>
              <a:t>か</a:t>
            </a:r>
            <a:r>
              <a:rPr kumimoji="1" lang="ja-JP" altLang="en-US" dirty="0" smtClean="0"/>
              <a:t>、「自宅に戻って書いてみよう」かは、時間や参加者の様子などによって決める。</a:t>
            </a:r>
            <a:endParaRPr kumimoji="1" lang="en-US" altLang="ja-JP" dirty="0" smtClean="0"/>
          </a:p>
          <a:p>
            <a:r>
              <a:rPr kumimoji="1" lang="ja-JP" altLang="en-US" dirty="0" smtClean="0"/>
              <a:t>　（必ずその場で書く必要は無い）</a:t>
            </a:r>
            <a:endParaRPr kumimoji="1" lang="en-US" altLang="ja-JP" dirty="0" smtClean="0"/>
          </a:p>
          <a:p>
            <a:endParaRPr kumimoji="1" lang="en-US" altLang="ja-JP" dirty="0" smtClean="0"/>
          </a:p>
          <a:p>
            <a:r>
              <a:rPr kumimoji="1" lang="ja-JP" altLang="en-US" dirty="0" smtClean="0"/>
              <a:t>例</a:t>
            </a:r>
            <a:r>
              <a:rPr kumimoji="1" lang="ja-JP" altLang="en-US" dirty="0"/>
              <a:t>：生ごみを減らす作戦１</a:t>
            </a:r>
            <a:endParaRPr kumimoji="1" lang="en-US" altLang="ja-JP" dirty="0"/>
          </a:p>
          <a:p>
            <a:r>
              <a:rPr kumimoji="1" lang="en-US" altLang="ja-JP" dirty="0"/>
              <a:t>【</a:t>
            </a:r>
            <a:r>
              <a:rPr kumimoji="1" lang="ja-JP" altLang="en-US" dirty="0"/>
              <a:t>なにが</a:t>
            </a:r>
            <a:r>
              <a:rPr kumimoji="1" lang="en-US" altLang="ja-JP" dirty="0"/>
              <a:t>】</a:t>
            </a:r>
            <a:r>
              <a:rPr kumimoji="1" lang="ja-JP" altLang="en-US" dirty="0"/>
              <a:t>夕飯のごはんが、</a:t>
            </a:r>
            <a:r>
              <a:rPr kumimoji="1" lang="en-US" altLang="ja-JP" dirty="0"/>
              <a:t>【</a:t>
            </a:r>
            <a:r>
              <a:rPr kumimoji="1" lang="ja-JP" altLang="en-US" dirty="0"/>
              <a:t>どのくらい</a:t>
            </a:r>
            <a:r>
              <a:rPr kumimoji="1" lang="en-US" altLang="ja-JP" dirty="0"/>
              <a:t>】</a:t>
            </a:r>
            <a:r>
              <a:rPr kumimoji="1" lang="ja-JP" altLang="en-US" dirty="0"/>
              <a:t>お茶碗半分くらい残ってごみになってしまった。</a:t>
            </a:r>
            <a:endParaRPr kumimoji="1" lang="en-US" altLang="ja-JP" dirty="0"/>
          </a:p>
          <a:p>
            <a:r>
              <a:rPr kumimoji="1" lang="en-US" altLang="ja-JP" dirty="0"/>
              <a:t>【</a:t>
            </a:r>
            <a:r>
              <a:rPr kumimoji="1" lang="ja-JP" altLang="en-US" dirty="0"/>
              <a:t>作戦</a:t>
            </a:r>
            <a:r>
              <a:rPr kumimoji="1" lang="en-US" altLang="ja-JP" dirty="0"/>
              <a:t>】</a:t>
            </a:r>
            <a:r>
              <a:rPr kumimoji="1" lang="ja-JP" altLang="en-US" dirty="0"/>
              <a:t>最初に自分で食べられる量をよそう→</a:t>
            </a:r>
            <a:r>
              <a:rPr kumimoji="1" lang="en-US" altLang="ja-JP" dirty="0"/>
              <a:t>Reduce</a:t>
            </a:r>
            <a:r>
              <a:rPr kumimoji="1" lang="ja-JP" altLang="en-US" dirty="0"/>
              <a:t>（リデュース）：減らす</a:t>
            </a:r>
            <a:endParaRPr kumimoji="1" lang="en-US" altLang="ja-JP" dirty="0"/>
          </a:p>
          <a:p>
            <a:r>
              <a:rPr kumimoji="1" lang="en-US" altLang="ja-JP" dirty="0"/>
              <a:t>【</a:t>
            </a:r>
            <a:r>
              <a:rPr kumimoji="1" lang="ja-JP" altLang="en-US" dirty="0"/>
              <a:t>やってみた結果</a:t>
            </a:r>
            <a:r>
              <a:rPr kumimoji="1" lang="en-US" altLang="ja-JP" dirty="0"/>
              <a:t>】</a:t>
            </a:r>
            <a:r>
              <a:rPr kumimoji="1" lang="ja-JP" altLang="en-US" dirty="0"/>
              <a:t>ごはんを残すことが減った</a:t>
            </a:r>
            <a:endParaRPr kumimoji="1" lang="en-US" altLang="ja-JP" dirty="0"/>
          </a:p>
          <a:p>
            <a:endParaRPr kumimoji="1" lang="en-US" altLang="ja-JP" dirty="0"/>
          </a:p>
          <a:p>
            <a:r>
              <a:rPr kumimoji="1" lang="ja-JP" altLang="en-US" dirty="0"/>
              <a:t>例：生ごみを減らす作戦２</a:t>
            </a:r>
            <a:endParaRPr kumimoji="1" lang="en-US" altLang="ja-JP" dirty="0"/>
          </a:p>
          <a:p>
            <a:r>
              <a:rPr kumimoji="1" lang="en-US" altLang="ja-JP" dirty="0"/>
              <a:t>【</a:t>
            </a:r>
            <a:r>
              <a:rPr kumimoji="1" lang="ja-JP" altLang="en-US" dirty="0"/>
              <a:t>なにが</a:t>
            </a:r>
            <a:r>
              <a:rPr kumimoji="1" lang="en-US" altLang="ja-JP" dirty="0"/>
              <a:t>】</a:t>
            </a:r>
            <a:r>
              <a:rPr kumimoji="1" lang="ja-JP" altLang="en-US" dirty="0"/>
              <a:t>賞味期限の切れたヨーグルトが、</a:t>
            </a:r>
            <a:r>
              <a:rPr kumimoji="1" lang="en-US" altLang="ja-JP" dirty="0"/>
              <a:t>【</a:t>
            </a:r>
            <a:r>
              <a:rPr kumimoji="1" lang="ja-JP" altLang="en-US" dirty="0"/>
              <a:t>どのくらい</a:t>
            </a:r>
            <a:r>
              <a:rPr kumimoji="1" lang="en-US" altLang="ja-JP" dirty="0"/>
              <a:t>】</a:t>
            </a:r>
            <a:r>
              <a:rPr kumimoji="1" lang="ja-JP" altLang="en-US" dirty="0"/>
              <a:t>パックに半分くらい残ってごみになってしまった。</a:t>
            </a:r>
          </a:p>
          <a:p>
            <a:r>
              <a:rPr kumimoji="1" lang="en-US" altLang="ja-JP" dirty="0"/>
              <a:t>【</a:t>
            </a:r>
            <a:r>
              <a:rPr kumimoji="1" lang="ja-JP" altLang="en-US" dirty="0"/>
              <a:t>作戦</a:t>
            </a:r>
            <a:r>
              <a:rPr kumimoji="1" lang="en-US" altLang="ja-JP" dirty="0"/>
              <a:t>】</a:t>
            </a:r>
            <a:r>
              <a:rPr kumimoji="1" lang="ja-JP" altLang="en-US" dirty="0"/>
              <a:t>次から冷蔵庫の見えやすいところに置いて、賞味期限に気が付きやすくする→</a:t>
            </a:r>
            <a:r>
              <a:rPr kumimoji="1" lang="en-US" altLang="ja-JP" dirty="0"/>
              <a:t>Reduce</a:t>
            </a:r>
            <a:r>
              <a:rPr kumimoji="1" lang="ja-JP" altLang="en-US" dirty="0"/>
              <a:t>（リデュース）：減らす</a:t>
            </a:r>
          </a:p>
          <a:p>
            <a:r>
              <a:rPr kumimoji="1" lang="en-US" altLang="ja-JP" dirty="0"/>
              <a:t>【</a:t>
            </a:r>
            <a:r>
              <a:rPr kumimoji="1" lang="ja-JP" altLang="en-US" dirty="0"/>
              <a:t>やってみた結果</a:t>
            </a:r>
            <a:r>
              <a:rPr kumimoji="1" lang="en-US" altLang="ja-JP" dirty="0"/>
              <a:t>】</a:t>
            </a:r>
            <a:r>
              <a:rPr kumimoji="1" lang="ja-JP" altLang="en-US" dirty="0"/>
              <a:t>冷蔵庫がいっぱいで、できなった。→どうすればいいか、家族で考えてみよう</a:t>
            </a:r>
          </a:p>
          <a:p>
            <a:endParaRPr kumimoji="1" lang="en-US" altLang="ja-JP" dirty="0"/>
          </a:p>
          <a:p>
            <a:r>
              <a:rPr kumimoji="1" lang="ja-JP" altLang="en-US" dirty="0"/>
              <a:t>例：紙ごみを減らす作戦</a:t>
            </a:r>
          </a:p>
          <a:p>
            <a:r>
              <a:rPr kumimoji="1" lang="en-US" altLang="ja-JP" dirty="0"/>
              <a:t>【</a:t>
            </a:r>
            <a:r>
              <a:rPr kumimoji="1" lang="ja-JP" altLang="en-US" dirty="0"/>
              <a:t>なにが</a:t>
            </a:r>
            <a:r>
              <a:rPr kumimoji="1" lang="en-US" altLang="ja-JP" dirty="0"/>
              <a:t>】</a:t>
            </a:r>
            <a:r>
              <a:rPr kumimoji="1" lang="ja-JP" altLang="en-US" dirty="0"/>
              <a:t>お菓子の箱が、</a:t>
            </a:r>
            <a:r>
              <a:rPr kumimoji="1" lang="en-US" altLang="ja-JP" dirty="0"/>
              <a:t>【</a:t>
            </a:r>
            <a:r>
              <a:rPr kumimoji="1" lang="ja-JP" altLang="en-US" dirty="0"/>
              <a:t>どのくらい</a:t>
            </a:r>
            <a:r>
              <a:rPr kumimoji="1" lang="en-US" altLang="ja-JP" dirty="0"/>
              <a:t>】</a:t>
            </a:r>
            <a:r>
              <a:rPr kumimoji="1" lang="ja-JP" altLang="en-US" dirty="0"/>
              <a:t>２枚ごみ箱にいれてしまっていた</a:t>
            </a:r>
          </a:p>
          <a:p>
            <a:r>
              <a:rPr kumimoji="1" lang="en-US" altLang="ja-JP" dirty="0"/>
              <a:t>【</a:t>
            </a:r>
            <a:r>
              <a:rPr kumimoji="1" lang="ja-JP" altLang="en-US" dirty="0"/>
              <a:t>作戦</a:t>
            </a:r>
            <a:r>
              <a:rPr kumimoji="1" lang="en-US" altLang="ja-JP" dirty="0"/>
              <a:t>】</a:t>
            </a:r>
            <a:r>
              <a:rPr kumimoji="1" lang="ja-JP" altLang="en-US" dirty="0"/>
              <a:t>ごみ箱の横に雑紙用の袋を置いて、分別しやすくする→</a:t>
            </a:r>
            <a:r>
              <a:rPr kumimoji="1" lang="en-US" altLang="ja-JP" dirty="0"/>
              <a:t>Recycle</a:t>
            </a:r>
            <a:r>
              <a:rPr kumimoji="1" lang="ja-JP" altLang="en-US" dirty="0"/>
              <a:t>（リサイクル）：再生利用</a:t>
            </a:r>
          </a:p>
          <a:p>
            <a:r>
              <a:rPr kumimoji="1" lang="en-US" altLang="ja-JP" dirty="0"/>
              <a:t>【</a:t>
            </a:r>
            <a:r>
              <a:rPr kumimoji="1" lang="ja-JP" altLang="en-US" dirty="0"/>
              <a:t>やってみた結果</a:t>
            </a:r>
            <a:r>
              <a:rPr kumimoji="1" lang="en-US" altLang="ja-JP" dirty="0"/>
              <a:t>】</a:t>
            </a:r>
            <a:r>
              <a:rPr kumimoji="1" lang="ja-JP" altLang="en-US" dirty="0"/>
              <a:t>家族も雑紙を入れるようになった</a:t>
            </a:r>
            <a:endParaRPr kumimoji="1" lang="en-US" altLang="ja-JP" dirty="0"/>
          </a:p>
          <a:p>
            <a:endParaRPr kumimoji="1" lang="en-US" altLang="ja-JP" dirty="0"/>
          </a:p>
          <a:p>
            <a:r>
              <a:rPr kumimoji="1" lang="ja-JP" altLang="en-US" dirty="0"/>
              <a:t>例：プラスチックごみを減らす作戦</a:t>
            </a:r>
            <a:endParaRPr kumimoji="1" lang="en-US" altLang="ja-JP" dirty="0"/>
          </a:p>
          <a:p>
            <a:r>
              <a:rPr kumimoji="1" lang="en-US" altLang="ja-JP" dirty="0"/>
              <a:t>【</a:t>
            </a:r>
            <a:r>
              <a:rPr kumimoji="1" lang="ja-JP" altLang="en-US" dirty="0"/>
              <a:t>なにが</a:t>
            </a:r>
            <a:r>
              <a:rPr kumimoji="1" lang="en-US" altLang="ja-JP" dirty="0"/>
              <a:t>】</a:t>
            </a:r>
            <a:r>
              <a:rPr kumimoji="1" lang="ja-JP" altLang="en-US" dirty="0"/>
              <a:t>レジ袋が、</a:t>
            </a:r>
            <a:r>
              <a:rPr kumimoji="1" lang="en-US" altLang="ja-JP" dirty="0"/>
              <a:t>【</a:t>
            </a:r>
            <a:r>
              <a:rPr kumimoji="1" lang="ja-JP" altLang="en-US" dirty="0"/>
              <a:t>どのくらい</a:t>
            </a:r>
            <a:r>
              <a:rPr kumimoji="1" lang="en-US" altLang="ja-JP" dirty="0"/>
              <a:t>】1</a:t>
            </a:r>
            <a:r>
              <a:rPr kumimoji="1" lang="ja-JP" altLang="en-US" dirty="0"/>
              <a:t>日で４枚くらいごみになっていた</a:t>
            </a:r>
          </a:p>
          <a:p>
            <a:r>
              <a:rPr kumimoji="1" lang="en-US" altLang="ja-JP" dirty="0"/>
              <a:t>【</a:t>
            </a:r>
            <a:r>
              <a:rPr kumimoji="1" lang="ja-JP" altLang="en-US" dirty="0"/>
              <a:t>作戦</a:t>
            </a:r>
            <a:r>
              <a:rPr kumimoji="1" lang="en-US" altLang="ja-JP" dirty="0"/>
              <a:t>】</a:t>
            </a:r>
            <a:r>
              <a:rPr kumimoji="1" lang="ja-JP" altLang="en-US" dirty="0"/>
              <a:t>エコバッグで買い物にいくようにする→</a:t>
            </a:r>
            <a:r>
              <a:rPr kumimoji="1" lang="en-US" altLang="ja-JP" dirty="0"/>
              <a:t>Refuse</a:t>
            </a:r>
            <a:r>
              <a:rPr kumimoji="1" lang="ja-JP" altLang="en-US" dirty="0"/>
              <a:t>（リフューズ）：断る</a:t>
            </a:r>
          </a:p>
          <a:p>
            <a:r>
              <a:rPr kumimoji="1" lang="en-US" altLang="ja-JP" dirty="0"/>
              <a:t>【</a:t>
            </a:r>
            <a:r>
              <a:rPr kumimoji="1" lang="ja-JP" altLang="en-US" dirty="0"/>
              <a:t>やってみた結果</a:t>
            </a:r>
            <a:r>
              <a:rPr kumimoji="1" lang="en-US" altLang="ja-JP" dirty="0"/>
              <a:t>】</a:t>
            </a:r>
            <a:r>
              <a:rPr kumimoji="1" lang="ja-JP" altLang="en-US" dirty="0"/>
              <a:t>レジ袋のごみが</a:t>
            </a:r>
            <a:r>
              <a:rPr kumimoji="1" lang="en-US" altLang="ja-JP" dirty="0"/>
              <a:t>1</a:t>
            </a:r>
            <a:r>
              <a:rPr kumimoji="1" lang="ja-JP" altLang="en-US" dirty="0"/>
              <a:t>日</a:t>
            </a:r>
            <a:r>
              <a:rPr kumimoji="1" lang="en-US" altLang="ja-JP" dirty="0"/>
              <a:t>1</a:t>
            </a:r>
            <a:r>
              <a:rPr kumimoji="1" lang="ja-JP" altLang="en-US" dirty="0"/>
              <a:t>枚くらいになった</a:t>
            </a:r>
          </a:p>
          <a:p>
            <a:endParaRPr kumimoji="1" lang="ja-JP" altLang="en-US" dirty="0"/>
          </a:p>
          <a:p>
            <a:pPr defTabSz="91539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48</a:t>
            </a:fld>
            <a:endParaRPr kumimoji="1" lang="ja-JP" altLang="en-US">
              <a:solidFill>
                <a:prstClr val="black"/>
              </a:solidFill>
            </a:endParaRPr>
          </a:p>
        </p:txBody>
      </p:sp>
    </p:spTree>
    <p:extLst>
      <p:ext uri="{BB962C8B-B14F-4D97-AF65-F5344CB8AC3E}">
        <p14:creationId xmlns:p14="http://schemas.microsoft.com/office/powerpoint/2010/main" val="3530852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ワークブック内</a:t>
            </a:r>
            <a:r>
              <a:rPr kumimoji="1" lang="en-US" altLang="ja-JP" dirty="0"/>
              <a:t>P</a:t>
            </a:r>
            <a:r>
              <a:rPr kumimoji="1" lang="ja-JP" altLang="en-US" dirty="0"/>
              <a:t>２と裏表紙の「プラスチャレンジ」は、ごみを減らすチャレンジの前と後</a:t>
            </a:r>
            <a:r>
              <a:rPr kumimoji="1" lang="ja-JP" altLang="en-US" dirty="0" smtClean="0"/>
              <a:t>の燃えるごみ</a:t>
            </a:r>
            <a:r>
              <a:rPr kumimoji="1" lang="ja-JP" altLang="en-US" dirty="0"/>
              <a:t>の重さを量って比べるコーナー。</a:t>
            </a:r>
            <a:endParaRPr kumimoji="1" lang="en-US" altLang="ja-JP" dirty="0"/>
          </a:p>
          <a:p>
            <a:r>
              <a:rPr kumimoji="1" lang="ja-JP" altLang="en-US" dirty="0"/>
              <a:t>チャレンジ前からごみを減らすことができる</a:t>
            </a:r>
            <a:r>
              <a:rPr kumimoji="1" lang="ja-JP" altLang="en-US" dirty="0" smtClean="0"/>
              <a:t>か、よかったらこちらもチャレンジしてみてださい。</a:t>
            </a:r>
            <a:endParaRPr kumimoji="1" lang="en-US" altLang="ja-JP" dirty="0"/>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pPr defTabSz="915399">
              <a:defRPr/>
            </a:pP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49</a:t>
            </a:fld>
            <a:endParaRPr kumimoji="1" lang="ja-JP" altLang="en-US">
              <a:solidFill>
                <a:prstClr val="black"/>
              </a:solidFill>
            </a:endParaRPr>
          </a:p>
        </p:txBody>
      </p:sp>
    </p:spTree>
    <p:extLst>
      <p:ext uri="{BB962C8B-B14F-4D97-AF65-F5344CB8AC3E}">
        <p14:creationId xmlns:p14="http://schemas.microsoft.com/office/powerpoint/2010/main" val="4053430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静岡市</a:t>
            </a:r>
            <a:r>
              <a:rPr kumimoji="1" lang="ja-JP" altLang="en-US" dirty="0"/>
              <a:t>には、約</a:t>
            </a:r>
            <a:r>
              <a:rPr kumimoji="1" lang="en-US" altLang="ja-JP" dirty="0"/>
              <a:t>32</a:t>
            </a:r>
            <a:r>
              <a:rPr kumimoji="1" lang="ja-JP" altLang="en-US" dirty="0"/>
              <a:t>万軒の家が</a:t>
            </a:r>
            <a:r>
              <a:rPr kumimoji="1" lang="ja-JP" altLang="en-US" dirty="0" smtClean="0"/>
              <a:t>あり、</a:t>
            </a:r>
            <a:r>
              <a:rPr kumimoji="1" lang="en-US" altLang="ja-JP" dirty="0" smtClean="0"/>
              <a:t>1</a:t>
            </a:r>
            <a:r>
              <a:rPr kumimoji="1" lang="ja-JP" altLang="en-US" dirty="0" smtClean="0"/>
              <a:t>年間のごみの量は約</a:t>
            </a:r>
            <a:r>
              <a:rPr kumimoji="1" lang="en-US" altLang="ja-JP" dirty="0" smtClean="0"/>
              <a:t>24</a:t>
            </a:r>
            <a:r>
              <a:rPr kumimoji="1" lang="ja-JP" altLang="en-US" dirty="0" smtClean="0"/>
              <a:t>万トン。</a:t>
            </a:r>
            <a:r>
              <a:rPr kumimoji="1" lang="en-US" altLang="ja-JP" dirty="0" smtClean="0"/>
              <a:t>1</a:t>
            </a:r>
            <a:r>
              <a:rPr kumimoji="1" lang="ja-JP" altLang="en-US" dirty="0" smtClean="0"/>
              <a:t>人</a:t>
            </a:r>
            <a:r>
              <a:rPr kumimoji="1" lang="en-US" altLang="ja-JP" dirty="0" smtClean="0"/>
              <a:t>1</a:t>
            </a:r>
            <a:r>
              <a:rPr kumimoji="1" lang="ja-JP" altLang="en-US" dirty="0" smtClean="0"/>
              <a:t>日当たりにすると約</a:t>
            </a:r>
            <a:r>
              <a:rPr kumimoji="1" lang="en-US" altLang="ja-JP" dirty="0" smtClean="0"/>
              <a:t>940g</a:t>
            </a:r>
            <a:r>
              <a:rPr kumimoji="1" lang="ja-JP" altLang="en-US" dirty="0" smtClean="0"/>
              <a:t>（令和元年度）</a:t>
            </a:r>
            <a:endParaRPr kumimoji="1" lang="en-US" altLang="ja-JP" dirty="0"/>
          </a:p>
          <a:p>
            <a:pPr defTabSz="883086"/>
            <a:r>
              <a:rPr kumimoji="1" lang="ja-JP" altLang="en-US" u="none" dirty="0" smtClean="0"/>
              <a:t>★</a:t>
            </a:r>
            <a:r>
              <a:rPr kumimoji="1" lang="ja-JP" altLang="en-US" dirty="0" smtClean="0"/>
              <a:t>それだけの量のごみ</a:t>
            </a:r>
            <a:r>
              <a:rPr kumimoji="1" lang="ja-JP" altLang="en-US" dirty="0"/>
              <a:t>を集めて</a:t>
            </a:r>
            <a:r>
              <a:rPr kumimoji="1" lang="ja-JP" altLang="en-US" dirty="0" smtClean="0"/>
              <a:t>、</a:t>
            </a:r>
            <a:r>
              <a:rPr kumimoji="1" lang="ja-JP" altLang="en-US" u="none" dirty="0" smtClean="0"/>
              <a:t>★</a:t>
            </a:r>
            <a:r>
              <a:rPr kumimoji="1" lang="ja-JP" altLang="en-US" dirty="0" smtClean="0"/>
              <a:t>工場</a:t>
            </a:r>
            <a:r>
              <a:rPr kumimoji="1" lang="ja-JP" altLang="en-US" dirty="0"/>
              <a:t>に運び、処分しなくてはいけないので、とてもたくさんのお金がかかっている。</a:t>
            </a:r>
            <a:endParaRPr kumimoji="1" lang="en-US" altLang="ja-JP" dirty="0"/>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5</a:t>
            </a:fld>
            <a:endParaRPr kumimoji="1" lang="ja-JP" altLang="en-US">
              <a:solidFill>
                <a:prstClr val="black"/>
              </a:solidFill>
            </a:endParaRPr>
          </a:p>
        </p:txBody>
      </p:sp>
    </p:spTree>
    <p:extLst>
      <p:ext uri="{BB962C8B-B14F-4D97-AF65-F5344CB8AC3E}">
        <p14:creationId xmlns:p14="http://schemas.microsoft.com/office/powerpoint/2010/main" val="3463892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pPr marL="171638" indent="-171638">
              <a:buFont typeface="Arial" panose="020B0604020202020204" pitchFamily="34" charset="0"/>
              <a:buChar char="•"/>
            </a:pPr>
            <a:r>
              <a:rPr kumimoji="1" lang="ja-JP" altLang="en-US" dirty="0" smtClean="0"/>
              <a:t>今日の講座で</a:t>
            </a:r>
            <a:r>
              <a:rPr kumimoji="1" lang="ja-JP" altLang="en-US" dirty="0"/>
              <a:t>聞いた事をヒントに、ごみを</a:t>
            </a:r>
            <a:r>
              <a:rPr kumimoji="1" lang="ja-JP" altLang="en-US" dirty="0" smtClean="0"/>
              <a:t>減らす作戦をたてて</a:t>
            </a:r>
            <a:r>
              <a:rPr kumimoji="1" lang="en-US" altLang="ja-JP" dirty="0" smtClean="0"/>
              <a:t>1</a:t>
            </a:r>
            <a:r>
              <a:rPr kumimoji="1" lang="ja-JP" altLang="en-US" dirty="0" smtClean="0"/>
              <a:t>週間チャレンジしてもらう</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50</a:t>
            </a:fld>
            <a:endParaRPr kumimoji="1" lang="ja-JP" altLang="en-US">
              <a:solidFill>
                <a:prstClr val="black"/>
              </a:solidFill>
            </a:endParaRPr>
          </a:p>
        </p:txBody>
      </p:sp>
    </p:spTree>
    <p:extLst>
      <p:ext uri="{BB962C8B-B14F-4D97-AF65-F5344CB8AC3E}">
        <p14:creationId xmlns:p14="http://schemas.microsoft.com/office/powerpoint/2010/main" val="373477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ごみ</a:t>
            </a:r>
            <a:r>
              <a:rPr kumimoji="1" lang="ja-JP" altLang="en-US" dirty="0"/>
              <a:t>の処分にかかるお金は、</a:t>
            </a:r>
            <a:r>
              <a:rPr kumimoji="1" lang="en-US" altLang="ja-JP" dirty="0"/>
              <a:t>1</a:t>
            </a:r>
            <a:r>
              <a:rPr kumimoji="1" lang="ja-JP" altLang="en-US" dirty="0"/>
              <a:t>年間</a:t>
            </a:r>
            <a:r>
              <a:rPr kumimoji="1" lang="ja-JP" altLang="en-US" dirty="0" smtClean="0"/>
              <a:t>で約</a:t>
            </a:r>
            <a:r>
              <a:rPr kumimoji="1" lang="en-US" altLang="ja-JP" dirty="0" smtClean="0"/>
              <a:t>83</a:t>
            </a:r>
            <a:r>
              <a:rPr kumimoji="1" lang="ja-JP" altLang="en-US" dirty="0"/>
              <a:t>億円。市民</a:t>
            </a:r>
            <a:r>
              <a:rPr kumimoji="1" lang="en-US" altLang="ja-JP" dirty="0"/>
              <a:t>1</a:t>
            </a:r>
            <a:r>
              <a:rPr kumimoji="1" lang="ja-JP" altLang="en-US" dirty="0"/>
              <a:t>人当たりでは</a:t>
            </a:r>
            <a:r>
              <a:rPr kumimoji="1" lang="en-US" altLang="ja-JP" dirty="0"/>
              <a:t>10,000</a:t>
            </a:r>
            <a:r>
              <a:rPr kumimoji="1" lang="ja-JP" altLang="en-US" dirty="0"/>
              <a:t>円以上にもなる</a:t>
            </a:r>
            <a:r>
              <a:rPr kumimoji="1" lang="ja-JP" altLang="en-US" dirty="0" smtClean="0"/>
              <a:t>。（令和元年度）</a:t>
            </a:r>
            <a:endParaRPr kumimoji="1" lang="en-US" altLang="ja-JP" dirty="0"/>
          </a:p>
          <a:p>
            <a:r>
              <a:rPr kumimoji="1" lang="ja-JP" altLang="en-US" dirty="0"/>
              <a:t>この金額は</a:t>
            </a:r>
            <a:r>
              <a:rPr kumimoji="1" lang="ja-JP" altLang="en-US" dirty="0" smtClean="0"/>
              <a:t>、市民が</a:t>
            </a:r>
            <a:r>
              <a:rPr kumimoji="1" lang="ja-JP" altLang="en-US" dirty="0"/>
              <a:t>出</a:t>
            </a:r>
            <a:r>
              <a:rPr kumimoji="1" lang="ja-JP" altLang="en-US" dirty="0" smtClean="0"/>
              <a:t>すごみの量などに</a:t>
            </a:r>
            <a:r>
              <a:rPr kumimoji="1" lang="ja-JP" altLang="en-US" dirty="0"/>
              <a:t>よって変わる。</a:t>
            </a:r>
            <a:endParaRPr kumimoji="1" lang="en-US" altLang="ja-JP" dirty="0"/>
          </a:p>
          <a:p>
            <a:r>
              <a:rPr kumimoji="1" lang="ja-JP" altLang="en-US" u="none" dirty="0" smtClean="0"/>
              <a:t>★</a:t>
            </a:r>
            <a:endParaRPr kumimoji="1" lang="ja-JP" altLang="en-US" u="none" dirty="0"/>
          </a:p>
          <a:p>
            <a:r>
              <a:rPr kumimoji="1" lang="ja-JP" altLang="en-US" dirty="0"/>
              <a:t>このお金は</a:t>
            </a:r>
            <a:r>
              <a:rPr kumimoji="1" lang="ja-JP" altLang="en-US" dirty="0" smtClean="0"/>
              <a:t>、税金でまかなわれている。</a:t>
            </a:r>
            <a:endParaRPr kumimoji="1" lang="en-US" altLang="ja-JP" dirty="0"/>
          </a:p>
          <a:p>
            <a:r>
              <a:rPr kumimoji="1" lang="ja-JP" altLang="en-US" dirty="0"/>
              <a:t>ごみが減れば、</a:t>
            </a:r>
            <a:r>
              <a:rPr kumimoji="1" lang="ja-JP" altLang="en-US" dirty="0" smtClean="0"/>
              <a:t>処分費が</a:t>
            </a:r>
            <a:r>
              <a:rPr kumimoji="1" lang="ja-JP" altLang="en-US" dirty="0"/>
              <a:t>減らせて、もっと他のことにお金を使うことができる。</a:t>
            </a:r>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6</a:t>
            </a:fld>
            <a:endParaRPr kumimoji="1" lang="ja-JP" altLang="en-US">
              <a:solidFill>
                <a:prstClr val="black"/>
              </a:solidFill>
            </a:endParaRPr>
          </a:p>
        </p:txBody>
      </p:sp>
    </p:spTree>
    <p:extLst>
      <p:ext uri="{BB962C8B-B14F-4D97-AF65-F5344CB8AC3E}">
        <p14:creationId xmlns:p14="http://schemas.microsoft.com/office/powerpoint/2010/main" val="213681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これ</a:t>
            </a:r>
            <a:r>
              <a:rPr kumimoji="1" lang="ja-JP" altLang="en-US" dirty="0"/>
              <a:t>は、静岡市のごみを埋め立てている沼上最終処分場の写真。</a:t>
            </a:r>
            <a:endParaRPr kumimoji="1" lang="en-US" altLang="ja-JP" dirty="0"/>
          </a:p>
          <a:p>
            <a:r>
              <a:rPr kumimoji="1" lang="en-US" altLang="ja-JP" dirty="0"/>
              <a:t>30</a:t>
            </a:r>
            <a:r>
              <a:rPr kumimoji="1" lang="ja-JP" altLang="en-US" dirty="0"/>
              <a:t>年前はこんなに大きく掘った穴が、</a:t>
            </a:r>
            <a:r>
              <a:rPr kumimoji="1" lang="ja-JP" altLang="en-US" u="none" dirty="0" smtClean="0"/>
              <a:t>★</a:t>
            </a:r>
            <a:r>
              <a:rPr kumimoji="1" lang="ja-JP" altLang="en-US" dirty="0"/>
              <a:t>　今ではほとんどいっぱいになってしまっている</a:t>
            </a:r>
            <a:r>
              <a:rPr kumimoji="1" lang="ja-JP" altLang="en-US" dirty="0" smtClean="0"/>
              <a:t>。</a:t>
            </a:r>
            <a:endParaRPr kumimoji="1" lang="en-US" altLang="ja-JP" dirty="0" smtClean="0"/>
          </a:p>
          <a:p>
            <a:endParaRPr kumimoji="1" lang="en-US" altLang="ja-JP" dirty="0"/>
          </a:p>
          <a:p>
            <a:r>
              <a:rPr kumimoji="1" lang="ja-JP" altLang="en-US" dirty="0" smtClean="0"/>
              <a:t>これ以上ごみ</a:t>
            </a:r>
            <a:r>
              <a:rPr kumimoji="1" lang="ja-JP" altLang="en-US" dirty="0"/>
              <a:t>をどんどん出していると</a:t>
            </a:r>
            <a:r>
              <a:rPr kumimoji="1" lang="ja-JP" altLang="en-US" dirty="0" smtClean="0"/>
              <a:t>、</a:t>
            </a:r>
            <a:endParaRPr kumimoji="1" lang="en-US" altLang="ja-JP" dirty="0" smtClean="0"/>
          </a:p>
          <a:p>
            <a:r>
              <a:rPr kumimoji="1" lang="ja-JP" altLang="en-US" dirty="0" smtClean="0"/>
              <a:t>新たな処分場をつくらなくてはならないかもしれない。</a:t>
            </a:r>
            <a:endParaRPr kumimoji="1" lang="en-US" altLang="ja-JP" dirty="0" smtClean="0"/>
          </a:p>
          <a:p>
            <a:r>
              <a:rPr kumimoji="1" lang="ja-JP" altLang="en-US" dirty="0" smtClean="0"/>
              <a:t>ごみを減らすことは処分場の延命化にもつながる。</a:t>
            </a:r>
            <a:endParaRPr kumimoji="1" lang="en-US" altLang="ja-JP" dirty="0"/>
          </a:p>
          <a:p>
            <a:endParaRPr kumimoji="1" lang="en-US" altLang="ja-JP" dirty="0" smtClean="0"/>
          </a:p>
          <a:p>
            <a:r>
              <a:rPr kumimoji="1" lang="en-US" altLang="ja-JP" dirty="0" smtClean="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7</a:t>
            </a:fld>
            <a:endParaRPr kumimoji="1" lang="ja-JP" altLang="en-US">
              <a:solidFill>
                <a:prstClr val="black"/>
              </a:solidFill>
            </a:endParaRPr>
          </a:p>
        </p:txBody>
      </p:sp>
    </p:spTree>
    <p:extLst>
      <p:ext uri="{BB962C8B-B14F-4D97-AF65-F5344CB8AC3E}">
        <p14:creationId xmlns:p14="http://schemas.microsoft.com/office/powerpoint/2010/main" val="641799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静岡市の家庭から出ている燃える</a:t>
            </a:r>
            <a:r>
              <a:rPr kumimoji="1" lang="ja-JP" altLang="en-US" dirty="0"/>
              <a:t>ごみは、こんな内訳になっている。</a:t>
            </a:r>
            <a:endParaRPr kumimoji="1" lang="en-US" altLang="ja-JP" dirty="0"/>
          </a:p>
          <a:p>
            <a:endParaRPr kumimoji="1" lang="en-US" altLang="ja-JP" dirty="0"/>
          </a:p>
          <a:p>
            <a:pPr marL="171638" indent="-171638">
              <a:buFont typeface="Arial" panose="020B0604020202020204" pitchFamily="34" charset="0"/>
              <a:buChar char="•"/>
            </a:pPr>
            <a:r>
              <a:rPr kumimoji="1" lang="en-US" altLang="ja-JP" dirty="0"/>
              <a:t>1</a:t>
            </a:r>
            <a:r>
              <a:rPr kumimoji="1" lang="ja-JP" altLang="en-US" dirty="0"/>
              <a:t>番多いのは生ごみ。食べ残しや、野菜のくずなど。</a:t>
            </a:r>
            <a:endParaRPr kumimoji="1" lang="en-US" altLang="ja-JP" dirty="0"/>
          </a:p>
          <a:p>
            <a:endParaRPr kumimoji="1" lang="en-US" altLang="ja-JP" dirty="0"/>
          </a:p>
          <a:p>
            <a:pPr marL="171638" indent="-171638">
              <a:buFont typeface="Arial" panose="020B0604020202020204" pitchFamily="34" charset="0"/>
              <a:buChar char="•"/>
            </a:pPr>
            <a:r>
              <a:rPr kumimoji="1" lang="en-US" altLang="ja-JP" dirty="0"/>
              <a:t>2</a:t>
            </a:r>
            <a:r>
              <a:rPr kumimoji="1" lang="ja-JP" altLang="en-US" dirty="0"/>
              <a:t>番目に多いのは紙ごみ。鼻をかんだティッシュや、お菓子の箱など。</a:t>
            </a:r>
            <a:endParaRPr kumimoji="1" lang="en-US" altLang="ja-JP" dirty="0"/>
          </a:p>
          <a:p>
            <a:endParaRPr kumimoji="1" lang="en-US" altLang="ja-JP" dirty="0"/>
          </a:p>
          <a:p>
            <a:pPr marL="171638" indent="-171638">
              <a:buFont typeface="Arial" panose="020B0604020202020204" pitchFamily="34" charset="0"/>
              <a:buChar char="•"/>
            </a:pPr>
            <a:r>
              <a:rPr kumimoji="1" lang="en-US" altLang="ja-JP" dirty="0"/>
              <a:t>3</a:t>
            </a:r>
            <a:r>
              <a:rPr kumimoji="1" lang="ja-JP" altLang="en-US" dirty="0"/>
              <a:t>番目に多いのがプラスチックごみ。ビニール袋や、ペットボトルなど。</a:t>
            </a:r>
          </a:p>
          <a:p>
            <a:endParaRPr kumimoji="1" lang="ja-JP" altLang="en-US" dirty="0"/>
          </a:p>
          <a:p>
            <a:r>
              <a:rPr kumimoji="1" lang="ja-JP" altLang="en-US" u="none" dirty="0" smtClean="0"/>
              <a:t>★</a:t>
            </a:r>
            <a:r>
              <a:rPr kumimoji="1" lang="ja-JP" altLang="en-US" dirty="0" smtClean="0"/>
              <a:t>この</a:t>
            </a:r>
            <a:r>
              <a:rPr kumimoji="1" lang="en-US" altLang="ja-JP" dirty="0"/>
              <a:t>3</a:t>
            </a:r>
            <a:r>
              <a:rPr kumimoji="1" lang="ja-JP" altLang="en-US" dirty="0"/>
              <a:t>種類だけでもえるごみ全体の</a:t>
            </a:r>
            <a:r>
              <a:rPr kumimoji="1" lang="en-US" altLang="ja-JP" dirty="0"/>
              <a:t>90</a:t>
            </a:r>
            <a:r>
              <a:rPr kumimoji="1" lang="ja-JP" altLang="en-US" dirty="0"/>
              <a:t>％以上になる。この３種類を集中的に減らすことができれば、ごみを全体の量を大きく減らすことにつながる。</a:t>
            </a:r>
            <a:endParaRPr kumimoji="1" lang="en-US" altLang="ja-JP" dirty="0"/>
          </a:p>
          <a:p>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8</a:t>
            </a:fld>
            <a:endParaRPr kumimoji="1" lang="ja-JP" altLang="en-US">
              <a:solidFill>
                <a:prstClr val="black"/>
              </a:solidFill>
            </a:endParaRPr>
          </a:p>
        </p:txBody>
      </p:sp>
    </p:spTree>
    <p:extLst>
      <p:ext uri="{BB962C8B-B14F-4D97-AF65-F5344CB8AC3E}">
        <p14:creationId xmlns:p14="http://schemas.microsoft.com/office/powerpoint/2010/main" val="170857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ごみ</a:t>
            </a:r>
            <a:r>
              <a:rPr kumimoji="1" lang="ja-JP" altLang="en-US" dirty="0"/>
              <a:t>を減らす時の大事なキーワードは４つの</a:t>
            </a:r>
            <a:r>
              <a:rPr kumimoji="1" lang="en-US" altLang="ja-JP" dirty="0"/>
              <a:t>R</a:t>
            </a:r>
            <a:r>
              <a:rPr kumimoji="1" lang="ja-JP" altLang="en-US" dirty="0"/>
              <a:t>、「４</a:t>
            </a:r>
            <a:r>
              <a:rPr kumimoji="1" lang="en-US" altLang="ja-JP" dirty="0"/>
              <a:t>R</a:t>
            </a:r>
            <a:r>
              <a:rPr kumimoji="1" lang="ja-JP" altLang="en-US" dirty="0"/>
              <a:t>（フォーアール）」</a:t>
            </a:r>
            <a:endParaRPr kumimoji="1" lang="en-US" altLang="ja-JP" dirty="0"/>
          </a:p>
          <a:p>
            <a:endParaRPr kumimoji="1" lang="ja-JP" altLang="en-US" dirty="0"/>
          </a:p>
          <a:p>
            <a:r>
              <a:rPr kumimoji="1" lang="ja-JP" altLang="en-US" u="none" dirty="0" smtClean="0"/>
              <a:t>★</a:t>
            </a:r>
            <a:r>
              <a:rPr kumimoji="1" lang="ja-JP" altLang="en-US" dirty="0"/>
              <a:t>　「断る」という意味の英語の「</a:t>
            </a:r>
            <a:r>
              <a:rPr kumimoji="1" lang="en-US" altLang="ja-JP" dirty="0"/>
              <a:t>Refuse</a:t>
            </a:r>
            <a:r>
              <a:rPr kumimoji="1" lang="ja-JP" altLang="en-US" dirty="0"/>
              <a:t>（リフューズ）」</a:t>
            </a:r>
            <a:r>
              <a:rPr kumimoji="1" lang="ja-JP" altLang="en-US" dirty="0" smtClean="0"/>
              <a:t>、</a:t>
            </a:r>
            <a:endParaRPr kumimoji="1" lang="en-US" altLang="ja-JP" dirty="0" smtClean="0"/>
          </a:p>
          <a:p>
            <a:r>
              <a:rPr kumimoji="1" lang="ja-JP" altLang="en-US" u="none" dirty="0" smtClean="0"/>
              <a:t>★</a:t>
            </a:r>
            <a:r>
              <a:rPr kumimoji="1" lang="ja-JP" altLang="en-US" dirty="0"/>
              <a:t>　「減らす」という意味の「</a:t>
            </a:r>
            <a:r>
              <a:rPr kumimoji="1" lang="en-US" altLang="ja-JP" dirty="0"/>
              <a:t>Reduce</a:t>
            </a:r>
            <a:r>
              <a:rPr kumimoji="1" lang="ja-JP" altLang="en-US" dirty="0"/>
              <a:t>（リデュース）」</a:t>
            </a:r>
            <a:r>
              <a:rPr kumimoji="1" lang="ja-JP" altLang="en-US" dirty="0" smtClean="0"/>
              <a:t>、</a:t>
            </a:r>
            <a:endParaRPr kumimoji="1" lang="en-US" altLang="ja-JP" dirty="0" smtClean="0"/>
          </a:p>
          <a:p>
            <a:r>
              <a:rPr kumimoji="1" lang="ja-JP" altLang="en-US" u="none" dirty="0" smtClean="0"/>
              <a:t>★</a:t>
            </a:r>
            <a:r>
              <a:rPr kumimoji="1" lang="ja-JP" altLang="en-US" dirty="0"/>
              <a:t>　「繰り返し使う」という意味の「</a:t>
            </a:r>
            <a:r>
              <a:rPr kumimoji="1" lang="en-US" altLang="ja-JP" dirty="0"/>
              <a:t>Reuse</a:t>
            </a:r>
            <a:r>
              <a:rPr kumimoji="1" lang="ja-JP" altLang="en-US" dirty="0"/>
              <a:t>（リユース）」</a:t>
            </a:r>
            <a:r>
              <a:rPr kumimoji="1" lang="ja-JP" altLang="en-US" dirty="0" smtClean="0"/>
              <a:t>、</a:t>
            </a:r>
            <a:endParaRPr kumimoji="1" lang="en-US" altLang="ja-JP" dirty="0" smtClean="0"/>
          </a:p>
          <a:p>
            <a:r>
              <a:rPr kumimoji="1" lang="ja-JP" altLang="en-US" u="none" dirty="0" smtClean="0"/>
              <a:t>★</a:t>
            </a:r>
            <a:r>
              <a:rPr kumimoji="1" lang="ja-JP" altLang="en-US" u="none" dirty="0"/>
              <a:t>　</a:t>
            </a:r>
            <a:r>
              <a:rPr kumimoji="1" lang="ja-JP" altLang="en-US" dirty="0"/>
              <a:t>「再生利用する」という意味の「</a:t>
            </a:r>
            <a:r>
              <a:rPr kumimoji="1" lang="en-US" altLang="ja-JP" dirty="0"/>
              <a:t>Recycle</a:t>
            </a:r>
            <a:r>
              <a:rPr kumimoji="1" lang="ja-JP" altLang="en-US" dirty="0"/>
              <a:t>（リサイクル）」</a:t>
            </a:r>
            <a:r>
              <a:rPr kumimoji="1" lang="ja-JP" altLang="en-US" dirty="0" smtClean="0"/>
              <a:t>の</a:t>
            </a:r>
            <a:endParaRPr kumimoji="1" lang="en-US" altLang="ja-JP" dirty="0" smtClean="0"/>
          </a:p>
          <a:p>
            <a:r>
              <a:rPr kumimoji="1" lang="ja-JP" altLang="en-US" dirty="0" smtClean="0"/>
              <a:t>最初</a:t>
            </a:r>
            <a:r>
              <a:rPr kumimoji="1" lang="ja-JP" altLang="en-US" dirty="0"/>
              <a:t>の</a:t>
            </a:r>
            <a:r>
              <a:rPr kumimoji="1" lang="en-US" altLang="ja-JP" dirty="0"/>
              <a:t>R</a:t>
            </a:r>
            <a:r>
              <a:rPr kumimoji="1" lang="ja-JP" altLang="en-US" dirty="0"/>
              <a:t>をとって</a:t>
            </a:r>
            <a:r>
              <a:rPr kumimoji="1" lang="ja-JP" altLang="en-US" dirty="0" smtClean="0"/>
              <a:t>、</a:t>
            </a:r>
            <a:r>
              <a:rPr kumimoji="1" lang="en-US" altLang="ja-JP" dirty="0" smtClean="0"/>
              <a:t>4</a:t>
            </a:r>
            <a:r>
              <a:rPr kumimoji="1" lang="ja-JP" altLang="en-US" dirty="0" err="1" smtClean="0"/>
              <a:t>つの</a:t>
            </a:r>
            <a:r>
              <a:rPr kumimoji="1" lang="en-US" altLang="ja-JP" dirty="0" smtClean="0"/>
              <a:t>R</a:t>
            </a:r>
            <a:r>
              <a:rPr kumimoji="1" lang="ja-JP" altLang="en-US" dirty="0" err="1" smtClean="0"/>
              <a:t>、</a:t>
            </a:r>
            <a:r>
              <a:rPr kumimoji="1" lang="ja-JP" altLang="en-US" dirty="0" smtClean="0"/>
              <a:t>「</a:t>
            </a:r>
            <a:r>
              <a:rPr kumimoji="1" lang="en-US" altLang="ja-JP" dirty="0" smtClean="0"/>
              <a:t>4R</a:t>
            </a:r>
            <a:r>
              <a:rPr kumimoji="1" lang="ja-JP" altLang="en-US" dirty="0" smtClean="0"/>
              <a:t>（</a:t>
            </a:r>
            <a:r>
              <a:rPr kumimoji="1" lang="ja-JP" altLang="en-US" dirty="0"/>
              <a:t>フォーアール）」という。</a:t>
            </a:r>
            <a:endParaRPr kumimoji="1" lang="en-US" altLang="ja-JP" dirty="0"/>
          </a:p>
          <a:p>
            <a:pPr marL="171638" indent="-171638">
              <a:buFont typeface="Arial" panose="020B0604020202020204" pitchFamily="34" charset="0"/>
              <a:buChar char="•"/>
            </a:pPr>
            <a:endParaRPr kumimoji="1" lang="en-US" altLang="ja-JP" dirty="0"/>
          </a:p>
          <a:p>
            <a:pPr defTabSz="915399">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9</a:t>
            </a:fld>
            <a:endParaRPr kumimoji="1" lang="ja-JP" altLang="en-US">
              <a:solidFill>
                <a:prstClr val="black"/>
              </a:solidFill>
            </a:endParaRPr>
          </a:p>
        </p:txBody>
      </p:sp>
    </p:spTree>
    <p:extLst>
      <p:ext uri="{BB962C8B-B14F-4D97-AF65-F5344CB8AC3E}">
        <p14:creationId xmlns:p14="http://schemas.microsoft.com/office/powerpoint/2010/main" val="2152839319"/>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9.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0.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1.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8.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29.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0.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1.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2.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3.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4.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5.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6.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7.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8.xml.rels>&#65279;<?xml version="1.0" encoding="utf-8" standalone="yes"?>
<Relationships xmlns="http://schemas.openxmlformats.org/package/2006/relationships">
  <Relationship Id="rId1" Type="http://schemas.openxmlformats.org/officeDocument/2006/relationships/slideMaster" Target="../slideMasters/slideMaster3.xml" />
</Relationships>
</file>

<file path=ppt/slideLayouts/_rels/slideLayout39.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0.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1.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2.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3.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4.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5.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6.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7.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8.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49.xml.rels>&#65279;<?xml version="1.0" encoding="utf-8" standalone="yes"?>
<Relationships xmlns="http://schemas.openxmlformats.org/package/2006/relationships">
  <Relationship Id="rId1" Type="http://schemas.openxmlformats.org/officeDocument/2006/relationships/slideMaster" Target="../slideMasters/slideMaster4.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0.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1.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2.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3.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4.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5.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6.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7.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8.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59.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0.xml.rels>&#65279;<?xml version="1.0" encoding="utf-8" standalone="yes"?>
<Relationships xmlns="http://schemas.openxmlformats.org/package/2006/relationships">
  <Relationship Id="rId1" Type="http://schemas.openxmlformats.org/officeDocument/2006/relationships/slideMaster" Target="../slideMasters/slideMaster5.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178685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56309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2358169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DB9346-69C6-4DCC-AE8C-344A4388E3E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3857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37DAD-8742-4ACB-8B76-6F49782607F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6217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240BFD-2708-457F-95F3-2B5DD7A4E86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22896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43494A-7725-4920-8E76-FCF53195AC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91472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32D2C33-CDE0-44C4-B50F-4FBC308B817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1746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B492BD-CB43-4804-BE66-361B224AC7C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401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711A9C-364F-4A93-A04F-8EC96C66D2D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83165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F2588A-68FC-471C-8968-6579DBDAA7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64757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3136582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2AD06E-6CBB-4893-9BC8-C2DBE70AAE3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7663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9FCB4-3F3D-409B-AF01-F416DBAEC9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73091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0CBF7E-CBA7-44EE-9268-6D17A24DAF0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23536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A45345-637F-43B8-BB94-4AB35C522D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92104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C2F1C9C-11F3-42A9-9CB7-27C054C3947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6354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609600"/>
            <a:ext cx="77724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 3"/>
          <p:cNvSpPr>
            <a:spLocks noGrp="1"/>
          </p:cNvSpPr>
          <p:nvPr>
            <p:ph type="clipArt" sz="half" idx="2"/>
          </p:nvPr>
        </p:nvSpPr>
        <p:spPr>
          <a:xfrm>
            <a:off x="4648200" y="1981200"/>
            <a:ext cx="3810000" cy="4114800"/>
          </a:xfrm>
        </p:spPr>
        <p:txBody>
          <a:bodyPr/>
          <a:lstStyle/>
          <a:p>
            <a:pPr lvl="0"/>
            <a:endParaRPr lang="ja-JP"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9DBE16-9099-46D9-B0F1-E6CF2D137DE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9678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B1E973-6751-42E6-BD40-B2344075A59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1296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extLst>
      <p:ext uri="{BB962C8B-B14F-4D97-AF65-F5344CB8AC3E}">
        <p14:creationId xmlns:p14="http://schemas.microsoft.com/office/powerpoint/2010/main" val="2696903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384306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67827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3185221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180685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687996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592669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002964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4244873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944219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57931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957797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261479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40946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695834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3825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8383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2933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53453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4914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9635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2114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49760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79430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1835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744402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3500317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472712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965070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3722277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784393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565841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4921198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1218757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8459944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443182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2177206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97829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79186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87825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942305310"/>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_rels/slideMaster2.xml.rels>&#65279;<?xml version="1.0" encoding="utf-8" standalone="yes"?>
<Relationships xmlns="http://schemas.openxmlformats.org/package/2006/relationships">
  <Relationship Id="rId8" Type="http://schemas.openxmlformats.org/officeDocument/2006/relationships/slideLayout" Target="../slideLayouts/slideLayout19.xml" />
  <Relationship Id="rId13" Type="http://schemas.openxmlformats.org/officeDocument/2006/relationships/slideLayout" Target="../slideLayouts/slideLayout24.xml" />
  <Relationship Id="rId3" Type="http://schemas.openxmlformats.org/officeDocument/2006/relationships/slideLayout" Target="../slideLayouts/slideLayout14.xml" />
  <Relationship Id="rId7" Type="http://schemas.openxmlformats.org/officeDocument/2006/relationships/slideLayout" Target="../slideLayouts/slideLayout18.xml" />
  <Relationship Id="rId12" Type="http://schemas.openxmlformats.org/officeDocument/2006/relationships/slideLayout" Target="../slideLayouts/slideLayout23.xml" />
  <Relationship Id="rId17" Type="http://schemas.openxmlformats.org/officeDocument/2006/relationships/theme" Target="../theme/theme2.xml" />
  <Relationship Id="rId2" Type="http://schemas.openxmlformats.org/officeDocument/2006/relationships/slideLayout" Target="../slideLayouts/slideLayout13.xml" />
  <Relationship Id="rId16" Type="http://schemas.openxmlformats.org/officeDocument/2006/relationships/slideLayout" Target="../slideLayouts/slideLayout27.xml" />
  <Relationship Id="rId1" Type="http://schemas.openxmlformats.org/officeDocument/2006/relationships/slideLayout" Target="../slideLayouts/slideLayout12.xml" />
  <Relationship Id="rId6" Type="http://schemas.openxmlformats.org/officeDocument/2006/relationships/slideLayout" Target="../slideLayouts/slideLayout17.xml" />
  <Relationship Id="rId11" Type="http://schemas.openxmlformats.org/officeDocument/2006/relationships/slideLayout" Target="../slideLayouts/slideLayout22.xml" />
  <Relationship Id="rId5" Type="http://schemas.openxmlformats.org/officeDocument/2006/relationships/slideLayout" Target="../slideLayouts/slideLayout16.xml" />
  <Relationship Id="rId15" Type="http://schemas.openxmlformats.org/officeDocument/2006/relationships/slideLayout" Target="../slideLayouts/slideLayout26.xml" />
  <Relationship Id="rId10" Type="http://schemas.openxmlformats.org/officeDocument/2006/relationships/slideLayout" Target="../slideLayouts/slideLayout21.xml" />
  <Relationship Id="rId4" Type="http://schemas.openxmlformats.org/officeDocument/2006/relationships/slideLayout" Target="../slideLayouts/slideLayout15.xml" />
  <Relationship Id="rId9" Type="http://schemas.openxmlformats.org/officeDocument/2006/relationships/slideLayout" Target="../slideLayouts/slideLayout20.xml" />
  <Relationship Id="rId14" Type="http://schemas.openxmlformats.org/officeDocument/2006/relationships/slideLayout" Target="../slideLayouts/slideLayout25.xml" />
</Relationships>
</file>

<file path=ppt/slideMasters/_rels/slideMaster3.xml.rels>&#65279;<?xml version="1.0" encoding="utf-8" standalone="yes"?>
<Relationships xmlns="http://schemas.openxmlformats.org/package/2006/relationships">
  <Relationship Id="rId8" Type="http://schemas.openxmlformats.org/officeDocument/2006/relationships/slideLayout" Target="../slideLayouts/slideLayout35.xml" />
  <Relationship Id="rId3" Type="http://schemas.openxmlformats.org/officeDocument/2006/relationships/slideLayout" Target="../slideLayouts/slideLayout30.xml" />
  <Relationship Id="rId7" Type="http://schemas.openxmlformats.org/officeDocument/2006/relationships/slideLayout" Target="../slideLayouts/slideLayout34.xml" />
  <Relationship Id="rId12" Type="http://schemas.openxmlformats.org/officeDocument/2006/relationships/theme" Target="../theme/theme3.xml" />
  <Relationship Id="rId2" Type="http://schemas.openxmlformats.org/officeDocument/2006/relationships/slideLayout" Target="../slideLayouts/slideLayout29.xml" />
  <Relationship Id="rId1" Type="http://schemas.openxmlformats.org/officeDocument/2006/relationships/slideLayout" Target="../slideLayouts/slideLayout28.xml" />
  <Relationship Id="rId6" Type="http://schemas.openxmlformats.org/officeDocument/2006/relationships/slideLayout" Target="../slideLayouts/slideLayout33.xml" />
  <Relationship Id="rId11" Type="http://schemas.openxmlformats.org/officeDocument/2006/relationships/slideLayout" Target="../slideLayouts/slideLayout38.xml" />
  <Relationship Id="rId5" Type="http://schemas.openxmlformats.org/officeDocument/2006/relationships/slideLayout" Target="../slideLayouts/slideLayout32.xml" />
  <Relationship Id="rId10" Type="http://schemas.openxmlformats.org/officeDocument/2006/relationships/slideLayout" Target="../slideLayouts/slideLayout37.xml" />
  <Relationship Id="rId4" Type="http://schemas.openxmlformats.org/officeDocument/2006/relationships/slideLayout" Target="../slideLayouts/slideLayout31.xml" />
  <Relationship Id="rId9" Type="http://schemas.openxmlformats.org/officeDocument/2006/relationships/slideLayout" Target="../slideLayouts/slideLayout36.xml" />
</Relationships>
</file>

<file path=ppt/slideMasters/_rels/slideMaster4.xml.rels>&#65279;<?xml version="1.0" encoding="utf-8" standalone="yes"?>
<Relationships xmlns="http://schemas.openxmlformats.org/package/2006/relationships">
  <Relationship Id="rId8" Type="http://schemas.openxmlformats.org/officeDocument/2006/relationships/slideLayout" Target="../slideLayouts/slideLayout46.xml" />
  <Relationship Id="rId3" Type="http://schemas.openxmlformats.org/officeDocument/2006/relationships/slideLayout" Target="../slideLayouts/slideLayout41.xml" />
  <Relationship Id="rId7" Type="http://schemas.openxmlformats.org/officeDocument/2006/relationships/slideLayout" Target="../slideLayouts/slideLayout45.xml" />
  <Relationship Id="rId12" Type="http://schemas.openxmlformats.org/officeDocument/2006/relationships/theme" Target="../theme/theme4.xml" />
  <Relationship Id="rId2" Type="http://schemas.openxmlformats.org/officeDocument/2006/relationships/slideLayout" Target="../slideLayouts/slideLayout40.xml" />
  <Relationship Id="rId1" Type="http://schemas.openxmlformats.org/officeDocument/2006/relationships/slideLayout" Target="../slideLayouts/slideLayout39.xml" />
  <Relationship Id="rId6" Type="http://schemas.openxmlformats.org/officeDocument/2006/relationships/slideLayout" Target="../slideLayouts/slideLayout44.xml" />
  <Relationship Id="rId11" Type="http://schemas.openxmlformats.org/officeDocument/2006/relationships/slideLayout" Target="../slideLayouts/slideLayout49.xml" />
  <Relationship Id="rId5" Type="http://schemas.openxmlformats.org/officeDocument/2006/relationships/slideLayout" Target="../slideLayouts/slideLayout43.xml" />
  <Relationship Id="rId10" Type="http://schemas.openxmlformats.org/officeDocument/2006/relationships/slideLayout" Target="../slideLayouts/slideLayout48.xml" />
  <Relationship Id="rId4" Type="http://schemas.openxmlformats.org/officeDocument/2006/relationships/slideLayout" Target="../slideLayouts/slideLayout42.xml" />
  <Relationship Id="rId9" Type="http://schemas.openxmlformats.org/officeDocument/2006/relationships/slideLayout" Target="../slideLayouts/slideLayout47.xml" />
</Relationships>
</file>

<file path=ppt/slideMasters/_rels/slideMaster5.xml.rels>&#65279;<?xml version="1.0" encoding="utf-8" standalone="yes"?>
<Relationships xmlns="http://schemas.openxmlformats.org/package/2006/relationships">
  <Relationship Id="rId8" Type="http://schemas.openxmlformats.org/officeDocument/2006/relationships/slideLayout" Target="../slideLayouts/slideLayout57.xml" />
  <Relationship Id="rId3" Type="http://schemas.openxmlformats.org/officeDocument/2006/relationships/slideLayout" Target="../slideLayouts/slideLayout52.xml" />
  <Relationship Id="rId7" Type="http://schemas.openxmlformats.org/officeDocument/2006/relationships/slideLayout" Target="../slideLayouts/slideLayout56.xml" />
  <Relationship Id="rId12" Type="http://schemas.openxmlformats.org/officeDocument/2006/relationships/theme" Target="../theme/theme5.xml" />
  <Relationship Id="rId2" Type="http://schemas.openxmlformats.org/officeDocument/2006/relationships/slideLayout" Target="../slideLayouts/slideLayout51.xml" />
  <Relationship Id="rId1" Type="http://schemas.openxmlformats.org/officeDocument/2006/relationships/slideLayout" Target="../slideLayouts/slideLayout50.xml" />
  <Relationship Id="rId6" Type="http://schemas.openxmlformats.org/officeDocument/2006/relationships/slideLayout" Target="../slideLayouts/slideLayout55.xml" />
  <Relationship Id="rId11" Type="http://schemas.openxmlformats.org/officeDocument/2006/relationships/slideLayout" Target="../slideLayouts/slideLayout60.xml" />
  <Relationship Id="rId5" Type="http://schemas.openxmlformats.org/officeDocument/2006/relationships/slideLayout" Target="../slideLayouts/slideLayout54.xml" />
  <Relationship Id="rId10" Type="http://schemas.openxmlformats.org/officeDocument/2006/relationships/slideLayout" Target="../slideLayouts/slideLayout59.xml" />
  <Relationship Id="rId4" Type="http://schemas.openxmlformats.org/officeDocument/2006/relationships/slideLayout" Target="../slideLayouts/slideLayout53.xml" />
  <Relationship Id="rId9" Type="http://schemas.openxmlformats.org/officeDocument/2006/relationships/slideLayout" Target="../slideLayouts/slideLayout58.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4265406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A592720-2887-495E-A44E-BB691649F0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720474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2828046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280D0-58F2-4BD0-98BE-1C47F74D08BE}" type="datetimeFigureOut">
              <a:rPr kumimoji="1" lang="ja-JP" altLang="en-US" smtClean="0">
                <a:solidFill>
                  <a:prstClr val="black">
                    <a:tint val="75000"/>
                  </a:prstClr>
                </a:solidFill>
              </a:rPr>
              <a:pPr/>
              <a:t>2021/3/16</a:t>
            </a:fld>
            <a:endParaRPr kumimoji="1"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C1700-8BC5-4219-9968-64671A85810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2430583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280D0-58F2-4BD0-98BE-1C47F74D08BE}" type="datetimeFigureOut">
              <a:rPr lang="ja-JP" altLang="en-US" smtClean="0">
                <a:solidFill>
                  <a:prstClr val="black">
                    <a:tint val="75000"/>
                  </a:prstClr>
                </a:solidFill>
              </a:rPr>
              <a:pPr/>
              <a:t>2021/3/16</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C1700-8BC5-4219-9968-64671A85810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969857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image" Target="../media/image1.jpg" />
  <Relationship Id="rId2" Type="http://schemas.openxmlformats.org/officeDocument/2006/relationships/notesSlide" Target="../notesSlides/notesSlide1.xml" />
  <Relationship Id="rId1" Type="http://schemas.openxmlformats.org/officeDocument/2006/relationships/slideLayout" Target="../slideLayouts/slideLayout1.xml" />
  <Relationship Id="rId5" Type="http://schemas.openxmlformats.org/officeDocument/2006/relationships/image" Target="../media/image3.png" />
  <Relationship Id="rId4" Type="http://schemas.openxmlformats.org/officeDocument/2006/relationships/image" Target="../media/image2.png"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20.jpeg" />
  <Relationship Id="rId2" Type="http://schemas.openxmlformats.org/officeDocument/2006/relationships/notesSlide" Target="../notesSlides/notesSlide10.xml" />
  <Relationship Id="rId1" Type="http://schemas.openxmlformats.org/officeDocument/2006/relationships/slideLayout" Target="../slideLayouts/slideLayout1.xml" />
  <Relationship Id="rId4" Type="http://schemas.openxmlformats.org/officeDocument/2006/relationships/image" Target="../media/image21.png"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22.jpeg" />
  <Relationship Id="rId2" Type="http://schemas.openxmlformats.org/officeDocument/2006/relationships/notesSlide" Target="../notesSlides/notesSlide11.xml" />
  <Relationship Id="rId1" Type="http://schemas.openxmlformats.org/officeDocument/2006/relationships/slideLayout" Target="../slideLayouts/slideLayout1.xml" />
  <Relationship Id="rId6" Type="http://schemas.openxmlformats.org/officeDocument/2006/relationships/image" Target="../media/image25.png" />
  <Relationship Id="rId5" Type="http://schemas.openxmlformats.org/officeDocument/2006/relationships/image" Target="../media/image24.jpeg" />
  <Relationship Id="rId4" Type="http://schemas.openxmlformats.org/officeDocument/2006/relationships/image" Target="../media/image23.png"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26.png" />
  <Relationship Id="rId2" Type="http://schemas.openxmlformats.org/officeDocument/2006/relationships/notesSlide" Target="../notesSlides/notesSlide12.xml" />
  <Relationship Id="rId1" Type="http://schemas.openxmlformats.org/officeDocument/2006/relationships/slideLayout" Target="../slideLayouts/slideLayout1.xml" />
  <Relationship Id="rId4" Type="http://schemas.openxmlformats.org/officeDocument/2006/relationships/image" Target="../media/image27.png"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28.png" />
  <Relationship Id="rId2" Type="http://schemas.openxmlformats.org/officeDocument/2006/relationships/notesSlide" Target="../notesSlides/notesSlide13.xml" />
  <Relationship Id="rId1" Type="http://schemas.openxmlformats.org/officeDocument/2006/relationships/slideLayout" Target="../slideLayouts/slideLayout1.xml" />
  <Relationship Id="rId5" Type="http://schemas.openxmlformats.org/officeDocument/2006/relationships/image" Target="../media/image30.jpeg" />
  <Relationship Id="rId4" Type="http://schemas.openxmlformats.org/officeDocument/2006/relationships/image" Target="../media/image29.jpeg" />
</Relationships>
</file>

<file path=ppt/slides/_rels/slide14.xml.rels>&#65279;<?xml version="1.0" encoding="utf-8" standalone="yes"?>
<Relationships xmlns="http://schemas.openxmlformats.org/package/2006/relationships">
  <Relationship Id="rId2" Type="http://schemas.openxmlformats.org/officeDocument/2006/relationships/notesSlide" Target="../notesSlides/notesSlide14.xml" />
  <Relationship Id="rId1" Type="http://schemas.openxmlformats.org/officeDocument/2006/relationships/slideLayout" Target="../slideLayouts/slideLayout1.xml"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4.jpg" />
  <Relationship Id="rId2" Type="http://schemas.openxmlformats.org/officeDocument/2006/relationships/notesSlide" Target="../notesSlides/notesSlide15.xml" />
  <Relationship Id="rId1" Type="http://schemas.openxmlformats.org/officeDocument/2006/relationships/slideLayout" Target="../slideLayouts/slideLayout1.xml"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31.jpeg" />
  <Relationship Id="rId2" Type="http://schemas.openxmlformats.org/officeDocument/2006/relationships/notesSlide" Target="../notesSlides/notesSlide16.xml" />
  <Relationship Id="rId1" Type="http://schemas.openxmlformats.org/officeDocument/2006/relationships/slideLayout" Target="../slideLayouts/slideLayout1.xml" />
</Relationships>
</file>

<file path=ppt/slides/_rels/slide17.xml.rels>&#65279;<?xml version="1.0" encoding="utf-8" standalone="yes"?>
<Relationships xmlns="http://schemas.openxmlformats.org/package/2006/relationships">
  <Relationship Id="rId8" Type="http://schemas.openxmlformats.org/officeDocument/2006/relationships/image" Target="../media/image37.png" />
  <Relationship Id="rId3" Type="http://schemas.openxmlformats.org/officeDocument/2006/relationships/image" Target="../media/image32.png" />
  <Relationship Id="rId7" Type="http://schemas.openxmlformats.org/officeDocument/2006/relationships/image" Target="../media/image36.png" />
  <Relationship Id="rId2" Type="http://schemas.openxmlformats.org/officeDocument/2006/relationships/notesSlide" Target="../notesSlides/notesSlide17.xml" />
  <Relationship Id="rId1" Type="http://schemas.openxmlformats.org/officeDocument/2006/relationships/slideLayout" Target="../slideLayouts/slideLayout27.xml" />
  <Relationship Id="rId6" Type="http://schemas.openxmlformats.org/officeDocument/2006/relationships/image" Target="../media/image35.png" />
  <Relationship Id="rId5" Type="http://schemas.openxmlformats.org/officeDocument/2006/relationships/image" Target="../media/image34.png" />
  <Relationship Id="rId10" Type="http://schemas.openxmlformats.org/officeDocument/2006/relationships/image" Target="../media/image39.png" />
  <Relationship Id="rId4" Type="http://schemas.openxmlformats.org/officeDocument/2006/relationships/image" Target="../media/image33.png" />
  <Relationship Id="rId9" Type="http://schemas.openxmlformats.org/officeDocument/2006/relationships/image" Target="../media/image38.png" />
</Relationships>
</file>

<file path=ppt/slides/_rels/slide18.xml.rels>&#65279;<?xml version="1.0" encoding="utf-8" standalone="yes"?>
<Relationships xmlns="http://schemas.openxmlformats.org/package/2006/relationships">
  <Relationship Id="rId3" Type="http://schemas.openxmlformats.org/officeDocument/2006/relationships/image" Target="../media/image40.jpeg" />
  <Relationship Id="rId2" Type="http://schemas.openxmlformats.org/officeDocument/2006/relationships/notesSlide" Target="../notesSlides/notesSlide18.xml" />
  <Relationship Id="rId1" Type="http://schemas.openxmlformats.org/officeDocument/2006/relationships/slideLayout" Target="../slideLayouts/slideLayout27.xml" />
</Relationships>
</file>

<file path=ppt/slides/_rels/slide19.xml.rels>&#65279;<?xml version="1.0" encoding="utf-8" standalone="yes"?>
<Relationships xmlns="http://schemas.openxmlformats.org/package/2006/relationships">
  <Relationship Id="rId3" Type="http://schemas.openxmlformats.org/officeDocument/2006/relationships/image" Target="../media/image32.png" />
  <Relationship Id="rId2" Type="http://schemas.openxmlformats.org/officeDocument/2006/relationships/notesSlide" Target="../notesSlides/notesSlide19.xml" />
  <Relationship Id="rId1" Type="http://schemas.openxmlformats.org/officeDocument/2006/relationships/slideLayout" Target="../slideLayouts/slideLayout15.xml" />
  <Relationship Id="rId6" Type="http://schemas.openxmlformats.org/officeDocument/2006/relationships/image" Target="../media/image43.png" />
  <Relationship Id="rId5" Type="http://schemas.openxmlformats.org/officeDocument/2006/relationships/image" Target="../media/image42.png" />
  <Relationship Id="rId4" Type="http://schemas.openxmlformats.org/officeDocument/2006/relationships/image" Target="../media/image41.png" />
</Relationships>
</file>

<file path=ppt/slides/_rels/slide2.xml.rels>&#65279;<?xml version="1.0" encoding="utf-8" standalone="yes"?>
<Relationships xmlns="http://schemas.openxmlformats.org/package/2006/relationships">
  <Relationship Id="rId2" Type="http://schemas.openxmlformats.org/officeDocument/2006/relationships/notesSlide" Target="../notesSlides/notesSlide2.xml" />
  <Relationship Id="rId1" Type="http://schemas.openxmlformats.org/officeDocument/2006/relationships/slideLayout" Target="../slideLayouts/slideLayout1.xml" />
</Relationships>
</file>

<file path=ppt/slides/_rels/slide20.xml.rels>&#65279;<?xml version="1.0" encoding="utf-8" standalone="yes"?>
<Relationships xmlns="http://schemas.openxmlformats.org/package/2006/relationships">
  <Relationship Id="rId3" Type="http://schemas.openxmlformats.org/officeDocument/2006/relationships/image" Target="../media/image32.png" />
  <Relationship Id="rId2" Type="http://schemas.openxmlformats.org/officeDocument/2006/relationships/notesSlide" Target="../notesSlides/notesSlide20.xml" />
  <Relationship Id="rId1" Type="http://schemas.openxmlformats.org/officeDocument/2006/relationships/slideLayout" Target="../slideLayouts/slideLayout15.xml" />
  <Relationship Id="rId5" Type="http://schemas.openxmlformats.org/officeDocument/2006/relationships/image" Target="../media/image44.jpg" />
  <Relationship Id="rId4" Type="http://schemas.openxmlformats.org/officeDocument/2006/relationships/image" Target="../media/image43.png" />
</Relationships>
</file>

<file path=ppt/slides/_rels/slide21.xml.rels>&#65279;<?xml version="1.0" encoding="utf-8" standalone="yes"?>
<Relationships xmlns="http://schemas.openxmlformats.org/package/2006/relationships">
  <Relationship Id="rId3" Type="http://schemas.openxmlformats.org/officeDocument/2006/relationships/image" Target="../media/image40.jpeg" />
  <Relationship Id="rId2" Type="http://schemas.openxmlformats.org/officeDocument/2006/relationships/notesSlide" Target="../notesSlides/notesSlide21.xml" />
  <Relationship Id="rId1" Type="http://schemas.openxmlformats.org/officeDocument/2006/relationships/slideLayout" Target="../slideLayouts/slideLayout27.xml" />
</Relationships>
</file>

<file path=ppt/slides/_rels/slide22.xml.rels>&#65279;<?xml version="1.0" encoding="utf-8" standalone="yes"?>
<Relationships xmlns="http://schemas.openxmlformats.org/package/2006/relationships">
  <Relationship Id="rId3" Type="http://schemas.openxmlformats.org/officeDocument/2006/relationships/image" Target="../media/image32.png" />
  <Relationship Id="rId2" Type="http://schemas.openxmlformats.org/officeDocument/2006/relationships/notesSlide" Target="../notesSlides/notesSlide22.xml" />
  <Relationship Id="rId1" Type="http://schemas.openxmlformats.org/officeDocument/2006/relationships/slideLayout" Target="../slideLayouts/slideLayout15.xml" />
  <Relationship Id="rId4" Type="http://schemas.openxmlformats.org/officeDocument/2006/relationships/image" Target="../media/image4.jpg" />
</Relationships>
</file>

<file path=ppt/slides/_rels/slide23.xml.rels>&#65279;<?xml version="1.0" encoding="utf-8" standalone="yes"?>
<Relationships xmlns="http://schemas.openxmlformats.org/package/2006/relationships">
  <Relationship Id="rId3" Type="http://schemas.openxmlformats.org/officeDocument/2006/relationships/image" Target="../media/image32.png" />
  <Relationship Id="rId2" Type="http://schemas.openxmlformats.org/officeDocument/2006/relationships/notesSlide" Target="../notesSlides/notesSlide23.xml" />
  <Relationship Id="rId1" Type="http://schemas.openxmlformats.org/officeDocument/2006/relationships/slideLayout" Target="../slideLayouts/slideLayout15.xml" />
  <Relationship Id="rId6" Type="http://schemas.openxmlformats.org/officeDocument/2006/relationships/image" Target="../media/image43.png" />
  <Relationship Id="rId5" Type="http://schemas.openxmlformats.org/officeDocument/2006/relationships/image" Target="../media/image42.png" />
  <Relationship Id="rId4" Type="http://schemas.openxmlformats.org/officeDocument/2006/relationships/image" Target="../media/image41.png" />
</Relationships>
</file>

<file path=ppt/slides/_rels/slide24.xml.rels>&#65279;<?xml version="1.0" encoding="utf-8" standalone="yes"?>
<Relationships xmlns="http://schemas.openxmlformats.org/package/2006/relationships">
  <Relationship Id="rId3" Type="http://schemas.openxmlformats.org/officeDocument/2006/relationships/image" Target="../media/image32.png" />
  <Relationship Id="rId2" Type="http://schemas.openxmlformats.org/officeDocument/2006/relationships/notesSlide" Target="../notesSlides/notesSlide24.xml" />
  <Relationship Id="rId1" Type="http://schemas.openxmlformats.org/officeDocument/2006/relationships/slideLayout" Target="../slideLayouts/slideLayout15.xml" />
  <Relationship Id="rId5" Type="http://schemas.openxmlformats.org/officeDocument/2006/relationships/image" Target="../media/image45.jpg" />
  <Relationship Id="rId4" Type="http://schemas.openxmlformats.org/officeDocument/2006/relationships/image" Target="../media/image43.png" />
</Relationships>
</file>

<file path=ppt/slides/_rels/slide25.xml.rels>&#65279;<?xml version="1.0" encoding="utf-8" standalone="yes"?>
<Relationships xmlns="http://schemas.openxmlformats.org/package/2006/relationships">
  <Relationship Id="rId3" Type="http://schemas.openxmlformats.org/officeDocument/2006/relationships/image" Target="../media/image46.png" />
  <Relationship Id="rId2" Type="http://schemas.openxmlformats.org/officeDocument/2006/relationships/notesSlide" Target="../notesSlides/notesSlide25.xml" />
  <Relationship Id="rId1" Type="http://schemas.openxmlformats.org/officeDocument/2006/relationships/slideLayout" Target="../slideLayouts/slideLayout15.xml" />
  <Relationship Id="rId4" Type="http://schemas.openxmlformats.org/officeDocument/2006/relationships/chart" Target="../charts/chart1.xml" />
</Relationships>
</file>

<file path=ppt/slides/_rels/slide26.xml.rels>&#65279;<?xml version="1.0" encoding="utf-8" standalone="yes"?>
<Relationships xmlns="http://schemas.openxmlformats.org/package/2006/relationships">
  <Relationship Id="rId3" Type="http://schemas.openxmlformats.org/officeDocument/2006/relationships/chart" Target="../charts/chart2.xml" />
  <Relationship Id="rId2" Type="http://schemas.openxmlformats.org/officeDocument/2006/relationships/notesSlide" Target="../notesSlides/notesSlide26.xml" />
  <Relationship Id="rId1" Type="http://schemas.openxmlformats.org/officeDocument/2006/relationships/slideLayout" Target="../slideLayouts/slideLayout13.xml" />
</Relationships>
</file>

<file path=ppt/slides/_rels/slide27.xml.rels>&#65279;<?xml version="1.0" encoding="utf-8" standalone="yes"?>
<Relationships xmlns="http://schemas.openxmlformats.org/package/2006/relationships">
  <Relationship Id="rId3" Type="http://schemas.openxmlformats.org/officeDocument/2006/relationships/image" Target="../media/image47.png" />
  <Relationship Id="rId2" Type="http://schemas.openxmlformats.org/officeDocument/2006/relationships/notesSlide" Target="../notesSlides/notesSlide27.xml" />
  <Relationship Id="rId1" Type="http://schemas.openxmlformats.org/officeDocument/2006/relationships/slideLayout" Target="../slideLayouts/slideLayout13.xml" />
  <Relationship Id="rId6" Type="http://schemas.openxmlformats.org/officeDocument/2006/relationships/image" Target="../media/image50.png" />
  <Relationship Id="rId5" Type="http://schemas.openxmlformats.org/officeDocument/2006/relationships/image" Target="../media/image49.png" />
  <Relationship Id="rId4" Type="http://schemas.openxmlformats.org/officeDocument/2006/relationships/image" Target="../media/image48.png" />
</Relationships>
</file>

<file path=ppt/slides/_rels/slide28.xml.rels>&#65279;<?xml version="1.0" encoding="utf-8" standalone="yes"?>
<Relationships xmlns="http://schemas.openxmlformats.org/package/2006/relationships">
  <Relationship Id="rId3" Type="http://schemas.openxmlformats.org/officeDocument/2006/relationships/image" Target="../media/image51.jpg" />
  <Relationship Id="rId2" Type="http://schemas.openxmlformats.org/officeDocument/2006/relationships/notesSlide" Target="../notesSlides/notesSlide28.xml" />
  <Relationship Id="rId1" Type="http://schemas.openxmlformats.org/officeDocument/2006/relationships/slideLayout" Target="../slideLayouts/slideLayout28.xml" />
</Relationships>
</file>

<file path=ppt/slides/_rels/slide29.xml.rels>&#65279;<?xml version="1.0" encoding="utf-8" standalone="yes"?>
<Relationships xmlns="http://schemas.openxmlformats.org/package/2006/relationships">
  <Relationship Id="rId3" Type="http://schemas.openxmlformats.org/officeDocument/2006/relationships/chart" Target="../charts/chart3.xml" />
  <Relationship Id="rId2" Type="http://schemas.openxmlformats.org/officeDocument/2006/relationships/notesSlide" Target="../notesSlides/notesSlide29.xml" />
  <Relationship Id="rId1" Type="http://schemas.openxmlformats.org/officeDocument/2006/relationships/slideLayout" Target="../slideLayouts/slideLayout13.xml"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4.jpg" />
  <Relationship Id="rId2" Type="http://schemas.openxmlformats.org/officeDocument/2006/relationships/notesSlide" Target="../notesSlides/notesSlide3.xml" />
  <Relationship Id="rId1" Type="http://schemas.openxmlformats.org/officeDocument/2006/relationships/slideLayout" Target="../slideLayouts/slideLayout1.xml" />
</Relationships>
</file>

<file path=ppt/slides/_rels/slide30.xml.rels>&#65279;<?xml version="1.0" encoding="utf-8" standalone="yes"?>
<Relationships xmlns="http://schemas.openxmlformats.org/package/2006/relationships">
  <Relationship Id="rId3" Type="http://schemas.openxmlformats.org/officeDocument/2006/relationships/image" Target="../media/image52.jpeg" />
  <Relationship Id="rId2" Type="http://schemas.openxmlformats.org/officeDocument/2006/relationships/notesSlide" Target="../notesSlides/notesSlide30.xml" />
  <Relationship Id="rId1" Type="http://schemas.openxmlformats.org/officeDocument/2006/relationships/slideLayout" Target="../slideLayouts/slideLayout28.xml" />
</Relationships>
</file>

<file path=ppt/slides/_rels/slide31.xml.rels>&#65279;<?xml version="1.0" encoding="utf-8" standalone="yes"?>
<Relationships xmlns="http://schemas.openxmlformats.org/package/2006/relationships">
  <Relationship Id="rId2" Type="http://schemas.openxmlformats.org/officeDocument/2006/relationships/notesSlide" Target="../notesSlides/notesSlide31.xml" />
  <Relationship Id="rId1" Type="http://schemas.openxmlformats.org/officeDocument/2006/relationships/slideLayout" Target="../slideLayouts/slideLayout39.xml" />
</Relationships>
</file>

<file path=ppt/slides/_rels/slide32.xml.rels>&#65279;<?xml version="1.0" encoding="utf-8" standalone="yes"?>
<Relationships xmlns="http://schemas.openxmlformats.org/package/2006/relationships">
  <Relationship Id="rId3" Type="http://schemas.openxmlformats.org/officeDocument/2006/relationships/image" Target="../media/image52.jpeg" />
  <Relationship Id="rId2" Type="http://schemas.openxmlformats.org/officeDocument/2006/relationships/notesSlide" Target="../notesSlides/notesSlide32.xml" />
  <Relationship Id="rId1" Type="http://schemas.openxmlformats.org/officeDocument/2006/relationships/slideLayout" Target="../slideLayouts/slideLayout39.xml" />
</Relationships>
</file>

<file path=ppt/slides/_rels/slide33.xml.rels>&#65279;<?xml version="1.0" encoding="utf-8" standalone="yes"?>
<Relationships xmlns="http://schemas.openxmlformats.org/package/2006/relationships">
  <Relationship Id="rId2" Type="http://schemas.openxmlformats.org/officeDocument/2006/relationships/notesSlide" Target="../notesSlides/notesSlide33.xml" />
  <Relationship Id="rId1" Type="http://schemas.openxmlformats.org/officeDocument/2006/relationships/slideLayout" Target="../slideLayouts/slideLayout39.xml" />
</Relationships>
</file>

<file path=ppt/slides/_rels/slide34.xml.rels>&#65279;<?xml version="1.0" encoding="utf-8" standalone="yes"?>
<Relationships xmlns="http://schemas.openxmlformats.org/package/2006/relationships">
  <Relationship Id="rId3" Type="http://schemas.openxmlformats.org/officeDocument/2006/relationships/image" Target="../media/image53.gif" />
  <Relationship Id="rId2" Type="http://schemas.openxmlformats.org/officeDocument/2006/relationships/notesSlide" Target="../notesSlides/notesSlide34.xml" />
  <Relationship Id="rId1" Type="http://schemas.openxmlformats.org/officeDocument/2006/relationships/slideLayout" Target="../slideLayouts/slideLayout50.xml" />
  <Relationship Id="rId5" Type="http://schemas.openxmlformats.org/officeDocument/2006/relationships/image" Target="../media/image55.png" />
  <Relationship Id="rId4" Type="http://schemas.openxmlformats.org/officeDocument/2006/relationships/image" Target="../media/image54.png" />
</Relationships>
</file>

<file path=ppt/slides/_rels/slide35.xml.rels>&#65279;<?xml version="1.0" encoding="utf-8" standalone="yes"?>
<Relationships xmlns="http://schemas.openxmlformats.org/package/2006/relationships">
  <Relationship Id="rId3" Type="http://schemas.openxmlformats.org/officeDocument/2006/relationships/chart" Target="../charts/chart4.xml" />
  <Relationship Id="rId2" Type="http://schemas.openxmlformats.org/officeDocument/2006/relationships/notesSlide" Target="../notesSlides/notesSlide35.xml" />
  <Relationship Id="rId1" Type="http://schemas.openxmlformats.org/officeDocument/2006/relationships/slideLayout" Target="../slideLayouts/slideLayout39.xml" />
</Relationships>
</file>

<file path=ppt/slides/_rels/slide36.xml.rels>&#65279;<?xml version="1.0" encoding="utf-8" standalone="yes"?>
<Relationships xmlns="http://schemas.openxmlformats.org/package/2006/relationships">
  <Relationship Id="rId3" Type="http://schemas.openxmlformats.org/officeDocument/2006/relationships/image" Target="../media/image56.emf" />
  <Relationship Id="rId2" Type="http://schemas.openxmlformats.org/officeDocument/2006/relationships/notesSlide" Target="../notesSlides/notesSlide36.xml" />
  <Relationship Id="rId1" Type="http://schemas.openxmlformats.org/officeDocument/2006/relationships/slideLayout" Target="../slideLayouts/slideLayout1.xml" />
  <Relationship Id="rId5" Type="http://schemas.openxmlformats.org/officeDocument/2006/relationships/image" Target="../media/image58.png" />
  <Relationship Id="rId4" Type="http://schemas.openxmlformats.org/officeDocument/2006/relationships/image" Target="../media/image57.emf" />
</Relationships>
</file>

<file path=ppt/slides/_rels/slide37.xml.rels>&#65279;<?xml version="1.0" encoding="utf-8" standalone="yes"?>
<Relationships xmlns="http://schemas.openxmlformats.org/package/2006/relationships">
  <Relationship Id="rId3" Type="http://schemas.openxmlformats.org/officeDocument/2006/relationships/image" Target="../media/image59.jpeg" />
  <Relationship Id="rId2" Type="http://schemas.openxmlformats.org/officeDocument/2006/relationships/notesSlide" Target="../notesSlides/notesSlide37.xml" />
  <Relationship Id="rId1" Type="http://schemas.openxmlformats.org/officeDocument/2006/relationships/slideLayout" Target="../slideLayouts/slideLayout2.xml" />
</Relationships>
</file>

<file path=ppt/slides/_rels/slide38.xml.rels>&#65279;<?xml version="1.0" encoding="utf-8" standalone="yes"?>
<Relationships xmlns="http://schemas.openxmlformats.org/package/2006/relationships">
  <Relationship Id="rId3" Type="http://schemas.openxmlformats.org/officeDocument/2006/relationships/image" Target="../media/image60.emf" />
  <Relationship Id="rId2" Type="http://schemas.openxmlformats.org/officeDocument/2006/relationships/notesSlide" Target="../notesSlides/notesSlide38.xml" />
  <Relationship Id="rId1" Type="http://schemas.openxmlformats.org/officeDocument/2006/relationships/slideLayout" Target="../slideLayouts/slideLayout2.xml" />
</Relationships>
</file>

<file path=ppt/slides/_rels/slide39.xml.rels>&#65279;<?xml version="1.0" encoding="utf-8" standalone="yes"?>
<Relationships xmlns="http://schemas.openxmlformats.org/package/2006/relationships">
  <Relationship Id="rId3" Type="http://schemas.openxmlformats.org/officeDocument/2006/relationships/image" Target="../media/image61.emf" />
  <Relationship Id="rId2" Type="http://schemas.openxmlformats.org/officeDocument/2006/relationships/notesSlide" Target="../notesSlides/notesSlide39.xml" />
  <Relationship Id="rId1" Type="http://schemas.openxmlformats.org/officeDocument/2006/relationships/slideLayout" Target="../slideLayouts/slideLayout2.xml" />
</Relationships>
</file>

<file path=ppt/slides/_rels/slide4.xml.rels>&#65279;<?xml version="1.0" encoding="utf-8" standalone="yes"?>
<Relationships xmlns="http://schemas.openxmlformats.org/package/2006/relationships">
  <Relationship Id="rId3" Type="http://schemas.openxmlformats.org/officeDocument/2006/relationships/image" Target="../media/image5.jpeg" />
  <Relationship Id="rId2" Type="http://schemas.openxmlformats.org/officeDocument/2006/relationships/notesSlide" Target="../notesSlides/notesSlide4.xml" />
  <Relationship Id="rId1" Type="http://schemas.openxmlformats.org/officeDocument/2006/relationships/slideLayout" Target="../slideLayouts/slideLayout1.xml" />
  <Relationship Id="rId4" Type="http://schemas.openxmlformats.org/officeDocument/2006/relationships/image" Target="../media/image6.png" />
</Relationships>
</file>

<file path=ppt/slides/_rels/slide40.xml.rels>&#65279;<?xml version="1.0" encoding="utf-8" standalone="yes"?>
<Relationships xmlns="http://schemas.openxmlformats.org/package/2006/relationships">
  <Relationship Id="rId8" Type="http://schemas.openxmlformats.org/officeDocument/2006/relationships/image" Target="../media/image67.emf" />
  <Relationship Id="rId3" Type="http://schemas.openxmlformats.org/officeDocument/2006/relationships/image" Target="../media/image62.emf" />
  <Relationship Id="rId7" Type="http://schemas.openxmlformats.org/officeDocument/2006/relationships/image" Target="../media/image66.emf" />
  <Relationship Id="rId2" Type="http://schemas.openxmlformats.org/officeDocument/2006/relationships/notesSlide" Target="../notesSlides/notesSlide40.xml" />
  <Relationship Id="rId1" Type="http://schemas.openxmlformats.org/officeDocument/2006/relationships/slideLayout" Target="../slideLayouts/slideLayout1.xml" />
  <Relationship Id="rId6" Type="http://schemas.openxmlformats.org/officeDocument/2006/relationships/image" Target="../media/image65.emf" />
  <Relationship Id="rId5" Type="http://schemas.openxmlformats.org/officeDocument/2006/relationships/image" Target="../media/image64.emf" />
  <Relationship Id="rId4" Type="http://schemas.openxmlformats.org/officeDocument/2006/relationships/image" Target="../media/image63.emf" />
</Relationships>
</file>

<file path=ppt/slides/_rels/slide41.xml.rels>&#65279;<?xml version="1.0" encoding="utf-8" standalone="yes"?>
<Relationships xmlns="http://schemas.openxmlformats.org/package/2006/relationships">
  <Relationship Id="rId3" Type="http://schemas.openxmlformats.org/officeDocument/2006/relationships/image" Target="../media/image68.png" />
  <Relationship Id="rId2" Type="http://schemas.openxmlformats.org/officeDocument/2006/relationships/notesSlide" Target="../notesSlides/notesSlide41.xml" />
  <Relationship Id="rId1" Type="http://schemas.openxmlformats.org/officeDocument/2006/relationships/slideLayout" Target="../slideLayouts/slideLayout2.xml" />
  <Relationship Id="rId4" Type="http://schemas.openxmlformats.org/officeDocument/2006/relationships/image" Target="../media/image69.emf" />
</Relationships>
</file>

<file path=ppt/slides/_rels/slide42.xml.rels>&#65279;<?xml version="1.0" encoding="utf-8" standalone="yes"?>
<Relationships xmlns="http://schemas.openxmlformats.org/package/2006/relationships">
  <Relationship Id="rId3" Type="http://schemas.openxmlformats.org/officeDocument/2006/relationships/image" Target="../media/image70.png" />
  <Relationship Id="rId2" Type="http://schemas.openxmlformats.org/officeDocument/2006/relationships/notesSlide" Target="../notesSlides/notesSlide42.xml" />
  <Relationship Id="rId1" Type="http://schemas.openxmlformats.org/officeDocument/2006/relationships/slideLayout" Target="../slideLayouts/slideLayout2.xml" />
</Relationships>
</file>

<file path=ppt/slides/_rels/slide43.xml.rels>&#65279;<?xml version="1.0" encoding="utf-8" standalone="yes"?>
<Relationships xmlns="http://schemas.openxmlformats.org/package/2006/relationships">
  <Relationship Id="rId3" Type="http://schemas.openxmlformats.org/officeDocument/2006/relationships/image" Target="../media/image71.emf" />
  <Relationship Id="rId2" Type="http://schemas.openxmlformats.org/officeDocument/2006/relationships/notesSlide" Target="../notesSlides/notesSlide43.xml" />
  <Relationship Id="rId1" Type="http://schemas.openxmlformats.org/officeDocument/2006/relationships/slideLayout" Target="../slideLayouts/slideLayout2.xml" />
</Relationships>
</file>

<file path=ppt/slides/_rels/slide44.xml.rels>&#65279;<?xml version="1.0" encoding="utf-8" standalone="yes"?>
<Relationships xmlns="http://schemas.openxmlformats.org/package/2006/relationships">
  <Relationship Id="rId3" Type="http://schemas.openxmlformats.org/officeDocument/2006/relationships/image" Target="../media/image72.emf" />
  <Relationship Id="rId2" Type="http://schemas.openxmlformats.org/officeDocument/2006/relationships/notesSlide" Target="../notesSlides/notesSlide44.xml" />
  <Relationship Id="rId1" Type="http://schemas.openxmlformats.org/officeDocument/2006/relationships/slideLayout" Target="../slideLayouts/slideLayout1.xml" />
  <Relationship Id="rId5" Type="http://schemas.openxmlformats.org/officeDocument/2006/relationships/image" Target="../media/image74.emf" />
  <Relationship Id="rId4" Type="http://schemas.openxmlformats.org/officeDocument/2006/relationships/image" Target="../media/image73.emf" />
</Relationships>
</file>

<file path=ppt/slides/_rels/slide45.xml.rels>&#65279;<?xml version="1.0" encoding="utf-8" standalone="yes"?>
<Relationships xmlns="http://schemas.openxmlformats.org/package/2006/relationships">
  <Relationship Id="rId3" Type="http://schemas.openxmlformats.org/officeDocument/2006/relationships/image" Target="../media/image75.emf" />
  <Relationship Id="rId2" Type="http://schemas.openxmlformats.org/officeDocument/2006/relationships/notesSlide" Target="../notesSlides/notesSlide45.xml" />
  <Relationship Id="rId1" Type="http://schemas.openxmlformats.org/officeDocument/2006/relationships/slideLayout" Target="../slideLayouts/slideLayout2.xml" />
</Relationships>
</file>

<file path=ppt/slides/_rels/slide46.xml.rels>&#65279;<?xml version="1.0" encoding="utf-8" standalone="yes"?>
<Relationships xmlns="http://schemas.openxmlformats.org/package/2006/relationships">
  <Relationship Id="rId3" Type="http://schemas.openxmlformats.org/officeDocument/2006/relationships/image" Target="../media/image4.jpg" />
  <Relationship Id="rId2" Type="http://schemas.openxmlformats.org/officeDocument/2006/relationships/notesSlide" Target="../notesSlides/notesSlide46.xml" />
  <Relationship Id="rId1" Type="http://schemas.openxmlformats.org/officeDocument/2006/relationships/slideLayout" Target="../slideLayouts/slideLayout1.xml" />
</Relationships>
</file>

<file path=ppt/slides/_rels/slide47.xml.rels>&#65279;<?xml version="1.0" encoding="utf-8" standalone="yes"?>
<Relationships xmlns="http://schemas.openxmlformats.org/package/2006/relationships">
  <Relationship Id="rId3" Type="http://schemas.openxmlformats.org/officeDocument/2006/relationships/image" Target="../media/image76.png" />
  <Relationship Id="rId2" Type="http://schemas.openxmlformats.org/officeDocument/2006/relationships/notesSlide" Target="../notesSlides/notesSlide47.xml" />
  <Relationship Id="rId1" Type="http://schemas.openxmlformats.org/officeDocument/2006/relationships/slideLayout" Target="../slideLayouts/slideLayout1.xml" />
</Relationships>
</file>

<file path=ppt/slides/_rels/slide48.xml.rels>&#65279;<?xml version="1.0" encoding="utf-8" standalone="yes"?>
<Relationships xmlns="http://schemas.openxmlformats.org/package/2006/relationships">
  <Relationship Id="rId3" Type="http://schemas.openxmlformats.org/officeDocument/2006/relationships/image" Target="../media/image77.png" />
  <Relationship Id="rId2" Type="http://schemas.openxmlformats.org/officeDocument/2006/relationships/notesSlide" Target="../notesSlides/notesSlide48.xml" />
  <Relationship Id="rId1" Type="http://schemas.openxmlformats.org/officeDocument/2006/relationships/slideLayout" Target="../slideLayouts/slideLayout1.xml" />
</Relationships>
</file>

<file path=ppt/slides/_rels/slide49.xml.rels>&#65279;<?xml version="1.0" encoding="utf-8" standalone="yes"?>
<Relationships xmlns="http://schemas.openxmlformats.org/package/2006/relationships">
  <Relationship Id="rId3" Type="http://schemas.openxmlformats.org/officeDocument/2006/relationships/image" Target="../media/image78.png" />
  <Relationship Id="rId2" Type="http://schemas.openxmlformats.org/officeDocument/2006/relationships/notesSlide" Target="../notesSlides/notesSlide49.xml" />
  <Relationship Id="rId1" Type="http://schemas.openxmlformats.org/officeDocument/2006/relationships/slideLayout" Target="../slideLayouts/slideLayout1.xml" />
  <Relationship Id="rId4" Type="http://schemas.openxmlformats.org/officeDocument/2006/relationships/image" Target="../media/image79.png" />
</Relationships>
</file>

<file path=ppt/slides/_rels/slide5.xml.rels>&#65279;<?xml version="1.0" encoding="utf-8" standalone="yes"?>
<Relationships xmlns="http://schemas.openxmlformats.org/package/2006/relationships">
  <Relationship Id="rId8" Type="http://schemas.openxmlformats.org/officeDocument/2006/relationships/image" Target="../media/image12.png" />
  <Relationship Id="rId3" Type="http://schemas.openxmlformats.org/officeDocument/2006/relationships/image" Target="../media/image7.png" />
  <Relationship Id="rId7" Type="http://schemas.openxmlformats.org/officeDocument/2006/relationships/image" Target="../media/image11.png" />
  <Relationship Id="rId2" Type="http://schemas.openxmlformats.org/officeDocument/2006/relationships/notesSlide" Target="../notesSlides/notesSlide5.xml" />
  <Relationship Id="rId1" Type="http://schemas.openxmlformats.org/officeDocument/2006/relationships/slideLayout" Target="../slideLayouts/slideLayout1.xml" />
  <Relationship Id="rId6" Type="http://schemas.openxmlformats.org/officeDocument/2006/relationships/image" Target="../media/image10.png" />
  <Relationship Id="rId11" Type="http://schemas.openxmlformats.org/officeDocument/2006/relationships/image" Target="../media/image15.png" />
  <Relationship Id="rId5" Type="http://schemas.openxmlformats.org/officeDocument/2006/relationships/image" Target="../media/image9.png" />
  <Relationship Id="rId10" Type="http://schemas.openxmlformats.org/officeDocument/2006/relationships/image" Target="../media/image14.png" />
  <Relationship Id="rId4" Type="http://schemas.openxmlformats.org/officeDocument/2006/relationships/image" Target="../media/image8.png" />
  <Relationship Id="rId9" Type="http://schemas.openxmlformats.org/officeDocument/2006/relationships/image" Target="../media/image13.png" />
</Relationships>
</file>

<file path=ppt/slides/_rels/slide50.xml.rels>&#65279;<?xml version="1.0" encoding="utf-8" standalone="yes"?>
<Relationships xmlns="http://schemas.openxmlformats.org/package/2006/relationships">
  <Relationship Id="rId3" Type="http://schemas.openxmlformats.org/officeDocument/2006/relationships/image" Target="../media/image1.jpg" />
  <Relationship Id="rId2" Type="http://schemas.openxmlformats.org/officeDocument/2006/relationships/notesSlide" Target="../notesSlides/notesSlide50.xml" />
  <Relationship Id="rId1" Type="http://schemas.openxmlformats.org/officeDocument/2006/relationships/slideLayout" Target="../slideLayouts/slideLayout1.xml" />
  <Relationship Id="rId4" Type="http://schemas.openxmlformats.org/officeDocument/2006/relationships/image" Target="../media/image80.png"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5.jpeg" />
  <Relationship Id="rId2" Type="http://schemas.openxmlformats.org/officeDocument/2006/relationships/notesSlide" Target="../notesSlides/notesSlide6.xml" />
  <Relationship Id="rId1" Type="http://schemas.openxmlformats.org/officeDocument/2006/relationships/slideLayout" Target="../slideLayouts/slideLayout1.xml" />
  <Relationship Id="rId5" Type="http://schemas.openxmlformats.org/officeDocument/2006/relationships/image" Target="../media/image16.png" />
  <Relationship Id="rId4" Type="http://schemas.openxmlformats.org/officeDocument/2006/relationships/image" Target="../media/image6.pn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5.jpeg" />
  <Relationship Id="rId2" Type="http://schemas.openxmlformats.org/officeDocument/2006/relationships/notesSlide" Target="../notesSlides/notesSlide7.xml" />
  <Relationship Id="rId1" Type="http://schemas.openxmlformats.org/officeDocument/2006/relationships/slideLayout" Target="../slideLayouts/slideLayout1.xml" />
  <Relationship Id="rId5" Type="http://schemas.openxmlformats.org/officeDocument/2006/relationships/image" Target="../media/image18.jpeg" />
  <Relationship Id="rId4" Type="http://schemas.openxmlformats.org/officeDocument/2006/relationships/image" Target="../media/image17.jpg"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19.png" />
  <Relationship Id="rId2" Type="http://schemas.openxmlformats.org/officeDocument/2006/relationships/notesSlide" Target="../notesSlides/notesSlide8.xml" />
  <Relationship Id="rId1" Type="http://schemas.openxmlformats.org/officeDocument/2006/relationships/slideLayout" Target="../slideLayouts/slideLayout1.xml" />
</Relationships>
</file>

<file path=ppt/slides/_rels/slide9.xml.rels>&#65279;<?xml version="1.0" encoding="utf-8" standalone="yes"?>
<Relationships xmlns="http://schemas.openxmlformats.org/package/2006/relationships">
  <Relationship Id="rId2" Type="http://schemas.openxmlformats.org/officeDocument/2006/relationships/notesSlide" Target="../notesSlides/notesSlide9.xml" />
  <Relationship Id="rId1" Type="http://schemas.openxmlformats.org/officeDocument/2006/relationships/slideLayout" Target="../slideLayouts/slideLayout1.xml" />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363922"/>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9" name="星: 5 pt 8">
            <a:extLst>
              <a:ext uri="{FF2B5EF4-FFF2-40B4-BE49-F238E27FC236}">
                <a16:creationId xmlns:a16="http://schemas.microsoft.com/office/drawing/2014/main" id="{23F97B9F-FF96-48E5-8A1D-61E04816CB97}"/>
              </a:ext>
            </a:extLst>
          </p:cNvPr>
          <p:cNvSpPr/>
          <p:nvPr/>
        </p:nvSpPr>
        <p:spPr>
          <a:xfrm rot="20700000">
            <a:off x="372294" y="355541"/>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星: 5 pt 18">
            <a:extLst>
              <a:ext uri="{FF2B5EF4-FFF2-40B4-BE49-F238E27FC236}">
                <a16:creationId xmlns:a16="http://schemas.microsoft.com/office/drawing/2014/main" id="{806F175B-66CE-4316-9CE1-8FF35D1BB31C}"/>
              </a:ext>
            </a:extLst>
          </p:cNvPr>
          <p:cNvSpPr/>
          <p:nvPr/>
        </p:nvSpPr>
        <p:spPr>
          <a:xfrm rot="900000">
            <a:off x="7264328" y="373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1" name="星: 5 pt 20">
            <a:extLst>
              <a:ext uri="{FF2B5EF4-FFF2-40B4-BE49-F238E27FC236}">
                <a16:creationId xmlns:a16="http://schemas.microsoft.com/office/drawing/2014/main" id="{C7D6E708-AE48-47F8-A863-1FD6729A4889}"/>
              </a:ext>
            </a:extLst>
          </p:cNvPr>
          <p:cNvSpPr/>
          <p:nvPr/>
        </p:nvSpPr>
        <p:spPr>
          <a:xfrm rot="900000">
            <a:off x="90779" y="2818569"/>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7" name="図 26">
            <a:extLst>
              <a:ext uri="{FF2B5EF4-FFF2-40B4-BE49-F238E27FC236}">
                <a16:creationId xmlns:a16="http://schemas.microsoft.com/office/drawing/2014/main" id="{C751A6FE-92BC-4555-949F-3A4A7D74F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2491">
            <a:off x="787896" y="4265354"/>
            <a:ext cx="1705801" cy="2046961"/>
          </a:xfrm>
          <a:prstGeom prst="rect">
            <a:avLst/>
          </a:prstGeom>
        </p:spPr>
      </p:pic>
      <p:sp>
        <p:nvSpPr>
          <p:cNvPr id="23" name="星: 5 pt 22">
            <a:extLst>
              <a:ext uri="{FF2B5EF4-FFF2-40B4-BE49-F238E27FC236}">
                <a16:creationId xmlns:a16="http://schemas.microsoft.com/office/drawing/2014/main" id="{ACB7BDD2-97D1-4306-9FF4-3AD98924B225}"/>
              </a:ext>
            </a:extLst>
          </p:cNvPr>
          <p:cNvSpPr/>
          <p:nvPr/>
        </p:nvSpPr>
        <p:spPr>
          <a:xfrm rot="3600000">
            <a:off x="318760" y="5666510"/>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8" name="テキスト ボックス 27">
            <a:extLst>
              <a:ext uri="{FF2B5EF4-FFF2-40B4-BE49-F238E27FC236}">
                <a16:creationId xmlns:a16="http://schemas.microsoft.com/office/drawing/2014/main" id="{9E444539-B862-47EF-8886-AC1279C141FE}"/>
              </a:ext>
            </a:extLst>
          </p:cNvPr>
          <p:cNvSpPr txBox="1"/>
          <p:nvPr/>
        </p:nvSpPr>
        <p:spPr>
          <a:xfrm>
            <a:off x="844003" y="550692"/>
            <a:ext cx="8248527" cy="2154436"/>
          </a:xfrm>
          <a:prstGeom prst="rect">
            <a:avLst/>
          </a:prstGeom>
          <a:noFill/>
        </p:spPr>
        <p:txBody>
          <a:bodyPr wrap="square" rtlCol="0">
            <a:spAutoFit/>
          </a:bodyPr>
          <a:lstStyle/>
          <a:p>
            <a:pPr algn="ctr"/>
            <a:r>
              <a:rPr kumimoji="1" lang="ja-JP" altLang="en-US" sz="4000" dirty="0">
                <a:solidFill>
                  <a:prstClr val="black"/>
                </a:solidFill>
                <a:latin typeface="HGP創英角ｺﾞｼｯｸUB" panose="020B0900000000000000" pitchFamily="50" charset="-128"/>
                <a:ea typeface="HGP創英角ｺﾞｼｯｸUB" panose="020B0900000000000000" pitchFamily="50" charset="-128"/>
              </a:rPr>
              <a:t>静岡市の未来、</a:t>
            </a:r>
            <a:endParaRPr kumimoji="1" lang="en-US" altLang="ja-JP" sz="4000" dirty="0">
              <a:solidFill>
                <a:prstClr val="black"/>
              </a:solidFill>
              <a:latin typeface="HGP創英角ｺﾞｼｯｸUB" panose="020B0900000000000000" pitchFamily="50" charset="-128"/>
              <a:ea typeface="HGP創英角ｺﾞｼｯｸUB" panose="020B0900000000000000" pitchFamily="50" charset="-128"/>
            </a:endParaRPr>
          </a:p>
          <a:p>
            <a:pPr algn="ctr"/>
            <a:r>
              <a:rPr kumimoji="1" lang="ja-JP" altLang="en-US" sz="4000" dirty="0">
                <a:solidFill>
                  <a:prstClr val="black"/>
                </a:solidFill>
                <a:latin typeface="HGP創英角ｺﾞｼｯｸUB" panose="020B0900000000000000" pitchFamily="50" charset="-128"/>
                <a:ea typeface="HGP創英角ｺﾞｼｯｸUB" panose="020B0900000000000000" pitchFamily="50" charset="-128"/>
              </a:rPr>
              <a:t>地球の未来</a:t>
            </a:r>
            <a:r>
              <a:rPr kumimoji="1" lang="ja-JP" altLang="en-US" sz="4000" dirty="0" smtClean="0">
                <a:solidFill>
                  <a:prstClr val="black"/>
                </a:solidFill>
                <a:latin typeface="HGP創英角ｺﾞｼｯｸUB" panose="020B0900000000000000" pitchFamily="50" charset="-128"/>
                <a:ea typeface="HGP創英角ｺﾞｼｯｸUB" panose="020B0900000000000000" pitchFamily="50" charset="-128"/>
              </a:rPr>
              <a:t>を守る</a:t>
            </a:r>
            <a:endParaRPr kumimoji="1" lang="en-US" altLang="ja-JP" sz="4000"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３つ</a:t>
            </a:r>
            <a:r>
              <a:rPr kumimoji="1" lang="ja-JP" altLang="en-US" sz="4000" dirty="0">
                <a:solidFill>
                  <a:prstClr val="black"/>
                </a:solidFill>
                <a:latin typeface="HGP創英角ｺﾞｼｯｸUB" panose="020B0900000000000000" pitchFamily="50" charset="-128"/>
                <a:ea typeface="HGP創英角ｺﾞｼｯｸUB" panose="020B0900000000000000" pitchFamily="50" charset="-128"/>
              </a:rPr>
              <a:t>のステップに</a:t>
            </a:r>
            <a:r>
              <a:rPr kumimoji="1" lang="ja-JP" altLang="en-US" sz="5400" dirty="0">
                <a:solidFill>
                  <a:prstClr val="black"/>
                </a:solidFill>
                <a:latin typeface="HGP創英角ｺﾞｼｯｸUB" panose="020B0900000000000000" pitchFamily="50" charset="-128"/>
                <a:ea typeface="HGP創英角ｺﾞｼｯｸUB" panose="020B0900000000000000" pitchFamily="50" charset="-128"/>
              </a:rPr>
              <a:t>チャレンジ</a:t>
            </a:r>
            <a:r>
              <a:rPr kumimoji="1" lang="en-US" altLang="ja-JP" sz="5400" dirty="0">
                <a:solidFill>
                  <a:prstClr val="black"/>
                </a:solidFill>
                <a:latin typeface="HGP創英角ｺﾞｼｯｸUB" panose="020B0900000000000000" pitchFamily="50" charset="-128"/>
                <a:ea typeface="HGP創英角ｺﾞｼｯｸUB" panose="020B0900000000000000" pitchFamily="50" charset="-128"/>
              </a:rPr>
              <a:t>‼</a:t>
            </a:r>
            <a:endParaRPr kumimoji="1" lang="ja-JP" altLang="en-US" sz="5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5262911" y="6108949"/>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2" name="星: 5 pt 31">
            <a:extLst>
              <a:ext uri="{FF2B5EF4-FFF2-40B4-BE49-F238E27FC236}">
                <a16:creationId xmlns:a16="http://schemas.microsoft.com/office/drawing/2014/main" id="{CFE2C9B7-CFAA-4A75-92BF-006F83EEB410}"/>
              </a:ext>
            </a:extLst>
          </p:cNvPr>
          <p:cNvSpPr/>
          <p:nvPr/>
        </p:nvSpPr>
        <p:spPr>
          <a:xfrm>
            <a:off x="3209880" y="5666541"/>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7107790" y="2482769"/>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grpSp>
        <p:nvGrpSpPr>
          <p:cNvPr id="3" name="グループ化 2"/>
          <p:cNvGrpSpPr/>
          <p:nvPr/>
        </p:nvGrpSpPr>
        <p:grpSpPr>
          <a:xfrm>
            <a:off x="2246265" y="3097082"/>
            <a:ext cx="4644392" cy="1330615"/>
            <a:chOff x="2246265" y="3097082"/>
            <a:chExt cx="4644392" cy="1330615"/>
          </a:xfrm>
        </p:grpSpPr>
        <p:sp>
          <p:nvSpPr>
            <p:cNvPr id="2" name="テキスト ボックス 1"/>
            <p:cNvSpPr txBox="1"/>
            <p:nvPr/>
          </p:nvSpPr>
          <p:spPr>
            <a:xfrm>
              <a:off x="3357416" y="3097082"/>
              <a:ext cx="2591375" cy="646331"/>
            </a:xfrm>
            <a:prstGeom prst="rect">
              <a:avLst/>
            </a:prstGeom>
            <a:noFill/>
          </p:spPr>
          <p:txBody>
            <a:bodyPr wrap="square" rtlCol="0">
              <a:spAutoFit/>
            </a:bodyPr>
            <a:lstStyle/>
            <a:p>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それは</a:t>
              </a:r>
              <a:r>
                <a:rPr kumimoji="1" lang="ja-JP" altLang="en-US" sz="3600" dirty="0" err="1">
                  <a:solidFill>
                    <a:srgbClr val="FF0000"/>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2246265" y="3781366"/>
              <a:ext cx="4644392" cy="646331"/>
            </a:xfrm>
            <a:prstGeom prst="rect">
              <a:avLst/>
            </a:prstGeom>
            <a:noFill/>
          </p:spPr>
          <p:txBody>
            <a:bodyPr wrap="square" rtlCol="0">
              <a:spAutoFit/>
            </a:bodyPr>
            <a:lstStyle/>
            <a:p>
              <a:r>
                <a:rPr kumimoji="1" lang="ja-JP" altLang="en-US" sz="3600" dirty="0" smtClean="0">
                  <a:solidFill>
                    <a:srgbClr val="FF0000"/>
                  </a:solidFill>
                  <a:latin typeface="HGP創英角ｺﾞｼｯｸUB" panose="020B0900000000000000" pitchFamily="50" charset="-128"/>
                  <a:ea typeface="HGP創英角ｺﾞｼｯｸUB" panose="020B0900000000000000" pitchFamily="50" charset="-128"/>
                </a:rPr>
                <a:t>ごみを</a:t>
              </a:r>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減らすチャレンジ</a:t>
              </a:r>
              <a:endParaRPr kumimoji="1" lang="en-US" altLang="ja-JP" sz="3600" dirty="0">
                <a:solidFill>
                  <a:srgbClr val="FF0000"/>
                </a:solidFill>
                <a:latin typeface="HGP創英角ｺﾞｼｯｸUB" panose="020B0900000000000000" pitchFamily="50" charset="-128"/>
                <a:ea typeface="HGP創英角ｺﾞｼｯｸUB" panose="020B0900000000000000" pitchFamily="50" charset="-128"/>
              </a:endParaRPr>
            </a:p>
          </p:txBody>
        </p:sp>
      </p:grpSp>
      <p:pic>
        <p:nvPicPr>
          <p:cNvPr id="4" name="図 3">
            <a:extLst>
              <a:ext uri="{FF2B5EF4-FFF2-40B4-BE49-F238E27FC236}">
                <a16:creationId xmlns:a16="http://schemas.microsoft.com/office/drawing/2014/main" id="{950A517A-AF95-4B15-A40D-308C678B5894}"/>
              </a:ext>
            </a:extLst>
          </p:cNvPr>
          <p:cNvPicPr>
            <a:picLocks noChangeAspect="1"/>
          </p:cNvPicPr>
          <p:nvPr/>
        </p:nvPicPr>
        <p:blipFill>
          <a:blip r:embed="rId4"/>
          <a:stretch>
            <a:fillRect/>
          </a:stretch>
        </p:blipFill>
        <p:spPr>
          <a:xfrm rot="694390">
            <a:off x="6505160" y="3458196"/>
            <a:ext cx="1990040" cy="2817226"/>
          </a:xfrm>
          <a:prstGeom prst="rect">
            <a:avLst/>
          </a:prstGeom>
        </p:spPr>
      </p:pic>
      <p:pic>
        <p:nvPicPr>
          <p:cNvPr id="22" name="図 21">
            <a:extLst>
              <a:ext uri="{FF2B5EF4-FFF2-40B4-BE49-F238E27FC236}">
                <a16:creationId xmlns:a16="http://schemas.microsoft.com/office/drawing/2014/main" id="{BC223C69-6A70-4D3E-8048-841B8ED0CB88}"/>
              </a:ext>
            </a:extLst>
          </p:cNvPr>
          <p:cNvPicPr>
            <a:picLocks noChangeAspect="1"/>
          </p:cNvPicPr>
          <p:nvPr/>
        </p:nvPicPr>
        <p:blipFill>
          <a:blip r:embed="rId5"/>
          <a:stretch>
            <a:fillRect/>
          </a:stretch>
        </p:blipFill>
        <p:spPr>
          <a:xfrm>
            <a:off x="204930" y="1561873"/>
            <a:ext cx="8804634" cy="5208118"/>
          </a:xfrm>
          <a:prstGeom prst="rect">
            <a:avLst/>
          </a:prstGeom>
        </p:spPr>
      </p:pic>
      <p:sp>
        <p:nvSpPr>
          <p:cNvPr id="15" name="円/楕円 14"/>
          <p:cNvSpPr/>
          <p:nvPr/>
        </p:nvSpPr>
        <p:spPr>
          <a:xfrm>
            <a:off x="2532097" y="5555657"/>
            <a:ext cx="1031132" cy="7587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7" name="円/楕円 16"/>
          <p:cNvSpPr/>
          <p:nvPr/>
        </p:nvSpPr>
        <p:spPr>
          <a:xfrm>
            <a:off x="4923994" y="5305271"/>
            <a:ext cx="1031132" cy="758758"/>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円/楕円 17"/>
          <p:cNvSpPr/>
          <p:nvPr/>
        </p:nvSpPr>
        <p:spPr>
          <a:xfrm>
            <a:off x="2976793" y="1400623"/>
            <a:ext cx="4424853" cy="4414879"/>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6" name="円/楕円 15"/>
          <p:cNvSpPr/>
          <p:nvPr/>
        </p:nvSpPr>
        <p:spPr>
          <a:xfrm>
            <a:off x="4825231" y="2681545"/>
            <a:ext cx="1031132" cy="758758"/>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Tree>
    <p:extLst>
      <p:ext uri="{BB962C8B-B14F-4D97-AF65-F5344CB8AC3E}">
        <p14:creationId xmlns:p14="http://schemas.microsoft.com/office/powerpoint/2010/main" val="17854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0" y="65059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1057126" y="633568"/>
            <a:ext cx="7766671"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a:t>
            </a:r>
            <a:r>
              <a:rPr kumimoji="1" lang="ja-JP" altLang="en-US" sz="3600" dirty="0" smtClean="0">
                <a:solidFill>
                  <a:srgbClr val="ED7D31"/>
                </a:solidFill>
                <a:latin typeface="HGP創英角ｺﾞｼｯｸUB" panose="020B0900000000000000" pitchFamily="50" charset="-128"/>
                <a:ea typeface="HGP創英角ｺﾞｼｯｸUB" panose="020B0900000000000000" pitchFamily="50" charset="-128"/>
              </a:rPr>
              <a:t>を減らすキーワード</a:t>
            </a:r>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は </a:t>
            </a:r>
            <a:r>
              <a:rPr kumimoji="1" lang="ja-JP" altLang="en-US" sz="5400" dirty="0" smtClean="0">
                <a:solidFill>
                  <a:srgbClr val="ED7D31"/>
                </a:solidFill>
                <a:latin typeface="HGP創英角ｺﾞｼｯｸUB" panose="020B0900000000000000" pitchFamily="50" charset="-128"/>
                <a:ea typeface="HGP創英角ｺﾞｼｯｸUB" panose="020B0900000000000000" pitchFamily="50" charset="-128"/>
              </a:rPr>
              <a:t>「</a:t>
            </a:r>
            <a:r>
              <a:rPr kumimoji="1" lang="en-US" altLang="ja-JP" sz="5400" dirty="0" smtClean="0">
                <a:solidFill>
                  <a:srgbClr val="ED7D31"/>
                </a:solidFill>
                <a:latin typeface="HGP創英角ｺﾞｼｯｸUB" panose="020B0900000000000000" pitchFamily="50" charset="-128"/>
                <a:ea typeface="HGP創英角ｺﾞｼｯｸUB" panose="020B0900000000000000" pitchFamily="50" charset="-128"/>
              </a:rPr>
              <a:t>4R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52499" y="1853771"/>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①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Refuse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（リフューズ）</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smtClean="0">
                <a:solidFill>
                  <a:srgbClr val="00B050"/>
                </a:solidFill>
                <a:latin typeface="HGP創英角ｺﾞｼｯｸUB" panose="020B0900000000000000" pitchFamily="50" charset="-128"/>
                <a:ea typeface="HGP創英角ｺﾞｼｯｸUB" panose="020B0900000000000000" pitchFamily="50" charset="-128"/>
              </a:rPr>
              <a:t>（断る）</a:t>
            </a:r>
            <a:endPar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2D297686-2BE9-406A-A8AF-8F2CDCBB9C28}"/>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a:t>
            </a:r>
            <a:r>
              <a:rPr kumimoji="1" lang="ja-JP" altLang="en-US" sz="2800" dirty="0" smtClean="0">
                <a:solidFill>
                  <a:prstClr val="black"/>
                </a:solidFill>
                <a:latin typeface="HGP創英角ｺﾞｼｯｸUB" panose="020B0900000000000000" pitchFamily="50" charset="-128"/>
                <a:ea typeface="HGP創英角ｺﾞｼｯｸUB" panose="020B0900000000000000" pitchFamily="50" charset="-128"/>
              </a:rPr>
              <a:t>１</a:t>
            </a:r>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1531484" y="3627422"/>
            <a:ext cx="6464652" cy="2704723"/>
            <a:chOff x="1239654" y="3673841"/>
            <a:chExt cx="6464652" cy="2704723"/>
          </a:xfrm>
        </p:grpSpPr>
        <p:pic>
          <p:nvPicPr>
            <p:cNvPr id="2050" name="Picture 2" descr="ソース画像を表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654" y="3673841"/>
              <a:ext cx="2704723" cy="2704723"/>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5155660" y="4172249"/>
              <a:ext cx="2548646" cy="1829797"/>
            </a:xfrm>
            <a:prstGeom prst="rect">
              <a:avLst/>
            </a:prstGeom>
          </p:spPr>
        </p:pic>
      </p:grpSp>
    </p:spTree>
    <p:extLst>
      <p:ext uri="{BB962C8B-B14F-4D97-AF65-F5344CB8AC3E}">
        <p14:creationId xmlns:p14="http://schemas.microsoft.com/office/powerpoint/2010/main" val="371999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96057" y="1830541"/>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②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Reduce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（リデュース）</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smtClean="0">
                <a:solidFill>
                  <a:srgbClr val="00B050"/>
                </a:solidFill>
                <a:latin typeface="HGP創英角ｺﾞｼｯｸUB" panose="020B0900000000000000" pitchFamily="50" charset="-128"/>
                <a:ea typeface="HGP創英角ｺﾞｼｯｸUB" panose="020B0900000000000000" pitchFamily="50" charset="-128"/>
              </a:rPr>
              <a:t>（減らす）</a:t>
            </a:r>
            <a:endPar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F78CA05D-038C-472A-8484-5A4B09BD54B1}"/>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a:t>
            </a:r>
            <a:r>
              <a:rPr kumimoji="1" lang="ja-JP" altLang="en-US" sz="2800" dirty="0" smtClean="0">
                <a:solidFill>
                  <a:prstClr val="black"/>
                </a:solidFill>
                <a:latin typeface="HGP創英角ｺﾞｼｯｸUB" panose="020B0900000000000000" pitchFamily="50" charset="-128"/>
                <a:ea typeface="HGP創英角ｺﾞｼｯｸUB" panose="020B0900000000000000" pitchFamily="50" charset="-128"/>
              </a:rPr>
              <a:t>１</a:t>
            </a:r>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8" name="グループ化 7"/>
          <p:cNvGrpSpPr/>
          <p:nvPr/>
        </p:nvGrpSpPr>
        <p:grpSpPr>
          <a:xfrm>
            <a:off x="666922" y="3517375"/>
            <a:ext cx="7763047" cy="2858550"/>
            <a:chOff x="666922" y="3517375"/>
            <a:chExt cx="7763047" cy="2858550"/>
          </a:xfrm>
        </p:grpSpPr>
        <p:pic>
          <p:nvPicPr>
            <p:cNvPr id="1028" name="Picture 4" descr="ソース画像を表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22" y="4137269"/>
              <a:ext cx="21717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4"/>
            <a:stretch>
              <a:fillRect/>
            </a:stretch>
          </p:blipFill>
          <p:spPr>
            <a:xfrm>
              <a:off x="6814725" y="5175213"/>
              <a:ext cx="1615244" cy="1200712"/>
            </a:xfrm>
            <a:prstGeom prst="rect">
              <a:avLst/>
            </a:prstGeom>
          </p:spPr>
        </p:pic>
        <p:pic>
          <p:nvPicPr>
            <p:cNvPr id="1030" name="Picture 6" descr="ソース画像を表示"/>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444" y="3517375"/>
              <a:ext cx="15335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ソース画像を表示"/>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594" y="3558166"/>
              <a:ext cx="2943927" cy="281775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テキスト ボックス 10">
            <a:extLst>
              <a:ext uri="{FF2B5EF4-FFF2-40B4-BE49-F238E27FC236}">
                <a16:creationId xmlns:a16="http://schemas.microsoft.com/office/drawing/2014/main" id="{3A0E723E-88E4-474C-8CDC-33167752AB89}"/>
              </a:ext>
            </a:extLst>
          </p:cNvPr>
          <p:cNvSpPr txBox="1"/>
          <p:nvPr/>
        </p:nvSpPr>
        <p:spPr>
          <a:xfrm>
            <a:off x="1057126" y="633568"/>
            <a:ext cx="7766671"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a:t>
            </a:r>
            <a:r>
              <a:rPr kumimoji="1" lang="ja-JP" altLang="en-US" sz="3600" dirty="0" smtClean="0">
                <a:solidFill>
                  <a:srgbClr val="ED7D31"/>
                </a:solidFill>
                <a:latin typeface="HGP創英角ｺﾞｼｯｸUB" panose="020B0900000000000000" pitchFamily="50" charset="-128"/>
                <a:ea typeface="HGP創英角ｺﾞｼｯｸUB" panose="020B0900000000000000" pitchFamily="50" charset="-128"/>
              </a:rPr>
              <a:t>を減らすキーワード</a:t>
            </a:r>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は </a:t>
            </a:r>
            <a:r>
              <a:rPr kumimoji="1" lang="ja-JP" altLang="en-US" sz="5400" dirty="0" smtClean="0">
                <a:solidFill>
                  <a:srgbClr val="ED7D31"/>
                </a:solidFill>
                <a:latin typeface="HGP創英角ｺﾞｼｯｸUB" panose="020B0900000000000000" pitchFamily="50" charset="-128"/>
                <a:ea typeface="HGP創英角ｺﾞｼｯｸUB" panose="020B0900000000000000" pitchFamily="50" charset="-128"/>
              </a:rPr>
              <a:t>「</a:t>
            </a:r>
            <a:r>
              <a:rPr kumimoji="1" lang="en-US" altLang="ja-JP" sz="5400" dirty="0" smtClean="0">
                <a:solidFill>
                  <a:srgbClr val="ED7D31"/>
                </a:solidFill>
                <a:latin typeface="HGP創英角ｺﾞｼｯｸUB" panose="020B0900000000000000" pitchFamily="50" charset="-128"/>
                <a:ea typeface="HGP創英角ｺﾞｼｯｸUB" panose="020B0900000000000000" pitchFamily="50" charset="-128"/>
              </a:rPr>
              <a:t>4R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14184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52499" y="1540278"/>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③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Reuse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（リユース）</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smtClean="0">
                <a:solidFill>
                  <a:srgbClr val="00B050"/>
                </a:solidFill>
                <a:latin typeface="HGP創英角ｺﾞｼｯｸUB" panose="020B0900000000000000" pitchFamily="50" charset="-128"/>
                <a:ea typeface="HGP創英角ｺﾞｼｯｸUB" panose="020B0900000000000000" pitchFamily="50" charset="-128"/>
              </a:rPr>
              <a:t>（繰り返し使う</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a:t>
            </a:r>
          </a:p>
        </p:txBody>
      </p:sp>
      <p:sp>
        <p:nvSpPr>
          <p:cNvPr id="6" name="テキスト ボックス 5">
            <a:extLst>
              <a:ext uri="{FF2B5EF4-FFF2-40B4-BE49-F238E27FC236}">
                <a16:creationId xmlns:a16="http://schemas.microsoft.com/office/drawing/2014/main" id="{3300214E-021B-441F-ACA2-5982BBD48859}"/>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a:t>
            </a:r>
            <a:r>
              <a:rPr kumimoji="1" lang="ja-JP" altLang="en-US" sz="2800" dirty="0" smtClean="0">
                <a:solidFill>
                  <a:prstClr val="black"/>
                </a:solidFill>
                <a:latin typeface="HGP創英角ｺﾞｼｯｸUB" panose="020B0900000000000000" pitchFamily="50" charset="-128"/>
                <a:ea typeface="HGP創英角ｺﾞｼｯｸUB" panose="020B0900000000000000" pitchFamily="50" charset="-128"/>
              </a:rPr>
              <a:t>１</a:t>
            </a:r>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2016426" y="3515764"/>
            <a:ext cx="5244988" cy="2238375"/>
            <a:chOff x="764627" y="3694030"/>
            <a:chExt cx="5197941" cy="2238375"/>
          </a:xfrm>
        </p:grpSpPr>
        <p:pic>
          <p:nvPicPr>
            <p:cNvPr id="3" name="図 2"/>
            <p:cNvPicPr>
              <a:picLocks noChangeAspect="1"/>
            </p:cNvPicPr>
            <p:nvPr/>
          </p:nvPicPr>
          <p:blipFill>
            <a:blip r:embed="rId3"/>
            <a:stretch>
              <a:fillRect/>
            </a:stretch>
          </p:blipFill>
          <p:spPr>
            <a:xfrm>
              <a:off x="3774668" y="4105122"/>
              <a:ext cx="2187900" cy="1714329"/>
            </a:xfrm>
            <a:prstGeom prst="rect">
              <a:avLst/>
            </a:prstGeom>
          </p:spPr>
        </p:pic>
        <p:pic>
          <p:nvPicPr>
            <p:cNvPr id="8" name="図 7"/>
            <p:cNvPicPr>
              <a:picLocks noChangeAspect="1"/>
            </p:cNvPicPr>
            <p:nvPr/>
          </p:nvPicPr>
          <p:blipFill>
            <a:blip r:embed="rId4"/>
            <a:stretch>
              <a:fillRect/>
            </a:stretch>
          </p:blipFill>
          <p:spPr>
            <a:xfrm>
              <a:off x="764627" y="3694030"/>
              <a:ext cx="2409825" cy="2238375"/>
            </a:xfrm>
            <a:prstGeom prst="rect">
              <a:avLst/>
            </a:prstGeom>
          </p:spPr>
        </p:pic>
      </p:grpSp>
      <p:sp>
        <p:nvSpPr>
          <p:cNvPr id="10" name="テキスト ボックス 9">
            <a:extLst>
              <a:ext uri="{FF2B5EF4-FFF2-40B4-BE49-F238E27FC236}">
                <a16:creationId xmlns:a16="http://schemas.microsoft.com/office/drawing/2014/main" id="{3A0E723E-88E4-474C-8CDC-33167752AB89}"/>
              </a:ext>
            </a:extLst>
          </p:cNvPr>
          <p:cNvSpPr txBox="1"/>
          <p:nvPr/>
        </p:nvSpPr>
        <p:spPr>
          <a:xfrm>
            <a:off x="1057126" y="633568"/>
            <a:ext cx="7766671"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a:t>
            </a:r>
            <a:r>
              <a:rPr kumimoji="1" lang="ja-JP" altLang="en-US" sz="3600" dirty="0" smtClean="0">
                <a:solidFill>
                  <a:srgbClr val="ED7D31"/>
                </a:solidFill>
                <a:latin typeface="HGP創英角ｺﾞｼｯｸUB" panose="020B0900000000000000" pitchFamily="50" charset="-128"/>
                <a:ea typeface="HGP創英角ｺﾞｼｯｸUB" panose="020B0900000000000000" pitchFamily="50" charset="-128"/>
              </a:rPr>
              <a:t>を減らすキーワード</a:t>
            </a:r>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は </a:t>
            </a:r>
            <a:r>
              <a:rPr kumimoji="1" lang="ja-JP" altLang="en-US" sz="5400" dirty="0" smtClean="0">
                <a:solidFill>
                  <a:srgbClr val="ED7D31"/>
                </a:solidFill>
                <a:latin typeface="HGP創英角ｺﾞｼｯｸUB" panose="020B0900000000000000" pitchFamily="50" charset="-128"/>
                <a:ea typeface="HGP創英角ｺﾞｼｯｸUB" panose="020B0900000000000000" pitchFamily="50" charset="-128"/>
              </a:rPr>
              <a:t>「</a:t>
            </a:r>
            <a:r>
              <a:rPr kumimoji="1" lang="en-US" altLang="ja-JP" sz="5400" dirty="0" smtClean="0">
                <a:solidFill>
                  <a:srgbClr val="ED7D31"/>
                </a:solidFill>
                <a:latin typeface="HGP創英角ｺﾞｼｯｸUB" panose="020B0900000000000000" pitchFamily="50" charset="-128"/>
                <a:ea typeface="HGP創英角ｺﾞｼｯｸUB" panose="020B0900000000000000" pitchFamily="50" charset="-128"/>
              </a:rPr>
              <a:t>4R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5022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0" y="510574"/>
            <a:ext cx="8503597" cy="6162593"/>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52498" y="1276797"/>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④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Recycle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（リサイクル）</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smtClean="0">
                <a:solidFill>
                  <a:srgbClr val="00B050"/>
                </a:solidFill>
                <a:latin typeface="HGP創英角ｺﾞｼｯｸUB" panose="020B0900000000000000" pitchFamily="50" charset="-128"/>
                <a:ea typeface="HGP創英角ｺﾞｼｯｸUB" panose="020B0900000000000000" pitchFamily="50" charset="-128"/>
              </a:rPr>
              <a:t>（再生利用</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a:t>
            </a:r>
          </a:p>
        </p:txBody>
      </p:sp>
      <p:sp>
        <p:nvSpPr>
          <p:cNvPr id="6" name="テキスト ボックス 5">
            <a:extLst>
              <a:ext uri="{FF2B5EF4-FFF2-40B4-BE49-F238E27FC236}">
                <a16:creationId xmlns:a16="http://schemas.microsoft.com/office/drawing/2014/main" id="{E358C863-957E-441A-9D35-79FF5DCFE8EE}"/>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a:t>
            </a:r>
            <a:r>
              <a:rPr kumimoji="1" lang="ja-JP" altLang="en-US" sz="2800" dirty="0" smtClean="0">
                <a:solidFill>
                  <a:prstClr val="black"/>
                </a:solidFill>
                <a:latin typeface="HGP創英角ｺﾞｼｯｸUB" panose="020B0900000000000000" pitchFamily="50" charset="-128"/>
                <a:ea typeface="HGP創英角ｺﾞｼｯｸUB" panose="020B0900000000000000" pitchFamily="50" charset="-128"/>
              </a:rPr>
              <a:t>１</a:t>
            </a:r>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301816" y="2977133"/>
            <a:ext cx="8233663" cy="3696034"/>
            <a:chOff x="301816" y="2977133"/>
            <a:chExt cx="8233663" cy="3696034"/>
          </a:xfrm>
        </p:grpSpPr>
        <p:pic>
          <p:nvPicPr>
            <p:cNvPr id="3" name="図 2"/>
            <p:cNvPicPr>
              <a:picLocks noChangeAspect="1"/>
            </p:cNvPicPr>
            <p:nvPr/>
          </p:nvPicPr>
          <p:blipFill>
            <a:blip r:embed="rId3"/>
            <a:stretch>
              <a:fillRect/>
            </a:stretch>
          </p:blipFill>
          <p:spPr>
            <a:xfrm>
              <a:off x="952498" y="5510004"/>
              <a:ext cx="1271121" cy="982482"/>
            </a:xfrm>
            <a:prstGeom prst="rect">
              <a:avLst/>
            </a:prstGeom>
          </p:spPr>
        </p:pic>
        <p:pic>
          <p:nvPicPr>
            <p:cNvPr id="3074" name="Picture 2" descr="ソース画像を表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004" y="3015567"/>
              <a:ext cx="570547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ソース画像を表示"/>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816" y="2977133"/>
              <a:ext cx="2572483" cy="252425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テキスト ボックス 9">
            <a:extLst>
              <a:ext uri="{FF2B5EF4-FFF2-40B4-BE49-F238E27FC236}">
                <a16:creationId xmlns:a16="http://schemas.microsoft.com/office/drawing/2014/main" id="{3A0E723E-88E4-474C-8CDC-33167752AB89}"/>
              </a:ext>
            </a:extLst>
          </p:cNvPr>
          <p:cNvSpPr txBox="1"/>
          <p:nvPr/>
        </p:nvSpPr>
        <p:spPr>
          <a:xfrm>
            <a:off x="1057126" y="633568"/>
            <a:ext cx="7766671"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a:t>
            </a:r>
            <a:r>
              <a:rPr kumimoji="1" lang="ja-JP" altLang="en-US" sz="3600" dirty="0" smtClean="0">
                <a:solidFill>
                  <a:srgbClr val="ED7D31"/>
                </a:solidFill>
                <a:latin typeface="HGP創英角ｺﾞｼｯｸUB" panose="020B0900000000000000" pitchFamily="50" charset="-128"/>
                <a:ea typeface="HGP創英角ｺﾞｼｯｸUB" panose="020B0900000000000000" pitchFamily="50" charset="-128"/>
              </a:rPr>
              <a:t>を減らすキーワード</a:t>
            </a:r>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は </a:t>
            </a:r>
            <a:r>
              <a:rPr kumimoji="1" lang="ja-JP" altLang="en-US" sz="5400" dirty="0" smtClean="0">
                <a:solidFill>
                  <a:srgbClr val="ED7D31"/>
                </a:solidFill>
                <a:latin typeface="HGP創英角ｺﾞｼｯｸUB" panose="020B0900000000000000" pitchFamily="50" charset="-128"/>
                <a:ea typeface="HGP創英角ｺﾞｼｯｸUB" panose="020B0900000000000000" pitchFamily="50" charset="-128"/>
              </a:rPr>
              <a:t>「</a:t>
            </a:r>
            <a:r>
              <a:rPr kumimoji="1" lang="en-US" altLang="ja-JP" sz="5400" dirty="0" smtClean="0">
                <a:solidFill>
                  <a:srgbClr val="ED7D31"/>
                </a:solidFill>
                <a:latin typeface="HGP創英角ｺﾞｼｯｸUB" panose="020B0900000000000000" pitchFamily="50" charset="-128"/>
                <a:ea typeface="HGP創英角ｺﾞｼｯｸUB" panose="020B0900000000000000" pitchFamily="50" charset="-128"/>
              </a:rPr>
              <a:t>4R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2171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0" y="510574"/>
            <a:ext cx="8503597" cy="6060138"/>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6" name="テキスト ボックス 5">
            <a:extLst>
              <a:ext uri="{FF2B5EF4-FFF2-40B4-BE49-F238E27FC236}">
                <a16:creationId xmlns:a16="http://schemas.microsoft.com/office/drawing/2014/main" id="{A668425C-9DE6-405B-A06A-169E271751A6}"/>
              </a:ext>
            </a:extLst>
          </p:cNvPr>
          <p:cNvSpPr txBox="1"/>
          <p:nvPr/>
        </p:nvSpPr>
        <p:spPr>
          <a:xfrm>
            <a:off x="-887142" y="3383363"/>
            <a:ext cx="10918280" cy="2492990"/>
          </a:xfrm>
          <a:prstGeom prst="rect">
            <a:avLst/>
          </a:prstGeom>
          <a:noFill/>
        </p:spPr>
        <p:txBody>
          <a:bodyPr wrap="square" rtlCol="0">
            <a:spAutoFit/>
          </a:bodyPr>
          <a:lstStyle/>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① </a:t>
            </a:r>
            <a:r>
              <a:rPr kumimoji="1" lang="en-US" altLang="ja-JP" sz="4800" dirty="0">
                <a:solidFill>
                  <a:srgbClr val="00B050"/>
                </a:solidFill>
                <a:latin typeface="HGP創英角ｺﾞｼｯｸUB" panose="020B0900000000000000" pitchFamily="50" charset="-128"/>
                <a:ea typeface="HGP創英角ｺﾞｼｯｸUB" panose="020B0900000000000000" pitchFamily="50" charset="-128"/>
              </a:rPr>
              <a:t>Refuse</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（リフューズ）</a:t>
            </a:r>
            <a:r>
              <a:rPr kumimoji="1" lang="ja-JP" altLang="en-US" sz="4400" dirty="0" smtClean="0">
                <a:solidFill>
                  <a:srgbClr val="00B050"/>
                </a:solidFill>
                <a:latin typeface="HGP創英角ｺﾞｼｯｸUB" panose="020B0900000000000000" pitchFamily="50" charset="-128"/>
                <a:ea typeface="HGP創英角ｺﾞｼｯｸUB" panose="020B0900000000000000" pitchFamily="50" charset="-128"/>
              </a:rPr>
              <a:t>（断る）</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② </a:t>
            </a:r>
            <a:r>
              <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rPr>
              <a:t>Reduce</a:t>
            </a: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（リデュース）</a:t>
            </a:r>
            <a:r>
              <a:rPr kumimoji="1" lang="ja-JP" altLang="en-US" sz="4000" dirty="0" smtClean="0">
                <a:solidFill>
                  <a:srgbClr val="00B050"/>
                </a:solidFill>
                <a:latin typeface="HGP創英角ｺﾞｼｯｸUB" panose="020B0900000000000000" pitchFamily="50" charset="-128"/>
                <a:ea typeface="HGP創英角ｺﾞｼｯｸUB" panose="020B0900000000000000" pitchFamily="50" charset="-128"/>
              </a:rPr>
              <a:t>（減らす）</a:t>
            </a:r>
            <a:endParaRPr kumimoji="1"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dirty="0">
                <a:solidFill>
                  <a:srgbClr val="00B050"/>
                </a:solidFill>
                <a:latin typeface="HGP創英角ｺﾞｼｯｸUB" panose="020B0900000000000000" pitchFamily="50" charset="-128"/>
                <a:ea typeface="HGP創英角ｺﾞｼｯｸUB" panose="020B0900000000000000" pitchFamily="50" charset="-128"/>
              </a:rPr>
              <a:t>③ </a:t>
            </a:r>
            <a:r>
              <a:rPr kumimoji="1" lang="en-US" altLang="ja-JP" sz="3600" dirty="0">
                <a:solidFill>
                  <a:srgbClr val="00B050"/>
                </a:solidFill>
                <a:latin typeface="HGP創英角ｺﾞｼｯｸUB" panose="020B0900000000000000" pitchFamily="50" charset="-128"/>
                <a:ea typeface="HGP創英角ｺﾞｼｯｸUB" panose="020B0900000000000000" pitchFamily="50" charset="-128"/>
              </a:rPr>
              <a:t>Reuse</a:t>
            </a:r>
            <a:r>
              <a:rPr kumimoji="1" lang="ja-JP" altLang="en-US" sz="3600" dirty="0">
                <a:solidFill>
                  <a:srgbClr val="00B050"/>
                </a:solidFill>
                <a:latin typeface="HGP創英角ｺﾞｼｯｸUB" panose="020B0900000000000000" pitchFamily="50" charset="-128"/>
                <a:ea typeface="HGP創英角ｺﾞｼｯｸUB" panose="020B0900000000000000" pitchFamily="50" charset="-128"/>
              </a:rPr>
              <a:t>（リユース）</a:t>
            </a:r>
            <a:r>
              <a:rPr kumimoji="1" lang="ja-JP" altLang="en-US" sz="3200" dirty="0" smtClean="0">
                <a:solidFill>
                  <a:srgbClr val="00B050"/>
                </a:solidFill>
                <a:latin typeface="HGP創英角ｺﾞｼｯｸUB" panose="020B0900000000000000" pitchFamily="50" charset="-128"/>
                <a:ea typeface="HGP創英角ｺﾞｼｯｸUB" panose="020B0900000000000000" pitchFamily="50" charset="-128"/>
              </a:rPr>
              <a:t>（繰り返し使う</a:t>
            </a:r>
            <a:r>
              <a:rPr kumimoji="1" lang="ja-JP" altLang="en-US" sz="3200" dirty="0">
                <a:solidFill>
                  <a:srgbClr val="00B050"/>
                </a:solidFill>
                <a:latin typeface="HGP創英角ｺﾞｼｯｸUB" panose="020B0900000000000000" pitchFamily="50" charset="-128"/>
                <a:ea typeface="HGP創英角ｺﾞｼｯｸUB" panose="020B0900000000000000" pitchFamily="50" charset="-128"/>
              </a:rPr>
              <a:t>）</a:t>
            </a:r>
            <a:endParaRPr kumimoji="1" lang="en-US" altLang="ja-JP" sz="32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2800" dirty="0">
                <a:solidFill>
                  <a:srgbClr val="00B050"/>
                </a:solidFill>
                <a:latin typeface="HGP創英角ｺﾞｼｯｸUB" panose="020B0900000000000000" pitchFamily="50" charset="-128"/>
                <a:ea typeface="HGP創英角ｺﾞｼｯｸUB" panose="020B0900000000000000" pitchFamily="50" charset="-128"/>
              </a:rPr>
              <a:t>④ </a:t>
            </a:r>
            <a:r>
              <a:rPr kumimoji="1" lang="en-US" altLang="ja-JP" sz="2800" dirty="0">
                <a:solidFill>
                  <a:srgbClr val="00B050"/>
                </a:solidFill>
                <a:latin typeface="HGP創英角ｺﾞｼｯｸUB" panose="020B0900000000000000" pitchFamily="50" charset="-128"/>
                <a:ea typeface="HGP創英角ｺﾞｼｯｸUB" panose="020B0900000000000000" pitchFamily="50" charset="-128"/>
              </a:rPr>
              <a:t>Recycle</a:t>
            </a:r>
            <a:r>
              <a:rPr kumimoji="1" lang="ja-JP" altLang="en-US" sz="2800" dirty="0">
                <a:solidFill>
                  <a:srgbClr val="00B050"/>
                </a:solidFill>
                <a:latin typeface="HGP創英角ｺﾞｼｯｸUB" panose="020B0900000000000000" pitchFamily="50" charset="-128"/>
                <a:ea typeface="HGP創英角ｺﾞｼｯｸUB" panose="020B0900000000000000" pitchFamily="50" charset="-128"/>
              </a:rPr>
              <a:t>（リサイクル）</a:t>
            </a:r>
            <a:r>
              <a:rPr kumimoji="1" lang="ja-JP" altLang="en-US" sz="2400" dirty="0" smtClean="0">
                <a:solidFill>
                  <a:srgbClr val="00B050"/>
                </a:solidFill>
                <a:latin typeface="HGP創英角ｺﾞｼｯｸUB" panose="020B0900000000000000" pitchFamily="50" charset="-128"/>
                <a:ea typeface="HGP創英角ｺﾞｼｯｸUB" panose="020B0900000000000000" pitchFamily="50" charset="-128"/>
              </a:rPr>
              <a:t>（再生利用</a:t>
            </a:r>
            <a:r>
              <a:rPr kumimoji="1" lang="ja-JP" altLang="en-US" sz="2400" dirty="0">
                <a:solidFill>
                  <a:srgbClr val="00B050"/>
                </a:solidFill>
                <a:latin typeface="HGP創英角ｺﾞｼｯｸUB" panose="020B0900000000000000" pitchFamily="50" charset="-128"/>
                <a:ea typeface="HGP創英角ｺﾞｼｯｸUB" panose="020B0900000000000000" pitchFamily="50" charset="-128"/>
              </a:rPr>
              <a:t>）</a:t>
            </a:r>
            <a:endParaRPr kumimoji="1" lang="ja-JP" altLang="en-US" sz="28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7D6B8631-1227-430E-9EF2-A07FA1B9F199}"/>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a:t>
            </a:r>
            <a:r>
              <a:rPr kumimoji="1" lang="ja-JP" altLang="en-US" sz="2800" dirty="0" smtClean="0">
                <a:solidFill>
                  <a:prstClr val="black"/>
                </a:solidFill>
                <a:latin typeface="HGP創英角ｺﾞｼｯｸUB" panose="020B0900000000000000" pitchFamily="50" charset="-128"/>
                <a:ea typeface="HGP創英角ｺﾞｼｯｸUB" panose="020B0900000000000000" pitchFamily="50" charset="-128"/>
              </a:rPr>
              <a:t>１</a:t>
            </a:r>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3A0E723E-88E4-474C-8CDC-33167752AB89}"/>
              </a:ext>
            </a:extLst>
          </p:cNvPr>
          <p:cNvSpPr txBox="1"/>
          <p:nvPr/>
        </p:nvSpPr>
        <p:spPr>
          <a:xfrm>
            <a:off x="797668" y="1977746"/>
            <a:ext cx="7632301" cy="923330"/>
          </a:xfrm>
          <a:prstGeom prst="rect">
            <a:avLst/>
          </a:prstGeom>
          <a:noFill/>
          <a:ln w="57150">
            <a:solidFill>
              <a:srgbClr val="002060"/>
            </a:solidFill>
          </a:ln>
        </p:spPr>
        <p:txBody>
          <a:bodyPr wrap="square" rtlCol="0">
            <a:spAutoFit/>
          </a:bodyPr>
          <a:lstStyle/>
          <a:p>
            <a:r>
              <a:rPr kumimoji="1" lang="ja-JP" altLang="en-US" sz="5400" dirty="0" smtClean="0">
                <a:solidFill>
                  <a:srgbClr val="4472C4"/>
                </a:solidFill>
                <a:latin typeface="HGP創英角ｺﾞｼｯｸUB" panose="020B0900000000000000" pitchFamily="50" charset="-128"/>
                <a:ea typeface="HGP創英角ｺﾞｼｯｸUB" panose="020B0900000000000000" pitchFamily="50" charset="-128"/>
              </a:rPr>
              <a:t>「</a:t>
            </a:r>
            <a:r>
              <a:rPr kumimoji="1" lang="en-US" altLang="ja-JP" sz="5400" dirty="0" smtClean="0">
                <a:solidFill>
                  <a:srgbClr val="4472C4"/>
                </a:solidFill>
                <a:latin typeface="HGP創英角ｺﾞｼｯｸUB" panose="020B0900000000000000" pitchFamily="50" charset="-128"/>
                <a:ea typeface="HGP創英角ｺﾞｼｯｸUB" panose="020B0900000000000000" pitchFamily="50" charset="-128"/>
              </a:rPr>
              <a:t>4R</a:t>
            </a:r>
            <a:r>
              <a:rPr kumimoji="1" lang="ja-JP" altLang="en-US" sz="5400" dirty="0" smtClean="0">
                <a:solidFill>
                  <a:srgbClr val="4472C4"/>
                </a:solidFill>
                <a:latin typeface="HGP創英角ｺﾞｼｯｸUB" panose="020B0900000000000000" pitchFamily="50" charset="-128"/>
                <a:ea typeface="HGP創英角ｺﾞｼｯｸUB" panose="020B0900000000000000" pitchFamily="50" charset="-128"/>
              </a:rPr>
              <a:t>」は　順番が大切！</a:t>
            </a:r>
            <a:endParaRPr kumimoji="1" lang="en-US" altLang="ja-JP" sz="3600" dirty="0">
              <a:solidFill>
                <a:srgbClr val="4472C4"/>
              </a:solidFill>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3A0E723E-88E4-474C-8CDC-33167752AB89}"/>
              </a:ext>
            </a:extLst>
          </p:cNvPr>
          <p:cNvSpPr txBox="1"/>
          <p:nvPr/>
        </p:nvSpPr>
        <p:spPr>
          <a:xfrm>
            <a:off x="1057126" y="633568"/>
            <a:ext cx="7766671"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a:t>
            </a:r>
            <a:r>
              <a:rPr kumimoji="1" lang="ja-JP" altLang="en-US" sz="3600" dirty="0" smtClean="0">
                <a:solidFill>
                  <a:srgbClr val="ED7D31"/>
                </a:solidFill>
                <a:latin typeface="HGP創英角ｺﾞｼｯｸUB" panose="020B0900000000000000" pitchFamily="50" charset="-128"/>
                <a:ea typeface="HGP創英角ｺﾞｼｯｸUB" panose="020B0900000000000000" pitchFamily="50" charset="-128"/>
              </a:rPr>
              <a:t>を減らすキーワード</a:t>
            </a:r>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は </a:t>
            </a:r>
            <a:r>
              <a:rPr kumimoji="1" lang="ja-JP" altLang="en-US" sz="5400" dirty="0" smtClean="0">
                <a:solidFill>
                  <a:srgbClr val="ED7D31"/>
                </a:solidFill>
                <a:latin typeface="HGP創英角ｺﾞｼｯｸUB" panose="020B0900000000000000" pitchFamily="50" charset="-128"/>
                <a:ea typeface="HGP創英角ｺﾞｼｯｸUB" panose="020B0900000000000000" pitchFamily="50" charset="-128"/>
              </a:rPr>
              <a:t>「</a:t>
            </a:r>
            <a:r>
              <a:rPr kumimoji="1" lang="en-US" altLang="ja-JP" sz="5400" dirty="0" smtClean="0">
                <a:solidFill>
                  <a:srgbClr val="ED7D31"/>
                </a:solidFill>
                <a:latin typeface="HGP創英角ｺﾞｼｯｸUB" panose="020B0900000000000000" pitchFamily="50" charset="-128"/>
                <a:ea typeface="HGP創英角ｺﾞｼｯｸUB" panose="020B0900000000000000" pitchFamily="50" charset="-128"/>
              </a:rPr>
              <a:t>4R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070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
                                            <p:txEl>
                                              <p:pRg st="1" end="1"/>
                                            </p:txEl>
                                          </p:spTgt>
                                        </p:tgtEl>
                                      </p:cBhvr>
                                    </p:animEffect>
                                    <p:animScale>
                                      <p:cBhvr>
                                        <p:cTn id="10" dur="250" autoRev="1" fill="hold"/>
                                        <p:tgtEl>
                                          <p:spTgt spid="6">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414671" y="642831"/>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3" name="星: 5 pt 2">
            <a:extLst>
              <a:ext uri="{FF2B5EF4-FFF2-40B4-BE49-F238E27FC236}">
                <a16:creationId xmlns:a16="http://schemas.microsoft.com/office/drawing/2014/main" id="{4F5079D8-7953-4CF3-B217-CF2EEDEE8F89}"/>
              </a:ext>
            </a:extLst>
          </p:cNvPr>
          <p:cNvSpPr/>
          <p:nvPr/>
        </p:nvSpPr>
        <p:spPr>
          <a:xfrm rot="3600000">
            <a:off x="598994" y="694898"/>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6" name="図 15">
            <a:extLst>
              <a:ext uri="{FF2B5EF4-FFF2-40B4-BE49-F238E27FC236}">
                <a16:creationId xmlns:a16="http://schemas.microsoft.com/office/drawing/2014/main" id="{A8BBDD43-DB56-4130-AA9D-447181660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51" y="3718239"/>
            <a:ext cx="2014436" cy="2564772"/>
          </a:xfrm>
          <a:prstGeom prst="rect">
            <a:avLst/>
          </a:prstGeom>
        </p:spPr>
      </p:pic>
      <p:sp>
        <p:nvSpPr>
          <p:cNvPr id="4" name="テキスト ボックス 3">
            <a:extLst>
              <a:ext uri="{FF2B5EF4-FFF2-40B4-BE49-F238E27FC236}">
                <a16:creationId xmlns:a16="http://schemas.microsoft.com/office/drawing/2014/main" id="{3A0E723E-88E4-474C-8CDC-33167752AB89}"/>
              </a:ext>
            </a:extLst>
          </p:cNvPr>
          <p:cNvSpPr txBox="1"/>
          <p:nvPr/>
        </p:nvSpPr>
        <p:spPr>
          <a:xfrm>
            <a:off x="414670" y="2018644"/>
            <a:ext cx="8503596" cy="1446550"/>
          </a:xfrm>
          <a:prstGeom prst="rect">
            <a:avLst/>
          </a:prstGeom>
          <a:noFill/>
        </p:spPr>
        <p:txBody>
          <a:bodyPr wrap="square" rtlCol="0">
            <a:spAutoFit/>
          </a:bodyPr>
          <a:lstStyle/>
          <a:p>
            <a:pPr algn="ctr"/>
            <a:r>
              <a:rPr kumimoji="1" lang="ja-JP" altLang="en-US" sz="4400" dirty="0">
                <a:solidFill>
                  <a:srgbClr val="FF9900"/>
                </a:solidFill>
                <a:latin typeface="HGP創英角ｺﾞｼｯｸUB" panose="020B0900000000000000" pitchFamily="50" charset="-128"/>
                <a:ea typeface="HGP創英角ｺﾞｼｯｸUB" panose="020B0900000000000000" pitchFamily="50" charset="-128"/>
              </a:rPr>
              <a:t>ステップ②</a:t>
            </a:r>
            <a:endParaRPr kumimoji="1" lang="en-US" altLang="ja-JP" sz="4400" dirty="0">
              <a:solidFill>
                <a:srgbClr val="FF990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FF9900"/>
                </a:solidFill>
                <a:latin typeface="HGP創英角ｺﾞｼｯｸUB" panose="020B0900000000000000" pitchFamily="50" charset="-128"/>
                <a:ea typeface="HGP創英角ｺﾞｼｯｸUB" panose="020B0900000000000000" pitchFamily="50" charset="-128"/>
              </a:rPr>
              <a:t>ごみを減らす方法を考えてみよう！</a:t>
            </a:r>
            <a:endParaRPr kumimoji="1" lang="en-US" altLang="ja-JP" sz="4400" dirty="0">
              <a:solidFill>
                <a:srgbClr val="FF9900"/>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DBBE9C12-5C38-45DA-9072-B5DB5BBB4EDC}"/>
              </a:ext>
            </a:extLst>
          </p:cNvPr>
          <p:cNvSpPr txBox="1"/>
          <p:nvPr/>
        </p:nvSpPr>
        <p:spPr>
          <a:xfrm>
            <a:off x="-8064" y="64523"/>
            <a:ext cx="7334630" cy="523220"/>
          </a:xfrm>
          <a:prstGeom prst="rect">
            <a:avLst/>
          </a:prstGeom>
          <a:noFill/>
        </p:spPr>
        <p:txBody>
          <a:bodyPr wrap="square">
            <a:spAutoFit/>
          </a:bodyPr>
          <a:lstStyle/>
          <a:p>
            <a:r>
              <a:rPr kumimoji="1" lang="ja-JP" altLang="en-US" sz="2800" dirty="0">
                <a:solidFill>
                  <a:srgbClr val="7030A0"/>
                </a:solidFill>
                <a:latin typeface="HGP創英角ｺﾞｼｯｸUB" panose="020B0900000000000000" pitchFamily="50" charset="-128"/>
                <a:ea typeface="HGP創英角ｺﾞｼｯｸUB" panose="020B0900000000000000" pitchFamily="50" charset="-128"/>
              </a:rPr>
              <a:t>ステップ２　ごみをへらす方法を考えてみよう！</a:t>
            </a:r>
            <a:endParaRPr kumimoji="1" lang="en-US" altLang="ja-JP" sz="2800" dirty="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10" name="星: 5 pt 20">
            <a:extLst>
              <a:ext uri="{FF2B5EF4-FFF2-40B4-BE49-F238E27FC236}">
                <a16:creationId xmlns:a16="http://schemas.microsoft.com/office/drawing/2014/main" id="{C7D6E708-AE48-47F8-A863-1FD6729A4889}"/>
              </a:ext>
            </a:extLst>
          </p:cNvPr>
          <p:cNvSpPr/>
          <p:nvPr/>
        </p:nvSpPr>
        <p:spPr>
          <a:xfrm rot="900000">
            <a:off x="7797924" y="90044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3" name="星: 5 pt 31">
            <a:extLst>
              <a:ext uri="{FF2B5EF4-FFF2-40B4-BE49-F238E27FC236}">
                <a16:creationId xmlns:a16="http://schemas.microsoft.com/office/drawing/2014/main" id="{CFE2C9B7-CFAA-4A75-92BF-006F83EEB410}"/>
              </a:ext>
            </a:extLst>
          </p:cNvPr>
          <p:cNvSpPr/>
          <p:nvPr/>
        </p:nvSpPr>
        <p:spPr>
          <a:xfrm>
            <a:off x="2221252" y="5630590"/>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4" name="星: 5 pt 29">
            <a:extLst>
              <a:ext uri="{FF2B5EF4-FFF2-40B4-BE49-F238E27FC236}">
                <a16:creationId xmlns:a16="http://schemas.microsoft.com/office/drawing/2014/main" id="{E7E4C7ED-72F9-4ED3-9D40-DA90D17D6DCC}"/>
              </a:ext>
            </a:extLst>
          </p:cNvPr>
          <p:cNvSpPr/>
          <p:nvPr/>
        </p:nvSpPr>
        <p:spPr>
          <a:xfrm>
            <a:off x="6846131" y="4403659"/>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427461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414671" y="510574"/>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3" name="星: 5 pt 2">
            <a:extLst>
              <a:ext uri="{FF2B5EF4-FFF2-40B4-BE49-F238E27FC236}">
                <a16:creationId xmlns:a16="http://schemas.microsoft.com/office/drawing/2014/main" id="{4F5079D8-7953-4CF3-B217-CF2EEDEE8F89}"/>
              </a:ext>
            </a:extLst>
          </p:cNvPr>
          <p:cNvSpPr/>
          <p:nvPr/>
        </p:nvSpPr>
        <p:spPr>
          <a:xfrm rot="3600000">
            <a:off x="598995" y="721088"/>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2" name="星: 5 pt 11">
            <a:extLst>
              <a:ext uri="{FF2B5EF4-FFF2-40B4-BE49-F238E27FC236}">
                <a16:creationId xmlns:a16="http://schemas.microsoft.com/office/drawing/2014/main" id="{EF3E0B13-A562-45D5-854E-07A4C35A2FC7}"/>
              </a:ext>
            </a:extLst>
          </p:cNvPr>
          <p:cNvSpPr/>
          <p:nvPr/>
        </p:nvSpPr>
        <p:spPr>
          <a:xfrm>
            <a:off x="1915891" y="4134098"/>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6" name="図 15">
            <a:extLst>
              <a:ext uri="{FF2B5EF4-FFF2-40B4-BE49-F238E27FC236}">
                <a16:creationId xmlns:a16="http://schemas.microsoft.com/office/drawing/2014/main" id="{A8BBDD43-DB56-4130-AA9D-447181660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84" y="1947680"/>
            <a:ext cx="1292995" cy="1646236"/>
          </a:xfrm>
          <a:prstGeom prst="rect">
            <a:avLst/>
          </a:prstGeom>
        </p:spPr>
      </p:pic>
      <p:sp>
        <p:nvSpPr>
          <p:cNvPr id="4" name="テキスト ボックス 3">
            <a:extLst>
              <a:ext uri="{FF2B5EF4-FFF2-40B4-BE49-F238E27FC236}">
                <a16:creationId xmlns:a16="http://schemas.microsoft.com/office/drawing/2014/main" id="{3A0E723E-88E4-474C-8CDC-33167752AB89}"/>
              </a:ext>
            </a:extLst>
          </p:cNvPr>
          <p:cNvSpPr txBox="1"/>
          <p:nvPr/>
        </p:nvSpPr>
        <p:spPr>
          <a:xfrm>
            <a:off x="640404" y="1215492"/>
            <a:ext cx="8503596" cy="769441"/>
          </a:xfrm>
          <a:prstGeom prst="rect">
            <a:avLst/>
          </a:prstGeom>
          <a:noFill/>
        </p:spPr>
        <p:txBody>
          <a:bodyPr wrap="square" rtlCol="0">
            <a:spAutoFit/>
          </a:bodyPr>
          <a:lstStyle/>
          <a:p>
            <a:pPr algn="ctr"/>
            <a:r>
              <a:rPr kumimoji="1" lang="ja-JP" altLang="en-US" sz="4400" dirty="0" smtClean="0">
                <a:solidFill>
                  <a:srgbClr val="ED7D31"/>
                </a:solidFill>
                <a:latin typeface="HGP創英角ｺﾞｼｯｸUB" panose="020B0900000000000000" pitchFamily="50" charset="-128"/>
                <a:ea typeface="HGP創英角ｺﾞｼｯｸUB" panose="020B0900000000000000" pitchFamily="50" charset="-128"/>
              </a:rPr>
              <a:t>家庭ごみのトップ３</a:t>
            </a:r>
            <a:endParaRPr kumimoji="1" lang="en-US" altLang="ja-JP" sz="4400" dirty="0" smtClean="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DBBE9C12-5C38-45DA-9072-B5DB5BBB4EDC}"/>
              </a:ext>
            </a:extLst>
          </p:cNvPr>
          <p:cNvSpPr txBox="1"/>
          <p:nvPr/>
        </p:nvSpPr>
        <p:spPr>
          <a:xfrm>
            <a:off x="163450" y="-12646"/>
            <a:ext cx="7334630" cy="523220"/>
          </a:xfrm>
          <a:prstGeom prst="rect">
            <a:avLst/>
          </a:prstGeom>
          <a:noFill/>
        </p:spPr>
        <p:txBody>
          <a:bodyPr wrap="square">
            <a:spAutoFit/>
          </a:bodyPr>
          <a:lstStyle/>
          <a:p>
            <a:r>
              <a:rPr kumimoji="1" lang="ja-JP" altLang="en-US" sz="2800" dirty="0">
                <a:solidFill>
                  <a:srgbClr val="7030A0"/>
                </a:solidFill>
                <a:latin typeface="HGP創英角ｺﾞｼｯｸUB" panose="020B0900000000000000" pitchFamily="50" charset="-128"/>
                <a:ea typeface="HGP創英角ｺﾞｼｯｸUB" panose="020B0900000000000000" pitchFamily="50" charset="-128"/>
              </a:rPr>
              <a:t>ステップ２　ごみを減らす方法を考えてみよう！</a:t>
            </a:r>
            <a:endParaRPr kumimoji="1" lang="en-US" altLang="ja-JP" sz="2800" dirty="0">
              <a:solidFill>
                <a:srgbClr val="7030A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2833732" y="3197603"/>
            <a:ext cx="4616649" cy="3108543"/>
          </a:xfrm>
          <a:prstGeom prst="rect">
            <a:avLst/>
          </a:prstGeom>
          <a:noFill/>
        </p:spPr>
        <p:txBody>
          <a:bodyPr wrap="square" rtlCol="0">
            <a:spAutoFit/>
          </a:bodyPr>
          <a:lstStyle/>
          <a:p>
            <a:r>
              <a:rPr kumimoji="1" lang="en-US" altLang="ja-JP" sz="3200" b="1" dirty="0" smtClean="0">
                <a:solidFill>
                  <a:prstClr val="black"/>
                </a:solidFill>
                <a:latin typeface="HG丸ｺﾞｼｯｸM-PRO" panose="020F0600000000000000" pitchFamily="50" charset="-128"/>
                <a:ea typeface="HG丸ｺﾞｼｯｸM-PRO" panose="020F0600000000000000" pitchFamily="50" charset="-128"/>
              </a:rPr>
              <a:t>『</a:t>
            </a:r>
            <a:r>
              <a:rPr kumimoji="1" lang="ja-JP" altLang="en-US" sz="3200" b="1" dirty="0" smtClean="0">
                <a:solidFill>
                  <a:prstClr val="black"/>
                </a:solidFill>
                <a:latin typeface="HG丸ｺﾞｼｯｸM-PRO" panose="020F0600000000000000" pitchFamily="50" charset="-128"/>
                <a:ea typeface="HG丸ｺﾞｼｯｸM-PRO" panose="020F0600000000000000" pitchFamily="50" charset="-128"/>
              </a:rPr>
              <a:t>生ごみ</a:t>
            </a:r>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p>
          <a:p>
            <a:endParaRPr kumimoji="1" lang="en-US" altLang="ja-JP" sz="3600" b="1" dirty="0">
              <a:solidFill>
                <a:prstClr val="black"/>
              </a:solidFill>
              <a:latin typeface="HG丸ｺﾞｼｯｸM-PRO" panose="020F0600000000000000" pitchFamily="50" charset="-128"/>
              <a:ea typeface="HG丸ｺﾞｼｯｸM-PRO" panose="020F0600000000000000" pitchFamily="50" charset="-128"/>
            </a:endParaRPr>
          </a:p>
          <a:p>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3200" b="1" dirty="0">
                <a:solidFill>
                  <a:prstClr val="black"/>
                </a:solidFill>
                <a:latin typeface="HG丸ｺﾞｼｯｸM-PRO" panose="020F0600000000000000" pitchFamily="50" charset="-128"/>
                <a:ea typeface="HG丸ｺﾞｼｯｸM-PRO" panose="020F0600000000000000" pitchFamily="50" charset="-128"/>
              </a:rPr>
              <a:t>紙ごみ</a:t>
            </a:r>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p>
          <a:p>
            <a:endParaRPr kumimoji="1" lang="en-US" altLang="ja-JP" sz="3200" b="1" dirty="0">
              <a:solidFill>
                <a:prstClr val="black"/>
              </a:solidFill>
              <a:latin typeface="HG丸ｺﾞｼｯｸM-PRO" panose="020F0600000000000000" pitchFamily="50" charset="-128"/>
              <a:ea typeface="HG丸ｺﾞｼｯｸM-PRO" panose="020F0600000000000000" pitchFamily="50" charset="-128"/>
            </a:endParaRPr>
          </a:p>
          <a:p>
            <a:r>
              <a:rPr kumimoji="1" lang="en-US" altLang="ja-JP" sz="3200" b="1" dirty="0" smtClean="0">
                <a:solidFill>
                  <a:prstClr val="black"/>
                </a:solidFill>
                <a:latin typeface="HG丸ｺﾞｼｯｸM-PRO" panose="020F0600000000000000" pitchFamily="50" charset="-128"/>
                <a:ea typeface="HG丸ｺﾞｼｯｸM-PRO" panose="020F0600000000000000" pitchFamily="50" charset="-128"/>
              </a:rPr>
              <a:t>『</a:t>
            </a:r>
            <a:r>
              <a:rPr kumimoji="1" lang="ja-JP" altLang="en-US" sz="3200" b="1" dirty="0">
                <a:solidFill>
                  <a:prstClr val="black"/>
                </a:solidFill>
                <a:latin typeface="HG丸ｺﾞｼｯｸM-PRO" panose="020F0600000000000000" pitchFamily="50" charset="-128"/>
                <a:ea typeface="HG丸ｺﾞｼｯｸM-PRO" panose="020F0600000000000000" pitchFamily="50" charset="-128"/>
              </a:rPr>
              <a:t>プラスチックごみ</a:t>
            </a:r>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p>
          <a:p>
            <a:endParaRPr kumimoji="1" lang="ja-JP" altLang="en-US" sz="32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星: 5 pt 11">
            <a:extLst>
              <a:ext uri="{FF2B5EF4-FFF2-40B4-BE49-F238E27FC236}">
                <a16:creationId xmlns:a16="http://schemas.microsoft.com/office/drawing/2014/main" id="{EF3E0B13-A562-45D5-854E-07A4C35A2FC7}"/>
              </a:ext>
            </a:extLst>
          </p:cNvPr>
          <p:cNvSpPr/>
          <p:nvPr/>
        </p:nvSpPr>
        <p:spPr>
          <a:xfrm>
            <a:off x="1915892" y="3186195"/>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3" name="星: 5 pt 12">
            <a:extLst>
              <a:ext uri="{FF2B5EF4-FFF2-40B4-BE49-F238E27FC236}">
                <a16:creationId xmlns:a16="http://schemas.microsoft.com/office/drawing/2014/main" id="{1D14CF8A-17E4-4906-86AD-D301DCCB2332}"/>
              </a:ext>
            </a:extLst>
          </p:cNvPr>
          <p:cNvSpPr/>
          <p:nvPr/>
        </p:nvSpPr>
        <p:spPr>
          <a:xfrm>
            <a:off x="1915892" y="5160945"/>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3286228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4" y="247337"/>
            <a:ext cx="9130423" cy="6610663"/>
          </a:xfrm>
          <a:prstGeom prst="rect">
            <a:avLst/>
          </a:prstGeom>
        </p:spPr>
      </p:pic>
      <p:sp>
        <p:nvSpPr>
          <p:cNvPr id="5123" name="サブタイトル 1"/>
          <p:cNvSpPr>
            <a:spLocks noGrp="1" noChangeArrowheads="1"/>
          </p:cNvSpPr>
          <p:nvPr>
            <p:ph type="subTitle" idx="1"/>
          </p:nvPr>
        </p:nvSpPr>
        <p:spPr>
          <a:xfrm>
            <a:off x="233363" y="1727200"/>
            <a:ext cx="8604250" cy="1368425"/>
          </a:xfrm>
        </p:spPr>
        <p:txBody>
          <a:bodyPr/>
          <a:lstStyle/>
          <a:p>
            <a:r>
              <a:rPr lang="ja-JP" altLang="en-US" sz="5500" b="1" dirty="0">
                <a:solidFill>
                  <a:srgbClr val="FF0000"/>
                </a:solidFill>
                <a:latin typeface="HGP創英角ﾎﾟｯﾌﾟ体" panose="040B0A00000000000000" pitchFamily="50" charset="-128"/>
                <a:ea typeface="HGP創英角ﾎﾟｯﾌﾟ体" panose="040B0A00000000000000" pitchFamily="50" charset="-128"/>
              </a:rPr>
              <a:t>クイズ </a:t>
            </a:r>
            <a:r>
              <a:rPr lang="ja-JP" altLang="en-US" sz="5500" b="1" dirty="0">
                <a:solidFill>
                  <a:schemeClr val="tx2"/>
                </a:solidFill>
                <a:latin typeface="HGP創英角ﾎﾟｯﾌﾟ体" panose="040B0A00000000000000" pitchFamily="50" charset="-128"/>
                <a:ea typeface="HGP創英角ﾎﾟｯﾌﾟ体" panose="040B0A00000000000000" pitchFamily="50" charset="-128"/>
              </a:rPr>
              <a:t>にチャレンジ！</a:t>
            </a:r>
          </a:p>
        </p:txBody>
      </p:sp>
      <p:sp>
        <p:nvSpPr>
          <p:cNvPr id="2" name="円形吹き出し 1"/>
          <p:cNvSpPr/>
          <p:nvPr/>
        </p:nvSpPr>
        <p:spPr>
          <a:xfrm>
            <a:off x="3027419" y="2912513"/>
            <a:ext cx="3280769" cy="1994937"/>
          </a:xfrm>
          <a:prstGeom prst="wedgeEllipseCallout">
            <a:avLst>
              <a:gd name="adj1" fmla="val 62090"/>
              <a:gd name="adj2" fmla="val 37746"/>
            </a:avLst>
          </a:prstGeom>
          <a:noFill/>
          <a:ln w="50800">
            <a:solidFill>
              <a:srgbClr val="CC0066"/>
            </a:solidFill>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spcBef>
                <a:spcPct val="0"/>
              </a:spcBef>
              <a:spcAft>
                <a:spcPct val="0"/>
              </a:spcAft>
              <a:defRPr/>
            </a:pPr>
            <a:endParaRPr kumimoji="1" lang="ja-JP" altLang="en-US" sz="1200">
              <a:solidFill>
                <a:srgbClr val="000000"/>
              </a:solidFill>
            </a:endParaRPr>
          </a:p>
        </p:txBody>
      </p:sp>
      <p:sp>
        <p:nvSpPr>
          <p:cNvPr id="5127" name="テキスト ボックス 4"/>
          <p:cNvSpPr txBox="1">
            <a:spLocks noChangeArrowheads="1"/>
          </p:cNvSpPr>
          <p:nvPr/>
        </p:nvSpPr>
        <p:spPr bwMode="auto">
          <a:xfrm>
            <a:off x="3184782" y="3453060"/>
            <a:ext cx="311355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eaLnBrk="0" fontAlgn="base" hangingPunct="0">
              <a:spcBef>
                <a:spcPct val="0"/>
              </a:spcBef>
              <a:spcAft>
                <a:spcPct val="0"/>
              </a:spcAft>
              <a:buFontTx/>
              <a:buNone/>
              <a:defRPr/>
            </a:pPr>
            <a:r>
              <a:rPr lang="ja-JP" altLang="en-US" sz="3800" dirty="0">
                <a:solidFill>
                  <a:srgbClr val="2D2DB9"/>
                </a:solidFill>
                <a:latin typeface="HG創英角ﾎﾟｯﾌﾟ体" panose="040B0A09000000000000" pitchFamily="49" charset="-128"/>
                <a:ea typeface="HG創英角ﾎﾟｯﾌﾟ体" panose="040B0A09000000000000" pitchFamily="49" charset="-128"/>
              </a:rPr>
              <a:t>２</a:t>
            </a:r>
            <a:r>
              <a:rPr lang="ja-JP" altLang="en-US" sz="3800" dirty="0" smtClean="0">
                <a:solidFill>
                  <a:srgbClr val="2D2DB9"/>
                </a:solidFill>
                <a:latin typeface="HG創英角ﾎﾟｯﾌﾟ体" panose="040B0A09000000000000" pitchFamily="49" charset="-128"/>
                <a:ea typeface="HG創英角ﾎﾟｯﾌﾟ体" panose="040B0A09000000000000" pitchFamily="49" charset="-128"/>
              </a:rPr>
              <a:t>問</a:t>
            </a:r>
            <a:r>
              <a:rPr lang="ja-JP" altLang="en-US" sz="3800" dirty="0" smtClean="0">
                <a:solidFill>
                  <a:srgbClr val="CC0066"/>
                </a:solidFill>
                <a:latin typeface="HG創英角ﾎﾟｯﾌﾟ体" panose="040B0A09000000000000" pitchFamily="49" charset="-128"/>
                <a:ea typeface="HG創英角ﾎﾟｯﾌﾟ体" panose="040B0A09000000000000" pitchFamily="49" charset="-128"/>
              </a:rPr>
              <a:t>あ</a:t>
            </a:r>
            <a:r>
              <a:rPr lang="ja-JP" altLang="en-US" sz="3800" dirty="0">
                <a:solidFill>
                  <a:srgbClr val="CC0066"/>
                </a:solidFill>
                <a:latin typeface="HG創英角ﾎﾟｯﾌﾟ体" panose="040B0A09000000000000" pitchFamily="49" charset="-128"/>
                <a:ea typeface="HG創英角ﾎﾟｯﾌﾟ体" panose="040B0A09000000000000" pitchFamily="49" charset="-128"/>
              </a:rPr>
              <a:t>り</a:t>
            </a:r>
            <a:r>
              <a:rPr lang="ja-JP" altLang="en-US" sz="3800" dirty="0" smtClean="0">
                <a:solidFill>
                  <a:srgbClr val="CC0066"/>
                </a:solidFill>
                <a:latin typeface="HG創英角ﾎﾟｯﾌﾟ体" panose="040B0A09000000000000" pitchFamily="49" charset="-128"/>
                <a:ea typeface="HG創英角ﾎﾟｯﾌﾟ体" panose="040B0A09000000000000" pitchFamily="49" charset="-128"/>
              </a:rPr>
              <a:t>ます</a:t>
            </a:r>
            <a:endParaRPr lang="ja-JP" altLang="en-US" sz="3800" dirty="0">
              <a:solidFill>
                <a:srgbClr val="CC0066"/>
              </a:solidFill>
              <a:latin typeface="HG創英角ﾎﾟｯﾌﾟ体" panose="040B0A09000000000000" pitchFamily="49" charset="-128"/>
              <a:ea typeface="HG創英角ﾎﾟｯﾌﾟ体" panose="040B0A09000000000000" pitchFamily="49" charset="-128"/>
            </a:endParaRPr>
          </a:p>
        </p:txBody>
      </p:sp>
      <p:pic>
        <p:nvPicPr>
          <p:cNvPr id="11" name="Picture 12" descr="\\tnjfsv001\1051026000\710しずもちゃん\しずも(背景透過処理済・GIF)\しずも　掃除.gif"/>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5625" y="4200273"/>
            <a:ext cx="1758950" cy="2357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889" y="1056985"/>
            <a:ext cx="551689" cy="591313"/>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790" y="4444794"/>
            <a:ext cx="759641" cy="678377"/>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1061" y="5090563"/>
            <a:ext cx="515113" cy="609601"/>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6441" y="2988575"/>
            <a:ext cx="381001" cy="591313"/>
          </a:xfrm>
          <a:prstGeom prst="rect">
            <a:avLst/>
          </a:prstGeom>
        </p:spPr>
      </p:pic>
      <p:pic>
        <p:nvPicPr>
          <p:cNvPr id="21" name="図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399" y="1439936"/>
            <a:ext cx="515113" cy="609601"/>
          </a:xfrm>
          <a:prstGeom prst="rect">
            <a:avLst/>
          </a:prstGeom>
        </p:spPr>
      </p:pic>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20492" y="5466022"/>
            <a:ext cx="608743" cy="569784"/>
          </a:xfrm>
          <a:prstGeom prst="rect">
            <a:avLst/>
          </a:prstGeom>
        </p:spPr>
      </p:pic>
      <p:pic>
        <p:nvPicPr>
          <p:cNvPr id="17" name="図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1624" y="4120031"/>
            <a:ext cx="413803" cy="387320"/>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0612" y="2459712"/>
            <a:ext cx="608743" cy="569784"/>
          </a:xfrm>
          <a:prstGeom prst="rect">
            <a:avLst/>
          </a:prstGeom>
        </p:spPr>
      </p:pic>
      <p:pic>
        <p:nvPicPr>
          <p:cNvPr id="29" name="図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6887" y="4876084"/>
            <a:ext cx="630276" cy="589938"/>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3817" y="3087920"/>
            <a:ext cx="630276" cy="589938"/>
          </a:xfrm>
          <a:prstGeom prst="rect">
            <a:avLst/>
          </a:prstGeom>
        </p:spPr>
      </p:pic>
      <p:sp>
        <p:nvSpPr>
          <p:cNvPr id="19" name="サブタイトル 1"/>
          <p:cNvSpPr txBox="1">
            <a:spLocks noChangeArrowheads="1"/>
          </p:cNvSpPr>
          <p:nvPr/>
        </p:nvSpPr>
        <p:spPr bwMode="auto">
          <a:xfrm>
            <a:off x="1345852" y="736617"/>
            <a:ext cx="6816886" cy="9406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defTabSz="914400">
              <a:defRPr/>
            </a:pPr>
            <a:r>
              <a:rPr lang="ja-JP" altLang="en-US" sz="4800" b="1" kern="0" dirty="0">
                <a:solidFill>
                  <a:srgbClr val="FF9900"/>
                </a:solidFill>
                <a:latin typeface="HGP創英角ﾎﾟｯﾌﾟ体" panose="040B0A00000000000000" pitchFamily="50" charset="-128"/>
                <a:ea typeface="HGP創英角ﾎﾟｯﾌﾟ体" panose="040B0A00000000000000" pitchFamily="50" charset="-128"/>
              </a:rPr>
              <a:t>生ごみ</a:t>
            </a:r>
            <a:r>
              <a:rPr lang="ja-JP" altLang="en-US" sz="4800" b="1" kern="0" dirty="0" smtClean="0">
                <a:solidFill>
                  <a:srgbClr val="FF9900"/>
                </a:solidFill>
                <a:latin typeface="HGP創英角ﾎﾟｯﾌﾟ体" panose="040B0A00000000000000" pitchFamily="50" charset="-128"/>
                <a:ea typeface="HGP創英角ﾎﾟｯﾌﾟ体" panose="040B0A00000000000000" pitchFamily="50" charset="-128"/>
              </a:rPr>
              <a:t>を減らすヒント</a:t>
            </a:r>
            <a:r>
              <a:rPr lang="ja-JP" altLang="en-US" sz="4800" b="1" kern="0" dirty="0">
                <a:solidFill>
                  <a:srgbClr val="FF9900"/>
                </a:solidFill>
                <a:latin typeface="HGP創英角ﾎﾟｯﾌﾟ体" panose="040B0A00000000000000" pitchFamily="50" charset="-128"/>
                <a:ea typeface="HGP創英角ﾎﾟｯﾌﾟ体" panose="040B0A00000000000000" pitchFamily="50" charset="-128"/>
              </a:rPr>
              <a:t>！</a:t>
            </a:r>
            <a:endParaRPr lang="en-US" altLang="ja-JP" sz="5500" b="1" kern="0" dirty="0">
              <a:solidFill>
                <a:srgbClr val="FF9900"/>
              </a:solidFill>
              <a:latin typeface="HGP創英角ﾎﾟｯﾌﾟ体" panose="040B0A00000000000000" pitchFamily="50" charset="-128"/>
              <a:ea typeface="HGP創英角ﾎﾟｯﾌﾟ体" panose="040B0A00000000000000" pitchFamily="50" charset="-128"/>
            </a:endParaRPr>
          </a:p>
          <a:p>
            <a:pPr defTabSz="914400">
              <a:defRPr/>
            </a:pPr>
            <a:endParaRPr lang="en-US" altLang="ja-JP" sz="5500" b="1" kern="0"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0" name="角丸四角形 19"/>
          <p:cNvSpPr/>
          <p:nvPr/>
        </p:nvSpPr>
        <p:spPr>
          <a:xfrm>
            <a:off x="1345852" y="748494"/>
            <a:ext cx="6643901" cy="801586"/>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1200">
              <a:solidFill>
                <a:srgbClr val="FFFFFF"/>
              </a:solidFill>
            </a:endParaRPr>
          </a:p>
        </p:txBody>
      </p:sp>
    </p:spTree>
    <p:extLst>
      <p:ext uri="{BB962C8B-B14F-4D97-AF65-F5344CB8AC3E}">
        <p14:creationId xmlns:p14="http://schemas.microsoft.com/office/powerpoint/2010/main" val="4275206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137" y="239842"/>
            <a:ext cx="8829207" cy="6436402"/>
          </a:xfrm>
          <a:prstGeom prst="rect">
            <a:avLst/>
          </a:prstGeom>
          <a:noFill/>
          <a:ln>
            <a:noFill/>
          </a:ln>
          <a:effectLst/>
        </p:spPr>
      </p:pic>
      <p:sp>
        <p:nvSpPr>
          <p:cNvPr id="4" name="サブタイトル 1"/>
          <p:cNvSpPr>
            <a:spLocks noGrp="1" noChangeArrowheads="1"/>
          </p:cNvSpPr>
          <p:nvPr>
            <p:ph type="subTitle" idx="1"/>
          </p:nvPr>
        </p:nvSpPr>
        <p:spPr>
          <a:xfrm>
            <a:off x="1206701" y="239842"/>
            <a:ext cx="5609735" cy="959371"/>
          </a:xfrm>
        </p:spPr>
        <p:txBody>
          <a:bodyPr/>
          <a:lstStyle/>
          <a:p>
            <a:r>
              <a:rPr lang="ja-JP" altLang="en-US" sz="5500" b="1" dirty="0">
                <a:solidFill>
                  <a:srgbClr val="FF0000"/>
                </a:solidFill>
                <a:latin typeface="HGP創英角ﾎﾟｯﾌﾟ体" panose="040B0A00000000000000" pitchFamily="50" charset="-128"/>
                <a:ea typeface="HGP創英角ﾎﾟｯﾌﾟ体" panose="040B0A00000000000000" pitchFamily="50" charset="-128"/>
              </a:rPr>
              <a:t>よ～く見て！</a:t>
            </a:r>
            <a:endParaRPr lang="ja-JP" altLang="en-US" sz="5500" b="1" dirty="0">
              <a:solidFill>
                <a:schemeClr val="tx2"/>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767941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3608"/>
            <a:ext cx="9125412" cy="6607035"/>
          </a:xfrm>
          <a:prstGeom prst="rect">
            <a:avLst/>
          </a:prstGeom>
        </p:spPr>
      </p:pic>
      <p:sp>
        <p:nvSpPr>
          <p:cNvPr id="7171" name="タイトル 1"/>
          <p:cNvSpPr txBox="1">
            <a:spLocks/>
          </p:cNvSpPr>
          <p:nvPr/>
        </p:nvSpPr>
        <p:spPr bwMode="auto">
          <a:xfrm>
            <a:off x="575289" y="841772"/>
            <a:ext cx="8280400" cy="148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eaLnBrk="0" fontAlgn="base" hangingPunct="0">
              <a:lnSpc>
                <a:spcPts val="6600"/>
              </a:lnSpc>
              <a:spcBef>
                <a:spcPct val="0"/>
              </a:spcBef>
              <a:spcAft>
                <a:spcPct val="0"/>
              </a:spcAft>
              <a:buFontTx/>
              <a:buNone/>
              <a:defRPr/>
            </a:pP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0000FF"/>
                </a:solidFill>
                <a:latin typeface="HGP創英角ﾎﾟｯﾌﾟ体" panose="040B0A00000000000000" pitchFamily="50" charset="-128"/>
                <a:ea typeface="HGP創英角ﾎﾟｯﾌﾟ体" panose="040B0A00000000000000" pitchFamily="50" charset="-128"/>
              </a:rPr>
              <a:t>第</a:t>
            </a: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1</a:t>
            </a:r>
            <a:r>
              <a:rPr lang="ja-JP" altLang="en-US" sz="4400" dirty="0">
                <a:solidFill>
                  <a:srgbClr val="0000FF"/>
                </a:solidFill>
                <a:latin typeface="HGP創英角ﾎﾟｯﾌﾟ体" panose="040B0A00000000000000" pitchFamily="50" charset="-128"/>
                <a:ea typeface="HGP創英角ﾎﾟｯﾌﾟ体" panose="040B0A00000000000000" pitchFamily="50" charset="-128"/>
              </a:rPr>
              <a:t>問</a:t>
            </a: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p>
          <a:p>
            <a:pPr defTabSz="914400" eaLnBrk="0" fontAlgn="base" hangingPunct="0">
              <a:lnSpc>
                <a:spcPts val="6600"/>
              </a:lnSpc>
              <a:spcBef>
                <a:spcPct val="0"/>
              </a:spcBef>
              <a:spcAft>
                <a:spcPct val="0"/>
              </a:spcAft>
              <a:buFontTx/>
              <a:buNone/>
              <a:defRPr/>
            </a:pPr>
            <a:r>
              <a:rPr lang="ja-JP" altLang="en-US" sz="4500" dirty="0">
                <a:solidFill>
                  <a:srgbClr val="FF6600"/>
                </a:solidFill>
                <a:latin typeface="HGP創英角ﾎﾟｯﾌﾟ体" panose="040B0A00000000000000" pitchFamily="50" charset="-128"/>
                <a:ea typeface="HGP創英角ﾎﾟｯﾌﾟ体" panose="040B0A00000000000000" pitchFamily="50" charset="-128"/>
              </a:rPr>
              <a:t>この写真は何の写真でしょうか</a:t>
            </a:r>
          </a:p>
        </p:txBody>
      </p:sp>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289" y="3992352"/>
            <a:ext cx="13271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219" y="2772203"/>
            <a:ext cx="132873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219" y="5150066"/>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コンテンツ プレースホルダー 8"/>
          <p:cNvSpPr>
            <a:spLocks noGrp="1"/>
          </p:cNvSpPr>
          <p:nvPr>
            <p:ph sz="half" idx="1"/>
          </p:nvPr>
        </p:nvSpPr>
        <p:spPr>
          <a:xfrm>
            <a:off x="1692184" y="5237244"/>
            <a:ext cx="7152842"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もえるごみに入っていた物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6" name="コンテンツ プレースホルダー 8"/>
          <p:cNvSpPr>
            <a:spLocks noGrp="1"/>
          </p:cNvSpPr>
          <p:nvPr>
            <p:ph sz="half" idx="1"/>
          </p:nvPr>
        </p:nvSpPr>
        <p:spPr>
          <a:xfrm>
            <a:off x="1692184" y="4143587"/>
            <a:ext cx="7282488"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smtClean="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冷蔵庫の</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中に入っている物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0" name="コンテンツ プレースホルダー 8"/>
          <p:cNvSpPr>
            <a:spLocks noGrp="1"/>
          </p:cNvSpPr>
          <p:nvPr>
            <p:ph sz="half" idx="1"/>
          </p:nvPr>
        </p:nvSpPr>
        <p:spPr>
          <a:xfrm>
            <a:off x="1757007" y="2940873"/>
            <a:ext cx="6621508"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latin typeface="HGP創英角ﾎﾟｯﾌﾟ体" panose="040B0A00000000000000" pitchFamily="50" charset="-128"/>
                <a:ea typeface="HGP創英角ﾎﾟｯﾌﾟ体" panose="040B0A00000000000000" pitchFamily="50" charset="-128"/>
              </a:rPr>
              <a:t>私が</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昨日食べた物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03659246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237258" y="493666"/>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9" name="星: 5 pt 8">
            <a:extLst>
              <a:ext uri="{FF2B5EF4-FFF2-40B4-BE49-F238E27FC236}">
                <a16:creationId xmlns:a16="http://schemas.microsoft.com/office/drawing/2014/main" id="{23F97B9F-FF96-48E5-8A1D-61E04816CB97}"/>
              </a:ext>
            </a:extLst>
          </p:cNvPr>
          <p:cNvSpPr/>
          <p:nvPr/>
        </p:nvSpPr>
        <p:spPr>
          <a:xfrm rot="20700000">
            <a:off x="248010" y="113574"/>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星: 5 pt 18">
            <a:extLst>
              <a:ext uri="{FF2B5EF4-FFF2-40B4-BE49-F238E27FC236}">
                <a16:creationId xmlns:a16="http://schemas.microsoft.com/office/drawing/2014/main" id="{806F175B-66CE-4316-9CE1-8FF35D1BB31C}"/>
              </a:ext>
            </a:extLst>
          </p:cNvPr>
          <p:cNvSpPr/>
          <p:nvPr/>
        </p:nvSpPr>
        <p:spPr>
          <a:xfrm rot="900000">
            <a:off x="7410311" y="4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3" name="星: 5 pt 22">
            <a:extLst>
              <a:ext uri="{FF2B5EF4-FFF2-40B4-BE49-F238E27FC236}">
                <a16:creationId xmlns:a16="http://schemas.microsoft.com/office/drawing/2014/main" id="{ACB7BDD2-97D1-4306-9FF4-3AD98924B225}"/>
              </a:ext>
            </a:extLst>
          </p:cNvPr>
          <p:cNvSpPr/>
          <p:nvPr/>
        </p:nvSpPr>
        <p:spPr>
          <a:xfrm rot="3600000">
            <a:off x="318760" y="5666510"/>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8" name="テキスト ボックス 27">
            <a:extLst>
              <a:ext uri="{FF2B5EF4-FFF2-40B4-BE49-F238E27FC236}">
                <a16:creationId xmlns:a16="http://schemas.microsoft.com/office/drawing/2014/main" id="{9E444539-B862-47EF-8886-AC1279C141FE}"/>
              </a:ext>
            </a:extLst>
          </p:cNvPr>
          <p:cNvSpPr txBox="1"/>
          <p:nvPr/>
        </p:nvSpPr>
        <p:spPr>
          <a:xfrm>
            <a:off x="610143" y="905081"/>
            <a:ext cx="9001160" cy="5139869"/>
          </a:xfrm>
          <a:prstGeom prst="rect">
            <a:avLst/>
          </a:prstGeom>
          <a:noFill/>
        </p:spPr>
        <p:txBody>
          <a:bodyPr wrap="square" rtlCol="0">
            <a:spAutoFit/>
          </a:bodyPr>
          <a:lstStyle/>
          <a:p>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３つのステップとは</a:t>
            </a:r>
            <a:r>
              <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rPr>
              <a:t>…</a:t>
            </a:r>
          </a:p>
          <a:p>
            <a:endParaRPr kumimoji="1" lang="en-US" altLang="ja-JP" sz="4400" dirty="0">
              <a:solidFill>
                <a:srgbClr val="ED7D31"/>
              </a:solidFill>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rPr>
              <a:t>①　ごみのことを知ろう！</a:t>
            </a:r>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rPr>
              <a:t>②　ごみを減らす方法を考えてみよう！</a:t>
            </a:r>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rPr>
              <a:t>③　作戦をたてて、チャレンジしよう！</a:t>
            </a:r>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5431367" y="6051708"/>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2" name="星: 5 pt 31">
            <a:extLst>
              <a:ext uri="{FF2B5EF4-FFF2-40B4-BE49-F238E27FC236}">
                <a16:creationId xmlns:a16="http://schemas.microsoft.com/office/drawing/2014/main" id="{CFE2C9B7-CFAA-4A75-92BF-006F83EEB410}"/>
              </a:ext>
            </a:extLst>
          </p:cNvPr>
          <p:cNvSpPr/>
          <p:nvPr/>
        </p:nvSpPr>
        <p:spPr>
          <a:xfrm>
            <a:off x="3209880" y="5666541"/>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5981708" y="434404"/>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3810843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0423" cy="6610663"/>
          </a:xfrm>
          <a:prstGeom prst="rect">
            <a:avLst/>
          </a:prstGeom>
        </p:spPr>
      </p:pic>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247" y="2595292"/>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コンテンツ プレースホルダー 8"/>
          <p:cNvSpPr>
            <a:spLocks noGrp="1"/>
          </p:cNvSpPr>
          <p:nvPr>
            <p:ph sz="half" idx="1"/>
          </p:nvPr>
        </p:nvSpPr>
        <p:spPr>
          <a:xfrm>
            <a:off x="1880015" y="2717631"/>
            <a:ext cx="7152842" cy="890385"/>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もえるごみに入っていた物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3" name="Text Box 3"/>
          <p:cNvSpPr txBox="1">
            <a:spLocks noChangeArrowheads="1"/>
          </p:cNvSpPr>
          <p:nvPr/>
        </p:nvSpPr>
        <p:spPr bwMode="auto">
          <a:xfrm>
            <a:off x="839163" y="1174697"/>
            <a:ext cx="299831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5000" dirty="0">
                <a:solidFill>
                  <a:srgbClr val="FF3300"/>
                </a:solidFill>
                <a:effectLst>
                  <a:outerShdw blurRad="38100" dist="38100" dir="2700000" algn="tl">
                    <a:srgbClr val="C0C0C0"/>
                  </a:outerShdw>
                </a:effectLst>
                <a:latin typeface="ＭＳ Ｐゴシック" panose="020B0600070205080204" pitchFamily="50" charset="-128"/>
              </a:rPr>
              <a:t>答えは・・・</a:t>
            </a:r>
            <a:r>
              <a:rPr kumimoji="1" lang="ja-JP" altLang="en-US" sz="5000" dirty="0">
                <a:solidFill>
                  <a:srgbClr val="FF0000"/>
                </a:solidFill>
                <a:effectLst>
                  <a:outerShdw blurRad="38100" dist="38100" dir="2700000" algn="tl">
                    <a:srgbClr val="C0C0C0"/>
                  </a:outerShdw>
                </a:effectLst>
                <a:latin typeface="ＭＳ Ｐゴシック" panose="020B0600070205080204" pitchFamily="50" charset="-128"/>
              </a:rPr>
              <a:t>　</a:t>
            </a:r>
            <a:endParaRPr kumimoji="1" lang="en-US" altLang="ja-JP" sz="5000" dirty="0">
              <a:solidFill>
                <a:srgbClr val="0000CC"/>
              </a:solidFill>
              <a:effectLst>
                <a:outerShdw blurRad="38100" dist="38100" dir="2700000" algn="tl">
                  <a:srgbClr val="C0C0C0"/>
                </a:outerShdw>
              </a:effectLst>
              <a:latin typeface="ＭＳ Ｐゴシック" panose="020B0600070205080204" pitchFamily="50" charset="-128"/>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2954" y="3838466"/>
            <a:ext cx="1959309" cy="2487181"/>
          </a:xfrm>
          <a:prstGeom prst="rect">
            <a:avLst/>
          </a:prstGeom>
        </p:spPr>
      </p:pic>
    </p:spTree>
    <p:extLst>
      <p:ext uri="{BB962C8B-B14F-4D97-AF65-F5344CB8AC3E}">
        <p14:creationId xmlns:p14="http://schemas.microsoft.com/office/powerpoint/2010/main" val="83646653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902" y="239842"/>
            <a:ext cx="8829207" cy="6436402"/>
          </a:xfrm>
          <a:prstGeom prst="rect">
            <a:avLst/>
          </a:prstGeom>
          <a:noFill/>
          <a:ln>
            <a:noFill/>
          </a:ln>
          <a:effectLst/>
        </p:spPr>
      </p:pic>
      <p:sp>
        <p:nvSpPr>
          <p:cNvPr id="4" name="テキスト ボックス 3">
            <a:extLst>
              <a:ext uri="{FF2B5EF4-FFF2-40B4-BE49-F238E27FC236}">
                <a16:creationId xmlns:a16="http://schemas.microsoft.com/office/drawing/2014/main" id="{2E0522BE-3901-47C4-A3F4-EB3DEAFD7CBA}"/>
              </a:ext>
            </a:extLst>
          </p:cNvPr>
          <p:cNvSpPr txBox="1"/>
          <p:nvPr/>
        </p:nvSpPr>
        <p:spPr>
          <a:xfrm>
            <a:off x="1377269" y="337396"/>
            <a:ext cx="6114577" cy="461665"/>
          </a:xfrm>
          <a:prstGeom prst="rect">
            <a:avLst/>
          </a:prstGeom>
          <a:noFill/>
        </p:spPr>
        <p:txBody>
          <a:bodyPr wrap="square" rtlCol="0">
            <a:spAutoFit/>
          </a:bodyPr>
          <a:lstStyle/>
          <a:p>
            <a:pPr defTabSz="914400" eaLnBrk="0" fontAlgn="base" hangingPunct="0">
              <a:spcBef>
                <a:spcPct val="0"/>
              </a:spcBef>
              <a:spcAft>
                <a:spcPct val="0"/>
              </a:spcAft>
              <a:defRPr/>
            </a:pPr>
            <a:r>
              <a:rPr kumimoji="1" lang="en-US" altLang="ja-JP" sz="2400" b="1" dirty="0">
                <a:solidFill>
                  <a:srgbClr val="FF0000"/>
                </a:solidFill>
                <a:latin typeface="HG創英角ﾎﾟｯﾌﾟ体" panose="040B0A09000000000000" pitchFamily="49" charset="-128"/>
                <a:ea typeface="HG創英角ﾎﾟｯﾌﾟ体" panose="040B0A09000000000000" pitchFamily="49" charset="-128"/>
              </a:rPr>
              <a:t>1</a:t>
            </a:r>
            <a:r>
              <a:rPr kumimoji="1" lang="ja-JP" altLang="en-US" sz="2400" b="1" dirty="0">
                <a:solidFill>
                  <a:srgbClr val="FF0000"/>
                </a:solidFill>
                <a:latin typeface="HG創英角ﾎﾟｯﾌﾟ体" panose="040B0A09000000000000" pitchFamily="49" charset="-128"/>
                <a:ea typeface="HG創英角ﾎﾟｯﾌﾟ体" panose="040B0A09000000000000" pitchFamily="49" charset="-128"/>
              </a:rPr>
              <a:t>回</a:t>
            </a:r>
            <a:r>
              <a:rPr kumimoji="1" lang="ja-JP" altLang="en-US" sz="2400" b="1" dirty="0" smtClean="0">
                <a:solidFill>
                  <a:srgbClr val="FF0000"/>
                </a:solidFill>
                <a:latin typeface="HG創英角ﾎﾟｯﾌﾟ体" panose="040B0A09000000000000" pitchFamily="49" charset="-128"/>
                <a:ea typeface="HG創英角ﾎﾟｯﾌﾟ体" panose="040B0A09000000000000" pitchFamily="49" charset="-128"/>
              </a:rPr>
              <a:t>の回収の</a:t>
            </a:r>
            <a:r>
              <a:rPr kumimoji="1" lang="ja-JP" altLang="en-US" sz="2400" b="1" dirty="0">
                <a:solidFill>
                  <a:srgbClr val="FF0000"/>
                </a:solidFill>
                <a:latin typeface="HG創英角ﾎﾟｯﾌﾟ体" panose="040B0A09000000000000" pitchFamily="49" charset="-128"/>
                <a:ea typeface="HG創英角ﾎﾟｯﾌﾟ体" panose="040B0A09000000000000" pitchFamily="49" charset="-128"/>
              </a:rPr>
              <a:t>中にこんなにあったよ！</a:t>
            </a:r>
            <a:endParaRPr kumimoji="1" lang="en-US" altLang="ja-JP" sz="2400" b="1" dirty="0">
              <a:solidFill>
                <a:srgbClr val="FF0000"/>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559938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7" y="94530"/>
            <a:ext cx="9130423" cy="6610663"/>
          </a:xfrm>
          <a:prstGeom prst="rect">
            <a:avLst/>
          </a:prstGeom>
        </p:spPr>
      </p:pic>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3" name="Text Box 3"/>
          <p:cNvSpPr txBox="1">
            <a:spLocks noChangeArrowheads="1"/>
          </p:cNvSpPr>
          <p:nvPr/>
        </p:nvSpPr>
        <p:spPr bwMode="auto">
          <a:xfrm>
            <a:off x="862857" y="539497"/>
            <a:ext cx="80566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rPr>
              <a:t>まだ食べられるのに</a:t>
            </a:r>
            <a:endParaRPr kumimoji="1" lang="en-US" altLang="ja-JP"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endParaRPr>
          </a:p>
          <a:p>
            <a:pPr defTabSz="914400" fontAlgn="base">
              <a:spcBef>
                <a:spcPct val="0"/>
              </a:spcBef>
              <a:spcAft>
                <a:spcPct val="0"/>
              </a:spcAft>
              <a:defRPr/>
            </a:pPr>
            <a:r>
              <a:rPr kumimoji="1" lang="ja-JP" altLang="en-US"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rPr>
              <a:t>捨てられている食べ物</a:t>
            </a:r>
            <a:endParaRPr kumimoji="1" lang="en-US" altLang="ja-JP" sz="6000" dirty="0">
              <a:solidFill>
                <a:srgbClr val="0000FF"/>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816" y="4110932"/>
            <a:ext cx="1649822" cy="2100546"/>
          </a:xfrm>
          <a:prstGeom prst="rect">
            <a:avLst/>
          </a:prstGeom>
        </p:spPr>
      </p:pic>
      <p:grpSp>
        <p:nvGrpSpPr>
          <p:cNvPr id="4" name="グループ化 3"/>
          <p:cNvGrpSpPr/>
          <p:nvPr/>
        </p:nvGrpSpPr>
        <p:grpSpPr>
          <a:xfrm>
            <a:off x="3083968" y="4110933"/>
            <a:ext cx="4021370" cy="1679859"/>
            <a:chOff x="3233169" y="4049981"/>
            <a:chExt cx="3481023" cy="1674357"/>
          </a:xfrm>
        </p:grpSpPr>
        <p:sp>
          <p:nvSpPr>
            <p:cNvPr id="11" name="円形吹き出し 10"/>
            <p:cNvSpPr/>
            <p:nvPr/>
          </p:nvSpPr>
          <p:spPr>
            <a:xfrm>
              <a:off x="3233169" y="4049981"/>
              <a:ext cx="3481023" cy="1674357"/>
            </a:xfrm>
            <a:prstGeom prst="wedgeEllipseCallout">
              <a:avLst>
                <a:gd name="adj1" fmla="val -61106"/>
                <a:gd name="adj2" fmla="val 15550"/>
              </a:avLst>
            </a:prstGeom>
            <a:noFill/>
            <a:ln w="50800">
              <a:solidFill>
                <a:srgbClr val="FF6600"/>
              </a:solidFill>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spcBef>
                  <a:spcPct val="0"/>
                </a:spcBef>
                <a:spcAft>
                  <a:spcPct val="0"/>
                </a:spcAft>
                <a:defRPr/>
              </a:pPr>
              <a:endParaRPr kumimoji="1" lang="ja-JP" altLang="en-US" sz="1200">
                <a:solidFill>
                  <a:srgbClr val="000000"/>
                </a:solidFill>
              </a:endParaRPr>
            </a:p>
          </p:txBody>
        </p:sp>
        <p:sp>
          <p:nvSpPr>
            <p:cNvPr id="3" name="テキスト ボックス 2"/>
            <p:cNvSpPr txBox="1"/>
            <p:nvPr/>
          </p:nvSpPr>
          <p:spPr>
            <a:xfrm>
              <a:off x="3598809" y="4380990"/>
              <a:ext cx="2940933" cy="1012337"/>
            </a:xfrm>
            <a:prstGeom prst="rect">
              <a:avLst/>
            </a:prstGeom>
            <a:noFill/>
          </p:spPr>
          <p:txBody>
            <a:bodyPr wrap="square" rtlCol="0">
              <a:spAutoFit/>
            </a:bodyPr>
            <a:lstStyle/>
            <a:p>
              <a:pPr defTabSz="914400" eaLnBrk="0" fontAlgn="base" hangingPunct="0">
                <a:spcBef>
                  <a:spcPct val="0"/>
                </a:spcBef>
                <a:spcAft>
                  <a:spcPct val="0"/>
                </a:spcAft>
                <a:defRPr/>
              </a:pPr>
              <a:r>
                <a:rPr kumimoji="1" lang="ja-JP" altLang="en-US" sz="3000" dirty="0">
                  <a:solidFill>
                    <a:srgbClr val="FF6600"/>
                  </a:solidFill>
                  <a:latin typeface="HG創英角ﾎﾟｯﾌﾟ体" panose="040B0A09000000000000" pitchFamily="49" charset="-128"/>
                  <a:ea typeface="HG創英角ﾎﾟｯﾌﾟ体" panose="040B0A09000000000000" pitchFamily="49" charset="-128"/>
                </a:rPr>
                <a:t>生ごみの２５％は</a:t>
              </a:r>
              <a:endParaRPr kumimoji="1" lang="en-US" altLang="ja-JP" sz="3000" dirty="0">
                <a:solidFill>
                  <a:srgbClr val="FF6600"/>
                </a:solidFill>
                <a:latin typeface="HG創英角ﾎﾟｯﾌﾟ体" panose="040B0A09000000000000" pitchFamily="49" charset="-128"/>
                <a:ea typeface="HG創英角ﾎﾟｯﾌﾟ体" panose="040B0A09000000000000" pitchFamily="49" charset="-128"/>
              </a:endParaRPr>
            </a:p>
            <a:p>
              <a:pPr defTabSz="914400" eaLnBrk="0" fontAlgn="base" hangingPunct="0">
                <a:spcBef>
                  <a:spcPct val="0"/>
                </a:spcBef>
                <a:spcAft>
                  <a:spcPct val="0"/>
                </a:spcAft>
                <a:defRPr/>
              </a:pPr>
              <a:r>
                <a:rPr kumimoji="1" lang="ja-JP" altLang="en-US" sz="3000" dirty="0">
                  <a:solidFill>
                    <a:srgbClr val="FF6600"/>
                  </a:solidFill>
                  <a:latin typeface="HG創英角ﾎﾟｯﾌﾟ体" panose="040B0A09000000000000" pitchFamily="49" charset="-128"/>
                  <a:ea typeface="HG創英角ﾎﾟｯﾌﾟ体" panose="040B0A09000000000000" pitchFamily="49" charset="-128"/>
                </a:rPr>
                <a:t>食品</a:t>
              </a:r>
              <a:r>
                <a:rPr kumimoji="1" lang="ja-JP" altLang="en-US" sz="3000" dirty="0" smtClean="0">
                  <a:solidFill>
                    <a:srgbClr val="FF6600"/>
                  </a:solidFill>
                  <a:latin typeface="HG創英角ﾎﾟｯﾌﾟ体" panose="040B0A09000000000000" pitchFamily="49" charset="-128"/>
                  <a:ea typeface="HG創英角ﾎﾟｯﾌﾟ体" panose="040B0A09000000000000" pitchFamily="49" charset="-128"/>
                </a:rPr>
                <a:t>ロス</a:t>
              </a:r>
              <a:r>
                <a:rPr kumimoji="1" lang="ja-JP" altLang="en-US" sz="3000" dirty="0" err="1" smtClean="0">
                  <a:solidFill>
                    <a:srgbClr val="FF6600"/>
                  </a:solidFill>
                  <a:latin typeface="HG創英角ﾎﾟｯﾌﾟ体" panose="040B0A09000000000000" pitchFamily="49" charset="-128"/>
                  <a:ea typeface="HG創英角ﾎﾟｯﾌﾟ体" panose="040B0A09000000000000" pitchFamily="49" charset="-128"/>
                </a:rPr>
                <a:t>で</a:t>
              </a:r>
              <a:r>
                <a:rPr kumimoji="1" lang="ja-JP" altLang="en-US" sz="3000" dirty="0" err="1">
                  <a:solidFill>
                    <a:srgbClr val="FF6600"/>
                  </a:solidFill>
                  <a:latin typeface="HG創英角ﾎﾟｯﾌﾟ体" panose="040B0A09000000000000" pitchFamily="49" charset="-128"/>
                  <a:ea typeface="HG創英角ﾎﾟｯﾌﾟ体" panose="040B0A09000000000000" pitchFamily="49" charset="-128"/>
                </a:rPr>
                <a:t>す</a:t>
              </a:r>
              <a:endParaRPr kumimoji="1" lang="en-US" altLang="ja-JP" sz="3000" dirty="0">
                <a:solidFill>
                  <a:srgbClr val="FF6600"/>
                </a:solidFill>
                <a:latin typeface="HG創英角ﾎﾟｯﾌﾟ体" panose="040B0A09000000000000" pitchFamily="49" charset="-128"/>
                <a:ea typeface="HG創英角ﾎﾟｯﾌﾟ体" panose="040B0A09000000000000" pitchFamily="49" charset="-128"/>
              </a:endParaRPr>
            </a:p>
          </p:txBody>
        </p:sp>
      </p:grpSp>
      <p:sp>
        <p:nvSpPr>
          <p:cNvPr id="9" name="Text Box 3"/>
          <p:cNvSpPr txBox="1">
            <a:spLocks noChangeArrowheads="1"/>
          </p:cNvSpPr>
          <p:nvPr/>
        </p:nvSpPr>
        <p:spPr bwMode="auto">
          <a:xfrm>
            <a:off x="1378206" y="2534019"/>
            <a:ext cx="6401163"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6500" dirty="0">
                <a:solidFill>
                  <a:srgbClr val="FF0000"/>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rPr>
              <a:t>➡「食品ロス」</a:t>
            </a:r>
            <a:endParaRPr kumimoji="1" lang="en-US" altLang="ja-JP" sz="6500" dirty="0">
              <a:solidFill>
                <a:srgbClr val="FF0000"/>
              </a:solidFill>
              <a:effectLst>
                <a:outerShdw blurRad="38100" dist="38100" dir="2700000" algn="tl">
                  <a:srgbClr val="C0C0C0"/>
                </a:outerShdw>
              </a:effectLst>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565036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34" y="0"/>
            <a:ext cx="9012618" cy="6610663"/>
          </a:xfrm>
          <a:prstGeom prst="rect">
            <a:avLst/>
          </a:prstGeom>
        </p:spPr>
      </p:pic>
      <p:sp>
        <p:nvSpPr>
          <p:cNvPr id="7171" name="タイトル 1"/>
          <p:cNvSpPr txBox="1">
            <a:spLocks/>
          </p:cNvSpPr>
          <p:nvPr/>
        </p:nvSpPr>
        <p:spPr bwMode="auto">
          <a:xfrm>
            <a:off x="539242" y="1029698"/>
            <a:ext cx="82804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defTabSz="914400" eaLnBrk="0" fontAlgn="base" hangingPunct="0">
              <a:spcBef>
                <a:spcPct val="0"/>
              </a:spcBef>
              <a:spcAft>
                <a:spcPct val="0"/>
              </a:spcAft>
              <a:buFontTx/>
              <a:buNone/>
              <a:defRPr/>
            </a:pP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r>
              <a:rPr lang="ja-JP" altLang="en-US" sz="4400" dirty="0">
                <a:solidFill>
                  <a:srgbClr val="0000FF"/>
                </a:solidFill>
                <a:latin typeface="HGP創英角ﾎﾟｯﾌﾟ体" panose="040B0A00000000000000" pitchFamily="50" charset="-128"/>
                <a:ea typeface="HGP創英角ﾎﾟｯﾌﾟ体" panose="040B0A00000000000000" pitchFamily="50" charset="-128"/>
              </a:rPr>
              <a:t>第２問</a:t>
            </a:r>
            <a:r>
              <a:rPr lang="en-US" altLang="ja-JP" sz="4400" dirty="0">
                <a:solidFill>
                  <a:srgbClr val="0000FF"/>
                </a:solidFill>
                <a:latin typeface="HGP創英角ﾎﾟｯﾌﾟ体" panose="040B0A00000000000000" pitchFamily="50" charset="-128"/>
                <a:ea typeface="HGP創英角ﾎﾟｯﾌﾟ体" panose="040B0A00000000000000" pitchFamily="50" charset="-128"/>
              </a:rPr>
              <a:t>】</a:t>
            </a:r>
          </a:p>
          <a:p>
            <a:pPr defTabSz="914400" eaLnBrk="0" fontAlgn="base" hangingPunct="0">
              <a:spcBef>
                <a:spcPct val="0"/>
              </a:spcBef>
              <a:spcAft>
                <a:spcPct val="0"/>
              </a:spcAft>
              <a:buFontTx/>
              <a:buNone/>
              <a:defRPr/>
            </a:pPr>
            <a:r>
              <a:rPr lang="ja-JP" altLang="en-US" sz="4400" dirty="0">
                <a:solidFill>
                  <a:srgbClr val="FF6600"/>
                </a:solidFill>
                <a:latin typeface="HGP創英角ﾎﾟｯﾌﾟ体" panose="040B0A00000000000000" pitchFamily="50" charset="-128"/>
                <a:ea typeface="HGP創英角ﾎﾟｯﾌﾟ体" panose="040B0A00000000000000" pitchFamily="50" charset="-128"/>
              </a:rPr>
              <a:t>日本中の</a:t>
            </a:r>
            <a:r>
              <a:rPr lang="en-US" altLang="ja-JP" sz="4400" dirty="0">
                <a:solidFill>
                  <a:srgbClr val="FF6600"/>
                </a:solidFill>
                <a:latin typeface="HGP創英角ﾎﾟｯﾌﾟ体" panose="040B0A00000000000000" pitchFamily="50" charset="-128"/>
                <a:ea typeface="HGP創英角ﾎﾟｯﾌﾟ体" panose="040B0A00000000000000" pitchFamily="50" charset="-128"/>
              </a:rPr>
              <a:t>1</a:t>
            </a:r>
            <a:r>
              <a:rPr lang="ja-JP" altLang="en-US" sz="4400" dirty="0">
                <a:solidFill>
                  <a:srgbClr val="FF6600"/>
                </a:solidFill>
                <a:latin typeface="HGP創英角ﾎﾟｯﾌﾟ体" panose="040B0A00000000000000" pitchFamily="50" charset="-128"/>
                <a:ea typeface="HGP創英角ﾎﾟｯﾌﾟ体" panose="040B0A00000000000000" pitchFamily="50" charset="-128"/>
              </a:rPr>
              <a:t>年間の食品ロスの重さはどれぐらいでしょうか</a:t>
            </a:r>
          </a:p>
        </p:txBody>
      </p:sp>
      <p:sp>
        <p:nvSpPr>
          <p:cNvPr id="69637" name="コンテンツ プレースホルダー 8"/>
          <p:cNvSpPr>
            <a:spLocks noGrp="1"/>
          </p:cNvSpPr>
          <p:nvPr>
            <p:ph sz="half" idx="1"/>
          </p:nvPr>
        </p:nvSpPr>
        <p:spPr>
          <a:xfrm>
            <a:off x="1792014" y="3062153"/>
            <a:ext cx="4414792"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ゾウ   約</a:t>
            </a:r>
            <a:r>
              <a:rPr lang="en-US" altLang="ja-JP"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5</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千頭</a:t>
            </a:r>
            <a:endParaRPr lang="en-US" altLang="ja-JP" sz="45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3"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313" y="4013835"/>
            <a:ext cx="13271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279" y="2902669"/>
            <a:ext cx="132873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579" y="5177216"/>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コンテンツ プレースホルダー 8"/>
          <p:cNvSpPr>
            <a:spLocks noGrp="1"/>
          </p:cNvSpPr>
          <p:nvPr>
            <p:ph sz="half" idx="1"/>
          </p:nvPr>
        </p:nvSpPr>
        <p:spPr>
          <a:xfrm>
            <a:off x="1834065" y="4168012"/>
            <a:ext cx="4414792" cy="890385"/>
          </a:xfrm>
        </p:spPr>
        <p:txBody>
          <a:bodyPr/>
          <a:lstStyle/>
          <a:p>
            <a:pPr marL="0" indent="0">
              <a:spcBef>
                <a:spcPts val="1000"/>
              </a:spcBef>
              <a:buFontTx/>
              <a:buNone/>
              <a:defRPr/>
            </a:pPr>
            <a:r>
              <a:rPr lang="ja-JP" altLang="en-US" sz="4500" dirty="0">
                <a:solidFill>
                  <a:srgbClr val="0000FF"/>
                </a:solidFill>
                <a:latin typeface="HGP創英角ﾎﾟｯﾌﾟ体" panose="040B0A00000000000000" pitchFamily="50" charset="-128"/>
                <a:ea typeface="HGP創英角ﾎﾟｯﾌﾟ体" panose="040B0A00000000000000" pitchFamily="50" charset="-128"/>
              </a:rPr>
              <a:t> ゾウ  約</a:t>
            </a:r>
            <a:r>
              <a:rPr lang="en-US" altLang="ja-JP" sz="4500" dirty="0">
                <a:solidFill>
                  <a:srgbClr val="0000FF"/>
                </a:solidFill>
                <a:latin typeface="HGP創英角ﾎﾟｯﾌﾟ体" panose="040B0A00000000000000" pitchFamily="50" charset="-128"/>
                <a:ea typeface="HGP創英角ﾎﾟｯﾌﾟ体" panose="040B0A00000000000000" pitchFamily="50" charset="-128"/>
              </a:rPr>
              <a:t>20</a:t>
            </a:r>
            <a:r>
              <a:rPr lang="ja-JP" altLang="en-US" sz="4500" dirty="0">
                <a:solidFill>
                  <a:srgbClr val="0000FF"/>
                </a:solidFill>
                <a:latin typeface="HGP創英角ﾎﾟｯﾌﾟ体" panose="040B0A00000000000000" pitchFamily="50" charset="-128"/>
                <a:ea typeface="HGP創英角ﾎﾟｯﾌﾟ体" panose="040B0A00000000000000" pitchFamily="50" charset="-128"/>
              </a:rPr>
              <a:t>万頭</a:t>
            </a:r>
            <a:endParaRPr lang="en-US" altLang="ja-JP" sz="45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6" name="コンテンツ プレースホルダー 8"/>
          <p:cNvSpPr>
            <a:spLocks noGrp="1"/>
          </p:cNvSpPr>
          <p:nvPr>
            <p:ph sz="half" idx="1"/>
          </p:nvPr>
        </p:nvSpPr>
        <p:spPr>
          <a:xfrm>
            <a:off x="1979463" y="5266129"/>
            <a:ext cx="4596038" cy="890385"/>
          </a:xfrm>
        </p:spPr>
        <p:txBody>
          <a:bodyPr/>
          <a:lstStyle/>
          <a:p>
            <a:pPr marL="0" indent="0">
              <a:spcBef>
                <a:spcPts val="1000"/>
              </a:spcBef>
              <a:buFontTx/>
              <a:buNone/>
              <a:defRPr/>
            </a:pP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ゾウ 約</a:t>
            </a:r>
            <a:r>
              <a:rPr lang="en-US" altLang="ja-JP"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120</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万頭</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0" name="テキスト ボックス 9"/>
          <p:cNvSpPr txBox="1"/>
          <p:nvPr/>
        </p:nvSpPr>
        <p:spPr>
          <a:xfrm>
            <a:off x="6141360" y="3384175"/>
            <a:ext cx="2686052" cy="1384995"/>
          </a:xfrm>
          <a:prstGeom prst="rect">
            <a:avLst/>
          </a:prstGeom>
          <a:noFill/>
        </p:spPr>
        <p:txBody>
          <a:bodyPr wrap="square" rtlCol="0">
            <a:spAutoFit/>
          </a:bodyPr>
          <a:lstStyle/>
          <a:p>
            <a:pPr defTabSz="914400" eaLnBrk="0" fontAlgn="base" hangingPunct="0">
              <a:spcBef>
                <a:spcPct val="0"/>
              </a:spcBef>
              <a:spcAft>
                <a:spcPct val="0"/>
              </a:spcAft>
              <a:defRPr/>
            </a:pP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ゾウ</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頭は</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defRPr/>
            </a:pP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大人</a:t>
            </a:r>
            <a:r>
              <a:rPr kumimoji="1" lang="en-US" altLang="ja-JP" sz="2800" b="1" dirty="0">
                <a:solidFill>
                  <a:srgbClr val="FF0000"/>
                </a:solidFill>
                <a:latin typeface="HG丸ｺﾞｼｯｸM-PRO" panose="020F0600000000000000" pitchFamily="50" charset="-128"/>
                <a:ea typeface="HG丸ｺﾞｼｯｸM-PRO" panose="020F0600000000000000" pitchFamily="50" charset="-128"/>
              </a:rPr>
              <a:t>100</a:t>
            </a: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人</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defRPr/>
            </a:pPr>
            <a:r>
              <a:rPr kumimoji="1" lang="ja-JP" altLang="en-US" sz="2800" b="1" dirty="0">
                <a:solidFill>
                  <a:srgbClr val="FF0000"/>
                </a:solidFill>
                <a:latin typeface="HG丸ｺﾞｼｯｸM-PRO" panose="020F0600000000000000" pitchFamily="50" charset="-128"/>
                <a:ea typeface="HG丸ｺﾞｼｯｸM-PRO" panose="020F0600000000000000" pitchFamily="50" charset="-128"/>
              </a:rPr>
              <a:t>と同じぐらい！</a:t>
            </a:r>
            <a:endParaRPr kumimoji="1" lang="en-US" altLang="ja-JP" sz="28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3" name="角丸四角形 2"/>
          <p:cNvSpPr/>
          <p:nvPr/>
        </p:nvSpPr>
        <p:spPr>
          <a:xfrm>
            <a:off x="6111905" y="3211775"/>
            <a:ext cx="2612837" cy="178902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1200">
              <a:solidFill>
                <a:srgbClr val="FFFFFF"/>
              </a:solidFill>
            </a:endParaRPr>
          </a:p>
        </p:txBody>
      </p:sp>
    </p:spTree>
    <p:extLst>
      <p:ext uri="{BB962C8B-B14F-4D97-AF65-F5344CB8AC3E}">
        <p14:creationId xmlns:p14="http://schemas.microsoft.com/office/powerpoint/2010/main" val="403536876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77" y="91954"/>
            <a:ext cx="9130423" cy="6610663"/>
          </a:xfrm>
          <a:prstGeom prst="rect">
            <a:avLst/>
          </a:prstGeom>
        </p:spPr>
      </p:pic>
      <p:sp>
        <p:nvSpPr>
          <p:cNvPr id="69637" name="コンテンツ プレースホルダー 8"/>
          <p:cNvSpPr>
            <a:spLocks noGrp="1"/>
          </p:cNvSpPr>
          <p:nvPr>
            <p:ph sz="half" idx="1"/>
          </p:nvPr>
        </p:nvSpPr>
        <p:spPr>
          <a:xfrm>
            <a:off x="274732" y="5867371"/>
            <a:ext cx="8580957" cy="987040"/>
          </a:xfrm>
        </p:spPr>
        <p:txBody>
          <a:bodyPr/>
          <a:lstStyle/>
          <a:p>
            <a:pPr marL="0" indent="0">
              <a:spcBef>
                <a:spcPts val="1000"/>
              </a:spcBef>
              <a:buFontTx/>
              <a:buNone/>
              <a:defRPr/>
            </a:pPr>
            <a:r>
              <a:rPr lang="ja-JP" altLang="en-US" dirty="0">
                <a:latin typeface="HGP創英角ﾎﾟｯﾌﾟ体" panose="040B0A00000000000000" pitchFamily="50" charset="-128"/>
                <a:ea typeface="HGP創英角ﾎﾟｯﾌﾟ体" panose="040B0A00000000000000" pitchFamily="50" charset="-128"/>
              </a:rPr>
              <a:t>　　　　　　</a:t>
            </a:r>
            <a:endParaRPr lang="en-US" altLang="ja-JP" sz="4200" dirty="0">
              <a:solidFill>
                <a:srgbClr val="0000FF"/>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5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7175"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9224" y="2237887"/>
            <a:ext cx="13287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839163" y="1174697"/>
            <a:ext cx="299831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defRPr/>
            </a:pPr>
            <a:r>
              <a:rPr kumimoji="1" lang="ja-JP" altLang="en-US" sz="5000" dirty="0">
                <a:solidFill>
                  <a:srgbClr val="FF3300"/>
                </a:solidFill>
                <a:effectLst>
                  <a:outerShdw blurRad="38100" dist="38100" dir="2700000" algn="tl">
                    <a:srgbClr val="C0C0C0"/>
                  </a:outerShdw>
                </a:effectLst>
                <a:latin typeface="ＭＳ Ｐゴシック" panose="020B0600070205080204" pitchFamily="50" charset="-128"/>
              </a:rPr>
              <a:t>答えは・・・</a:t>
            </a:r>
            <a:r>
              <a:rPr kumimoji="1" lang="ja-JP" altLang="en-US" sz="5000" dirty="0">
                <a:solidFill>
                  <a:srgbClr val="FF0000"/>
                </a:solidFill>
                <a:effectLst>
                  <a:outerShdw blurRad="38100" dist="38100" dir="2700000" algn="tl">
                    <a:srgbClr val="C0C0C0"/>
                  </a:outerShdw>
                </a:effectLst>
                <a:latin typeface="ＭＳ Ｐゴシック" panose="020B0600070205080204" pitchFamily="50" charset="-128"/>
              </a:rPr>
              <a:t>　</a:t>
            </a:r>
            <a:endParaRPr kumimoji="1" lang="en-US" altLang="ja-JP" sz="5000" dirty="0">
              <a:solidFill>
                <a:srgbClr val="0000CC"/>
              </a:solidFill>
              <a:effectLst>
                <a:outerShdw blurRad="38100" dist="38100" dir="2700000" algn="tl">
                  <a:srgbClr val="C0C0C0"/>
                </a:outerShdw>
              </a:effectLst>
              <a:latin typeface="ＭＳ Ｐゴシック" panose="020B0600070205080204" pitchFamily="50" charset="-128"/>
            </a:endParaRPr>
          </a:p>
        </p:txBody>
      </p:sp>
      <p:sp>
        <p:nvSpPr>
          <p:cNvPr id="8" name="コンテンツ プレースホルダー 8"/>
          <p:cNvSpPr>
            <a:spLocks noGrp="1"/>
          </p:cNvSpPr>
          <p:nvPr>
            <p:ph sz="half" idx="1"/>
          </p:nvPr>
        </p:nvSpPr>
        <p:spPr>
          <a:xfrm>
            <a:off x="3032643" y="2351454"/>
            <a:ext cx="4857015" cy="890385"/>
          </a:xfrm>
        </p:spPr>
        <p:txBody>
          <a:bodyPr/>
          <a:lstStyle/>
          <a:p>
            <a:pPr marL="0" indent="0">
              <a:spcBef>
                <a:spcPts val="1000"/>
              </a:spcBef>
              <a:buFontTx/>
              <a:buNone/>
              <a:defRPr/>
            </a:pP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ゾウ 約</a:t>
            </a:r>
            <a:r>
              <a:rPr lang="en-US" altLang="ja-JP"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120</a:t>
            </a: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万頭</a:t>
            </a:r>
            <a:endParaRPr lang="en-US" altLang="ja-JP"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r>
              <a:rPr lang="en-US" altLang="ja-JP"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612</a:t>
            </a:r>
            <a:r>
              <a:rPr lang="ja-JP" altLang="en-US" sz="5000" dirty="0">
                <a:solidFill>
                  <a:srgbClr val="0000FF"/>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万トン） </a:t>
            </a: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marL="0" indent="0">
              <a:spcBef>
                <a:spcPts val="1000"/>
              </a:spcBef>
              <a:buFontTx/>
              <a:buNone/>
              <a:defRPr/>
            </a:pPr>
            <a:r>
              <a:rPr lang="ja-JP" altLang="en-US" sz="4000" dirty="0">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948" y="4003637"/>
            <a:ext cx="1613208" cy="2317878"/>
          </a:xfrm>
          <a:prstGeom prst="rect">
            <a:avLst/>
          </a:prstGeom>
        </p:spPr>
      </p:pic>
      <p:grpSp>
        <p:nvGrpSpPr>
          <p:cNvPr id="12" name="グループ化 11"/>
          <p:cNvGrpSpPr/>
          <p:nvPr/>
        </p:nvGrpSpPr>
        <p:grpSpPr>
          <a:xfrm>
            <a:off x="3478311" y="4395758"/>
            <a:ext cx="3225412" cy="1655137"/>
            <a:chOff x="3233169" y="3984979"/>
            <a:chExt cx="3650689" cy="1739360"/>
          </a:xfrm>
        </p:grpSpPr>
        <p:sp>
          <p:nvSpPr>
            <p:cNvPr id="14" name="円形吹き出し 13"/>
            <p:cNvSpPr/>
            <p:nvPr/>
          </p:nvSpPr>
          <p:spPr>
            <a:xfrm>
              <a:off x="3233169" y="3984979"/>
              <a:ext cx="3650689" cy="1739360"/>
            </a:xfrm>
            <a:prstGeom prst="wedgeEllipseCallout">
              <a:avLst>
                <a:gd name="adj1" fmla="val -61106"/>
                <a:gd name="adj2" fmla="val 3950"/>
              </a:avLst>
            </a:prstGeom>
            <a:noFill/>
            <a:ln w="50800">
              <a:solidFill>
                <a:srgbClr val="FF6600"/>
              </a:solidFill>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spcBef>
                  <a:spcPct val="0"/>
                </a:spcBef>
                <a:spcAft>
                  <a:spcPct val="0"/>
                </a:spcAft>
                <a:defRPr/>
              </a:pPr>
              <a:endParaRPr kumimoji="1" lang="ja-JP" altLang="en-US" sz="1200">
                <a:solidFill>
                  <a:srgbClr val="000000"/>
                </a:solidFill>
              </a:endParaRPr>
            </a:p>
          </p:txBody>
        </p:sp>
        <p:sp>
          <p:nvSpPr>
            <p:cNvPr id="15" name="テキスト ボックス 14"/>
            <p:cNvSpPr txBox="1"/>
            <p:nvPr/>
          </p:nvSpPr>
          <p:spPr>
            <a:xfrm>
              <a:off x="3598809" y="4329604"/>
              <a:ext cx="3285049" cy="1067346"/>
            </a:xfrm>
            <a:prstGeom prst="rect">
              <a:avLst/>
            </a:prstGeom>
            <a:noFill/>
          </p:spPr>
          <p:txBody>
            <a:bodyPr wrap="square" rtlCol="0">
              <a:spAutoFit/>
            </a:bodyPr>
            <a:lstStyle/>
            <a:p>
              <a:pPr defTabSz="914400" eaLnBrk="0" fontAlgn="base" hangingPunct="0">
                <a:spcBef>
                  <a:spcPct val="0"/>
                </a:spcBef>
                <a:spcAft>
                  <a:spcPct val="0"/>
                </a:spcAft>
                <a:defRPr/>
              </a:pPr>
              <a:r>
                <a:rPr kumimoji="1" lang="ja-JP" altLang="en-US" sz="3000" dirty="0">
                  <a:solidFill>
                    <a:srgbClr val="FF6600"/>
                  </a:solidFill>
                  <a:latin typeface="HG創英角ﾎﾟｯﾌﾟ体" panose="040B0A09000000000000" pitchFamily="49" charset="-128"/>
                  <a:ea typeface="HG創英角ﾎﾟｯﾌﾟ体" panose="040B0A09000000000000" pitchFamily="49" charset="-128"/>
                </a:rPr>
                <a:t>静岡市の</a:t>
              </a:r>
              <a:r>
                <a:rPr kumimoji="1" lang="ja-JP" altLang="en-US" sz="3000" dirty="0" smtClean="0">
                  <a:solidFill>
                    <a:srgbClr val="FF6600"/>
                  </a:solidFill>
                  <a:latin typeface="HG創英角ﾎﾟｯﾌﾟ体" panose="040B0A09000000000000" pitchFamily="49" charset="-128"/>
                  <a:ea typeface="HG創英角ﾎﾟｯﾌﾟ体" panose="040B0A09000000000000" pitchFamily="49" charset="-128"/>
                </a:rPr>
                <a:t>人口</a:t>
              </a:r>
              <a:endParaRPr kumimoji="1" lang="en-US" altLang="ja-JP" sz="3000" dirty="0" smtClean="0">
                <a:solidFill>
                  <a:srgbClr val="FF6600"/>
                </a:solidFill>
                <a:latin typeface="HG創英角ﾎﾟｯﾌﾟ体" panose="040B0A09000000000000" pitchFamily="49" charset="-128"/>
                <a:ea typeface="HG創英角ﾎﾟｯﾌﾟ体" panose="040B0A09000000000000" pitchFamily="49" charset="-128"/>
              </a:endParaRPr>
            </a:p>
            <a:p>
              <a:pPr defTabSz="914400" eaLnBrk="0" fontAlgn="base" hangingPunct="0">
                <a:spcBef>
                  <a:spcPct val="0"/>
                </a:spcBef>
                <a:spcAft>
                  <a:spcPct val="0"/>
                </a:spcAft>
                <a:defRPr/>
              </a:pPr>
              <a:r>
                <a:rPr kumimoji="1" lang="ja-JP" altLang="en-US" sz="3000" dirty="0" smtClean="0">
                  <a:solidFill>
                    <a:srgbClr val="FF6600"/>
                  </a:solidFill>
                  <a:latin typeface="HG創英角ﾎﾟｯﾌﾟ体" panose="040B0A09000000000000" pitchFamily="49" charset="-128"/>
                  <a:ea typeface="HG創英角ﾎﾟｯﾌﾟ体" panose="040B0A09000000000000" pitchFamily="49" charset="-128"/>
                </a:rPr>
                <a:t>より</a:t>
              </a:r>
              <a:r>
                <a:rPr kumimoji="1" lang="ja-JP" altLang="en-US" sz="3000" dirty="0">
                  <a:solidFill>
                    <a:srgbClr val="FF6600"/>
                  </a:solidFill>
                  <a:latin typeface="HG創英角ﾎﾟｯﾌﾟ体" panose="040B0A09000000000000" pitchFamily="49" charset="-128"/>
                  <a:ea typeface="HG創英角ﾎﾟｯﾌﾟ体" panose="040B0A09000000000000" pitchFamily="49" charset="-128"/>
                </a:rPr>
                <a:t>も</a:t>
              </a:r>
              <a:r>
                <a:rPr kumimoji="1" lang="ja-JP" altLang="en-US" sz="3000" dirty="0" smtClean="0">
                  <a:solidFill>
                    <a:srgbClr val="FF6600"/>
                  </a:solidFill>
                  <a:latin typeface="HG創英角ﾎﾟｯﾌﾟ体" panose="040B0A09000000000000" pitchFamily="49" charset="-128"/>
                  <a:ea typeface="HG創英角ﾎﾟｯﾌﾟ体" panose="040B0A09000000000000" pitchFamily="49" charset="-128"/>
                </a:rPr>
                <a:t>多い！</a:t>
              </a:r>
              <a:endParaRPr kumimoji="1" lang="en-US" altLang="ja-JP" sz="3000" dirty="0">
                <a:solidFill>
                  <a:srgbClr val="FF6600"/>
                </a:solidFill>
                <a:latin typeface="HG創英角ﾎﾟｯﾌﾟ体" panose="040B0A09000000000000" pitchFamily="49" charset="-128"/>
                <a:ea typeface="HG創英角ﾎﾟｯﾌﾟ体" panose="040B0A09000000000000" pitchFamily="49" charset="-128"/>
              </a:endParaRPr>
            </a:p>
          </p:txBody>
        </p:sp>
      </p:grpSp>
    </p:spTree>
    <p:extLst>
      <p:ext uri="{BB962C8B-B14F-4D97-AF65-F5344CB8AC3E}">
        <p14:creationId xmlns:p14="http://schemas.microsoft.com/office/powerpoint/2010/main" val="119971855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2763" y="387146"/>
            <a:ext cx="8900855" cy="1127797"/>
          </a:xfrm>
        </p:spPr>
        <p:txBody>
          <a:bodyPr/>
          <a:lstStyle/>
          <a:p>
            <a:r>
              <a:rPr lang="ja-JP" altLang="en-US" sz="5200" dirty="0">
                <a:solidFill>
                  <a:schemeClr val="tx1"/>
                </a:solidFill>
                <a:latin typeface="HGP創英角ﾎﾟｯﾌﾟ体" panose="040B0A00000000000000" pitchFamily="50" charset="-128"/>
                <a:ea typeface="HGP創英角ﾎﾟｯﾌﾟ体" panose="040B0A00000000000000" pitchFamily="50" charset="-128"/>
              </a:rPr>
              <a:t>日本の</a:t>
            </a:r>
            <a:r>
              <a:rPr lang="en-US" altLang="ja-JP" sz="5200" dirty="0">
                <a:solidFill>
                  <a:schemeClr val="tx1"/>
                </a:solidFill>
                <a:latin typeface="HGP創英角ﾎﾟｯﾌﾟ体" panose="040B0A00000000000000" pitchFamily="50" charset="-128"/>
                <a:ea typeface="HGP創英角ﾎﾟｯﾌﾟ体" panose="040B0A00000000000000" pitchFamily="50" charset="-128"/>
              </a:rPr>
              <a:t>1</a:t>
            </a:r>
            <a:r>
              <a:rPr lang="ja-JP" altLang="en-US" sz="5200" dirty="0">
                <a:solidFill>
                  <a:schemeClr val="tx1"/>
                </a:solidFill>
                <a:latin typeface="HGP創英角ﾎﾟｯﾌﾟ体" panose="040B0A00000000000000" pitchFamily="50" charset="-128"/>
                <a:ea typeface="HGP創英角ﾎﾟｯﾌﾟ体" panose="040B0A00000000000000" pitchFamily="50" charset="-128"/>
              </a:rPr>
              <a:t>年間の食品ロス量</a:t>
            </a:r>
            <a:r>
              <a:rPr lang="ja-JP" altLang="en-US" sz="6000" dirty="0">
                <a:latin typeface="HGP創英角ﾎﾟｯﾌﾟ体" panose="040B0A00000000000000" pitchFamily="50" charset="-128"/>
                <a:ea typeface="HGP創英角ﾎﾟｯﾌﾟ体" panose="040B0A00000000000000" pitchFamily="50" charset="-128"/>
              </a:rPr>
              <a:t>　</a:t>
            </a:r>
            <a:r>
              <a:rPr lang="en-US" altLang="ja-JP" sz="6000" dirty="0">
                <a:latin typeface="HGP創英角ﾎﾟｯﾌﾟ体" panose="040B0A00000000000000" pitchFamily="50" charset="-128"/>
                <a:ea typeface="HGP創英角ﾎﾟｯﾌﾟ体" panose="040B0A00000000000000" pitchFamily="50" charset="-128"/>
              </a:rPr>
              <a:t/>
            </a:r>
            <a:br>
              <a:rPr lang="en-US" altLang="ja-JP" sz="6000" dirty="0">
                <a:latin typeface="HGP創英角ﾎﾟｯﾌﾟ体" panose="040B0A00000000000000" pitchFamily="50" charset="-128"/>
                <a:ea typeface="HGP創英角ﾎﾟｯﾌﾟ体" panose="040B0A00000000000000" pitchFamily="50" charset="-128"/>
              </a:rPr>
            </a:br>
            <a:r>
              <a:rPr lang="en-US" altLang="ja-JP" sz="6000" dirty="0">
                <a:latin typeface="HGP創英角ﾎﾟｯﾌﾟ体" panose="040B0A00000000000000" pitchFamily="50" charset="-128"/>
                <a:ea typeface="HGP創英角ﾎﾟｯﾌﾟ体" panose="040B0A00000000000000" pitchFamily="50" charset="-128"/>
              </a:rPr>
              <a:t> </a:t>
            </a:r>
            <a:r>
              <a:rPr lang="en-US" altLang="ja-JP" sz="6000" u="wavyHeavy" dirty="0">
                <a:solidFill>
                  <a:srgbClr val="0000FF"/>
                </a:solidFill>
                <a:latin typeface="HGP創英角ﾎﾟｯﾌﾟ体" panose="040B0A00000000000000" pitchFamily="50" charset="-128"/>
                <a:ea typeface="HGP創英角ﾎﾟｯﾌﾟ体" panose="040B0A00000000000000" pitchFamily="50" charset="-128"/>
              </a:rPr>
              <a:t>612</a:t>
            </a:r>
            <a:r>
              <a:rPr lang="ja-JP" altLang="en-US" sz="6000" u="wavyHeavy" dirty="0">
                <a:solidFill>
                  <a:srgbClr val="0000FF"/>
                </a:solidFill>
                <a:latin typeface="HGP創英角ﾎﾟｯﾌﾟ体" panose="040B0A00000000000000" pitchFamily="50" charset="-128"/>
                <a:ea typeface="HGP創英角ﾎﾟｯﾌﾟ体" panose="040B0A00000000000000" pitchFamily="50" charset="-128"/>
              </a:rPr>
              <a:t>万トン</a:t>
            </a:r>
            <a:endParaRPr kumimoji="1" lang="ja-JP" altLang="en-US" sz="6000"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テキスト ボックス 1"/>
          <p:cNvSpPr txBox="1"/>
          <p:nvPr/>
        </p:nvSpPr>
        <p:spPr>
          <a:xfrm>
            <a:off x="1063085" y="2299386"/>
            <a:ext cx="8450627" cy="13505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defRPr/>
            </a:pP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日本中の人が</a:t>
            </a:r>
            <a:endParaRPr kumimoji="1" lang="en-US" altLang="ja-JP" sz="40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defRPr/>
            </a:pP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毎日</a:t>
            </a:r>
            <a:r>
              <a:rPr kumimoji="1" lang="ja-JP" altLang="en-US" sz="4000" b="1" dirty="0">
                <a:solidFill>
                  <a:srgbClr val="0070C0"/>
                </a:solidFill>
                <a:latin typeface="HG丸ｺﾞｼｯｸM-PRO" panose="020F0600000000000000" pitchFamily="50" charset="-128"/>
                <a:ea typeface="HG丸ｺﾞｼｯｸM-PRO" panose="020F0600000000000000" pitchFamily="50" charset="-128"/>
              </a:rPr>
              <a:t>お茶椀一杯</a:t>
            </a:r>
            <a:r>
              <a:rPr kumimoji="1" lang="ja-JP" altLang="en-US" sz="4000" b="1" dirty="0">
                <a:solidFill>
                  <a:srgbClr val="FF0000"/>
                </a:solidFill>
                <a:latin typeface="HG丸ｺﾞｼｯｸM-PRO" panose="020F0600000000000000" pitchFamily="50" charset="-128"/>
                <a:ea typeface="HG丸ｺﾞｼｯｸM-PRO" panose="020F0600000000000000" pitchFamily="50" charset="-128"/>
              </a:rPr>
              <a:t>捨てている量！</a:t>
            </a:r>
            <a:endParaRPr kumimoji="1" lang="en-US" altLang="ja-JP" sz="4000" b="1" dirty="0">
              <a:ln w="22225">
                <a:noFill/>
                <a:prstDash val="solid"/>
              </a:ln>
              <a:solidFill>
                <a:srgbClr val="00CC00"/>
              </a:solidFill>
              <a:latin typeface="HGP創英角ﾎﾟｯﾌﾟ体" panose="040B0A00000000000000" pitchFamily="50" charset="-128"/>
              <a:ea typeface="HGP創英角ﾎﾟｯﾌﾟ体" panose="040B0A00000000000000" pitchFamily="50" charset="-128"/>
            </a:endParaRPr>
          </a:p>
        </p:txBody>
      </p:sp>
      <p:sp>
        <p:nvSpPr>
          <p:cNvPr id="7" name="角丸四角形 6"/>
          <p:cNvSpPr/>
          <p:nvPr/>
        </p:nvSpPr>
        <p:spPr>
          <a:xfrm>
            <a:off x="676425" y="2166656"/>
            <a:ext cx="8255397" cy="1491918"/>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1200">
              <a:solidFill>
                <a:srgbClr val="FFFFFF"/>
              </a:solidFill>
            </a:endParaRPr>
          </a:p>
        </p:txBody>
      </p:sp>
      <p:sp>
        <p:nvSpPr>
          <p:cNvPr id="9" name="テキスト ボックス 2">
            <a:extLst>
              <a:ext uri="{FF2B5EF4-FFF2-40B4-BE49-F238E27FC236}">
                <a16:creationId xmlns:a16="http://schemas.microsoft.com/office/drawing/2014/main" id="{4C39909B-D240-4B31-BC94-C99103E7B737}"/>
              </a:ext>
            </a:extLst>
          </p:cNvPr>
          <p:cNvSpPr txBox="1"/>
          <p:nvPr/>
        </p:nvSpPr>
        <p:spPr>
          <a:xfrm>
            <a:off x="676425" y="3757469"/>
            <a:ext cx="5814315" cy="5866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spcBef>
                <a:spcPct val="0"/>
              </a:spcBef>
              <a:spcAft>
                <a:spcPct val="0"/>
              </a:spcAft>
              <a:defRPr/>
            </a:pPr>
            <a:r>
              <a:rPr kumimoji="1" lang="ja-JP" altLang="en-US" sz="4000" dirty="0">
                <a:solidFill>
                  <a:srgbClr val="008000"/>
                </a:solidFill>
                <a:latin typeface="HGP創英角ﾎﾟｯﾌﾟ体" panose="040B0A00000000000000" pitchFamily="50" charset="-128"/>
                <a:ea typeface="HGP創英角ﾎﾟｯﾌﾟ体" panose="040B0A00000000000000" pitchFamily="50" charset="-128"/>
              </a:rPr>
              <a:t>どこで捨てられているの？</a:t>
            </a:r>
            <a:endParaRPr kumimoji="1" lang="en-US" altLang="ja-JP" sz="40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535" y="1340125"/>
            <a:ext cx="1934052" cy="1754140"/>
          </a:xfrm>
          <a:prstGeom prst="rect">
            <a:avLst/>
          </a:prstGeom>
        </p:spPr>
      </p:pic>
      <p:graphicFrame>
        <p:nvGraphicFramePr>
          <p:cNvPr id="23" name="グラフ 22"/>
          <p:cNvGraphicFramePr/>
          <p:nvPr>
            <p:extLst/>
          </p:nvPr>
        </p:nvGraphicFramePr>
        <p:xfrm>
          <a:off x="2787050" y="4443017"/>
          <a:ext cx="4497049" cy="2146138"/>
        </p:xfrm>
        <a:graphic>
          <a:graphicData uri="http://schemas.openxmlformats.org/drawingml/2006/chart">
            <c:chart xmlns:c="http://schemas.openxmlformats.org/drawingml/2006/chart" xmlns:r="http://schemas.openxmlformats.org/officeDocument/2006/relationships" r:id="rId4"/>
          </a:graphicData>
        </a:graphic>
      </p:graphicFrame>
      <p:sp>
        <p:nvSpPr>
          <p:cNvPr id="8" name="正方形/長方形 7"/>
          <p:cNvSpPr/>
          <p:nvPr/>
        </p:nvSpPr>
        <p:spPr>
          <a:xfrm>
            <a:off x="5576343" y="6172506"/>
            <a:ext cx="2578306" cy="51552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lnSpc>
                <a:spcPts val="3300"/>
              </a:lnSpc>
              <a:spcBef>
                <a:spcPct val="0"/>
              </a:spcBef>
              <a:spcAft>
                <a:spcPct val="0"/>
              </a:spcAft>
              <a:defRPr/>
            </a:pPr>
            <a:r>
              <a:rPr kumimoji="1" lang="ja-JP" altLang="en-US" sz="1500" dirty="0">
                <a:ln>
                  <a:solidFill>
                    <a:srgbClr val="000000"/>
                  </a:solidFill>
                </a:ln>
                <a:solidFill>
                  <a:srgbClr val="000000"/>
                </a:solidFill>
                <a:latin typeface="ＭＳ ゴシック" panose="020B0609070205080204" pitchFamily="49" charset="-128"/>
                <a:ea typeface="ＭＳ ゴシック" panose="020B0609070205080204" pitchFamily="49" charset="-128"/>
              </a:rPr>
              <a:t>出典：農林水産省</a:t>
            </a:r>
            <a:r>
              <a:rPr kumimoji="1" lang="en-US" altLang="ja-JP" sz="1500" dirty="0">
                <a:ln>
                  <a:solidFill>
                    <a:srgbClr val="000000"/>
                  </a:solidFill>
                </a:ln>
                <a:solidFill>
                  <a:srgbClr val="000000"/>
                </a:solidFill>
                <a:latin typeface="ＭＳ ゴシック" panose="020B0609070205080204" pitchFamily="49" charset="-128"/>
                <a:ea typeface="ＭＳ ゴシック" panose="020B0609070205080204" pitchFamily="49" charset="-128"/>
              </a:rPr>
              <a:t>HP</a:t>
            </a:r>
            <a:r>
              <a:rPr kumimoji="1" lang="ja-JP" altLang="en-US" sz="1500" dirty="0">
                <a:ln>
                  <a:solidFill>
                    <a:srgbClr val="000000"/>
                  </a:solidFill>
                </a:ln>
                <a:solidFill>
                  <a:srgbClr val="000000"/>
                </a:solidFill>
                <a:latin typeface="ＭＳ ゴシック" panose="020B0609070205080204" pitchFamily="49" charset="-128"/>
                <a:ea typeface="ＭＳ ゴシック" panose="020B0609070205080204" pitchFamily="49" charset="-128"/>
              </a:rPr>
              <a:t>参照</a:t>
            </a:r>
            <a:endParaRPr kumimoji="1" lang="en-US" altLang="ja-JP" sz="1500" dirty="0">
              <a:ln>
                <a:solidFill>
                  <a:srgbClr val="000000"/>
                </a:solidFill>
              </a:ln>
              <a:solidFill>
                <a:srgbClr val="000000"/>
              </a:solidFill>
              <a:latin typeface="ＭＳ ゴシック" panose="020B0609070205080204" pitchFamily="49" charset="-128"/>
              <a:ea typeface="ＭＳ ゴシック" panose="020B0609070205080204" pitchFamily="49" charset="-128"/>
            </a:endParaRPr>
          </a:p>
        </p:txBody>
      </p:sp>
      <p:grpSp>
        <p:nvGrpSpPr>
          <p:cNvPr id="10" name="グループ化 9"/>
          <p:cNvGrpSpPr/>
          <p:nvPr/>
        </p:nvGrpSpPr>
        <p:grpSpPr>
          <a:xfrm>
            <a:off x="405666" y="4980331"/>
            <a:ext cx="3177916" cy="1460592"/>
            <a:chOff x="481194" y="5128564"/>
            <a:chExt cx="3177916" cy="1460592"/>
          </a:xfrm>
        </p:grpSpPr>
        <p:sp>
          <p:nvSpPr>
            <p:cNvPr id="11" name="正方形/長方形 10"/>
            <p:cNvSpPr/>
            <p:nvPr/>
          </p:nvSpPr>
          <p:spPr>
            <a:xfrm>
              <a:off x="481194" y="5227244"/>
              <a:ext cx="3177916" cy="1361911"/>
            </a:xfrm>
            <a:prstGeom prst="rect">
              <a:avLst/>
            </a:prstGeom>
            <a:ln>
              <a:noFill/>
            </a:ln>
          </p:spPr>
          <p:txBody>
            <a:bodyPr wrap="square">
              <a:spAutoFit/>
            </a:bodyPr>
            <a:lstStyle/>
            <a:p>
              <a:pPr defTabSz="914400" eaLnBrk="0" fontAlgn="base" hangingPunct="0">
                <a:lnSpc>
                  <a:spcPts val="3300"/>
                </a:lnSpc>
                <a:spcBef>
                  <a:spcPct val="0"/>
                </a:spcBef>
                <a:spcAft>
                  <a:spcPct val="0"/>
                </a:spcAft>
              </a:pPr>
              <a:r>
                <a:rPr kumimoji="1" lang="ja-JP" altLang="en-US" sz="2500" b="1" dirty="0">
                  <a:ln>
                    <a:solidFill>
                      <a:srgbClr val="0000FF"/>
                    </a:solidFill>
                  </a:ln>
                  <a:solidFill>
                    <a:srgbClr val="000000"/>
                  </a:solidFill>
                  <a:latin typeface="HG丸ｺﾞｼｯｸM-PRO" panose="020F0600000000000000" pitchFamily="50" charset="-128"/>
                  <a:ea typeface="HG丸ｺﾞｼｯｸM-PRO" panose="020F0600000000000000" pitchFamily="50" charset="-128"/>
                </a:rPr>
                <a:t>スーパーやコンビニの売れ残り、レストランの食べ残し</a:t>
              </a:r>
              <a:endParaRPr kumimoji="1" lang="en-US" altLang="ja-JP" sz="2500" b="1" dirty="0">
                <a:ln>
                  <a:solidFill>
                    <a:srgbClr val="0000FF"/>
                  </a:solidFill>
                </a:ln>
                <a:solidFill>
                  <a:srgbClr val="000000"/>
                </a:solidFill>
                <a:latin typeface="HG丸ｺﾞｼｯｸM-PRO" panose="020F0600000000000000" pitchFamily="50" charset="-128"/>
                <a:ea typeface="HG丸ｺﾞｼｯｸM-PRO" panose="020F0600000000000000" pitchFamily="50" charset="-128"/>
              </a:endParaRPr>
            </a:p>
          </p:txBody>
        </p:sp>
        <p:sp>
          <p:nvSpPr>
            <p:cNvPr id="12" name="角丸四角形吹き出し 11"/>
            <p:cNvSpPr/>
            <p:nvPr/>
          </p:nvSpPr>
          <p:spPr>
            <a:xfrm>
              <a:off x="481194" y="5128564"/>
              <a:ext cx="3115588" cy="1460592"/>
            </a:xfrm>
            <a:prstGeom prst="wedgeRoundRectCallout">
              <a:avLst>
                <a:gd name="adj1" fmla="val 60027"/>
                <a:gd name="adj2" fmla="val 5136"/>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grpSp>
    </p:spTree>
    <p:extLst>
      <p:ext uri="{BB962C8B-B14F-4D97-AF65-F5344CB8AC3E}">
        <p14:creationId xmlns:p14="http://schemas.microsoft.com/office/powerpoint/2010/main" val="373922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23" grpId="0">
        <p:bldAsOne/>
      </p:bldGraphic>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p:cNvGraphicFramePr>
            <a:graphicFrameLocks noGrp="1"/>
          </p:cNvGraphicFramePr>
          <p:nvPr>
            <p:ph idx="1"/>
          </p:nvPr>
        </p:nvGraphicFramePr>
        <p:xfrm>
          <a:off x="274719" y="1139252"/>
          <a:ext cx="8763623" cy="5718748"/>
        </p:xfrm>
        <a:graphic>
          <a:graphicData uri="http://schemas.openxmlformats.org/drawingml/2006/chart">
            <c:chart xmlns:c="http://schemas.openxmlformats.org/drawingml/2006/chart" xmlns:r="http://schemas.openxmlformats.org/officeDocument/2006/relationships" r:id="rId3"/>
          </a:graphicData>
        </a:graphic>
      </p:graphicFrame>
      <p:sp>
        <p:nvSpPr>
          <p:cNvPr id="5" name="タイトル 1"/>
          <p:cNvSpPr>
            <a:spLocks noGrp="1"/>
          </p:cNvSpPr>
          <p:nvPr>
            <p:ph type="title"/>
          </p:nvPr>
        </p:nvSpPr>
        <p:spPr>
          <a:xfrm>
            <a:off x="0" y="299883"/>
            <a:ext cx="9283385" cy="1143000"/>
          </a:xfrm>
        </p:spPr>
        <p:txBody>
          <a:bodyPr/>
          <a:lstStyle/>
          <a:p>
            <a:r>
              <a:rPr lang="ja-JP" altLang="en-US" sz="5000" u="wavyHeavy" dirty="0">
                <a:solidFill>
                  <a:schemeClr val="tx1"/>
                </a:solidFill>
                <a:latin typeface="HGP創英角ﾎﾟｯﾌﾟ体" panose="040B0A00000000000000" pitchFamily="50" charset="-128"/>
                <a:ea typeface="HGP創英角ﾎﾟｯﾌﾟ体" panose="040B0A00000000000000" pitchFamily="50" charset="-128"/>
              </a:rPr>
              <a:t>家から</a:t>
            </a:r>
            <a:r>
              <a:rPr lang="ja-JP" altLang="en-US" sz="5000" dirty="0">
                <a:solidFill>
                  <a:srgbClr val="FF0000"/>
                </a:solidFill>
                <a:latin typeface="HGP創英角ﾎﾟｯﾌﾟ体" panose="040B0A00000000000000" pitchFamily="50" charset="-128"/>
                <a:ea typeface="HGP創英角ﾎﾟｯﾌﾟ体" panose="040B0A00000000000000" pitchFamily="50" charset="-128"/>
              </a:rPr>
              <a:t>出る食品ロスには</a:t>
            </a:r>
            <a:r>
              <a:rPr lang="en-US" altLang="ja-JP" sz="5000" dirty="0">
                <a:solidFill>
                  <a:srgbClr val="FF0000"/>
                </a:solidFill>
                <a:latin typeface="HGP創英角ﾎﾟｯﾌﾟ体" panose="040B0A00000000000000" pitchFamily="50" charset="-128"/>
                <a:ea typeface="HGP創英角ﾎﾟｯﾌﾟ体" panose="040B0A00000000000000" pitchFamily="50" charset="-128"/>
              </a:rPr>
              <a:t/>
            </a:r>
            <a:br>
              <a:rPr lang="en-US" altLang="ja-JP" sz="5000" dirty="0">
                <a:solidFill>
                  <a:srgbClr val="FF0000"/>
                </a:solidFill>
                <a:latin typeface="HGP創英角ﾎﾟｯﾌﾟ体" panose="040B0A00000000000000" pitchFamily="50" charset="-128"/>
                <a:ea typeface="HGP創英角ﾎﾟｯﾌﾟ体" panose="040B0A00000000000000" pitchFamily="50" charset="-128"/>
              </a:rPr>
            </a:br>
            <a:r>
              <a:rPr lang="ja-JP" altLang="en-US" sz="5000" dirty="0">
                <a:solidFill>
                  <a:srgbClr val="FF0000"/>
                </a:solidFill>
                <a:latin typeface="HGP創英角ﾎﾟｯﾌﾟ体" panose="040B0A00000000000000" pitchFamily="50" charset="-128"/>
                <a:ea typeface="HGP創英角ﾎﾟｯﾌﾟ体" panose="040B0A00000000000000" pitchFamily="50" charset="-128"/>
              </a:rPr>
              <a:t>どんなものがあるの？</a:t>
            </a:r>
            <a:endParaRPr kumimoji="1" lang="ja-JP" altLang="en-US" sz="5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2" name="正方形/長方形 1"/>
          <p:cNvSpPr/>
          <p:nvPr/>
        </p:nvSpPr>
        <p:spPr>
          <a:xfrm>
            <a:off x="6541753" y="2120193"/>
            <a:ext cx="2496589" cy="938719"/>
          </a:xfrm>
          <a:prstGeom prst="rect">
            <a:avLst/>
          </a:prstGeom>
        </p:spPr>
        <p:txBody>
          <a:bodyPr wrap="square">
            <a:spAutoFit/>
          </a:bodyPr>
          <a:lstStyle/>
          <a:p>
            <a:pPr defTabSz="914400" eaLnBrk="0" fontAlgn="base" hangingPunct="0">
              <a:lnSpc>
                <a:spcPts val="3300"/>
              </a:lnSpc>
              <a:spcBef>
                <a:spcPct val="0"/>
              </a:spcBef>
              <a:spcAft>
                <a:spcPct val="0"/>
              </a:spcAft>
              <a:defRPr/>
            </a:pPr>
            <a:r>
              <a:rPr kumimoji="1" lang="ja-JP" altLang="en-US"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・買いすぎ</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defRPr/>
            </a:pPr>
            <a:r>
              <a:rPr kumimoji="1" lang="ja-JP" altLang="en-US"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・期限切れ</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6029793" y="5907240"/>
            <a:ext cx="3114207" cy="515526"/>
          </a:xfrm>
          <a:prstGeom prst="rect">
            <a:avLst/>
          </a:prstGeom>
        </p:spPr>
        <p:txBody>
          <a:bodyPr wrap="square">
            <a:spAutoFit/>
          </a:bodyPr>
          <a:lstStyle/>
          <a:p>
            <a:pPr defTabSz="914400" eaLnBrk="0" fontAlgn="base" hangingPunct="0">
              <a:lnSpc>
                <a:spcPts val="3300"/>
              </a:lnSpc>
              <a:spcBef>
                <a:spcPct val="0"/>
              </a:spcBef>
              <a:spcAft>
                <a:spcPct val="0"/>
              </a:spcAft>
              <a:defRPr/>
            </a:pPr>
            <a:r>
              <a:rPr kumimoji="1" lang="ja-JP" altLang="en-US" sz="3000" b="1" dirty="0">
                <a:ln w="0"/>
                <a:solidFill>
                  <a:srgbClr val="FF6600"/>
                </a:solidFill>
                <a:latin typeface="HG丸ｺﾞｼｯｸM-PRO" panose="020F0600000000000000" pitchFamily="50" charset="-128"/>
                <a:ea typeface="HG丸ｺﾞｼｯｸM-PRO" panose="020F0600000000000000" pitchFamily="50" charset="-128"/>
              </a:rPr>
              <a:t>・野菜、果物</a:t>
            </a:r>
            <a:endParaRPr kumimoji="1" lang="en-US" altLang="ja-JP" sz="3000" b="1" dirty="0">
              <a:ln w="0"/>
              <a:solidFill>
                <a:srgbClr val="FF6600"/>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169061" y="4020232"/>
            <a:ext cx="3072984" cy="938719"/>
          </a:xfrm>
          <a:prstGeom prst="rect">
            <a:avLst/>
          </a:prstGeom>
        </p:spPr>
        <p:txBody>
          <a:bodyPr wrap="square">
            <a:spAutoFit/>
          </a:bodyPr>
          <a:lstStyle/>
          <a:p>
            <a:pPr defTabSz="914400" eaLnBrk="0" fontAlgn="base" hangingPunct="0">
              <a:lnSpc>
                <a:spcPts val="3300"/>
              </a:lnSpc>
              <a:spcBef>
                <a:spcPct val="0"/>
              </a:spcBef>
              <a:spcAft>
                <a:spcPct val="0"/>
              </a:spcAft>
              <a:defRPr/>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・好き嫌い</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defRPr/>
            </a:pP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・作りすぎ</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2534247" y="3237077"/>
            <a:ext cx="1897583" cy="1077218"/>
          </a:xfrm>
          <a:prstGeom prst="rect">
            <a:avLst/>
          </a:prstGeom>
        </p:spPr>
        <p:txBody>
          <a:bodyPr wrap="square">
            <a:spAutoFit/>
          </a:bodyPr>
          <a:lstStyle/>
          <a:p>
            <a:pPr algn="ctr" defTabSz="914400" eaLnBrk="0" fontAlgn="base" hangingPunct="0">
              <a:spcBef>
                <a:spcPct val="0"/>
              </a:spcBef>
              <a:spcAft>
                <a:spcPct val="0"/>
              </a:spcAft>
              <a:defRPr/>
            </a:pPr>
            <a:r>
              <a:rPr kumimoji="1" lang="ja-JP" altLang="en-US" sz="3200" b="1" dirty="0">
                <a:solidFill>
                  <a:srgbClr val="000000"/>
                </a:solidFill>
                <a:latin typeface="ＭＳ Ｐゴシック"/>
              </a:rPr>
              <a:t>食べ残し</a:t>
            </a:r>
            <a:endParaRPr kumimoji="1" lang="en-US" altLang="ja-JP" sz="3200" b="1" dirty="0">
              <a:solidFill>
                <a:srgbClr val="000000"/>
              </a:solidFill>
              <a:latin typeface="ＭＳ Ｐゴシック"/>
            </a:endParaRPr>
          </a:p>
          <a:p>
            <a:pPr algn="ctr" defTabSz="914400" eaLnBrk="0" fontAlgn="base" hangingPunct="0">
              <a:spcBef>
                <a:spcPct val="0"/>
              </a:spcBef>
              <a:spcAft>
                <a:spcPct val="0"/>
              </a:spcAft>
              <a:defRPr/>
            </a:pPr>
            <a:r>
              <a:rPr kumimoji="1" lang="en-US" altLang="ja-JP" sz="3200" b="1" dirty="0">
                <a:solidFill>
                  <a:srgbClr val="000000"/>
                </a:solidFill>
                <a:latin typeface="ＭＳ Ｐゴシック"/>
              </a:rPr>
              <a:t>38</a:t>
            </a:r>
            <a:r>
              <a:rPr kumimoji="1" lang="ja-JP" altLang="en-US" sz="3200" b="1" dirty="0">
                <a:solidFill>
                  <a:srgbClr val="000000"/>
                </a:solidFill>
                <a:latin typeface="ＭＳ Ｐゴシック"/>
              </a:rPr>
              <a:t>％</a:t>
            </a:r>
            <a:endParaRPr kumimoji="1" lang="en-US" altLang="ja-JP" sz="3200" b="1" dirty="0">
              <a:solidFill>
                <a:srgbClr val="000000"/>
              </a:solidFill>
              <a:latin typeface="ＭＳ Ｐゴシック"/>
            </a:endParaRPr>
          </a:p>
        </p:txBody>
      </p:sp>
      <p:sp>
        <p:nvSpPr>
          <p:cNvPr id="9" name="正方形/長方形 8"/>
          <p:cNvSpPr/>
          <p:nvPr/>
        </p:nvSpPr>
        <p:spPr>
          <a:xfrm>
            <a:off x="3607237" y="4739762"/>
            <a:ext cx="2934516" cy="1692771"/>
          </a:xfrm>
          <a:prstGeom prst="rect">
            <a:avLst/>
          </a:prstGeom>
        </p:spPr>
        <p:txBody>
          <a:bodyPr wrap="square">
            <a:spAutoFit/>
          </a:bodyPr>
          <a:lstStyle/>
          <a:p>
            <a:pPr algn="ctr" defTabSz="914400" eaLnBrk="0" fontAlgn="base" hangingPunct="0">
              <a:spcBef>
                <a:spcPct val="0"/>
              </a:spcBef>
              <a:spcAft>
                <a:spcPct val="0"/>
              </a:spcAft>
              <a:defRPr/>
            </a:pPr>
            <a:r>
              <a:rPr kumimoji="1" lang="ja-JP" altLang="en-US" sz="3200" b="1" dirty="0" smtClean="0">
                <a:solidFill>
                  <a:srgbClr val="000000"/>
                </a:solidFill>
                <a:latin typeface="ＭＳ Ｐゴシック"/>
              </a:rPr>
              <a:t>過剰除去</a:t>
            </a:r>
            <a:endParaRPr kumimoji="1" lang="en-US" altLang="ja-JP" sz="3200" b="1" dirty="0" smtClean="0">
              <a:solidFill>
                <a:srgbClr val="000000"/>
              </a:solidFill>
              <a:latin typeface="ＭＳ Ｐゴシック"/>
            </a:endParaRPr>
          </a:p>
          <a:p>
            <a:pPr algn="ctr" defTabSz="914400" eaLnBrk="0" fontAlgn="base" hangingPunct="0">
              <a:spcBef>
                <a:spcPct val="0"/>
              </a:spcBef>
              <a:spcAft>
                <a:spcPct val="0"/>
              </a:spcAft>
              <a:defRPr/>
            </a:pPr>
            <a:r>
              <a:rPr kumimoji="1" lang="ja-JP" altLang="en-US" sz="2000" b="1" dirty="0" smtClean="0">
                <a:solidFill>
                  <a:srgbClr val="000000"/>
                </a:solidFill>
                <a:latin typeface="ＭＳ Ｐゴシック"/>
              </a:rPr>
              <a:t>食べられる</a:t>
            </a:r>
            <a:r>
              <a:rPr kumimoji="1" lang="ja-JP" altLang="en-US" sz="2000" b="1" dirty="0">
                <a:solidFill>
                  <a:srgbClr val="000000"/>
                </a:solidFill>
                <a:latin typeface="ＭＳ Ｐゴシック"/>
              </a:rPr>
              <a:t>部分</a:t>
            </a:r>
            <a:r>
              <a:rPr kumimoji="1" lang="ja-JP" altLang="en-US" sz="2000" b="1" dirty="0" smtClean="0">
                <a:solidFill>
                  <a:srgbClr val="000000"/>
                </a:solidFill>
                <a:latin typeface="ＭＳ Ｐゴシック"/>
              </a:rPr>
              <a:t>も</a:t>
            </a:r>
            <a:endParaRPr kumimoji="1" lang="en-US" altLang="ja-JP" sz="2000" b="1" dirty="0">
              <a:solidFill>
                <a:srgbClr val="000000"/>
              </a:solidFill>
              <a:latin typeface="ＭＳ Ｐゴシック"/>
            </a:endParaRPr>
          </a:p>
          <a:p>
            <a:pPr algn="ctr" defTabSz="914400" eaLnBrk="0" fontAlgn="base" hangingPunct="0">
              <a:spcBef>
                <a:spcPct val="0"/>
              </a:spcBef>
              <a:spcAft>
                <a:spcPct val="0"/>
              </a:spcAft>
              <a:defRPr/>
            </a:pPr>
            <a:r>
              <a:rPr kumimoji="1" lang="ja-JP" altLang="en-US" sz="2000" b="1" dirty="0" smtClean="0">
                <a:solidFill>
                  <a:srgbClr val="000000"/>
                </a:solidFill>
                <a:latin typeface="ＭＳ Ｐゴシック"/>
              </a:rPr>
              <a:t>捨てている</a:t>
            </a:r>
            <a:endParaRPr kumimoji="1" lang="en-US" altLang="ja-JP" sz="2000" b="1" dirty="0">
              <a:solidFill>
                <a:srgbClr val="000000"/>
              </a:solidFill>
              <a:latin typeface="ＭＳ Ｐゴシック"/>
            </a:endParaRPr>
          </a:p>
          <a:p>
            <a:pPr algn="ctr" defTabSz="914400" eaLnBrk="0" fontAlgn="base" hangingPunct="0">
              <a:spcBef>
                <a:spcPct val="0"/>
              </a:spcBef>
              <a:spcAft>
                <a:spcPct val="0"/>
              </a:spcAft>
              <a:defRPr/>
            </a:pPr>
            <a:r>
              <a:rPr kumimoji="1" lang="en-US" altLang="ja-JP" sz="3200" b="1" dirty="0">
                <a:solidFill>
                  <a:srgbClr val="000000"/>
                </a:solidFill>
                <a:latin typeface="ＭＳ Ｐゴシック"/>
              </a:rPr>
              <a:t>31</a:t>
            </a:r>
            <a:r>
              <a:rPr kumimoji="1" lang="ja-JP" altLang="en-US" sz="3200" b="1" dirty="0">
                <a:solidFill>
                  <a:srgbClr val="000000"/>
                </a:solidFill>
                <a:latin typeface="ＭＳ Ｐゴシック"/>
              </a:rPr>
              <a:t>％</a:t>
            </a:r>
            <a:endParaRPr kumimoji="1" lang="en-US" altLang="ja-JP" sz="3200" b="1" dirty="0">
              <a:solidFill>
                <a:srgbClr val="000000"/>
              </a:solidFill>
              <a:latin typeface="ＭＳ Ｐゴシック"/>
            </a:endParaRPr>
          </a:p>
        </p:txBody>
      </p:sp>
      <p:sp>
        <p:nvSpPr>
          <p:cNvPr id="10" name="正方形/長方形 9"/>
          <p:cNvSpPr/>
          <p:nvPr/>
        </p:nvSpPr>
        <p:spPr>
          <a:xfrm>
            <a:off x="4793775" y="2673710"/>
            <a:ext cx="1897583" cy="1815882"/>
          </a:xfrm>
          <a:prstGeom prst="rect">
            <a:avLst/>
          </a:prstGeom>
        </p:spPr>
        <p:txBody>
          <a:bodyPr wrap="square">
            <a:spAutoFit/>
          </a:bodyPr>
          <a:lstStyle/>
          <a:p>
            <a:pPr algn="ctr" defTabSz="914400" eaLnBrk="0" fontAlgn="base" hangingPunct="0">
              <a:spcBef>
                <a:spcPct val="0"/>
              </a:spcBef>
              <a:spcAft>
                <a:spcPct val="0"/>
              </a:spcAft>
              <a:defRPr/>
            </a:pPr>
            <a:r>
              <a:rPr kumimoji="1" lang="ja-JP" altLang="en-US" sz="3200" b="1" dirty="0" smtClean="0">
                <a:solidFill>
                  <a:srgbClr val="000000"/>
                </a:solidFill>
                <a:latin typeface="ＭＳ Ｐゴシック"/>
              </a:rPr>
              <a:t>直接</a:t>
            </a:r>
            <a:r>
              <a:rPr kumimoji="1" lang="ja-JP" altLang="en-US" sz="3200" b="1" dirty="0">
                <a:solidFill>
                  <a:srgbClr val="000000"/>
                </a:solidFill>
                <a:latin typeface="ＭＳ Ｐゴシック"/>
              </a:rPr>
              <a:t>廃棄</a:t>
            </a:r>
            <a:r>
              <a:rPr kumimoji="1" lang="ja-JP" altLang="en-US" sz="2400" b="1" dirty="0" smtClean="0">
                <a:solidFill>
                  <a:srgbClr val="000000"/>
                </a:solidFill>
                <a:latin typeface="ＭＳ Ｐゴシック"/>
              </a:rPr>
              <a:t>手</a:t>
            </a:r>
            <a:r>
              <a:rPr kumimoji="1" lang="ja-JP" altLang="en-US" sz="2400" b="1" dirty="0">
                <a:solidFill>
                  <a:srgbClr val="000000"/>
                </a:solidFill>
                <a:latin typeface="ＭＳ Ｐゴシック"/>
              </a:rPr>
              <a:t>つかずの食べ物</a:t>
            </a:r>
            <a:endParaRPr kumimoji="1" lang="en-US" altLang="ja-JP" sz="2400" b="1" dirty="0">
              <a:solidFill>
                <a:srgbClr val="000000"/>
              </a:solidFill>
              <a:latin typeface="ＭＳ Ｐゴシック"/>
            </a:endParaRPr>
          </a:p>
          <a:p>
            <a:pPr algn="ctr" defTabSz="914400" eaLnBrk="0" fontAlgn="base" hangingPunct="0">
              <a:spcBef>
                <a:spcPct val="0"/>
              </a:spcBef>
              <a:spcAft>
                <a:spcPct val="0"/>
              </a:spcAft>
              <a:defRPr/>
            </a:pPr>
            <a:r>
              <a:rPr kumimoji="1" lang="en-US" altLang="ja-JP" sz="3200" b="1" dirty="0">
                <a:solidFill>
                  <a:srgbClr val="000000"/>
                </a:solidFill>
                <a:latin typeface="ＭＳ Ｐゴシック"/>
              </a:rPr>
              <a:t>31</a:t>
            </a:r>
            <a:r>
              <a:rPr kumimoji="1" lang="ja-JP" altLang="en-US" sz="3200" b="1" dirty="0">
                <a:solidFill>
                  <a:srgbClr val="000000"/>
                </a:solidFill>
                <a:latin typeface="ＭＳ Ｐゴシック"/>
              </a:rPr>
              <a:t>％</a:t>
            </a:r>
            <a:endParaRPr kumimoji="1" lang="en-US" altLang="ja-JP" sz="3200" b="1" dirty="0">
              <a:solidFill>
                <a:srgbClr val="000000"/>
              </a:solidFill>
              <a:latin typeface="ＭＳ Ｐゴシック"/>
            </a:endParaRPr>
          </a:p>
        </p:txBody>
      </p:sp>
    </p:spTree>
    <p:extLst>
      <p:ext uri="{BB962C8B-B14F-4D97-AF65-F5344CB8AC3E}">
        <p14:creationId xmlns:p14="http://schemas.microsoft.com/office/powerpoint/2010/main" val="2045643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423248" y="3529989"/>
            <a:ext cx="2703710" cy="2625940"/>
            <a:chOff x="4803341" y="51025"/>
            <a:chExt cx="2968051" cy="3024967"/>
          </a:xfrm>
        </p:grpSpPr>
        <p:pic>
          <p:nvPicPr>
            <p:cNvPr id="11" name="図 10"/>
            <p:cNvPicPr>
              <a:picLocks noChangeAspect="1"/>
            </p:cNvPicPr>
            <p:nvPr/>
          </p:nvPicPr>
          <p:blipFill>
            <a:blip r:embed="rId3"/>
            <a:stretch>
              <a:fillRect/>
            </a:stretch>
          </p:blipFill>
          <p:spPr>
            <a:xfrm>
              <a:off x="4803341" y="51025"/>
              <a:ext cx="2968051" cy="3024967"/>
            </a:xfrm>
            <a:prstGeom prst="rect">
              <a:avLst/>
            </a:prstGeom>
          </p:spPr>
        </p:pic>
        <p:sp>
          <p:nvSpPr>
            <p:cNvPr id="12" name="円/楕円 11"/>
            <p:cNvSpPr/>
            <p:nvPr/>
          </p:nvSpPr>
          <p:spPr>
            <a:xfrm>
              <a:off x="5363356" y="973620"/>
              <a:ext cx="1932524" cy="788932"/>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grpSp>
      <p:sp>
        <p:nvSpPr>
          <p:cNvPr id="8" name="正方形/長方形 7"/>
          <p:cNvSpPr/>
          <p:nvPr/>
        </p:nvSpPr>
        <p:spPr>
          <a:xfrm>
            <a:off x="4770702" y="5239758"/>
            <a:ext cx="2356256"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ペットボトル</a:t>
            </a:r>
            <a:endParaRPr kumimoji="1" lang="en-US" altLang="ja-JP"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4"/>
          <a:stretch>
            <a:fillRect/>
          </a:stretch>
        </p:blipFill>
        <p:spPr>
          <a:xfrm>
            <a:off x="1376359" y="419167"/>
            <a:ext cx="3649468" cy="2056180"/>
          </a:xfrm>
          <a:prstGeom prst="rect">
            <a:avLst/>
          </a:prstGeom>
        </p:spPr>
      </p:pic>
      <p:sp>
        <p:nvSpPr>
          <p:cNvPr id="9" name="正方形/長方形 8"/>
          <p:cNvSpPr/>
          <p:nvPr/>
        </p:nvSpPr>
        <p:spPr>
          <a:xfrm>
            <a:off x="2719466" y="637083"/>
            <a:ext cx="1596604"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かしパン</a:t>
            </a:r>
            <a:endParaRPr kumimoji="1" lang="en-US" altLang="ja-JP"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sp>
        <p:nvSpPr>
          <p:cNvPr id="10" name="円/楕円 9"/>
          <p:cNvSpPr/>
          <p:nvPr/>
        </p:nvSpPr>
        <p:spPr>
          <a:xfrm>
            <a:off x="2587082" y="1191840"/>
            <a:ext cx="1695467" cy="622658"/>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cxnSp>
        <p:nvCxnSpPr>
          <p:cNvPr id="5" name="直線コネクタ 4"/>
          <p:cNvCxnSpPr/>
          <p:nvPr/>
        </p:nvCxnSpPr>
        <p:spPr>
          <a:xfrm flipV="1">
            <a:off x="172481" y="3232467"/>
            <a:ext cx="8649325" cy="44970"/>
          </a:xfrm>
          <a:prstGeom prst="line">
            <a:avLst/>
          </a:prstGeom>
          <a:ln w="73025">
            <a:solidFill>
              <a:srgbClr val="FF00FF"/>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21835" y="486278"/>
            <a:ext cx="1077218" cy="2339102"/>
          </a:xfrm>
          <a:prstGeom prst="rect">
            <a:avLst/>
          </a:prstGeom>
        </p:spPr>
        <p:txBody>
          <a:bodyPr vert="eaVert" wrap="square">
            <a:spAutoFit/>
          </a:bodyPr>
          <a:lstStyle/>
          <a:p>
            <a:pPr algn="ctr" defTabSz="914400" eaLnBrk="0" fontAlgn="base" hangingPunct="0">
              <a:spcBef>
                <a:spcPct val="0"/>
              </a:spcBef>
              <a:spcAft>
                <a:spcPct val="0"/>
              </a:spcAft>
            </a:pPr>
            <a:r>
              <a:rPr kumimoji="1" lang="ja-JP" altLang="en-US" b="1" dirty="0">
                <a:solidFill>
                  <a:srgbClr val="FF6600"/>
                </a:solidFill>
                <a:latin typeface="HG丸ｺﾞｼｯｸM-PRO" panose="020F0600000000000000" pitchFamily="50" charset="-128"/>
                <a:ea typeface="HG丸ｺﾞｼｯｸM-PRO" panose="020F0600000000000000" pitchFamily="50" charset="-128"/>
              </a:rPr>
              <a:t>しょうひ　</a:t>
            </a:r>
            <a:r>
              <a:rPr kumimoji="1" lang="ja-JP" altLang="en-US" b="1" dirty="0">
                <a:solidFill>
                  <a:srgbClr val="000000"/>
                </a:solidFill>
                <a:latin typeface="HG丸ｺﾞｼｯｸM-PRO" panose="020F0600000000000000" pitchFamily="50" charset="-128"/>
                <a:ea typeface="HG丸ｺﾞｼｯｸM-PRO" panose="020F0600000000000000" pitchFamily="50" charset="-128"/>
              </a:rPr>
              <a:t>きげん</a:t>
            </a:r>
            <a:endParaRPr kumimoji="1" lang="en-US" altLang="ja-JP" b="1" dirty="0">
              <a:solidFill>
                <a:srgbClr val="000000"/>
              </a:solidFill>
              <a:latin typeface="HG丸ｺﾞｼｯｸM-PRO" panose="020F0600000000000000" pitchFamily="50" charset="-128"/>
              <a:ea typeface="HG丸ｺﾞｼｯｸM-PRO" panose="020F0600000000000000" pitchFamily="50" charset="-128"/>
            </a:endParaRPr>
          </a:p>
          <a:p>
            <a:pPr algn="ctr" defTabSz="914400" eaLnBrk="0" fontAlgn="base" hangingPunct="0">
              <a:spcBef>
                <a:spcPct val="0"/>
              </a:spcBef>
              <a:spcAft>
                <a:spcPct val="0"/>
              </a:spcAft>
            </a:pPr>
            <a:r>
              <a:rPr kumimoji="1" lang="ja-JP" altLang="en-US" sz="4000" b="1" dirty="0">
                <a:solidFill>
                  <a:srgbClr val="FF6600"/>
                </a:solidFill>
                <a:latin typeface="HG丸ｺﾞｼｯｸM-PRO" panose="020F0600000000000000" pitchFamily="50" charset="-128"/>
                <a:ea typeface="HG丸ｺﾞｼｯｸM-PRO" panose="020F0600000000000000" pitchFamily="50" charset="-128"/>
              </a:rPr>
              <a:t>消費</a:t>
            </a:r>
            <a:r>
              <a:rPr kumimoji="1" lang="ja-JP" altLang="en-US" sz="4000" b="1" dirty="0">
                <a:solidFill>
                  <a:srgbClr val="000000"/>
                </a:solidFill>
                <a:latin typeface="HG丸ｺﾞｼｯｸM-PRO" panose="020F0600000000000000" pitchFamily="50" charset="-128"/>
                <a:ea typeface="HG丸ｺﾞｼｯｸM-PRO" panose="020F0600000000000000" pitchFamily="50" charset="-128"/>
              </a:rPr>
              <a:t>期限</a:t>
            </a:r>
          </a:p>
        </p:txBody>
      </p:sp>
      <p:sp>
        <p:nvSpPr>
          <p:cNvPr id="17" name="正方形/長方形 16"/>
          <p:cNvSpPr/>
          <p:nvPr/>
        </p:nvSpPr>
        <p:spPr>
          <a:xfrm>
            <a:off x="172481" y="3768340"/>
            <a:ext cx="1077218" cy="2339102"/>
          </a:xfrm>
          <a:prstGeom prst="rect">
            <a:avLst/>
          </a:prstGeom>
        </p:spPr>
        <p:txBody>
          <a:bodyPr vert="eaVert" wrap="square">
            <a:spAutoFit/>
          </a:bodyPr>
          <a:lstStyle/>
          <a:p>
            <a:pPr algn="ctr" defTabSz="914400" eaLnBrk="0" fontAlgn="base" hangingPunct="0">
              <a:spcBef>
                <a:spcPct val="0"/>
              </a:spcBef>
              <a:spcAft>
                <a:spcPct val="0"/>
              </a:spcAft>
            </a:pPr>
            <a:r>
              <a:rPr kumimoji="1" lang="ja-JP" altLang="en-US" b="1" dirty="0">
                <a:solidFill>
                  <a:srgbClr val="FF6600"/>
                </a:solidFill>
                <a:latin typeface="HG丸ｺﾞｼｯｸM-PRO" panose="020F0600000000000000" pitchFamily="50" charset="-128"/>
                <a:ea typeface="HG丸ｺﾞｼｯｸM-PRO" panose="020F0600000000000000" pitchFamily="50" charset="-128"/>
              </a:rPr>
              <a:t>しょうみ　</a:t>
            </a:r>
            <a:r>
              <a:rPr kumimoji="1" lang="ja-JP" altLang="en-US" b="1" dirty="0">
                <a:solidFill>
                  <a:srgbClr val="000000"/>
                </a:solidFill>
                <a:latin typeface="HG丸ｺﾞｼｯｸM-PRO" panose="020F0600000000000000" pitchFamily="50" charset="-128"/>
                <a:ea typeface="HG丸ｺﾞｼｯｸM-PRO" panose="020F0600000000000000" pitchFamily="50" charset="-128"/>
              </a:rPr>
              <a:t>きげん</a:t>
            </a:r>
            <a:endParaRPr kumimoji="1" lang="en-US" altLang="ja-JP" b="1" dirty="0">
              <a:solidFill>
                <a:srgbClr val="000000"/>
              </a:solidFill>
              <a:latin typeface="HG丸ｺﾞｼｯｸM-PRO" panose="020F0600000000000000" pitchFamily="50" charset="-128"/>
              <a:ea typeface="HG丸ｺﾞｼｯｸM-PRO" panose="020F0600000000000000" pitchFamily="50" charset="-128"/>
            </a:endParaRPr>
          </a:p>
          <a:p>
            <a:pPr algn="ctr" defTabSz="914400" eaLnBrk="0" fontAlgn="base" hangingPunct="0">
              <a:spcBef>
                <a:spcPct val="0"/>
              </a:spcBef>
              <a:spcAft>
                <a:spcPct val="0"/>
              </a:spcAft>
            </a:pPr>
            <a:r>
              <a:rPr kumimoji="1" lang="ja-JP" altLang="en-US" sz="4000" b="1" dirty="0">
                <a:solidFill>
                  <a:srgbClr val="FF6600"/>
                </a:solidFill>
                <a:latin typeface="HG丸ｺﾞｼｯｸM-PRO" panose="020F0600000000000000" pitchFamily="50" charset="-128"/>
                <a:ea typeface="HG丸ｺﾞｼｯｸM-PRO" panose="020F0600000000000000" pitchFamily="50" charset="-128"/>
              </a:rPr>
              <a:t>賞味</a:t>
            </a:r>
            <a:r>
              <a:rPr kumimoji="1" lang="ja-JP" altLang="en-US" sz="4000" b="1" dirty="0">
                <a:solidFill>
                  <a:srgbClr val="000000"/>
                </a:solidFill>
                <a:latin typeface="HG丸ｺﾞｼｯｸM-PRO" panose="020F0600000000000000" pitchFamily="50" charset="-128"/>
                <a:ea typeface="HG丸ｺﾞｼｯｸM-PRO" panose="020F0600000000000000" pitchFamily="50" charset="-128"/>
              </a:rPr>
              <a:t>期限</a:t>
            </a:r>
          </a:p>
        </p:txBody>
      </p:sp>
      <p:sp>
        <p:nvSpPr>
          <p:cNvPr id="22" name="正方形/長方形 21"/>
          <p:cNvSpPr/>
          <p:nvPr/>
        </p:nvSpPr>
        <p:spPr>
          <a:xfrm>
            <a:off x="1199053" y="2602301"/>
            <a:ext cx="6490589" cy="553998"/>
          </a:xfrm>
          <a:prstGeom prst="rect">
            <a:avLst/>
          </a:prstGeom>
          <a:ln>
            <a:solidFill>
              <a:srgbClr val="FF0000"/>
            </a:solidFill>
          </a:ln>
        </p:spPr>
        <p:txBody>
          <a:bodyPr wrap="square">
            <a:spAutoFit/>
          </a:bodyPr>
          <a:lstStyle/>
          <a:p>
            <a:pPr defTabSz="914400" eaLnBrk="0" fontAlgn="base" hangingPunct="0">
              <a:spcBef>
                <a:spcPct val="0"/>
              </a:spcBef>
              <a:spcAft>
                <a:spcPct val="0"/>
              </a:spcAft>
            </a:pPr>
            <a:r>
              <a:rPr kumimoji="1" lang="ja-JP" altLang="en-US" sz="3000" b="1" dirty="0">
                <a:solidFill>
                  <a:srgbClr val="E72712"/>
                </a:solidFill>
                <a:latin typeface="HG丸ｺﾞｼｯｸM-PRO" panose="020F0600000000000000" pitchFamily="50" charset="-128"/>
                <a:ea typeface="HG丸ｺﾞｼｯｸM-PRO" panose="020F0600000000000000" pitchFamily="50" charset="-128"/>
              </a:rPr>
              <a:t>この日</a:t>
            </a:r>
            <a:r>
              <a:rPr kumimoji="1" lang="ja-JP" altLang="en-US" sz="3000" b="1" dirty="0" smtClean="0">
                <a:solidFill>
                  <a:srgbClr val="E72712"/>
                </a:solidFill>
                <a:latin typeface="HG丸ｺﾞｼｯｸM-PRO" panose="020F0600000000000000" pitchFamily="50" charset="-128"/>
                <a:ea typeface="HG丸ｺﾞｼｯｸM-PRO" panose="020F0600000000000000" pitchFamily="50" charset="-128"/>
              </a:rPr>
              <a:t>をすぎたら食べない方がよい</a:t>
            </a:r>
            <a:endParaRPr kumimoji="1" lang="ja-JP" altLang="en-US" sz="3000" b="1" dirty="0">
              <a:solidFill>
                <a:srgbClr val="E72712"/>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364553" y="6221180"/>
            <a:ext cx="7883708" cy="553998"/>
          </a:xfrm>
          <a:prstGeom prst="rect">
            <a:avLst/>
          </a:prstGeom>
          <a:ln>
            <a:solidFill>
              <a:srgbClr val="FF0000"/>
            </a:solidFill>
          </a:ln>
        </p:spPr>
        <p:txBody>
          <a:bodyPr wrap="square">
            <a:spAutoFit/>
          </a:bodyPr>
          <a:lstStyle/>
          <a:p>
            <a:pPr defTabSz="914400" eaLnBrk="0" fontAlgn="base" hangingPunct="0">
              <a:spcBef>
                <a:spcPct val="0"/>
              </a:spcBef>
              <a:spcAft>
                <a:spcPct val="0"/>
              </a:spcAft>
            </a:pPr>
            <a:r>
              <a:rPr kumimoji="1" lang="ja-JP" altLang="en-US" sz="3000" b="1" dirty="0" smtClean="0">
                <a:solidFill>
                  <a:srgbClr val="FF0000"/>
                </a:solidFill>
                <a:latin typeface="HG丸ｺﾞｼｯｸM-PRO" panose="020F0600000000000000" pitchFamily="50" charset="-128"/>
                <a:ea typeface="HG丸ｺﾞｼｯｸM-PRO" panose="020F0600000000000000" pitchFamily="50" charset="-128"/>
              </a:rPr>
              <a:t>この月（または日）までおいしく食べられる</a:t>
            </a:r>
            <a:endParaRPr kumimoji="1" lang="ja-JP" altLang="en-US" sz="30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24" name="正方形/長方形 23"/>
          <p:cNvSpPr/>
          <p:nvPr/>
        </p:nvSpPr>
        <p:spPr>
          <a:xfrm>
            <a:off x="7723737" y="3493921"/>
            <a:ext cx="1107996" cy="3358664"/>
          </a:xfrm>
          <a:prstGeom prst="rect">
            <a:avLst/>
          </a:prstGeom>
        </p:spPr>
        <p:txBody>
          <a:bodyPr vert="eaVert" wrap="square">
            <a:spAutoFit/>
          </a:bodyPr>
          <a:lstStyle/>
          <a:p>
            <a:pPr defTabSz="914400" eaLnBrk="0" fontAlgn="base" hangingPunct="0">
              <a:spcBef>
                <a:spcPct val="0"/>
              </a:spcBef>
              <a:spcAft>
                <a:spcPct val="0"/>
              </a:spcAft>
            </a:pPr>
            <a:r>
              <a:rPr kumimoji="1" lang="ja-JP" altLang="en-US" sz="3000" b="1" dirty="0">
                <a:solidFill>
                  <a:srgbClr val="0000FF"/>
                </a:solidFill>
                <a:latin typeface="HG丸ｺﾞｼｯｸM-PRO" panose="020F0600000000000000" pitchFamily="50" charset="-128"/>
                <a:ea typeface="HG丸ｺﾞｼｯｸM-PRO" panose="020F0600000000000000" pitchFamily="50" charset="-128"/>
              </a:rPr>
              <a:t>すぐにすてなくて　　　　　もよいかも！</a:t>
            </a:r>
          </a:p>
        </p:txBody>
      </p:sp>
      <p:pic>
        <p:nvPicPr>
          <p:cNvPr id="27" name="図 26"/>
          <p:cNvPicPr>
            <a:picLocks noChangeAspect="1"/>
          </p:cNvPicPr>
          <p:nvPr/>
        </p:nvPicPr>
        <p:blipFill>
          <a:blip r:embed="rId5"/>
          <a:stretch>
            <a:fillRect/>
          </a:stretch>
        </p:blipFill>
        <p:spPr>
          <a:xfrm>
            <a:off x="1810534" y="3340326"/>
            <a:ext cx="1944793" cy="2847079"/>
          </a:xfrm>
          <a:prstGeom prst="rect">
            <a:avLst/>
          </a:prstGeom>
        </p:spPr>
      </p:pic>
      <p:sp>
        <p:nvSpPr>
          <p:cNvPr id="6" name="正方形/長方形 5"/>
          <p:cNvSpPr/>
          <p:nvPr/>
        </p:nvSpPr>
        <p:spPr>
          <a:xfrm>
            <a:off x="2500849" y="4944984"/>
            <a:ext cx="1374031" cy="465961"/>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おかし</a:t>
            </a:r>
            <a:endParaRPr kumimoji="1" lang="en-US" altLang="ja-JP" sz="26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sp>
        <p:nvSpPr>
          <p:cNvPr id="13" name="円/楕円 12"/>
          <p:cNvSpPr/>
          <p:nvPr/>
        </p:nvSpPr>
        <p:spPr>
          <a:xfrm>
            <a:off x="1975523" y="5469281"/>
            <a:ext cx="1671774" cy="457125"/>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pic>
        <p:nvPicPr>
          <p:cNvPr id="39" name="図 38"/>
          <p:cNvPicPr>
            <a:picLocks noChangeAspect="1"/>
          </p:cNvPicPr>
          <p:nvPr/>
        </p:nvPicPr>
        <p:blipFill>
          <a:blip r:embed="rId6"/>
          <a:stretch>
            <a:fillRect/>
          </a:stretch>
        </p:blipFill>
        <p:spPr>
          <a:xfrm>
            <a:off x="5254140" y="281383"/>
            <a:ext cx="3700593" cy="2219136"/>
          </a:xfrm>
          <a:prstGeom prst="rect">
            <a:avLst/>
          </a:prstGeom>
        </p:spPr>
      </p:pic>
      <p:sp>
        <p:nvSpPr>
          <p:cNvPr id="20" name="円/楕円 19"/>
          <p:cNvSpPr/>
          <p:nvPr/>
        </p:nvSpPr>
        <p:spPr>
          <a:xfrm>
            <a:off x="6245485" y="1539686"/>
            <a:ext cx="1762946" cy="394603"/>
          </a:xfrm>
          <a:prstGeom prst="ellipse">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srgbClr val="FFFFFF"/>
              </a:solidFill>
            </a:endParaRPr>
          </a:p>
        </p:txBody>
      </p:sp>
      <p:sp>
        <p:nvSpPr>
          <p:cNvPr id="21" name="正方形/長方形 20"/>
          <p:cNvSpPr/>
          <p:nvPr/>
        </p:nvSpPr>
        <p:spPr>
          <a:xfrm>
            <a:off x="6100107" y="969561"/>
            <a:ext cx="1490663" cy="515526"/>
          </a:xfrm>
          <a:prstGeom prst="rect">
            <a:avLst/>
          </a:prstGeom>
        </p:spPr>
        <p:txBody>
          <a:bodyPr wrap="square">
            <a:spAutoFit/>
          </a:bodyPr>
          <a:lstStyle/>
          <a:p>
            <a:pPr defTabSz="914400" eaLnBrk="0" fontAlgn="base" hangingPunct="0">
              <a:lnSpc>
                <a:spcPts val="3300"/>
              </a:lnSpc>
              <a:spcBef>
                <a:spcPct val="0"/>
              </a:spcBef>
              <a:spcAft>
                <a:spcPct val="0"/>
              </a:spcAft>
            </a:pPr>
            <a:r>
              <a:rPr kumimoji="1" lang="ja-JP" altLang="en-US" sz="30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rPr>
              <a:t>お弁当</a:t>
            </a:r>
            <a:endParaRPr kumimoji="1" lang="en-US" altLang="ja-JP" sz="3000" b="1" dirty="0">
              <a:ln>
                <a:solidFill>
                  <a:srgbClr val="000000"/>
                </a:solidFill>
              </a:ln>
              <a:solidFill>
                <a:srgbClr val="00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3331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2" grpId="0" animBg="1"/>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95153" y="464529"/>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10" name="タイトル 1"/>
          <p:cNvSpPr txBox="1">
            <a:spLocks/>
          </p:cNvSpPr>
          <p:nvPr/>
        </p:nvSpPr>
        <p:spPr>
          <a:xfrm>
            <a:off x="264417" y="1428054"/>
            <a:ext cx="8994098" cy="19530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defRPr/>
            </a:pPr>
            <a:r>
              <a:rPr lang="ja-JP" altLang="en-US" sz="5600" dirty="0">
                <a:solidFill>
                  <a:srgbClr val="FF0000"/>
                </a:solidFill>
                <a:latin typeface="HG創英角ﾎﾟｯﾌﾟ体" panose="040B0A09000000000000" pitchFamily="49" charset="-128"/>
                <a:ea typeface="HG創英角ﾎﾟｯﾌﾟ体" panose="040B0A09000000000000" pitchFamily="49" charset="-128"/>
              </a:rPr>
              <a:t>食品ロスを減らすために</a:t>
            </a:r>
            <a:r>
              <a:rPr lang="en-US" altLang="ja-JP" sz="5600" dirty="0">
                <a:solidFill>
                  <a:srgbClr val="FF0000"/>
                </a:solidFill>
                <a:latin typeface="HG創英角ﾎﾟｯﾌﾟ体" panose="040B0A09000000000000" pitchFamily="49" charset="-128"/>
                <a:ea typeface="HG創英角ﾎﾟｯﾌﾟ体" panose="040B0A09000000000000" pitchFamily="49" charset="-128"/>
              </a:rPr>
              <a:t/>
            </a:r>
            <a:br>
              <a:rPr lang="en-US" altLang="ja-JP" sz="5600" dirty="0">
                <a:solidFill>
                  <a:srgbClr val="FF0000"/>
                </a:solidFill>
                <a:latin typeface="HG創英角ﾎﾟｯﾌﾟ体" panose="040B0A09000000000000" pitchFamily="49" charset="-128"/>
                <a:ea typeface="HG創英角ﾎﾟｯﾌﾟ体" panose="040B0A09000000000000" pitchFamily="49" charset="-128"/>
              </a:rPr>
            </a:br>
            <a:r>
              <a:rPr lang="ja-JP" altLang="en-US" sz="5600" dirty="0">
                <a:solidFill>
                  <a:srgbClr val="FF0000"/>
                </a:solidFill>
                <a:latin typeface="HG創英角ﾎﾟｯﾌﾟ体" panose="040B0A09000000000000" pitchFamily="49" charset="-128"/>
                <a:ea typeface="HG創英角ﾎﾟｯﾌﾟ体" panose="040B0A09000000000000" pitchFamily="49" charset="-128"/>
              </a:rPr>
              <a:t>できることを考えよう！</a:t>
            </a:r>
          </a:p>
        </p:txBody>
      </p:sp>
      <p:sp>
        <p:nvSpPr>
          <p:cNvPr id="2" name="円形吹き出し 1"/>
          <p:cNvSpPr/>
          <p:nvPr/>
        </p:nvSpPr>
        <p:spPr>
          <a:xfrm>
            <a:off x="509667" y="723869"/>
            <a:ext cx="8389083" cy="3507699"/>
          </a:xfrm>
          <a:prstGeom prst="wedgeEllipseCallout">
            <a:avLst>
              <a:gd name="adj1" fmla="val -24407"/>
              <a:gd name="adj2" fmla="val 68056"/>
            </a:avLst>
          </a:prstGeom>
          <a:noFill/>
          <a:ln w="920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1200">
              <a:solidFill>
                <a:prstClr val="white"/>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58" y="4089157"/>
            <a:ext cx="1737260" cy="2211872"/>
          </a:xfrm>
          <a:prstGeom prst="rect">
            <a:avLst/>
          </a:prstGeom>
        </p:spPr>
      </p:pic>
    </p:spTree>
    <p:extLst>
      <p:ext uri="{BB962C8B-B14F-4D97-AF65-F5344CB8AC3E}">
        <p14:creationId xmlns:p14="http://schemas.microsoft.com/office/powerpoint/2010/main" val="3521443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p:cNvGraphicFramePr>
            <a:graphicFrameLocks noGrp="1"/>
          </p:cNvGraphicFramePr>
          <p:nvPr>
            <p:ph idx="1"/>
            <p:extLst/>
          </p:nvPr>
        </p:nvGraphicFramePr>
        <p:xfrm>
          <a:off x="274719" y="1139252"/>
          <a:ext cx="8763623" cy="5718748"/>
        </p:xfrm>
        <a:graphic>
          <a:graphicData uri="http://schemas.openxmlformats.org/drawingml/2006/chart">
            <c:chart xmlns:c="http://schemas.openxmlformats.org/drawingml/2006/chart" xmlns:r="http://schemas.openxmlformats.org/officeDocument/2006/relationships" r:id="rId3"/>
          </a:graphicData>
        </a:graphic>
      </p:graphicFrame>
      <p:sp>
        <p:nvSpPr>
          <p:cNvPr id="5" name="タイトル 1"/>
          <p:cNvSpPr>
            <a:spLocks noGrp="1"/>
          </p:cNvSpPr>
          <p:nvPr>
            <p:ph type="title"/>
          </p:nvPr>
        </p:nvSpPr>
        <p:spPr>
          <a:xfrm>
            <a:off x="0" y="299883"/>
            <a:ext cx="9283385" cy="1143000"/>
          </a:xfrm>
        </p:spPr>
        <p:txBody>
          <a:bodyPr/>
          <a:lstStyle/>
          <a:p>
            <a:r>
              <a:rPr lang="ja-JP" altLang="en-US" sz="5000" dirty="0" smtClean="0">
                <a:solidFill>
                  <a:srgbClr val="FF0000"/>
                </a:solidFill>
                <a:latin typeface="HGP創英角ﾎﾟｯﾌﾟ体" panose="040B0A00000000000000" pitchFamily="50" charset="-128"/>
                <a:ea typeface="HGP創英角ﾎﾟｯﾌﾟ体" panose="040B0A00000000000000" pitchFamily="50" charset="-128"/>
              </a:rPr>
              <a:t>食品ロスを</a:t>
            </a:r>
            <a:r>
              <a:rPr lang="ja-JP" altLang="en-US" sz="5000" dirty="0">
                <a:solidFill>
                  <a:srgbClr val="FF0000"/>
                </a:solidFill>
                <a:latin typeface="HGP創英角ﾎﾟｯﾌﾟ体" panose="040B0A00000000000000" pitchFamily="50" charset="-128"/>
                <a:ea typeface="HGP創英角ﾎﾟｯﾌﾟ体" panose="040B0A00000000000000" pitchFamily="50" charset="-128"/>
              </a:rPr>
              <a:t>減</a:t>
            </a:r>
            <a:r>
              <a:rPr lang="ja-JP" altLang="en-US" sz="5000" dirty="0" smtClean="0">
                <a:solidFill>
                  <a:srgbClr val="FF0000"/>
                </a:solidFill>
                <a:latin typeface="HGP創英角ﾎﾟｯﾌﾟ体" panose="040B0A00000000000000" pitchFamily="50" charset="-128"/>
                <a:ea typeface="HGP創英角ﾎﾟｯﾌﾟ体" panose="040B0A00000000000000" pitchFamily="50" charset="-128"/>
              </a:rPr>
              <a:t>らすには？</a:t>
            </a:r>
            <a:r>
              <a:rPr lang="ja-JP" altLang="en-US" sz="5000"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5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2" name="正方形/長方形 1"/>
          <p:cNvSpPr/>
          <p:nvPr/>
        </p:nvSpPr>
        <p:spPr>
          <a:xfrm>
            <a:off x="6541753" y="2120193"/>
            <a:ext cx="2496589" cy="938719"/>
          </a:xfrm>
          <a:prstGeom prst="rect">
            <a:avLst/>
          </a:prstGeom>
        </p:spPr>
        <p:txBody>
          <a:bodyPr wrap="square">
            <a:spAutoFit/>
          </a:bodyPr>
          <a:lstStyle/>
          <a:p>
            <a:pPr defTabSz="914400" eaLnBrk="0" fontAlgn="base" hangingPunct="0">
              <a:lnSpc>
                <a:spcPts val="3300"/>
              </a:lnSpc>
              <a:spcBef>
                <a:spcPct val="0"/>
              </a:spcBef>
              <a:spcAft>
                <a:spcPct val="0"/>
              </a:spcAft>
              <a:defRPr/>
            </a:pPr>
            <a:r>
              <a:rPr kumimoji="1" lang="ja-JP" altLang="en-US"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・買いすぎ</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defRPr/>
            </a:pPr>
            <a:r>
              <a:rPr kumimoji="1" lang="ja-JP" altLang="en-US"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rPr>
              <a:t>・期限切れ</a:t>
            </a:r>
            <a:endParaRPr kumimoji="1" lang="en-US" altLang="ja-JP" sz="3000" b="1" dirty="0">
              <a:ln>
                <a:solidFill>
                  <a:srgbClr val="009900"/>
                </a:solidFill>
              </a:ln>
              <a:solidFill>
                <a:srgbClr val="009900"/>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6046656" y="5637936"/>
            <a:ext cx="3114207" cy="515526"/>
          </a:xfrm>
          <a:prstGeom prst="rect">
            <a:avLst/>
          </a:prstGeom>
        </p:spPr>
        <p:txBody>
          <a:bodyPr wrap="square">
            <a:spAutoFit/>
          </a:bodyPr>
          <a:lstStyle/>
          <a:p>
            <a:pPr defTabSz="914400" eaLnBrk="0" fontAlgn="base" hangingPunct="0">
              <a:lnSpc>
                <a:spcPts val="3300"/>
              </a:lnSpc>
              <a:spcBef>
                <a:spcPct val="0"/>
              </a:spcBef>
              <a:spcAft>
                <a:spcPct val="0"/>
              </a:spcAft>
              <a:defRPr/>
            </a:pPr>
            <a:r>
              <a:rPr kumimoji="1" lang="ja-JP" altLang="en-US" sz="3000" b="1" dirty="0">
                <a:ln w="0"/>
                <a:solidFill>
                  <a:srgbClr val="FF6600"/>
                </a:solidFill>
                <a:latin typeface="HG丸ｺﾞｼｯｸM-PRO" panose="020F0600000000000000" pitchFamily="50" charset="-128"/>
                <a:ea typeface="HG丸ｺﾞｼｯｸM-PRO" panose="020F0600000000000000" pitchFamily="50" charset="-128"/>
              </a:rPr>
              <a:t>・野菜、果物</a:t>
            </a:r>
            <a:endParaRPr kumimoji="1" lang="en-US" altLang="ja-JP" sz="3000" b="1" dirty="0">
              <a:ln w="0"/>
              <a:solidFill>
                <a:srgbClr val="FF6600"/>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274719" y="3998626"/>
            <a:ext cx="2649894" cy="938719"/>
          </a:xfrm>
          <a:prstGeom prst="rect">
            <a:avLst/>
          </a:prstGeom>
        </p:spPr>
        <p:txBody>
          <a:bodyPr wrap="square">
            <a:spAutoFit/>
          </a:bodyPr>
          <a:lstStyle/>
          <a:p>
            <a:pPr defTabSz="914400" eaLnBrk="0" fontAlgn="base" hangingPunct="0">
              <a:lnSpc>
                <a:spcPts val="3300"/>
              </a:lnSpc>
              <a:spcBef>
                <a:spcPct val="0"/>
              </a:spcBef>
              <a:spcAft>
                <a:spcPct val="0"/>
              </a:spcAft>
              <a:defRPr/>
            </a:pP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・好き嫌い</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a:p>
            <a:pPr defTabSz="914400" eaLnBrk="0" fontAlgn="base" hangingPunct="0">
              <a:lnSpc>
                <a:spcPts val="3300"/>
              </a:lnSpc>
              <a:spcBef>
                <a:spcPct val="0"/>
              </a:spcBef>
              <a:spcAft>
                <a:spcPct val="0"/>
              </a:spcAft>
              <a:defRPr/>
            </a:pPr>
            <a:r>
              <a:rPr kumimoji="1" lang="ja-JP" altLang="en-US" sz="3000" b="1" dirty="0" smtClean="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a:t>
            </a:r>
            <a:r>
              <a:rPr kumimoji="1" lang="ja-JP" altLang="en-US"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rPr>
              <a:t>作りすぎ</a:t>
            </a:r>
            <a:endParaRPr kumimoji="1" lang="en-US" altLang="ja-JP" sz="3000" b="1" dirty="0">
              <a:ln>
                <a:solidFill>
                  <a:srgbClr val="0000FF"/>
                </a:solidFill>
              </a:ln>
              <a:solidFill>
                <a:srgbClr val="0000FF"/>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75142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04800" y="437322"/>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9" name="星: 5 pt 8">
            <a:extLst>
              <a:ext uri="{FF2B5EF4-FFF2-40B4-BE49-F238E27FC236}">
                <a16:creationId xmlns:a16="http://schemas.microsoft.com/office/drawing/2014/main" id="{23F97B9F-FF96-48E5-8A1D-61E04816CB97}"/>
              </a:ext>
            </a:extLst>
          </p:cNvPr>
          <p:cNvSpPr/>
          <p:nvPr/>
        </p:nvSpPr>
        <p:spPr>
          <a:xfrm rot="20700000">
            <a:off x="248010" y="113574"/>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星: 5 pt 18">
            <a:extLst>
              <a:ext uri="{FF2B5EF4-FFF2-40B4-BE49-F238E27FC236}">
                <a16:creationId xmlns:a16="http://schemas.microsoft.com/office/drawing/2014/main" id="{806F175B-66CE-4316-9CE1-8FF35D1BB31C}"/>
              </a:ext>
            </a:extLst>
          </p:cNvPr>
          <p:cNvSpPr/>
          <p:nvPr/>
        </p:nvSpPr>
        <p:spPr>
          <a:xfrm rot="900000">
            <a:off x="7410311" y="4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3" name="星: 5 pt 22">
            <a:extLst>
              <a:ext uri="{FF2B5EF4-FFF2-40B4-BE49-F238E27FC236}">
                <a16:creationId xmlns:a16="http://schemas.microsoft.com/office/drawing/2014/main" id="{ACB7BDD2-97D1-4306-9FF4-3AD98924B225}"/>
              </a:ext>
            </a:extLst>
          </p:cNvPr>
          <p:cNvSpPr/>
          <p:nvPr/>
        </p:nvSpPr>
        <p:spPr>
          <a:xfrm rot="3600000">
            <a:off x="318760" y="5666510"/>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8" name="テキスト ボックス 27">
            <a:extLst>
              <a:ext uri="{FF2B5EF4-FFF2-40B4-BE49-F238E27FC236}">
                <a16:creationId xmlns:a16="http://schemas.microsoft.com/office/drawing/2014/main" id="{9E444539-B862-47EF-8886-AC1279C141FE}"/>
              </a:ext>
            </a:extLst>
          </p:cNvPr>
          <p:cNvSpPr txBox="1"/>
          <p:nvPr/>
        </p:nvSpPr>
        <p:spPr>
          <a:xfrm>
            <a:off x="445929" y="1792649"/>
            <a:ext cx="8503597" cy="3016210"/>
          </a:xfrm>
          <a:prstGeom prst="rect">
            <a:avLst/>
          </a:prstGeom>
          <a:noFill/>
        </p:spPr>
        <p:txBody>
          <a:bodyPr wrap="square" rtlCol="0">
            <a:spAutoFit/>
          </a:bodyPr>
          <a:lstStyle/>
          <a:p>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　</a:t>
            </a:r>
            <a:r>
              <a:rPr kumimoji="1" lang="ja-JP" altLang="en-US" sz="4400" dirty="0">
                <a:solidFill>
                  <a:srgbClr val="FF9900"/>
                </a:solidFill>
                <a:latin typeface="HGP創英角ｺﾞｼｯｸUB" panose="020B0900000000000000" pitchFamily="50" charset="-128"/>
                <a:ea typeface="HGP創英角ｺﾞｼｯｸUB" panose="020B0900000000000000" pitchFamily="50" charset="-128"/>
              </a:rPr>
              <a:t>ステップ①</a:t>
            </a:r>
            <a:endParaRPr kumimoji="1" lang="en-US" altLang="ja-JP" sz="4400" dirty="0">
              <a:solidFill>
                <a:srgbClr val="FF9900"/>
              </a:solidFill>
              <a:latin typeface="HGP創英角ｺﾞｼｯｸUB" panose="020B0900000000000000" pitchFamily="50" charset="-128"/>
              <a:ea typeface="HGP創英角ｺﾞｼｯｸUB" panose="020B0900000000000000" pitchFamily="50" charset="-128"/>
            </a:endParaRPr>
          </a:p>
          <a:p>
            <a:r>
              <a:rPr kumimoji="1" lang="ja-JP" altLang="en-US" sz="6600" dirty="0">
                <a:solidFill>
                  <a:srgbClr val="FF9900"/>
                </a:solidFill>
                <a:latin typeface="HGP創英角ｺﾞｼｯｸUB" panose="020B0900000000000000" pitchFamily="50" charset="-128"/>
                <a:ea typeface="HGP創英角ｺﾞｼｯｸUB" panose="020B0900000000000000" pitchFamily="50" charset="-128"/>
              </a:rPr>
              <a:t>　ごみのことを知ろう！</a:t>
            </a:r>
            <a:endParaRPr kumimoji="1" lang="en-US" altLang="ja-JP" sz="6600" dirty="0">
              <a:solidFill>
                <a:srgbClr val="FF9900"/>
              </a:solidFill>
              <a:latin typeface="HGP創英角ｺﾞｼｯｸUB" panose="020B0900000000000000" pitchFamily="50" charset="-128"/>
              <a:ea typeface="HGP創英角ｺﾞｼｯｸUB" panose="020B0900000000000000" pitchFamily="50" charset="-128"/>
            </a:endParaRPr>
          </a:p>
          <a:p>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5431367" y="6051708"/>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2" name="星: 5 pt 31">
            <a:extLst>
              <a:ext uri="{FF2B5EF4-FFF2-40B4-BE49-F238E27FC236}">
                <a16:creationId xmlns:a16="http://schemas.microsoft.com/office/drawing/2014/main" id="{CFE2C9B7-CFAA-4A75-92BF-006F83EEB410}"/>
              </a:ext>
            </a:extLst>
          </p:cNvPr>
          <p:cNvSpPr/>
          <p:nvPr/>
        </p:nvSpPr>
        <p:spPr>
          <a:xfrm>
            <a:off x="3209880" y="5666541"/>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5981708" y="434404"/>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1" name="図 10">
            <a:extLst>
              <a:ext uri="{FF2B5EF4-FFF2-40B4-BE49-F238E27FC236}">
                <a16:creationId xmlns:a16="http://schemas.microsoft.com/office/drawing/2014/main" id="{A8BBDD43-DB56-4130-AA9D-447181660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51" y="3718239"/>
            <a:ext cx="2014436" cy="2564772"/>
          </a:xfrm>
          <a:prstGeom prst="rect">
            <a:avLst/>
          </a:prstGeom>
        </p:spPr>
      </p:pic>
    </p:spTree>
    <p:extLst>
      <p:ext uri="{BB962C8B-B14F-4D97-AF65-F5344CB8AC3E}">
        <p14:creationId xmlns:p14="http://schemas.microsoft.com/office/powerpoint/2010/main" val="15359071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14564" y="412453"/>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300" y="4131195"/>
            <a:ext cx="1592904" cy="2028078"/>
          </a:xfrm>
          <a:prstGeom prst="rect">
            <a:avLst/>
          </a:prstGeom>
        </p:spPr>
      </p:pic>
      <p:sp>
        <p:nvSpPr>
          <p:cNvPr id="9" name="サブタイトル 1"/>
          <p:cNvSpPr txBox="1">
            <a:spLocks noChangeArrowheads="1"/>
          </p:cNvSpPr>
          <p:nvPr/>
        </p:nvSpPr>
        <p:spPr bwMode="auto">
          <a:xfrm>
            <a:off x="1157920" y="732444"/>
            <a:ext cx="6816886" cy="94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defTabSz="914400">
              <a:defRPr/>
            </a:pPr>
            <a:r>
              <a:rPr lang="ja-JP" altLang="en-US" sz="4800" b="1" kern="0" dirty="0">
                <a:solidFill>
                  <a:srgbClr val="FF9900"/>
                </a:solidFill>
                <a:latin typeface="HGP創英角ﾎﾟｯﾌﾟ体" panose="040B0A00000000000000" pitchFamily="50" charset="-128"/>
                <a:ea typeface="HGP創英角ﾎﾟｯﾌﾟ体" panose="040B0A00000000000000" pitchFamily="50" charset="-128"/>
              </a:rPr>
              <a:t>紙ごみを減らすヒント！</a:t>
            </a:r>
            <a:endParaRPr lang="en-US" altLang="ja-JP" sz="5500" b="1" kern="0" dirty="0">
              <a:solidFill>
                <a:srgbClr val="FF9900"/>
              </a:solidFill>
              <a:latin typeface="HGP創英角ﾎﾟｯﾌﾟ体" panose="040B0A00000000000000" pitchFamily="50" charset="-128"/>
              <a:ea typeface="HGP創英角ﾎﾟｯﾌﾟ体" panose="040B0A00000000000000" pitchFamily="50" charset="-128"/>
            </a:endParaRPr>
          </a:p>
          <a:p>
            <a:pPr defTabSz="914400">
              <a:defRPr/>
            </a:pPr>
            <a:endParaRPr lang="en-US" altLang="ja-JP" sz="5500" b="1" kern="0" dirty="0">
              <a:solidFill>
                <a:srgbClr val="44546A"/>
              </a:solidFill>
              <a:latin typeface="HGP創英角ﾎﾟｯﾌﾟ体" panose="040B0A00000000000000" pitchFamily="50" charset="-128"/>
              <a:ea typeface="HGP創英角ﾎﾟｯﾌﾟ体" panose="040B0A00000000000000" pitchFamily="50" charset="-128"/>
            </a:endParaRPr>
          </a:p>
        </p:txBody>
      </p:sp>
      <p:sp>
        <p:nvSpPr>
          <p:cNvPr id="10" name="サブタイトル 1"/>
          <p:cNvSpPr txBox="1">
            <a:spLocks noChangeArrowheads="1"/>
          </p:cNvSpPr>
          <p:nvPr/>
        </p:nvSpPr>
        <p:spPr>
          <a:xfrm>
            <a:off x="764697" y="2122357"/>
            <a:ext cx="8254200" cy="35633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defRPr/>
            </a:pPr>
            <a:r>
              <a:rPr lang="ja-JP" altLang="en-US" sz="5500" b="1" dirty="0">
                <a:solidFill>
                  <a:prstClr val="black"/>
                </a:solidFill>
                <a:latin typeface="HGP創英角ﾎﾟｯﾌﾟ体" panose="040B0A00000000000000" pitchFamily="50" charset="-128"/>
                <a:ea typeface="HGP創英角ﾎﾟｯﾌﾟ体" panose="040B0A00000000000000" pitchFamily="50" charset="-128"/>
              </a:rPr>
              <a:t>リサイクル</a:t>
            </a:r>
            <a:endParaRPr lang="en-US" altLang="ja-JP" sz="5500" b="1" dirty="0">
              <a:solidFill>
                <a:prstClr val="black"/>
              </a:solidFill>
              <a:latin typeface="HGP創英角ﾎﾟｯﾌﾟ体" panose="040B0A00000000000000" pitchFamily="50" charset="-128"/>
              <a:ea typeface="HGP創英角ﾎﾟｯﾌﾟ体" panose="040B0A00000000000000" pitchFamily="50" charset="-128"/>
            </a:endParaRPr>
          </a:p>
          <a:p>
            <a:pPr>
              <a:defRPr/>
            </a:pPr>
            <a:r>
              <a:rPr lang="ja-JP" altLang="en-US" sz="5500" b="1" dirty="0">
                <a:solidFill>
                  <a:prstClr val="black"/>
                </a:solidFill>
                <a:latin typeface="HGP創英角ﾎﾟｯﾌﾟ体" panose="040B0A00000000000000" pitchFamily="50" charset="-128"/>
                <a:ea typeface="HGP創英角ﾎﾟｯﾌﾟ体" panose="040B0A00000000000000" pitchFamily="50" charset="-128"/>
              </a:rPr>
              <a:t>できる？できない？</a:t>
            </a:r>
            <a:endParaRPr lang="en-US" altLang="ja-JP" sz="5500" b="1" dirty="0">
              <a:solidFill>
                <a:prstClr val="black"/>
              </a:solidFill>
              <a:latin typeface="HGP創英角ﾎﾟｯﾌﾟ体" panose="040B0A00000000000000" pitchFamily="50" charset="-128"/>
              <a:ea typeface="HGP創英角ﾎﾟｯﾌﾟ体" panose="040B0A00000000000000" pitchFamily="50" charset="-128"/>
            </a:endParaRPr>
          </a:p>
          <a:p>
            <a:pPr>
              <a:defRPr/>
            </a:pPr>
            <a:r>
              <a:rPr lang="ja-JP" altLang="en-US" sz="8000" b="1" dirty="0" smtClean="0">
                <a:solidFill>
                  <a:srgbClr val="FF0000"/>
                </a:solidFill>
                <a:latin typeface="HGP創英角ﾎﾟｯﾌﾟ体" panose="040B0A00000000000000" pitchFamily="50" charset="-128"/>
                <a:ea typeface="HGP創英角ﾎﾟｯﾌﾟ体" panose="040B0A00000000000000" pitchFamily="50" charset="-128"/>
              </a:rPr>
              <a:t>分別</a:t>
            </a:r>
            <a:r>
              <a:rPr lang="ja-JP" altLang="en-US" sz="8000" b="1" dirty="0">
                <a:solidFill>
                  <a:srgbClr val="FF0000"/>
                </a:solidFill>
                <a:latin typeface="HGP創英角ﾎﾟｯﾌﾟ体" panose="040B0A00000000000000" pitchFamily="50" charset="-128"/>
                <a:ea typeface="HGP創英角ﾎﾟｯﾌﾟ体" panose="040B0A00000000000000" pitchFamily="50" charset="-128"/>
              </a:rPr>
              <a:t>ゲーム</a:t>
            </a:r>
            <a:r>
              <a:rPr lang="ja-JP" altLang="en-US" sz="8000" b="1" dirty="0" smtClean="0">
                <a:solidFill>
                  <a:srgbClr val="FF0000"/>
                </a:solidFill>
                <a:latin typeface="HGP創英角ﾎﾟｯﾌﾟ体" panose="040B0A00000000000000" pitchFamily="50" charset="-128"/>
                <a:ea typeface="HGP創英角ﾎﾟｯﾌﾟ体" panose="040B0A00000000000000" pitchFamily="50" charset="-128"/>
              </a:rPr>
              <a:t>！</a:t>
            </a:r>
            <a:endParaRPr lang="ja-JP" altLang="en-US" sz="8000" b="1"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1" name="角丸四角形 10"/>
          <p:cNvSpPr/>
          <p:nvPr/>
        </p:nvSpPr>
        <p:spPr>
          <a:xfrm>
            <a:off x="1157920" y="778988"/>
            <a:ext cx="6643901" cy="801586"/>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1200">
              <a:solidFill>
                <a:prstClr val="white"/>
              </a:solidFill>
            </a:endParaRPr>
          </a:p>
        </p:txBody>
      </p:sp>
    </p:spTree>
    <p:extLst>
      <p:ext uri="{BB962C8B-B14F-4D97-AF65-F5344CB8AC3E}">
        <p14:creationId xmlns:p14="http://schemas.microsoft.com/office/powerpoint/2010/main" val="33250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40899" y="431386"/>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8" name="サブタイトル 1"/>
          <p:cNvSpPr>
            <a:spLocks noGrp="1"/>
          </p:cNvSpPr>
          <p:nvPr>
            <p:ph type="subTitle" idx="1"/>
          </p:nvPr>
        </p:nvSpPr>
        <p:spPr>
          <a:xfrm>
            <a:off x="366583" y="1637225"/>
            <a:ext cx="8103875" cy="625841"/>
          </a:xfrm>
        </p:spPr>
        <p:txBody>
          <a:bodyPr>
            <a:normAutofit/>
          </a:bodyPr>
          <a:lstStyle/>
          <a:p>
            <a:pPr algn="l"/>
            <a:r>
              <a:rPr lang="ja-JP" altLang="en-US" sz="3000" dirty="0"/>
              <a:t>    </a:t>
            </a:r>
            <a:r>
              <a:rPr kumimoji="1" lang="ja-JP" altLang="en-US" sz="3000" b="1" dirty="0">
                <a:latin typeface="HG丸ｺﾞｼｯｸM-PRO" panose="020F0600000000000000" pitchFamily="50" charset="-128"/>
                <a:ea typeface="HG丸ｺﾞｼｯｸM-PRO" panose="020F0600000000000000" pitchFamily="50" charset="-128"/>
              </a:rPr>
              <a:t>①</a:t>
            </a:r>
            <a:r>
              <a:rPr lang="ja-JP" altLang="en-US" sz="3000" b="1" dirty="0">
                <a:latin typeface="HG丸ｺﾞｼｯｸM-PRO" panose="020F0600000000000000" pitchFamily="50" charset="-128"/>
                <a:ea typeface="HG丸ｺﾞｼｯｸM-PRO" panose="020F0600000000000000" pitchFamily="50" charset="-128"/>
              </a:rPr>
              <a:t>グループを作ります。</a:t>
            </a:r>
            <a:r>
              <a:rPr lang="ja-JP" altLang="en-US" sz="3500" b="1" dirty="0">
                <a:latin typeface="HG丸ｺﾞｼｯｸM-PRO" panose="020F0600000000000000" pitchFamily="50" charset="-128"/>
                <a:ea typeface="HG丸ｺﾞｼｯｸM-PRO" panose="020F0600000000000000" pitchFamily="50" charset="-128"/>
              </a:rPr>
              <a:t>  </a:t>
            </a:r>
            <a:endParaRPr lang="en-US" altLang="ja-JP" b="1" dirty="0">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5" name="サブタイトル 1"/>
          <p:cNvSpPr txBox="1">
            <a:spLocks/>
          </p:cNvSpPr>
          <p:nvPr/>
        </p:nvSpPr>
        <p:spPr>
          <a:xfrm>
            <a:off x="695648" y="2440574"/>
            <a:ext cx="7953677" cy="26035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000" b="1" dirty="0">
                <a:solidFill>
                  <a:prstClr val="black"/>
                </a:solidFill>
                <a:latin typeface="HG丸ｺﾞｼｯｸM-PRO" panose="020F0600000000000000" pitchFamily="50" charset="-128"/>
                <a:ea typeface="HG丸ｺﾞｼｯｸM-PRO" panose="020F0600000000000000" pitchFamily="50" charset="-128"/>
              </a:rPr>
              <a:t>②各グループにごみ袋があります。</a:t>
            </a:r>
            <a:endParaRPr lang="en-US" altLang="ja-JP" sz="3000" b="1" dirty="0">
              <a:solidFill>
                <a:prstClr val="black"/>
              </a:solidFill>
              <a:latin typeface="HG丸ｺﾞｼｯｸM-PRO" panose="020F0600000000000000" pitchFamily="50" charset="-128"/>
              <a:ea typeface="HG丸ｺﾞｼｯｸM-PRO" panose="020F0600000000000000" pitchFamily="50" charset="-128"/>
            </a:endParaRPr>
          </a:p>
          <a:p>
            <a:pPr algn="l"/>
            <a:r>
              <a:rPr lang="ja-JP" altLang="en-US" sz="3000" b="1" dirty="0">
                <a:solidFill>
                  <a:prstClr val="black"/>
                </a:solidFill>
                <a:latin typeface="HG丸ｺﾞｼｯｸM-PRO" panose="020F0600000000000000" pitchFamily="50" charset="-128"/>
                <a:ea typeface="HG丸ｺﾞｼｯｸM-PRO" panose="020F0600000000000000" pitchFamily="50" charset="-128"/>
              </a:rPr>
              <a:t>　先頭の人はその中から</a:t>
            </a:r>
            <a:r>
              <a:rPr lang="en-US" altLang="ja-JP" sz="3000" b="1" dirty="0">
                <a:solidFill>
                  <a:prstClr val="black"/>
                </a:solidFill>
                <a:latin typeface="HG丸ｺﾞｼｯｸM-PRO" panose="020F0600000000000000" pitchFamily="50" charset="-128"/>
                <a:ea typeface="HG丸ｺﾞｼｯｸM-PRO" panose="020F0600000000000000" pitchFamily="50" charset="-128"/>
              </a:rPr>
              <a:t>1</a:t>
            </a:r>
            <a:r>
              <a:rPr lang="ja-JP" altLang="en-US" sz="3000" b="1" dirty="0">
                <a:solidFill>
                  <a:prstClr val="black"/>
                </a:solidFill>
                <a:latin typeface="HG丸ｺﾞｼｯｸM-PRO" panose="020F0600000000000000" pitchFamily="50" charset="-128"/>
                <a:ea typeface="HG丸ｺﾞｼｯｸM-PRO" panose="020F0600000000000000" pitchFamily="50" charset="-128"/>
              </a:rPr>
              <a:t>つごみを選んでく</a:t>
            </a:r>
            <a:endParaRPr lang="en-US" altLang="ja-JP" sz="3000" b="1" dirty="0">
              <a:solidFill>
                <a:prstClr val="black"/>
              </a:solidFill>
              <a:latin typeface="HG丸ｺﾞｼｯｸM-PRO" panose="020F0600000000000000" pitchFamily="50" charset="-128"/>
              <a:ea typeface="HG丸ｺﾞｼｯｸM-PRO" panose="020F0600000000000000" pitchFamily="50" charset="-128"/>
            </a:endParaRPr>
          </a:p>
          <a:p>
            <a:pPr algn="l"/>
            <a:r>
              <a:rPr lang="ja-JP" altLang="en-US" sz="3000" b="1" dirty="0">
                <a:solidFill>
                  <a:prstClr val="black"/>
                </a:solidFill>
                <a:latin typeface="HG丸ｺﾞｼｯｸM-PRO" panose="020F0600000000000000" pitchFamily="50" charset="-128"/>
                <a:ea typeface="HG丸ｺﾞｼｯｸM-PRO" panose="020F0600000000000000" pitchFamily="50" charset="-128"/>
              </a:rPr>
              <a:t>　ださい。グループの人に見せてから、リサ</a:t>
            </a:r>
            <a:endParaRPr lang="en-US" altLang="ja-JP" sz="3000" b="1" dirty="0">
              <a:solidFill>
                <a:prstClr val="black"/>
              </a:solidFill>
              <a:latin typeface="HG丸ｺﾞｼｯｸM-PRO" panose="020F0600000000000000" pitchFamily="50" charset="-128"/>
              <a:ea typeface="HG丸ｺﾞｼｯｸM-PRO" panose="020F0600000000000000" pitchFamily="50" charset="-128"/>
            </a:endParaRPr>
          </a:p>
          <a:p>
            <a:pPr algn="l"/>
            <a:r>
              <a:rPr lang="ja-JP" altLang="en-US" sz="3000" b="1" dirty="0">
                <a:solidFill>
                  <a:prstClr val="black"/>
                </a:solidFill>
                <a:latin typeface="HG丸ｺﾞｼｯｸM-PRO" panose="020F0600000000000000" pitchFamily="50" charset="-128"/>
                <a:ea typeface="HG丸ｺﾞｼｯｸM-PRO" panose="020F0600000000000000" pitchFamily="50" charset="-128"/>
              </a:rPr>
              <a:t>　イクルできるかできないか決めて箱に入れ</a:t>
            </a:r>
            <a:endParaRPr lang="en-US" altLang="ja-JP" sz="3000" b="1" dirty="0">
              <a:solidFill>
                <a:prstClr val="black"/>
              </a:solidFill>
              <a:latin typeface="HG丸ｺﾞｼｯｸM-PRO" panose="020F0600000000000000" pitchFamily="50" charset="-128"/>
              <a:ea typeface="HG丸ｺﾞｼｯｸM-PRO" panose="020F0600000000000000" pitchFamily="50" charset="-128"/>
            </a:endParaRPr>
          </a:p>
          <a:p>
            <a:pPr algn="l"/>
            <a:r>
              <a:rPr lang="ja-JP" altLang="en-US" sz="3000" b="1" dirty="0">
                <a:solidFill>
                  <a:prstClr val="black"/>
                </a:solidFill>
                <a:latin typeface="HG丸ｺﾞｼｯｸM-PRO" panose="020F0600000000000000" pitchFamily="50" charset="-128"/>
                <a:ea typeface="HG丸ｺﾞｼｯｸM-PRO" panose="020F0600000000000000" pitchFamily="50" charset="-128"/>
              </a:rPr>
              <a:t>　ます。</a:t>
            </a:r>
            <a:endParaRPr lang="en-US" altLang="ja-JP" sz="3000" b="1" dirty="0">
              <a:solidFill>
                <a:prstClr val="black"/>
              </a:solidFill>
              <a:latin typeface="HG丸ｺﾞｼｯｸM-PRO" panose="020F0600000000000000" pitchFamily="50" charset="-128"/>
              <a:ea typeface="HG丸ｺﾞｼｯｸM-PRO" panose="020F0600000000000000" pitchFamily="50" charset="-128"/>
            </a:endParaRPr>
          </a:p>
          <a:p>
            <a:pPr algn="l"/>
            <a:endParaRPr lang="en-US" altLang="ja-JP" b="1" dirty="0">
              <a:solidFill>
                <a:prstClr val="black"/>
              </a:solidFill>
              <a:latin typeface="HG丸ｺﾞｼｯｸM-PRO" panose="020F0600000000000000" pitchFamily="50" charset="-128"/>
              <a:ea typeface="HG丸ｺﾞｼｯｸM-PRO" panose="020F0600000000000000" pitchFamily="50" charset="-128"/>
            </a:endParaRPr>
          </a:p>
          <a:p>
            <a:endParaRPr lang="ja-JP" altLang="en-US" dirty="0">
              <a:solidFill>
                <a:prstClr val="black"/>
              </a:solidFill>
            </a:endParaRPr>
          </a:p>
        </p:txBody>
      </p:sp>
      <p:sp>
        <p:nvSpPr>
          <p:cNvPr id="6" name="サブタイトル 1"/>
          <p:cNvSpPr txBox="1">
            <a:spLocks/>
          </p:cNvSpPr>
          <p:nvPr/>
        </p:nvSpPr>
        <p:spPr>
          <a:xfrm>
            <a:off x="740620" y="5154354"/>
            <a:ext cx="7578921" cy="11027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000" b="1" dirty="0" smtClean="0">
                <a:solidFill>
                  <a:prstClr val="black"/>
                </a:solidFill>
                <a:latin typeface="HG丸ｺﾞｼｯｸM-PRO" panose="020F0600000000000000" pitchFamily="50" charset="-128"/>
                <a:ea typeface="HG丸ｺﾞｼｯｸM-PRO" panose="020F0600000000000000" pitchFamily="50" charset="-128"/>
              </a:rPr>
              <a:t>③元の場所に戻ったら次</a:t>
            </a:r>
            <a:r>
              <a:rPr lang="ja-JP" altLang="en-US" sz="3000" b="1" dirty="0">
                <a:solidFill>
                  <a:prstClr val="black"/>
                </a:solidFill>
                <a:latin typeface="HG丸ｺﾞｼｯｸM-PRO" panose="020F0600000000000000" pitchFamily="50" charset="-128"/>
                <a:ea typeface="HG丸ｺﾞｼｯｸM-PRO" panose="020F0600000000000000" pitchFamily="50" charset="-128"/>
              </a:rPr>
              <a:t>の人が</a:t>
            </a:r>
            <a:r>
              <a:rPr lang="ja-JP" altLang="en-US" sz="3000" b="1" dirty="0" smtClean="0">
                <a:solidFill>
                  <a:prstClr val="black"/>
                </a:solidFill>
                <a:latin typeface="HG丸ｺﾞｼｯｸM-PRO" panose="020F0600000000000000" pitchFamily="50" charset="-128"/>
                <a:ea typeface="HG丸ｺﾞｼｯｸM-PRO" panose="020F0600000000000000" pitchFamily="50" charset="-128"/>
              </a:rPr>
              <a:t>スタート。</a:t>
            </a:r>
            <a:endParaRPr lang="en-US" altLang="ja-JP" sz="3000" b="1" dirty="0">
              <a:solidFill>
                <a:prstClr val="black"/>
              </a:solidFill>
              <a:latin typeface="HG丸ｺﾞｼｯｸM-PRO" panose="020F0600000000000000" pitchFamily="50" charset="-128"/>
              <a:ea typeface="HG丸ｺﾞｼｯｸM-PRO" panose="020F0600000000000000" pitchFamily="50" charset="-128"/>
            </a:endParaRPr>
          </a:p>
          <a:p>
            <a:pPr algn="l"/>
            <a:r>
              <a:rPr lang="ja-JP" altLang="en-US" sz="3000" b="1" dirty="0">
                <a:solidFill>
                  <a:prstClr val="black"/>
                </a:solidFill>
                <a:latin typeface="HG丸ｺﾞｼｯｸM-PRO" panose="020F0600000000000000" pitchFamily="50" charset="-128"/>
                <a:ea typeface="HG丸ｺﾞｼｯｸM-PRO" panose="020F0600000000000000" pitchFamily="50" charset="-128"/>
              </a:rPr>
              <a:t>　これ</a:t>
            </a:r>
            <a:r>
              <a:rPr lang="ja-JP" altLang="en-US" sz="3000" b="1" dirty="0" smtClean="0">
                <a:solidFill>
                  <a:prstClr val="black"/>
                </a:solidFill>
                <a:latin typeface="HG丸ｺﾞｼｯｸM-PRO" panose="020F0600000000000000" pitchFamily="50" charset="-128"/>
                <a:ea typeface="HG丸ｺﾞｼｯｸM-PRO" panose="020F0600000000000000" pitchFamily="50" charset="-128"/>
              </a:rPr>
              <a:t>を繰り返します。時間は</a:t>
            </a:r>
            <a:r>
              <a:rPr lang="en-US" altLang="ja-JP" sz="3000" b="1" dirty="0" smtClean="0">
                <a:solidFill>
                  <a:prstClr val="black"/>
                </a:solidFill>
                <a:latin typeface="HG丸ｺﾞｼｯｸM-PRO" panose="020F0600000000000000" pitchFamily="50" charset="-128"/>
                <a:ea typeface="HG丸ｺﾞｼｯｸM-PRO" panose="020F0600000000000000" pitchFamily="50" charset="-128"/>
              </a:rPr>
              <a:t>2</a:t>
            </a:r>
            <a:r>
              <a:rPr lang="ja-JP" altLang="en-US" sz="3000" b="1" dirty="0" smtClean="0">
                <a:solidFill>
                  <a:prstClr val="black"/>
                </a:solidFill>
                <a:latin typeface="HG丸ｺﾞｼｯｸM-PRO" panose="020F0600000000000000" pitchFamily="50" charset="-128"/>
                <a:ea typeface="HG丸ｺﾞｼｯｸM-PRO" panose="020F0600000000000000" pitchFamily="50" charset="-128"/>
              </a:rPr>
              <a:t>分です。</a:t>
            </a:r>
            <a:r>
              <a:rPr lang="ja-JP" altLang="en-US" sz="3000" b="1" dirty="0">
                <a:solidFill>
                  <a:prstClr val="black"/>
                </a:solidFill>
                <a:latin typeface="HG丸ｺﾞｼｯｸM-PRO" panose="020F0600000000000000" pitchFamily="50" charset="-128"/>
                <a:ea typeface="HG丸ｺﾞｼｯｸM-PRO" panose="020F0600000000000000" pitchFamily="50" charset="-128"/>
              </a:rPr>
              <a:t>　　</a:t>
            </a:r>
            <a:endParaRPr lang="en-US" altLang="ja-JP" sz="30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タイトル 1">
            <a:extLst>
              <a:ext uri="{FF2B5EF4-FFF2-40B4-BE49-F238E27FC236}">
                <a16:creationId xmlns:a16="http://schemas.microsoft.com/office/drawing/2014/main" id="{1D373046-48CB-4FD7-B9C9-05C3C6970BE5}"/>
              </a:ext>
            </a:extLst>
          </p:cNvPr>
          <p:cNvSpPr txBox="1">
            <a:spLocks/>
          </p:cNvSpPr>
          <p:nvPr/>
        </p:nvSpPr>
        <p:spPr>
          <a:xfrm>
            <a:off x="1360898" y="622089"/>
            <a:ext cx="6629900" cy="683109"/>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a:lstStyle>
          <a:p>
            <a:pPr defTabSz="914400"/>
            <a:r>
              <a:rPr lang="ja-JP" altLang="en-US" sz="5200" kern="0" dirty="0">
                <a:solidFill>
                  <a:srgbClr val="FF6600"/>
                </a:solidFill>
                <a:latin typeface="HG創英角ﾎﾟｯﾌﾟ体" panose="040B0A09000000000000" pitchFamily="49" charset="-128"/>
                <a:ea typeface="HG創英角ﾎﾟｯﾌﾟ体" panose="040B0A09000000000000" pitchFamily="49" charset="-128"/>
              </a:rPr>
              <a:t>ゲームのやり方</a:t>
            </a:r>
            <a:endParaRPr lang="en-US" altLang="ja-JP" sz="5200" kern="0" dirty="0">
              <a:solidFill>
                <a:srgbClr val="FF6600"/>
              </a:solidFill>
              <a:latin typeface="HG創英角ﾎﾟｯﾌﾟ体" panose="040B0A09000000000000" pitchFamily="49" charset="-128"/>
              <a:ea typeface="HG創英角ﾎﾟｯﾌﾟ体" panose="040B0A09000000000000" pitchFamily="49" charset="-128"/>
            </a:endParaRPr>
          </a:p>
          <a:p>
            <a:pPr defTabSz="914400"/>
            <a:endParaRPr lang="en-US" altLang="ja-JP" u="sng" kern="0" dirty="0">
              <a:solidFill>
                <a:srgbClr val="3333CC"/>
              </a:solidFill>
            </a:endParaRPr>
          </a:p>
          <a:p>
            <a:pPr defTabSz="914400"/>
            <a:endParaRPr lang="ja-JP" altLang="en-US" kern="0" dirty="0">
              <a:solidFill>
                <a:srgbClr val="3333CC"/>
              </a:solidFill>
            </a:endParaRPr>
          </a:p>
        </p:txBody>
      </p:sp>
    </p:spTree>
    <p:extLst>
      <p:ext uri="{BB962C8B-B14F-4D97-AF65-F5344CB8AC3E}">
        <p14:creationId xmlns:p14="http://schemas.microsoft.com/office/powerpoint/2010/main" val="20413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95153" y="464529"/>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8" name="サブタイトル 1"/>
          <p:cNvSpPr>
            <a:spLocks noGrp="1"/>
          </p:cNvSpPr>
          <p:nvPr>
            <p:ph type="subTitle" idx="1"/>
          </p:nvPr>
        </p:nvSpPr>
        <p:spPr>
          <a:xfrm>
            <a:off x="595012" y="648323"/>
            <a:ext cx="8103875" cy="5819398"/>
          </a:xfrm>
        </p:spPr>
        <p:txBody>
          <a:bodyPr>
            <a:normAutofit/>
          </a:bodyPr>
          <a:lstStyle/>
          <a:p>
            <a:pPr algn="l"/>
            <a:r>
              <a:rPr lang="ja-JP" altLang="en-US" dirty="0"/>
              <a:t>　</a:t>
            </a:r>
            <a:r>
              <a:rPr lang="ja-JP" altLang="en-US" sz="3000" b="1" dirty="0">
                <a:latin typeface="HG丸ｺﾞｼｯｸM-PRO" panose="020F0600000000000000" pitchFamily="50" charset="-128"/>
                <a:ea typeface="HG丸ｺﾞｼｯｸM-PRO" panose="020F0600000000000000" pitchFamily="50" charset="-128"/>
              </a:rPr>
              <a:t>　</a:t>
            </a:r>
            <a:endParaRPr lang="en-US" altLang="ja-JP" sz="4000" b="1" dirty="0">
              <a:latin typeface="HG丸ｺﾞｼｯｸM-PRO" panose="020F0600000000000000" pitchFamily="50" charset="-128"/>
              <a:ea typeface="HG丸ｺﾞｼｯｸM-PRO" panose="020F0600000000000000" pitchFamily="50" charset="-128"/>
            </a:endParaRPr>
          </a:p>
          <a:p>
            <a:pPr algn="l"/>
            <a:r>
              <a:rPr lang="ja-JP" altLang="en-US" sz="4000" b="1" dirty="0">
                <a:latin typeface="HG丸ｺﾞｼｯｸM-PRO" panose="020F0600000000000000" pitchFamily="50" charset="-128"/>
                <a:ea typeface="HG丸ｺﾞｼｯｸM-PRO" panose="020F0600000000000000" pitchFamily="50" charset="-128"/>
              </a:rPr>
              <a:t>　</a:t>
            </a:r>
            <a:endParaRPr lang="en-US" altLang="ja-JP" sz="4000" b="1" dirty="0">
              <a:latin typeface="HG丸ｺﾞｼｯｸM-PRO" panose="020F0600000000000000" pitchFamily="50" charset="-128"/>
              <a:ea typeface="HG丸ｺﾞｼｯｸM-PRO" panose="020F0600000000000000" pitchFamily="50" charset="-128"/>
            </a:endParaRPr>
          </a:p>
          <a:p>
            <a:pPr algn="l"/>
            <a:endParaRPr lang="en-US" altLang="ja-JP" sz="4000" b="1" dirty="0">
              <a:latin typeface="HG丸ｺﾞｼｯｸM-PRO" panose="020F0600000000000000" pitchFamily="50" charset="-128"/>
              <a:ea typeface="HG丸ｺﾞｼｯｸM-PRO" panose="020F0600000000000000" pitchFamily="50" charset="-128"/>
            </a:endParaRPr>
          </a:p>
          <a:p>
            <a:pPr algn="l"/>
            <a:endParaRPr lang="en-US" altLang="ja-JP" sz="4000" b="1" dirty="0">
              <a:latin typeface="HG丸ｺﾞｼｯｸM-PRO" panose="020F0600000000000000" pitchFamily="50" charset="-128"/>
              <a:ea typeface="HG丸ｺﾞｼｯｸM-PRO" panose="020F0600000000000000" pitchFamily="50" charset="-128"/>
            </a:endParaRPr>
          </a:p>
          <a:p>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011" y="3244945"/>
            <a:ext cx="1887636" cy="2403329"/>
          </a:xfrm>
          <a:prstGeom prst="rect">
            <a:avLst/>
          </a:prstGeom>
        </p:spPr>
      </p:pic>
      <p:sp>
        <p:nvSpPr>
          <p:cNvPr id="9" name="テキスト ボックス 2">
            <a:extLst>
              <a:ext uri="{FF2B5EF4-FFF2-40B4-BE49-F238E27FC236}">
                <a16:creationId xmlns:a16="http://schemas.microsoft.com/office/drawing/2014/main" id="{4C39909B-D240-4B31-BC94-C99103E7B737}"/>
              </a:ext>
            </a:extLst>
          </p:cNvPr>
          <p:cNvSpPr txBox="1"/>
          <p:nvPr/>
        </p:nvSpPr>
        <p:spPr>
          <a:xfrm>
            <a:off x="3103524" y="2686550"/>
            <a:ext cx="5430810" cy="22476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eaLnBrk="0" fontAlgn="base" hangingPunct="0">
              <a:lnSpc>
                <a:spcPct val="150000"/>
              </a:lnSpc>
              <a:spcBef>
                <a:spcPct val="0"/>
              </a:spcBef>
              <a:spcAft>
                <a:spcPct val="0"/>
              </a:spcAft>
            </a:pPr>
            <a:r>
              <a:rPr kumimoji="1" lang="ja-JP" altLang="en-US" sz="4600" dirty="0" smtClean="0">
                <a:solidFill>
                  <a:srgbClr val="0000FF"/>
                </a:solidFill>
                <a:latin typeface="HGP創英角ﾎﾟｯﾌﾟ体" panose="040B0A00000000000000" pitchFamily="50" charset="-128"/>
                <a:ea typeface="HGP創英角ﾎﾟｯﾌﾟ体" panose="040B0A00000000000000" pitchFamily="50" charset="-128"/>
              </a:rPr>
              <a:t>「リサイクルできない」</a:t>
            </a:r>
            <a:endParaRPr kumimoji="1" lang="en-US" altLang="ja-JP" sz="4600" dirty="0" smtClean="0">
              <a:solidFill>
                <a:srgbClr val="0000FF"/>
              </a:solidFill>
              <a:latin typeface="HGP創英角ﾎﾟｯﾌﾟ体" panose="040B0A00000000000000" pitchFamily="50" charset="-128"/>
              <a:ea typeface="HGP創英角ﾎﾟｯﾌﾟ体" panose="040B0A00000000000000" pitchFamily="50" charset="-128"/>
            </a:endParaRPr>
          </a:p>
          <a:p>
            <a:pPr defTabSz="914400" eaLnBrk="0" fontAlgn="base" hangingPunct="0">
              <a:lnSpc>
                <a:spcPct val="150000"/>
              </a:lnSpc>
              <a:spcBef>
                <a:spcPct val="0"/>
              </a:spcBef>
              <a:spcAft>
                <a:spcPct val="0"/>
              </a:spcAft>
            </a:pPr>
            <a:r>
              <a:rPr kumimoji="1" lang="ja-JP" altLang="en-US" sz="4600" dirty="0" smtClean="0">
                <a:solidFill>
                  <a:srgbClr val="0000FF"/>
                </a:solidFill>
                <a:latin typeface="HGP創英角ﾎﾟｯﾌﾟ体" panose="040B0A00000000000000" pitchFamily="50" charset="-128"/>
                <a:ea typeface="HGP創英角ﾎﾟｯﾌﾟ体" panose="040B0A00000000000000" pitchFamily="50" charset="-128"/>
              </a:rPr>
              <a:t>の箱を見てください</a:t>
            </a:r>
            <a:endParaRPr kumimoji="1" lang="en-US" altLang="ja-JP" sz="4600" dirty="0">
              <a:solidFill>
                <a:srgbClr val="0000FF"/>
              </a:solidFill>
              <a:latin typeface="HGP創英角ﾎﾟｯﾌﾟ体" panose="040B0A00000000000000" pitchFamily="50" charset="-128"/>
              <a:ea typeface="HGP創英角ﾎﾟｯﾌﾟ体" panose="040B0A00000000000000" pitchFamily="50" charset="-128"/>
            </a:endParaRPr>
          </a:p>
        </p:txBody>
      </p:sp>
      <p:sp>
        <p:nvSpPr>
          <p:cNvPr id="6" name="円形吹き出し 5"/>
          <p:cNvSpPr/>
          <p:nvPr/>
        </p:nvSpPr>
        <p:spPr>
          <a:xfrm>
            <a:off x="2851689" y="1921791"/>
            <a:ext cx="5847198" cy="3726484"/>
          </a:xfrm>
          <a:prstGeom prst="wedgeEllipseCallout">
            <a:avLst>
              <a:gd name="adj1" fmla="val -59832"/>
              <a:gd name="adj2" fmla="val 17905"/>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prstClr val="white"/>
              </a:solidFill>
            </a:endParaRPr>
          </a:p>
        </p:txBody>
      </p:sp>
      <p:sp>
        <p:nvSpPr>
          <p:cNvPr id="11" name="タイトル 1">
            <a:extLst>
              <a:ext uri="{FF2B5EF4-FFF2-40B4-BE49-F238E27FC236}">
                <a16:creationId xmlns:a16="http://schemas.microsoft.com/office/drawing/2014/main" id="{1D373046-48CB-4FD7-B9C9-05C3C6970BE5}"/>
              </a:ext>
            </a:extLst>
          </p:cNvPr>
          <p:cNvSpPr txBox="1">
            <a:spLocks/>
          </p:cNvSpPr>
          <p:nvPr/>
        </p:nvSpPr>
        <p:spPr>
          <a:xfrm>
            <a:off x="1360898" y="622089"/>
            <a:ext cx="6629900" cy="683109"/>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a:lstStyle>
          <a:p>
            <a:pPr defTabSz="914400"/>
            <a:r>
              <a:rPr lang="ja-JP" altLang="en-US" sz="6500" kern="0" dirty="0">
                <a:solidFill>
                  <a:srgbClr val="FF0000"/>
                </a:solidFill>
                <a:latin typeface="HG創英角ﾎﾟｯﾌﾟ体" panose="040B0A09000000000000" pitchFamily="49" charset="-128"/>
                <a:ea typeface="HG創英角ﾎﾟｯﾌﾟ体" panose="040B0A09000000000000" pitchFamily="49" charset="-128"/>
              </a:rPr>
              <a:t>答え合わせ</a:t>
            </a:r>
            <a:endParaRPr lang="en-US" altLang="ja-JP" sz="6500" kern="0" dirty="0">
              <a:solidFill>
                <a:srgbClr val="FF0000"/>
              </a:solidFill>
              <a:latin typeface="HG創英角ﾎﾟｯﾌﾟ体" panose="040B0A09000000000000" pitchFamily="49" charset="-128"/>
              <a:ea typeface="HG創英角ﾎﾟｯﾌﾟ体" panose="040B0A09000000000000" pitchFamily="49" charset="-128"/>
            </a:endParaRPr>
          </a:p>
          <a:p>
            <a:pPr defTabSz="914400"/>
            <a:endParaRPr lang="en-US" altLang="ja-JP" u="sng" kern="0" dirty="0">
              <a:solidFill>
                <a:srgbClr val="3333CC"/>
              </a:solidFill>
            </a:endParaRPr>
          </a:p>
          <a:p>
            <a:pPr defTabSz="914400"/>
            <a:endParaRPr lang="ja-JP" altLang="en-US" kern="0" dirty="0">
              <a:solidFill>
                <a:srgbClr val="3333CC"/>
              </a:solidFill>
            </a:endParaRPr>
          </a:p>
        </p:txBody>
      </p:sp>
    </p:spTree>
    <p:extLst>
      <p:ext uri="{BB962C8B-B14F-4D97-AF65-F5344CB8AC3E}">
        <p14:creationId xmlns:p14="http://schemas.microsoft.com/office/powerpoint/2010/main" val="4073268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95151" y="464529"/>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8" name="サブタイトル 1"/>
          <p:cNvSpPr>
            <a:spLocks noGrp="1"/>
          </p:cNvSpPr>
          <p:nvPr>
            <p:ph type="subTitle" idx="1"/>
          </p:nvPr>
        </p:nvSpPr>
        <p:spPr>
          <a:xfrm>
            <a:off x="840265" y="556426"/>
            <a:ext cx="8303735" cy="5819398"/>
          </a:xfrm>
        </p:spPr>
        <p:txBody>
          <a:bodyPr>
            <a:normAutofit/>
          </a:bodyPr>
          <a:lstStyle/>
          <a:p>
            <a:pPr algn="l"/>
            <a:r>
              <a:rPr lang="ja-JP" altLang="en-US" dirty="0"/>
              <a:t>　</a:t>
            </a:r>
            <a:endParaRPr lang="en-US" altLang="ja-JP" dirty="0"/>
          </a:p>
          <a:p>
            <a:pPr algn="l"/>
            <a:r>
              <a:rPr lang="en-US" altLang="ja-JP" sz="4000" b="1" dirty="0">
                <a:latin typeface="HG丸ｺﾞｼｯｸM-PRO" panose="020F0600000000000000" pitchFamily="50" charset="-128"/>
                <a:ea typeface="HG丸ｺﾞｼｯｸM-PRO" panose="020F0600000000000000" pitchFamily="50" charset="-128"/>
              </a:rPr>
              <a:t> </a:t>
            </a:r>
            <a:r>
              <a:rPr lang="ja-JP" altLang="en-US" sz="4000" b="1" dirty="0" smtClean="0">
                <a:latin typeface="HG丸ｺﾞｼｯｸM-PRO" panose="020F0600000000000000" pitchFamily="50" charset="-128"/>
                <a:ea typeface="HG丸ｺﾞｼｯｸM-PRO" panose="020F0600000000000000" pitchFamily="50" charset="-128"/>
              </a:rPr>
              <a:t>★</a:t>
            </a:r>
            <a:r>
              <a:rPr lang="ja-JP" altLang="en-US" sz="4000" b="1" dirty="0">
                <a:latin typeface="HG丸ｺﾞｼｯｸM-PRO" panose="020F0600000000000000" pitchFamily="50" charset="-128"/>
                <a:ea typeface="HG丸ｺﾞｼｯｸM-PRO" panose="020F0600000000000000" pitchFamily="50" charset="-128"/>
              </a:rPr>
              <a:t>リサイクルできないもの</a:t>
            </a:r>
            <a:endParaRPr lang="en-US" altLang="ja-JP" sz="4000" b="1" dirty="0">
              <a:latin typeface="HG丸ｺﾞｼｯｸM-PRO" panose="020F0600000000000000" pitchFamily="50" charset="-128"/>
              <a:ea typeface="HG丸ｺﾞｼｯｸM-PRO" panose="020F0600000000000000" pitchFamily="50" charset="-128"/>
            </a:endParaRPr>
          </a:p>
          <a:p>
            <a:pPr algn="l"/>
            <a:r>
              <a:rPr lang="ja-JP" altLang="en-US" sz="4000" b="1" dirty="0">
                <a:latin typeface="HG丸ｺﾞｼｯｸM-PRO" panose="020F0600000000000000" pitchFamily="50" charset="-128"/>
                <a:ea typeface="HG丸ｺﾞｼｯｸM-PRO" panose="020F0600000000000000" pitchFamily="50" charset="-128"/>
              </a:rPr>
              <a:t>　　　　　　</a:t>
            </a:r>
            <a:r>
              <a:rPr lang="ja-JP" altLang="en-US" sz="5000" b="1" dirty="0">
                <a:latin typeface="HG丸ｺﾞｼｯｸM-PRO" panose="020F0600000000000000" pitchFamily="50" charset="-128"/>
                <a:ea typeface="HG丸ｺﾞｼｯｸM-PRO" panose="020F0600000000000000" pitchFamily="50" charset="-128"/>
              </a:rPr>
              <a:t>　　　</a:t>
            </a:r>
            <a:endParaRPr lang="en-US" altLang="ja-JP" sz="5000" b="1" dirty="0">
              <a:latin typeface="HG丸ｺﾞｼｯｸM-PRO" panose="020F0600000000000000" pitchFamily="50" charset="-128"/>
              <a:ea typeface="HG丸ｺﾞｼｯｸM-PRO" panose="020F0600000000000000" pitchFamily="50" charset="-128"/>
            </a:endParaRPr>
          </a:p>
          <a:p>
            <a:pPr algn="l"/>
            <a:endParaRPr lang="en-US" altLang="ja-JP" sz="4000" b="1" dirty="0">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9" name="正方形/長方形 8"/>
          <p:cNvSpPr/>
          <p:nvPr/>
        </p:nvSpPr>
        <p:spPr>
          <a:xfrm>
            <a:off x="2395758" y="1946302"/>
            <a:ext cx="2759370" cy="646331"/>
          </a:xfrm>
          <a:prstGeom prst="rect">
            <a:avLst/>
          </a:prstGeom>
        </p:spPr>
        <p:txBody>
          <a:bodyPr wrap="square">
            <a:spAutoFit/>
          </a:bodyPr>
          <a:lstStyle/>
          <a:p>
            <a:pPr defTabSz="914400" eaLnBrk="0" fontAlgn="base" hangingPunct="0">
              <a:spcBef>
                <a:spcPct val="0"/>
              </a:spcBef>
              <a:spcAft>
                <a:spcPct val="0"/>
              </a:spcAft>
            </a:pP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・レシート</a:t>
            </a:r>
            <a:endParaRPr kumimoji="1" lang="en-US" altLang="ja-JP" sz="36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2384943" y="2873437"/>
            <a:ext cx="2759370" cy="646331"/>
          </a:xfrm>
          <a:prstGeom prst="rect">
            <a:avLst/>
          </a:prstGeom>
        </p:spPr>
        <p:txBody>
          <a:bodyPr wrap="square">
            <a:spAutoFit/>
          </a:bodyPr>
          <a:lstStyle/>
          <a:p>
            <a:pPr defTabSz="914400" eaLnBrk="0" fontAlgn="base" hangingPunct="0">
              <a:spcBef>
                <a:spcPct val="0"/>
              </a:spcBef>
              <a:spcAft>
                <a:spcPct val="0"/>
              </a:spcAft>
            </a:pP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・紙コップ</a:t>
            </a:r>
            <a:endParaRPr kumimoji="1" lang="en-US" altLang="ja-JP" sz="36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2306627" y="4828810"/>
            <a:ext cx="4524012" cy="1200329"/>
          </a:xfrm>
          <a:prstGeom prst="rect">
            <a:avLst/>
          </a:prstGeom>
        </p:spPr>
        <p:txBody>
          <a:bodyPr wrap="square">
            <a:spAutoFit/>
          </a:bodyPr>
          <a:lstStyle/>
          <a:p>
            <a:pPr defTabSz="914400" eaLnBrk="0" fontAlgn="base" hangingPunct="0">
              <a:spcBef>
                <a:spcPct val="0"/>
              </a:spcBef>
              <a:spcAft>
                <a:spcPct val="0"/>
              </a:spcAft>
            </a:pP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・ティッシュの箱</a:t>
            </a:r>
            <a:endParaRPr kumimoji="1" lang="en-US" altLang="ja-JP" sz="3600" b="1" dirty="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pP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3600" b="1"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3600" b="1" dirty="0">
                <a:solidFill>
                  <a:srgbClr val="FF0000"/>
                </a:solidFill>
                <a:latin typeface="HG丸ｺﾞｼｯｸM-PRO" panose="020F0600000000000000" pitchFamily="50" charset="-128"/>
                <a:ea typeface="HG丸ｺﾞｼｯｸM-PRO" panose="020F0600000000000000" pitchFamily="50" charset="-128"/>
              </a:rPr>
              <a:t>そのままだと✕）</a:t>
            </a:r>
            <a:endParaRPr kumimoji="1" lang="ja-JP" altLang="en-US" sz="36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正方形/長方形 10"/>
          <p:cNvSpPr/>
          <p:nvPr/>
        </p:nvSpPr>
        <p:spPr>
          <a:xfrm>
            <a:off x="2384943" y="3842932"/>
            <a:ext cx="2759370" cy="646331"/>
          </a:xfrm>
          <a:prstGeom prst="rect">
            <a:avLst/>
          </a:prstGeom>
        </p:spPr>
        <p:txBody>
          <a:bodyPr wrap="square">
            <a:spAutoFit/>
          </a:bodyPr>
          <a:lstStyle/>
          <a:p>
            <a:pPr defTabSz="914400" eaLnBrk="0" fontAlgn="base" hangingPunct="0">
              <a:spcBef>
                <a:spcPct val="0"/>
              </a:spcBef>
              <a:spcAft>
                <a:spcPct val="0"/>
              </a:spcAft>
            </a:pPr>
            <a:r>
              <a:rPr kumimoji="1" lang="ja-JP" altLang="en-US" sz="3600" b="1" dirty="0" smtClean="0">
                <a:solidFill>
                  <a:srgbClr val="FF0000"/>
                </a:solidFill>
                <a:latin typeface="HG丸ｺﾞｼｯｸM-PRO" panose="020F0600000000000000" pitchFamily="50" charset="-128"/>
                <a:ea typeface="HG丸ｺﾞｼｯｸM-PRO" panose="020F0600000000000000" pitchFamily="50" charset="-128"/>
              </a:rPr>
              <a:t>・写　真</a:t>
            </a:r>
            <a:endParaRPr kumimoji="1" lang="en-US" altLang="ja-JP" sz="3600" b="1"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5218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95151" y="464529"/>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8" name="サブタイトル 1"/>
          <p:cNvSpPr>
            <a:spLocks noGrp="1"/>
          </p:cNvSpPr>
          <p:nvPr>
            <p:ph type="subTitle" idx="1"/>
          </p:nvPr>
        </p:nvSpPr>
        <p:spPr>
          <a:xfrm>
            <a:off x="595013" y="648323"/>
            <a:ext cx="8303735" cy="5819398"/>
          </a:xfrm>
        </p:spPr>
        <p:txBody>
          <a:bodyPr>
            <a:normAutofit/>
          </a:bodyPr>
          <a:lstStyle/>
          <a:p>
            <a:pPr algn="l"/>
            <a:r>
              <a:rPr lang="ja-JP" altLang="en-US" dirty="0"/>
              <a:t>　</a:t>
            </a:r>
            <a:endParaRPr lang="en-US" altLang="ja-JP" dirty="0"/>
          </a:p>
          <a:p>
            <a:pPr algn="l"/>
            <a:r>
              <a:rPr lang="en-US" altLang="ja-JP" sz="4000" b="1" dirty="0">
                <a:latin typeface="HG丸ｺﾞｼｯｸM-PRO" panose="020F0600000000000000" pitchFamily="50" charset="-128"/>
                <a:ea typeface="HG丸ｺﾞｼｯｸM-PRO" panose="020F0600000000000000" pitchFamily="50" charset="-128"/>
              </a:rPr>
              <a:t> </a:t>
            </a:r>
          </a:p>
          <a:p>
            <a:pPr algn="l"/>
            <a:endParaRPr lang="en-US" altLang="ja-JP" sz="4000" b="1" dirty="0">
              <a:latin typeface="HG丸ｺﾞｼｯｸM-PRO" panose="020F0600000000000000" pitchFamily="50" charset="-128"/>
              <a:ea typeface="HG丸ｺﾞｼｯｸM-PRO" panose="020F0600000000000000" pitchFamily="50" charset="-128"/>
            </a:endParaRPr>
          </a:p>
          <a:p>
            <a:pPr algn="l"/>
            <a:endParaRPr lang="en-US" altLang="ja-JP" sz="4000" b="1" dirty="0">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16" name="正方形/長方形 15"/>
          <p:cNvSpPr/>
          <p:nvPr/>
        </p:nvSpPr>
        <p:spPr>
          <a:xfrm>
            <a:off x="1048522" y="2879761"/>
            <a:ext cx="6942276" cy="1477328"/>
          </a:xfrm>
          <a:prstGeom prst="rect">
            <a:avLst/>
          </a:prstGeom>
        </p:spPr>
        <p:txBody>
          <a:bodyPr wrap="square">
            <a:spAutoFit/>
          </a:bodyPr>
          <a:lstStyle/>
          <a:p>
            <a:pPr defTabSz="914400" eaLnBrk="0" fontAlgn="base" hangingPunct="0">
              <a:spcBef>
                <a:spcPct val="0"/>
              </a:spcBef>
              <a:spcAft>
                <a:spcPct val="0"/>
              </a:spcAft>
              <a:defRPr/>
            </a:pPr>
            <a:r>
              <a:rPr kumimoji="1" lang="ja-JP" altLang="en-US" sz="3000" b="1" dirty="0">
                <a:solidFill>
                  <a:srgbClr val="009900"/>
                </a:solidFill>
                <a:latin typeface="HG丸ｺﾞｼｯｸM-PRO" panose="020F0600000000000000" pitchFamily="50" charset="-128"/>
                <a:ea typeface="HG丸ｺﾞｼｯｸM-PRO" panose="020F0600000000000000" pitchFamily="50" charset="-128"/>
              </a:rPr>
              <a:t>でも・・・</a:t>
            </a:r>
            <a:endParaRPr kumimoji="1" lang="en-US" altLang="ja-JP" sz="3000" b="1" dirty="0">
              <a:solidFill>
                <a:srgbClr val="0099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defRPr/>
            </a:pPr>
            <a:r>
              <a:rPr kumimoji="1" lang="ja-JP" altLang="en-US" sz="3000" b="1" dirty="0">
                <a:solidFill>
                  <a:srgbClr val="009900"/>
                </a:solidFill>
                <a:latin typeface="HG丸ｺﾞｼｯｸM-PRO" panose="020F0600000000000000" pitchFamily="50" charset="-128"/>
                <a:ea typeface="HG丸ｺﾞｼｯｸM-PRO" panose="020F0600000000000000" pitchFamily="50" charset="-128"/>
              </a:rPr>
              <a:t>　紙マークがついていてもリサイクル　</a:t>
            </a:r>
            <a:endParaRPr kumimoji="1" lang="en-US" altLang="ja-JP" sz="3000" b="1" dirty="0">
              <a:solidFill>
                <a:srgbClr val="0099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defRPr/>
            </a:pPr>
            <a:r>
              <a:rPr kumimoji="1" lang="ja-JP" altLang="en-US" sz="3000" b="1" dirty="0">
                <a:solidFill>
                  <a:srgbClr val="009900"/>
                </a:solidFill>
                <a:latin typeface="HG丸ｺﾞｼｯｸM-PRO" panose="020F0600000000000000" pitchFamily="50" charset="-128"/>
                <a:ea typeface="HG丸ｺﾞｼｯｸM-PRO" panose="020F0600000000000000" pitchFamily="50" charset="-128"/>
              </a:rPr>
              <a:t>　できない</a:t>
            </a:r>
            <a:r>
              <a:rPr kumimoji="1" lang="ja-JP" altLang="en-US" sz="3000" b="1" dirty="0" smtClean="0">
                <a:solidFill>
                  <a:srgbClr val="009900"/>
                </a:solidFill>
                <a:latin typeface="HG丸ｺﾞｼｯｸM-PRO" panose="020F0600000000000000" pitchFamily="50" charset="-128"/>
                <a:ea typeface="HG丸ｺﾞｼｯｸM-PRO" panose="020F0600000000000000" pitchFamily="50" charset="-128"/>
              </a:rPr>
              <a:t>ものがある</a:t>
            </a:r>
            <a:endParaRPr kumimoji="1" lang="en-US" altLang="ja-JP" sz="3000" b="1" dirty="0">
              <a:solidFill>
                <a:srgbClr val="009900"/>
              </a:solidFill>
              <a:latin typeface="HG丸ｺﾞｼｯｸM-PRO" panose="020F0600000000000000" pitchFamily="50" charset="-128"/>
              <a:ea typeface="HG丸ｺﾞｼｯｸM-PRO" panose="020F0600000000000000" pitchFamily="50" charset="-128"/>
            </a:endParaRPr>
          </a:p>
        </p:txBody>
      </p:sp>
      <p:sp>
        <p:nvSpPr>
          <p:cNvPr id="17" name="正方形/長方形 16"/>
          <p:cNvSpPr/>
          <p:nvPr/>
        </p:nvSpPr>
        <p:spPr>
          <a:xfrm>
            <a:off x="1187174" y="4443163"/>
            <a:ext cx="6470926" cy="1015663"/>
          </a:xfrm>
          <a:prstGeom prst="rect">
            <a:avLst/>
          </a:prstGeom>
        </p:spPr>
        <p:txBody>
          <a:bodyPr wrap="square">
            <a:spAutoFit/>
          </a:bodyPr>
          <a:lstStyle/>
          <a:p>
            <a:pPr defTabSz="914400" eaLnBrk="0" fontAlgn="base" hangingPunct="0">
              <a:spcBef>
                <a:spcPct val="0"/>
              </a:spcBef>
              <a:spcAft>
                <a:spcPct val="0"/>
              </a:spcAft>
              <a:defRPr/>
            </a:pPr>
            <a:r>
              <a:rPr kumimoji="1" lang="ja-JP" altLang="en-US" sz="3000" b="1" dirty="0" smtClean="0">
                <a:solidFill>
                  <a:srgbClr val="FF0000"/>
                </a:solidFill>
                <a:latin typeface="HG丸ｺﾞｼｯｸM-PRO" panose="020F0600000000000000" pitchFamily="50" charset="-128"/>
                <a:ea typeface="HG丸ｺﾞｼｯｸM-PRO" panose="020F0600000000000000" pitchFamily="50" charset="-128"/>
              </a:rPr>
              <a:t>⇒紙</a:t>
            </a:r>
            <a:r>
              <a:rPr kumimoji="1" lang="ja-JP" altLang="en-US" sz="3000" b="1" dirty="0">
                <a:solidFill>
                  <a:srgbClr val="FF0000"/>
                </a:solidFill>
                <a:latin typeface="HG丸ｺﾞｼｯｸM-PRO" panose="020F0600000000000000" pitchFamily="50" charset="-128"/>
                <a:ea typeface="HG丸ｺﾞｼｯｸM-PRO" panose="020F0600000000000000" pitchFamily="50" charset="-128"/>
              </a:rPr>
              <a:t>コップ・カップ麺など</a:t>
            </a:r>
            <a:r>
              <a:rPr kumimoji="1" lang="ja-JP" altLang="en-US" sz="3000" b="1" dirty="0" smtClean="0">
                <a:solidFill>
                  <a:srgbClr val="FF0000"/>
                </a:solidFill>
                <a:latin typeface="HG丸ｺﾞｼｯｸM-PRO" panose="020F0600000000000000" pitchFamily="50" charset="-128"/>
                <a:ea typeface="HG丸ｺﾞｼｯｸM-PRO" panose="020F0600000000000000" pitchFamily="50" charset="-128"/>
              </a:rPr>
              <a:t>食べ物や </a:t>
            </a:r>
            <a:endParaRPr kumimoji="1" lang="en-US" altLang="ja-JP" sz="3000" b="1" dirty="0" smtClean="0">
              <a:solidFill>
                <a:srgbClr val="FF0000"/>
              </a:solidFill>
              <a:latin typeface="HG丸ｺﾞｼｯｸM-PRO" panose="020F0600000000000000" pitchFamily="50" charset="-128"/>
              <a:ea typeface="HG丸ｺﾞｼｯｸM-PRO" panose="020F0600000000000000" pitchFamily="50" charset="-128"/>
            </a:endParaRPr>
          </a:p>
          <a:p>
            <a:pPr defTabSz="914400" eaLnBrk="0" fontAlgn="base" hangingPunct="0">
              <a:spcBef>
                <a:spcPct val="0"/>
              </a:spcBef>
              <a:spcAft>
                <a:spcPct val="0"/>
              </a:spcAft>
              <a:defRPr/>
            </a:pPr>
            <a:r>
              <a:rPr kumimoji="1" lang="en-US" altLang="ja-JP" sz="3000" b="1" dirty="0">
                <a:solidFill>
                  <a:srgbClr val="FF0000"/>
                </a:solidFill>
                <a:latin typeface="HG丸ｺﾞｼｯｸM-PRO" panose="020F0600000000000000" pitchFamily="50" charset="-128"/>
                <a:ea typeface="HG丸ｺﾞｼｯｸM-PRO" panose="020F0600000000000000" pitchFamily="50" charset="-128"/>
              </a:rPr>
              <a:t> </a:t>
            </a:r>
            <a:r>
              <a:rPr kumimoji="1" lang="en-US" altLang="ja-JP" sz="3000" b="1" dirty="0" smtClean="0">
                <a:solidFill>
                  <a:srgbClr val="FF0000"/>
                </a:solidFill>
                <a:latin typeface="HG丸ｺﾞｼｯｸM-PRO" panose="020F0600000000000000" pitchFamily="50" charset="-128"/>
                <a:ea typeface="HG丸ｺﾞｼｯｸM-PRO" panose="020F0600000000000000" pitchFamily="50" charset="-128"/>
              </a:rPr>
              <a:t>  </a:t>
            </a:r>
            <a:r>
              <a:rPr kumimoji="1" lang="ja-JP" altLang="en-US" sz="3000" b="1" dirty="0" smtClean="0">
                <a:solidFill>
                  <a:srgbClr val="FF0000"/>
                </a:solidFill>
                <a:latin typeface="HG丸ｺﾞｼｯｸM-PRO" panose="020F0600000000000000" pitchFamily="50" charset="-128"/>
                <a:ea typeface="HG丸ｺﾞｼｯｸM-PRO" panose="020F0600000000000000" pitchFamily="50" charset="-128"/>
              </a:rPr>
              <a:t>飲み物</a:t>
            </a:r>
            <a:r>
              <a:rPr kumimoji="1" lang="ja-JP" altLang="en-US" sz="3000" b="1" dirty="0">
                <a:solidFill>
                  <a:srgbClr val="FF0000"/>
                </a:solidFill>
                <a:latin typeface="HG丸ｺﾞｼｯｸM-PRO" panose="020F0600000000000000" pitchFamily="50" charset="-128"/>
                <a:ea typeface="HG丸ｺﾞｼｯｸM-PRO" panose="020F0600000000000000" pitchFamily="50" charset="-128"/>
              </a:rPr>
              <a:t>を入れる</a:t>
            </a:r>
            <a:r>
              <a:rPr kumimoji="1" lang="ja-JP" altLang="en-US" sz="3000" b="1" dirty="0" smtClean="0">
                <a:solidFill>
                  <a:srgbClr val="FF0000"/>
                </a:solidFill>
                <a:latin typeface="HG丸ｺﾞｼｯｸM-PRO" panose="020F0600000000000000" pitchFamily="50" charset="-128"/>
                <a:ea typeface="HG丸ｺﾞｼｯｸM-PRO" panose="020F0600000000000000" pitchFamily="50" charset="-128"/>
              </a:rPr>
              <a:t>容器</a:t>
            </a:r>
            <a:endParaRPr kumimoji="1" lang="en-US" altLang="ja-JP" sz="3000" b="1" dirty="0" smtClean="0">
              <a:solidFill>
                <a:srgbClr val="FF0000"/>
              </a:solidFill>
              <a:latin typeface="HG丸ｺﾞｼｯｸM-PRO" panose="020F0600000000000000" pitchFamily="50" charset="-128"/>
              <a:ea typeface="HG丸ｺﾞｼｯｸM-PRO" panose="020F0600000000000000" pitchFamily="50" charset="-128"/>
            </a:endParaRPr>
          </a:p>
        </p:txBody>
      </p:sp>
      <p:sp>
        <p:nvSpPr>
          <p:cNvPr id="12" name="タイトル 1">
            <a:extLst>
              <a:ext uri="{FF2B5EF4-FFF2-40B4-BE49-F238E27FC236}">
                <a16:creationId xmlns:a16="http://schemas.microsoft.com/office/drawing/2014/main" id="{1D373046-48CB-4FD7-B9C9-05C3C6970BE5}"/>
              </a:ext>
            </a:extLst>
          </p:cNvPr>
          <p:cNvSpPr txBox="1">
            <a:spLocks/>
          </p:cNvSpPr>
          <p:nvPr/>
        </p:nvSpPr>
        <p:spPr>
          <a:xfrm>
            <a:off x="886805" y="538150"/>
            <a:ext cx="7720149" cy="683109"/>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a:lstStyle>
          <a:p>
            <a:pPr defTabSz="914400">
              <a:defRPr/>
            </a:pPr>
            <a:r>
              <a:rPr lang="ja-JP" altLang="en-US" sz="5200" kern="0" dirty="0">
                <a:solidFill>
                  <a:srgbClr val="FF0000"/>
                </a:solidFill>
                <a:latin typeface="HG創英角ﾎﾟｯﾌﾟ体" panose="040B0A09000000000000" pitchFamily="49" charset="-128"/>
                <a:ea typeface="HG創英角ﾎﾟｯﾌﾟ体" panose="040B0A09000000000000" pitchFamily="49" charset="-128"/>
              </a:rPr>
              <a:t>雑紙は紙マークが目印</a:t>
            </a:r>
            <a:endParaRPr lang="en-US" altLang="ja-JP" sz="5200" kern="0" dirty="0">
              <a:solidFill>
                <a:srgbClr val="FF0000"/>
              </a:solidFill>
              <a:latin typeface="HG創英角ﾎﾟｯﾌﾟ体" panose="040B0A09000000000000" pitchFamily="49" charset="-128"/>
              <a:ea typeface="HG創英角ﾎﾟｯﾌﾟ体" panose="040B0A09000000000000" pitchFamily="49" charset="-128"/>
            </a:endParaRPr>
          </a:p>
          <a:p>
            <a:pPr defTabSz="914400">
              <a:defRPr/>
            </a:pPr>
            <a:endParaRPr lang="en-US" altLang="ja-JP" u="sng" kern="0" dirty="0">
              <a:solidFill>
                <a:srgbClr val="3333CC"/>
              </a:solidFill>
            </a:endParaRPr>
          </a:p>
          <a:p>
            <a:pPr defTabSz="914400">
              <a:defRPr/>
            </a:pPr>
            <a:endParaRPr lang="ja-JP" altLang="en-US" kern="0" dirty="0">
              <a:solidFill>
                <a:srgbClr val="3333CC"/>
              </a:solidFill>
            </a:endParaRPr>
          </a:p>
        </p:txBody>
      </p:sp>
      <p:sp>
        <p:nvSpPr>
          <p:cNvPr id="14" name="タイトル 1">
            <a:extLst>
              <a:ext uri="{FF2B5EF4-FFF2-40B4-BE49-F238E27FC236}">
                <a16:creationId xmlns:a16="http://schemas.microsoft.com/office/drawing/2014/main" id="{1D373046-48CB-4FD7-B9C9-05C3C6970BE5}"/>
              </a:ext>
            </a:extLst>
          </p:cNvPr>
          <p:cNvSpPr txBox="1">
            <a:spLocks/>
          </p:cNvSpPr>
          <p:nvPr/>
        </p:nvSpPr>
        <p:spPr>
          <a:xfrm>
            <a:off x="1187174" y="2525174"/>
            <a:ext cx="3120866" cy="683109"/>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charset="0"/>
                <a:ea typeface="ＭＳ Ｐゴシック" pitchFamily="50" charset="-128"/>
              </a:defRPr>
            </a:lvl9pPr>
          </a:lstStyle>
          <a:p>
            <a:pPr defTabSz="914400">
              <a:defRPr/>
            </a:pPr>
            <a:endParaRPr lang="en-US" altLang="ja-JP" u="sng" kern="0" dirty="0">
              <a:solidFill>
                <a:srgbClr val="3333CC"/>
              </a:solidFill>
            </a:endParaRPr>
          </a:p>
          <a:p>
            <a:pPr defTabSz="914400">
              <a:defRPr/>
            </a:pPr>
            <a:endParaRPr lang="ja-JP" altLang="en-US" kern="0" dirty="0">
              <a:solidFill>
                <a:srgbClr val="3333CC"/>
              </a:solidFill>
            </a:endParaRPr>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31" y="1439933"/>
            <a:ext cx="1722035" cy="1722035"/>
          </a:xfrm>
          <a:prstGeom prst="rect">
            <a:avLst/>
          </a:prstGeom>
        </p:spPr>
      </p:pic>
      <p:pic>
        <p:nvPicPr>
          <p:cNvPr id="11" name="図 10"/>
          <p:cNvPicPr/>
          <p:nvPr/>
        </p:nvPicPr>
        <p:blipFill>
          <a:blip r:embed="rId4" cstate="print">
            <a:extLst>
              <a:ext uri="{28A0092B-C50C-407E-A947-70E740481C1C}">
                <a14:useLocalDpi xmlns:a14="http://schemas.microsoft.com/office/drawing/2010/main" val="0"/>
              </a:ext>
            </a:extLst>
          </a:blip>
          <a:stretch>
            <a:fillRect/>
          </a:stretch>
        </p:blipFill>
        <p:spPr>
          <a:xfrm>
            <a:off x="7702936" y="5045465"/>
            <a:ext cx="1094649" cy="1382042"/>
          </a:xfrm>
          <a:prstGeom prst="rect">
            <a:avLst/>
          </a:prstGeom>
        </p:spPr>
      </p:pic>
      <p:pic>
        <p:nvPicPr>
          <p:cNvPr id="13" name="図 12"/>
          <p:cNvPicPr/>
          <p:nvPr/>
        </p:nvPicPr>
        <p:blipFill>
          <a:blip r:embed="rId5" cstate="print">
            <a:extLst>
              <a:ext uri="{28A0092B-C50C-407E-A947-70E740481C1C}">
                <a14:useLocalDpi xmlns:a14="http://schemas.microsoft.com/office/drawing/2010/main" val="0"/>
              </a:ext>
            </a:extLst>
          </a:blip>
          <a:stretch>
            <a:fillRect/>
          </a:stretch>
        </p:blipFill>
        <p:spPr>
          <a:xfrm>
            <a:off x="6488359" y="5045465"/>
            <a:ext cx="1077457" cy="1365648"/>
          </a:xfrm>
          <a:prstGeom prst="rect">
            <a:avLst/>
          </a:prstGeom>
        </p:spPr>
      </p:pic>
      <p:sp>
        <p:nvSpPr>
          <p:cNvPr id="19" name="正方形/長方形 18">
            <a:extLst>
              <a:ext uri="{FF2B5EF4-FFF2-40B4-BE49-F238E27FC236}">
                <a16:creationId xmlns:a16="http://schemas.microsoft.com/office/drawing/2014/main" id="{E0050699-5590-486A-BEAE-0A9B60470A1D}"/>
              </a:ext>
            </a:extLst>
          </p:cNvPr>
          <p:cNvSpPr/>
          <p:nvPr/>
        </p:nvSpPr>
        <p:spPr>
          <a:xfrm>
            <a:off x="1018981" y="5752880"/>
            <a:ext cx="5332258" cy="523220"/>
          </a:xfrm>
          <a:prstGeom prst="rect">
            <a:avLst/>
          </a:prstGeom>
          <a:ln>
            <a:solidFill>
              <a:schemeClr val="tx1"/>
            </a:solidFill>
          </a:ln>
        </p:spPr>
        <p:txBody>
          <a:bodyPr wrap="square">
            <a:spAutoFit/>
          </a:bodyPr>
          <a:lstStyle/>
          <a:p>
            <a:pPr algn="ctr" defTabSz="914400" eaLnBrk="0" fontAlgn="base" hangingPunct="0">
              <a:spcBef>
                <a:spcPct val="0"/>
              </a:spcBef>
              <a:spcAft>
                <a:spcPct val="0"/>
              </a:spcAft>
            </a:pPr>
            <a:r>
              <a:rPr kumimoji="1" lang="ja-JP" altLang="en-US" sz="2800" b="1" dirty="0" smtClean="0">
                <a:solidFill>
                  <a:prstClr val="black"/>
                </a:solidFill>
                <a:latin typeface="HG丸ｺﾞｼｯｸM-PRO" panose="020F0600000000000000" pitchFamily="50" charset="-128"/>
                <a:ea typeface="HG丸ｺﾞｼｯｸM-PRO" panose="020F0600000000000000" pitchFamily="50" charset="-128"/>
              </a:rPr>
              <a:t>雑紙は分別ガイドブックで確認</a:t>
            </a:r>
            <a:endParaRPr kumimoji="1" lang="en-US" altLang="ja-JP" sz="2800" b="1"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5138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31335" y="208883"/>
            <a:ext cx="8567411" cy="6369269"/>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コンテンツ プレースホルダー 8"/>
          <p:cNvSpPr txBox="1">
            <a:spLocks/>
          </p:cNvSpPr>
          <p:nvPr/>
        </p:nvSpPr>
        <p:spPr>
          <a:xfrm>
            <a:off x="5670480" y="2185441"/>
            <a:ext cx="2320318" cy="814385"/>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buFontTx/>
              <a:buNone/>
              <a:defRPr/>
            </a:pPr>
            <a:r>
              <a:rPr lang="ja-JP" altLang="en-US" sz="4000" dirty="0">
                <a:solidFill>
                  <a:srgbClr val="FF0000"/>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en-US" altLang="ja-JP" sz="4000" dirty="0">
              <a:solidFill>
                <a:srgbClr val="FF0000"/>
              </a:solidFill>
              <a:latin typeface="HGP創英角ﾎﾟｯﾌﾟ体" panose="040B0A00000000000000" pitchFamily="50" charset="-128"/>
              <a:ea typeface="HGP創英角ﾎﾟｯﾌﾟ体" panose="040B0A00000000000000" pitchFamily="50" charset="-128"/>
            </a:endParaRPr>
          </a:p>
          <a:p>
            <a:pPr>
              <a:buFontTx/>
              <a:buNone/>
              <a:defRPr/>
            </a:pP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　　　  </a:t>
            </a:r>
            <a:r>
              <a:rPr lang="ja-JP" altLang="en-US" sz="4000" dirty="0">
                <a:solidFill>
                  <a:srgbClr val="0000CC"/>
                </a:solidFill>
                <a:effectLst>
                  <a:outerShdw blurRad="38100" dist="38100" dir="2700000" algn="tl">
                    <a:srgbClr val="C0C0C0"/>
                  </a:outerShdw>
                </a:effectLst>
                <a:latin typeface="HGP創英角ﾎﾟｯﾌﾟ体" panose="040B0A00000000000000" pitchFamily="50" charset="-128"/>
                <a:ea typeface="HGP創英角ﾎﾟｯﾌﾟ体" panose="040B0A00000000000000" pitchFamily="50" charset="-128"/>
              </a:rPr>
              <a:t>    </a:t>
            </a:r>
            <a:endParaRPr lang="ja-JP" altLang="en-US" sz="4500" dirty="0">
              <a:solidFill>
                <a:srgbClr val="008000"/>
              </a:solidFill>
              <a:latin typeface="HGP創英角ﾎﾟｯﾌﾟ体" panose="040B0A00000000000000" pitchFamily="50" charset="-128"/>
              <a:ea typeface="HGP創英角ﾎﾟｯﾌﾟ体" panose="040B0A00000000000000" pitchFamily="50" charset="-128"/>
            </a:endParaRPr>
          </a:p>
        </p:txBody>
      </p:sp>
      <p:sp>
        <p:nvSpPr>
          <p:cNvPr id="8" name="サブタイトル 1"/>
          <p:cNvSpPr>
            <a:spLocks noGrp="1"/>
          </p:cNvSpPr>
          <p:nvPr>
            <p:ph type="subTitle" idx="1"/>
          </p:nvPr>
        </p:nvSpPr>
        <p:spPr>
          <a:xfrm>
            <a:off x="595013" y="648323"/>
            <a:ext cx="8103875" cy="5819398"/>
          </a:xfrm>
        </p:spPr>
        <p:txBody>
          <a:bodyPr>
            <a:normAutofit/>
          </a:bodyPr>
          <a:lstStyle/>
          <a:p>
            <a:pPr algn="l"/>
            <a:r>
              <a:rPr lang="ja-JP" altLang="en-US" dirty="0"/>
              <a:t>　</a:t>
            </a:r>
            <a:endParaRPr lang="en-US" altLang="ja-JP" dirty="0"/>
          </a:p>
          <a:p>
            <a:pPr algn="l"/>
            <a:endParaRPr lang="en-US" altLang="ja-JP" b="1" dirty="0">
              <a:latin typeface="HG丸ｺﾞｼｯｸM-PRO" panose="020F0600000000000000" pitchFamily="50" charset="-128"/>
              <a:ea typeface="HG丸ｺﾞｼｯｸM-PRO" panose="020F0600000000000000" pitchFamily="50" charset="-128"/>
            </a:endParaRPr>
          </a:p>
          <a:p>
            <a:pPr algn="l"/>
            <a:endParaRPr lang="en-US" altLang="ja-JP" sz="4000" b="1" dirty="0">
              <a:latin typeface="HG丸ｺﾞｼｯｸM-PRO" panose="020F0600000000000000" pitchFamily="50" charset="-128"/>
              <a:ea typeface="HG丸ｺﾞｼｯｸM-PRO" panose="020F0600000000000000" pitchFamily="50" charset="-128"/>
            </a:endParaRPr>
          </a:p>
          <a:p>
            <a:pPr algn="l"/>
            <a:endParaRPr lang="en-US" altLang="ja-JP" sz="4000" b="1" dirty="0">
              <a:latin typeface="HG丸ｺﾞｼｯｸM-PRO" panose="020F0600000000000000" pitchFamily="50" charset="-128"/>
              <a:ea typeface="HG丸ｺﾞｼｯｸM-PRO" panose="020F0600000000000000" pitchFamily="50" charset="-128"/>
            </a:endParaRPr>
          </a:p>
          <a:p>
            <a:endParaRPr kumimoji="1" lang="ja-JP" altLang="en-US" dirty="0"/>
          </a:p>
        </p:txBody>
      </p:sp>
      <p:graphicFrame>
        <p:nvGraphicFramePr>
          <p:cNvPr id="6" name="グラフ 5"/>
          <p:cNvGraphicFramePr/>
          <p:nvPr>
            <p:extLst/>
          </p:nvPr>
        </p:nvGraphicFramePr>
        <p:xfrm>
          <a:off x="1036646" y="270414"/>
          <a:ext cx="7220607" cy="5436515"/>
        </p:xfrm>
        <a:graphic>
          <a:graphicData uri="http://schemas.openxmlformats.org/drawingml/2006/chart">
            <c:chart xmlns:c="http://schemas.openxmlformats.org/drawingml/2006/chart" xmlns:r="http://schemas.openxmlformats.org/officeDocument/2006/relationships" r:id="rId3"/>
          </a:graphicData>
        </a:graphic>
      </p:graphicFrame>
      <p:sp>
        <p:nvSpPr>
          <p:cNvPr id="9" name="円/楕円 8"/>
          <p:cNvSpPr/>
          <p:nvPr/>
        </p:nvSpPr>
        <p:spPr>
          <a:xfrm>
            <a:off x="3420505" y="3760108"/>
            <a:ext cx="1802746" cy="1023144"/>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sz="1200">
              <a:solidFill>
                <a:prstClr val="white"/>
              </a:solidFill>
            </a:endParaRPr>
          </a:p>
        </p:txBody>
      </p:sp>
      <p:sp>
        <p:nvSpPr>
          <p:cNvPr id="10" name="正方形/長方形 1"/>
          <p:cNvSpPr>
            <a:spLocks noChangeArrowheads="1"/>
          </p:cNvSpPr>
          <p:nvPr/>
        </p:nvSpPr>
        <p:spPr bwMode="auto">
          <a:xfrm>
            <a:off x="3178291" y="3825593"/>
            <a:ext cx="2492189"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ctr" defTabSz="914400" eaLnBrk="1" fontAlgn="base" hangingPunct="1">
              <a:spcBef>
                <a:spcPct val="0"/>
              </a:spcBef>
              <a:spcAft>
                <a:spcPct val="0"/>
              </a:spcAft>
            </a:pPr>
            <a:r>
              <a:rPr lang="en-US" altLang="ja-JP" sz="4000" dirty="0" smtClean="0">
                <a:solidFill>
                  <a:prstClr val="black"/>
                </a:solidFill>
                <a:latin typeface="HG丸ｺﾞｼｯｸM-PRO" panose="020F0600000000000000" pitchFamily="50" charset="-128"/>
                <a:ea typeface="HG丸ｺﾞｼｯｸM-PRO" panose="020F0600000000000000" pitchFamily="50" charset="-128"/>
              </a:rPr>
              <a:t>52</a:t>
            </a:r>
            <a:r>
              <a:rPr lang="ja-JP" altLang="en-US" sz="40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11" name="正方形/長方形 10"/>
          <p:cNvSpPr/>
          <p:nvPr/>
        </p:nvSpPr>
        <p:spPr>
          <a:xfrm>
            <a:off x="4986429" y="6507466"/>
            <a:ext cx="4034945" cy="307777"/>
          </a:xfrm>
          <a:prstGeom prst="rect">
            <a:avLst/>
          </a:prstGeom>
        </p:spPr>
        <p:txBody>
          <a:bodyPr wrap="square">
            <a:spAutoFit/>
          </a:bodyPr>
          <a:lstStyle/>
          <a:p>
            <a:pPr algn="ctr" defTabSz="914400" eaLnBrk="0" fontAlgn="base" hangingPunct="0">
              <a:spcBef>
                <a:spcPct val="0"/>
              </a:spcBef>
              <a:spcAft>
                <a:spcPct val="0"/>
              </a:spcAft>
            </a:pPr>
            <a:r>
              <a:rPr kumimoji="1" lang="ja-JP" altLang="en-US" sz="1400" b="1" dirty="0">
                <a:solidFill>
                  <a:prstClr val="black"/>
                </a:solidFill>
                <a:latin typeface="BIZ UDPゴシック" panose="020B0400000000000000" pitchFamily="50" charset="-128"/>
                <a:ea typeface="BIZ UDPゴシック" panose="020B0400000000000000" pitchFamily="50" charset="-128"/>
              </a:rPr>
              <a:t>出典：令和元年度家庭系可燃ごみ組成調査</a:t>
            </a:r>
            <a:endParaRPr kumimoji="1" lang="en-US" altLang="ja-JP" sz="1400" b="1" dirty="0">
              <a:solidFill>
                <a:prstClr val="black"/>
              </a:solidFill>
              <a:latin typeface="BIZ UDPゴシック" panose="020B0400000000000000" pitchFamily="50" charset="-128"/>
              <a:ea typeface="BIZ UDPゴシック" panose="020B0400000000000000" pitchFamily="50" charset="-128"/>
            </a:endParaRPr>
          </a:p>
        </p:txBody>
      </p:sp>
      <p:sp>
        <p:nvSpPr>
          <p:cNvPr id="12" name="正方形/長方形 11"/>
          <p:cNvSpPr/>
          <p:nvPr/>
        </p:nvSpPr>
        <p:spPr>
          <a:xfrm>
            <a:off x="595013" y="5076379"/>
            <a:ext cx="8635852" cy="584775"/>
          </a:xfrm>
          <a:prstGeom prst="rect">
            <a:avLst/>
          </a:prstGeom>
        </p:spPr>
        <p:txBody>
          <a:bodyPr wrap="square">
            <a:spAutoFit/>
          </a:bodyPr>
          <a:lstStyle/>
          <a:p>
            <a:pPr algn="ctr" defTabSz="914400" eaLnBrk="0" fontAlgn="base" hangingPunct="0">
              <a:spcBef>
                <a:spcPct val="0"/>
              </a:spcBef>
              <a:spcAft>
                <a:spcPct val="0"/>
              </a:spcAft>
            </a:pPr>
            <a:r>
              <a:rPr kumimoji="1" lang="ja-JP" altLang="en-US" sz="3200" b="1" dirty="0" smtClean="0">
                <a:solidFill>
                  <a:srgbClr val="FF0000"/>
                </a:solidFill>
                <a:latin typeface="HGP創英角ﾎﾟｯﾌﾟ体" panose="040B0A00000000000000" pitchFamily="50" charset="-128"/>
                <a:ea typeface="HGP創英角ﾎﾟｯﾌﾟ体" panose="040B0A00000000000000" pitchFamily="50" charset="-128"/>
              </a:rPr>
              <a:t>正しく分ければ</a:t>
            </a:r>
            <a:r>
              <a:rPr kumimoji="1" lang="ja-JP" altLang="en-US" sz="3200" b="1" dirty="0">
                <a:solidFill>
                  <a:srgbClr val="FF0000"/>
                </a:solidFill>
                <a:latin typeface="HGP創英角ﾎﾟｯﾌﾟ体" panose="040B0A00000000000000" pitchFamily="50" charset="-128"/>
                <a:ea typeface="HGP創英角ﾎﾟｯﾌﾟ体" panose="040B0A00000000000000" pitchFamily="50" charset="-128"/>
              </a:rPr>
              <a:t>、</a:t>
            </a:r>
            <a:r>
              <a:rPr kumimoji="1" lang="ja-JP" altLang="en-US" sz="3200" b="1" dirty="0" smtClean="0">
                <a:solidFill>
                  <a:srgbClr val="FF0000"/>
                </a:solidFill>
                <a:latin typeface="HGP創英角ﾎﾟｯﾌﾟ体" panose="040B0A00000000000000" pitchFamily="50" charset="-128"/>
                <a:ea typeface="HGP創英角ﾎﾟｯﾌﾟ体" panose="040B0A00000000000000" pitchFamily="50" charset="-128"/>
              </a:rPr>
              <a:t>紙</a:t>
            </a:r>
            <a:r>
              <a:rPr kumimoji="1" lang="ja-JP" altLang="en-US" sz="3200" b="1" dirty="0">
                <a:solidFill>
                  <a:srgbClr val="FF0000"/>
                </a:solidFill>
                <a:latin typeface="HGP創英角ﾎﾟｯﾌﾟ体" panose="040B0A00000000000000" pitchFamily="50" charset="-128"/>
                <a:ea typeface="HGP創英角ﾎﾟｯﾌﾟ体" panose="040B0A00000000000000" pitchFamily="50" charset="-128"/>
              </a:rPr>
              <a:t>ごみの</a:t>
            </a:r>
            <a:r>
              <a:rPr kumimoji="1" lang="ja-JP" altLang="en-US" sz="3200" b="1" dirty="0">
                <a:solidFill>
                  <a:srgbClr val="0000FF"/>
                </a:solidFill>
                <a:latin typeface="HGP創英角ﾎﾟｯﾌﾟ体" panose="040B0A00000000000000" pitchFamily="50" charset="-128"/>
                <a:ea typeface="HGP創英角ﾎﾟｯﾌﾟ体" panose="040B0A00000000000000" pitchFamily="50" charset="-128"/>
              </a:rPr>
              <a:t>半分</a:t>
            </a:r>
            <a:r>
              <a:rPr kumimoji="1" lang="ja-JP" altLang="en-US" sz="3200" b="1" dirty="0">
                <a:solidFill>
                  <a:srgbClr val="FF0000"/>
                </a:solidFill>
                <a:latin typeface="HGP創英角ﾎﾟｯﾌﾟ体" panose="040B0A00000000000000" pitchFamily="50" charset="-128"/>
                <a:ea typeface="HGP創英角ﾎﾟｯﾌﾟ体" panose="040B0A00000000000000" pitchFamily="50" charset="-128"/>
              </a:rPr>
              <a:t>をへらせる！</a:t>
            </a:r>
          </a:p>
        </p:txBody>
      </p:sp>
      <p:grpSp>
        <p:nvGrpSpPr>
          <p:cNvPr id="4" name="グループ化 3">
            <a:extLst>
              <a:ext uri="{FF2B5EF4-FFF2-40B4-BE49-F238E27FC236}">
                <a16:creationId xmlns:a16="http://schemas.microsoft.com/office/drawing/2014/main" id="{65D9C6D4-82E7-4989-B363-F1BF223A9420}"/>
              </a:ext>
            </a:extLst>
          </p:cNvPr>
          <p:cNvGrpSpPr/>
          <p:nvPr/>
        </p:nvGrpSpPr>
        <p:grpSpPr>
          <a:xfrm>
            <a:off x="595013" y="5766418"/>
            <a:ext cx="8362793" cy="624713"/>
            <a:chOff x="331337" y="1275190"/>
            <a:chExt cx="3142184" cy="1384995"/>
          </a:xfrm>
        </p:grpSpPr>
        <p:sp>
          <p:nvSpPr>
            <p:cNvPr id="13" name="正方形/長方形 12">
              <a:extLst>
                <a:ext uri="{FF2B5EF4-FFF2-40B4-BE49-F238E27FC236}">
                  <a16:creationId xmlns:a16="http://schemas.microsoft.com/office/drawing/2014/main" id="{E0050699-5590-486A-BEAE-0A9B60470A1D}"/>
                </a:ext>
              </a:extLst>
            </p:cNvPr>
            <p:cNvSpPr/>
            <p:nvPr/>
          </p:nvSpPr>
          <p:spPr>
            <a:xfrm>
              <a:off x="331337" y="1388129"/>
              <a:ext cx="3142184" cy="1159984"/>
            </a:xfrm>
            <a:prstGeom prst="rect">
              <a:avLst/>
            </a:prstGeom>
          </p:spPr>
          <p:txBody>
            <a:bodyPr wrap="square">
              <a:spAutoFit/>
            </a:bodyPr>
            <a:lstStyle/>
            <a:p>
              <a:pPr algn="ctr" defTabSz="914400" eaLnBrk="0" fontAlgn="base" hangingPunct="0">
                <a:spcBef>
                  <a:spcPct val="0"/>
                </a:spcBef>
                <a:spcAft>
                  <a:spcPct val="0"/>
                </a:spcAft>
              </a:pPr>
              <a:r>
                <a:rPr kumimoji="1" lang="ja-JP" altLang="en-US" sz="2800" b="1" dirty="0">
                  <a:solidFill>
                    <a:srgbClr val="009900"/>
                  </a:solidFill>
                  <a:latin typeface="HGP創英角ｺﾞｼｯｸUB" panose="020B0900000000000000" pitchFamily="50" charset="-128"/>
                  <a:ea typeface="HGP創英角ｺﾞｼｯｸUB" panose="020B0900000000000000" pitchFamily="50" charset="-128"/>
                </a:rPr>
                <a:t>ざつ紙</a:t>
              </a:r>
              <a:r>
                <a:rPr kumimoji="1" lang="ja-JP" altLang="en-US" sz="2800" b="1" dirty="0" smtClean="0">
                  <a:solidFill>
                    <a:srgbClr val="009900"/>
                  </a:solidFill>
                  <a:latin typeface="HGP創英角ｺﾞｼｯｸUB" panose="020B0900000000000000" pitchFamily="50" charset="-128"/>
                  <a:ea typeface="HGP創英角ｺﾞｼｯｸUB" panose="020B0900000000000000" pitchFamily="50" charset="-128"/>
                </a:rPr>
                <a:t>は、紙</a:t>
              </a:r>
              <a:r>
                <a:rPr kumimoji="1" lang="ja-JP" altLang="en-US" sz="2800" b="1" dirty="0" err="1" smtClean="0">
                  <a:solidFill>
                    <a:srgbClr val="009900"/>
                  </a:solidFill>
                  <a:latin typeface="HGP創英角ｺﾞｼｯｸUB" panose="020B0900000000000000" pitchFamily="50" charset="-128"/>
                  <a:ea typeface="HGP創英角ｺﾞｼｯｸUB" panose="020B0900000000000000" pitchFamily="50" charset="-128"/>
                </a:rPr>
                <a:t>ぶくろ</a:t>
              </a:r>
              <a:r>
                <a:rPr kumimoji="1" lang="ja-JP" altLang="en-US" sz="2800" b="1" dirty="0" smtClean="0">
                  <a:solidFill>
                    <a:srgbClr val="009900"/>
                  </a:solidFill>
                  <a:latin typeface="HGP創英角ｺﾞｼｯｸUB" panose="020B0900000000000000" pitchFamily="50" charset="-128"/>
                  <a:ea typeface="HGP創英角ｺﾞｼｯｸUB" panose="020B0900000000000000" pitchFamily="50" charset="-128"/>
                </a:rPr>
                <a:t>など</a:t>
              </a:r>
              <a:r>
                <a:rPr kumimoji="1" lang="ja-JP" altLang="en-US" sz="2800" b="1" dirty="0">
                  <a:solidFill>
                    <a:srgbClr val="009900"/>
                  </a:solidFill>
                  <a:latin typeface="HGP創英角ｺﾞｼｯｸUB" panose="020B0900000000000000" pitchFamily="50" charset="-128"/>
                  <a:ea typeface="HGP創英角ｺﾞｼｯｸUB" panose="020B0900000000000000" pitchFamily="50" charset="-128"/>
                </a:rPr>
                <a:t>に</a:t>
              </a:r>
              <a:r>
                <a:rPr kumimoji="1" lang="ja-JP" altLang="en-US" sz="2800" b="1" dirty="0" smtClean="0">
                  <a:solidFill>
                    <a:srgbClr val="009900"/>
                  </a:solidFill>
                  <a:latin typeface="HGP創英角ｺﾞｼｯｸUB" panose="020B0900000000000000" pitchFamily="50" charset="-128"/>
                  <a:ea typeface="HGP創英角ｺﾞｼｯｸUB" panose="020B0900000000000000" pitchFamily="50" charset="-128"/>
                </a:rPr>
                <a:t>入れて</a:t>
              </a:r>
              <a:r>
                <a:rPr kumimoji="1" lang="ja-JP" altLang="en-US" sz="2800" b="1" dirty="0" smtClean="0">
                  <a:solidFill>
                    <a:srgbClr val="0000FF"/>
                  </a:solidFill>
                  <a:latin typeface="HGP創英角ｺﾞｼｯｸUB" panose="020B0900000000000000" pitchFamily="50" charset="-128"/>
                  <a:ea typeface="HGP創英角ｺﾞｼｯｸUB" panose="020B0900000000000000" pitchFamily="50" charset="-128"/>
                </a:rPr>
                <a:t>リサイクル</a:t>
              </a:r>
              <a:endParaRPr kumimoji="1" lang="en-US" altLang="ja-JP" sz="2800" b="1"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3" name="四角形: 角を丸くする 2">
              <a:extLst>
                <a:ext uri="{FF2B5EF4-FFF2-40B4-BE49-F238E27FC236}">
                  <a16:creationId xmlns:a16="http://schemas.microsoft.com/office/drawing/2014/main" id="{4B975EE3-2BFE-40E1-99C7-8DA9331B7586}"/>
                </a:ext>
              </a:extLst>
            </p:cNvPr>
            <p:cNvSpPr/>
            <p:nvPr/>
          </p:nvSpPr>
          <p:spPr>
            <a:xfrm>
              <a:off x="438251" y="1275190"/>
              <a:ext cx="2889679" cy="1384995"/>
            </a:xfrm>
            <a:prstGeom prst="roundRect">
              <a:avLst/>
            </a:prstGeom>
            <a:noFill/>
            <a:ln w="38100">
              <a:solidFill>
                <a:srgbClr val="0099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eaLnBrk="0" fontAlgn="base" hangingPunct="0">
                <a:spcBef>
                  <a:spcPct val="0"/>
                </a:spcBef>
                <a:spcAft>
                  <a:spcPct val="0"/>
                </a:spcAft>
              </a:pPr>
              <a:endParaRPr kumimoji="1" lang="ja-JP" altLang="en-US" sz="1200">
                <a:solidFill>
                  <a:prstClr val="black"/>
                </a:solidFill>
              </a:endParaRPr>
            </a:p>
          </p:txBody>
        </p:sp>
      </p:grpSp>
    </p:spTree>
    <p:extLst>
      <p:ext uri="{BB962C8B-B14F-4D97-AF65-F5344CB8AC3E}">
        <p14:creationId xmlns:p14="http://schemas.microsoft.com/office/powerpoint/2010/main" val="3394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7" name="星: 5 pt 16">
            <a:extLst>
              <a:ext uri="{FF2B5EF4-FFF2-40B4-BE49-F238E27FC236}">
                <a16:creationId xmlns:a16="http://schemas.microsoft.com/office/drawing/2014/main" id="{D6FF6FEA-4B32-48EC-9304-77B42BE46CFE}"/>
              </a:ext>
            </a:extLst>
          </p:cNvPr>
          <p:cNvSpPr/>
          <p:nvPr/>
        </p:nvSpPr>
        <p:spPr>
          <a:xfrm rot="900000">
            <a:off x="7829841" y="1107543"/>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 name="図 1"/>
          <p:cNvPicPr>
            <a:picLocks noChangeAspect="1"/>
          </p:cNvPicPr>
          <p:nvPr/>
        </p:nvPicPr>
        <p:blipFill rotWithShape="1">
          <a:blip r:embed="rId3">
            <a:clrChange>
              <a:clrFrom>
                <a:srgbClr val="FFFFFF"/>
              </a:clrFrom>
              <a:clrTo>
                <a:srgbClr val="FFFFFF">
                  <a:alpha val="0"/>
                </a:srgbClr>
              </a:clrTo>
            </a:clrChange>
          </a:blip>
          <a:srcRect t="2231" r="3726"/>
          <a:stretch/>
        </p:blipFill>
        <p:spPr>
          <a:xfrm>
            <a:off x="402894" y="3732554"/>
            <a:ext cx="2123941" cy="2736843"/>
          </a:xfrm>
          <a:prstGeom prst="rect">
            <a:avLst/>
          </a:prstGeom>
        </p:spPr>
      </p:pic>
      <p:pic>
        <p:nvPicPr>
          <p:cNvPr id="11" name="図 10"/>
          <p:cNvPicPr>
            <a:picLocks noChangeAspect="1"/>
          </p:cNvPicPr>
          <p:nvPr/>
        </p:nvPicPr>
        <p:blipFill>
          <a:blip r:embed="rId4"/>
          <a:stretch>
            <a:fillRect/>
          </a:stretch>
        </p:blipFill>
        <p:spPr>
          <a:xfrm>
            <a:off x="4770252" y="3913669"/>
            <a:ext cx="4359944" cy="2903900"/>
          </a:xfrm>
          <a:prstGeom prst="rect">
            <a:avLst/>
          </a:prstGeom>
        </p:spPr>
      </p:pic>
      <p:pic>
        <p:nvPicPr>
          <p:cNvPr id="13" name="図 12"/>
          <p:cNvPicPr>
            <a:picLocks noChangeAspect="1"/>
          </p:cNvPicPr>
          <p:nvPr/>
        </p:nvPicPr>
        <p:blipFill>
          <a:blip r:embed="rId5"/>
          <a:stretch>
            <a:fillRect/>
          </a:stretch>
        </p:blipFill>
        <p:spPr>
          <a:xfrm>
            <a:off x="98082" y="1085735"/>
            <a:ext cx="5624284" cy="1224884"/>
          </a:xfrm>
          <a:prstGeom prst="rect">
            <a:avLst/>
          </a:prstGeom>
        </p:spPr>
      </p:pic>
      <p:sp>
        <p:nvSpPr>
          <p:cNvPr id="15" name="テキスト ボックス 14"/>
          <p:cNvSpPr txBox="1"/>
          <p:nvPr/>
        </p:nvSpPr>
        <p:spPr>
          <a:xfrm>
            <a:off x="-894532" y="2409115"/>
            <a:ext cx="9843911" cy="1323439"/>
          </a:xfrm>
          <a:prstGeom prst="rect">
            <a:avLst/>
          </a:prstGeom>
          <a:noFill/>
        </p:spPr>
        <p:txBody>
          <a:bodyPr wrap="square" rtlCol="0">
            <a:spAutoFit/>
          </a:bodyPr>
          <a:lstStyle/>
          <a:p>
            <a:pPr algn="r"/>
            <a:r>
              <a:rPr kumimoji="1" lang="ja-JP" altLang="en-US" sz="8000" dirty="0" smtClean="0">
                <a:solidFill>
                  <a:srgbClr val="0068B7"/>
                </a:solidFill>
                <a:latin typeface="HGP創英角ﾎﾟｯﾌﾟ体" panose="040B0A00000000000000" pitchFamily="50" charset="-128"/>
                <a:ea typeface="HGP創英角ﾎﾟｯﾌﾟ体" panose="040B0A00000000000000" pitchFamily="50" charset="-128"/>
              </a:rPr>
              <a:t>　海が</a:t>
            </a:r>
            <a:r>
              <a:rPr kumimoji="1" lang="ja-JP" altLang="en-US" sz="8000" dirty="0" smtClean="0">
                <a:solidFill>
                  <a:srgbClr val="FF0000"/>
                </a:solidFill>
                <a:latin typeface="HGP創英角ﾎﾟｯﾌﾟ体" panose="040B0A00000000000000" pitchFamily="50" charset="-128"/>
                <a:ea typeface="HGP創英角ﾎﾟｯﾌﾟ体" panose="040B0A00000000000000" pitchFamily="50" charset="-128"/>
              </a:rPr>
              <a:t>ピンチ</a:t>
            </a:r>
            <a:r>
              <a:rPr kumimoji="1" lang="ja-JP" altLang="en-US" sz="8000" dirty="0">
                <a:solidFill>
                  <a:srgbClr val="FF0000"/>
                </a:solidFill>
                <a:latin typeface="HGP創英角ﾎﾟｯﾌﾟ体" panose="040B0A00000000000000" pitchFamily="50" charset="-128"/>
                <a:ea typeface="HGP創英角ﾎﾟｯﾌﾟ体" panose="040B0A00000000000000" pitchFamily="50" charset="-128"/>
              </a:rPr>
              <a:t>！</a:t>
            </a:r>
          </a:p>
        </p:txBody>
      </p:sp>
      <p:sp>
        <p:nvSpPr>
          <p:cNvPr id="12" name="サブタイトル 1">
            <a:extLst>
              <a:ext uri="{FF2B5EF4-FFF2-40B4-BE49-F238E27FC236}">
                <a16:creationId xmlns:a16="http://schemas.microsoft.com/office/drawing/2014/main" id="{07F01227-B51B-4206-942A-924049CAAF03}"/>
              </a:ext>
            </a:extLst>
          </p:cNvPr>
          <p:cNvSpPr txBox="1">
            <a:spLocks noChangeArrowheads="1"/>
          </p:cNvSpPr>
          <p:nvPr/>
        </p:nvSpPr>
        <p:spPr bwMode="auto">
          <a:xfrm>
            <a:off x="259274" y="192779"/>
            <a:ext cx="8912438" cy="94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defTabSz="914400">
              <a:defRPr/>
            </a:pPr>
            <a:r>
              <a:rPr lang="ja-JP" altLang="en-US" sz="4200" b="1" kern="0" dirty="0">
                <a:solidFill>
                  <a:srgbClr val="FF9900"/>
                </a:solidFill>
                <a:latin typeface="HGP創英角ﾎﾟｯﾌﾟ体" panose="040B0A00000000000000" pitchFamily="50" charset="-128"/>
                <a:ea typeface="HGP創英角ﾎﾟｯﾌﾟ体" panose="040B0A00000000000000" pitchFamily="50" charset="-128"/>
              </a:rPr>
              <a:t>プラスチックごみ</a:t>
            </a:r>
            <a:r>
              <a:rPr lang="ja-JP" altLang="en-US" sz="4200" b="1" kern="0" dirty="0" smtClean="0">
                <a:solidFill>
                  <a:srgbClr val="FF9900"/>
                </a:solidFill>
                <a:latin typeface="HGP創英角ﾎﾟｯﾌﾟ体" panose="040B0A00000000000000" pitchFamily="50" charset="-128"/>
                <a:ea typeface="HGP創英角ﾎﾟｯﾌﾟ体" panose="040B0A00000000000000" pitchFamily="50" charset="-128"/>
              </a:rPr>
              <a:t>を減らすヒント</a:t>
            </a:r>
            <a:r>
              <a:rPr lang="ja-JP" altLang="en-US" sz="4200" b="1" kern="0" dirty="0">
                <a:solidFill>
                  <a:srgbClr val="FF9900"/>
                </a:solidFill>
                <a:latin typeface="HGP創英角ﾎﾟｯﾌﾟ体" panose="040B0A00000000000000" pitchFamily="50" charset="-128"/>
                <a:ea typeface="HGP創英角ﾎﾟｯﾌﾟ体" panose="040B0A00000000000000" pitchFamily="50" charset="-128"/>
              </a:rPr>
              <a:t>！</a:t>
            </a:r>
            <a:endParaRPr lang="en-US" altLang="ja-JP" sz="4200" b="1" kern="0" dirty="0">
              <a:solidFill>
                <a:srgbClr val="FF9900"/>
              </a:solidFill>
              <a:latin typeface="HGP創英角ﾎﾟｯﾌﾟ体" panose="040B0A00000000000000" pitchFamily="50" charset="-128"/>
              <a:ea typeface="HGP創英角ﾎﾟｯﾌﾟ体" panose="040B0A00000000000000" pitchFamily="50" charset="-128"/>
            </a:endParaRPr>
          </a:p>
          <a:p>
            <a:pPr defTabSz="914400">
              <a:defRPr/>
            </a:pPr>
            <a:endParaRPr lang="en-US" altLang="ja-JP" sz="5500" b="1" kern="0"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4" name="角丸四角形 19">
            <a:extLst>
              <a:ext uri="{FF2B5EF4-FFF2-40B4-BE49-F238E27FC236}">
                <a16:creationId xmlns:a16="http://schemas.microsoft.com/office/drawing/2014/main" id="{F37481A6-E90A-4011-B2FF-13EDB23D2A88}"/>
              </a:ext>
            </a:extLst>
          </p:cNvPr>
          <p:cNvSpPr/>
          <p:nvPr/>
        </p:nvSpPr>
        <p:spPr>
          <a:xfrm>
            <a:off x="194621" y="108463"/>
            <a:ext cx="8754758" cy="80158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defRPr/>
            </a:pPr>
            <a:endParaRPr kumimoji="1" lang="ja-JP" altLang="en-US" sz="1200">
              <a:solidFill>
                <a:srgbClr val="FFFFFF"/>
              </a:solidFill>
              <a:latin typeface="Times New Roman"/>
              <a:ea typeface="ＭＳ Ｐゴシック"/>
            </a:endParaRPr>
          </a:p>
        </p:txBody>
      </p:sp>
      <p:sp>
        <p:nvSpPr>
          <p:cNvPr id="17" name="星: 5 pt 16">
            <a:extLst>
              <a:ext uri="{FF2B5EF4-FFF2-40B4-BE49-F238E27FC236}">
                <a16:creationId xmlns:a16="http://schemas.microsoft.com/office/drawing/2014/main" id="{D6FF6FEA-4B32-48EC-9304-77B42BE46CFE}"/>
              </a:ext>
            </a:extLst>
          </p:cNvPr>
          <p:cNvSpPr/>
          <p:nvPr/>
        </p:nvSpPr>
        <p:spPr>
          <a:xfrm rot="900000">
            <a:off x="2613976" y="486203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 name="テキスト ボックス 2"/>
          <p:cNvSpPr txBox="1"/>
          <p:nvPr/>
        </p:nvSpPr>
        <p:spPr>
          <a:xfrm>
            <a:off x="6170404" y="1085562"/>
            <a:ext cx="2025945" cy="1323439"/>
          </a:xfrm>
          <a:prstGeom prst="rect">
            <a:avLst/>
          </a:prstGeom>
          <a:noFill/>
        </p:spPr>
        <p:txBody>
          <a:bodyPr wrap="square" rtlCol="0">
            <a:spAutoFit/>
          </a:bodyPr>
          <a:lstStyle/>
          <a:p>
            <a:r>
              <a:rPr kumimoji="1" lang="ja-JP" altLang="en-US" sz="8000" dirty="0" smtClean="0">
                <a:solidFill>
                  <a:srgbClr val="0068B7"/>
                </a:solidFill>
                <a:latin typeface="HGP創英角ﾎﾟｯﾌﾟ体" panose="040B0A00000000000000" pitchFamily="50" charset="-128"/>
                <a:ea typeface="HGP創英角ﾎﾟｯﾌﾟ体" panose="040B0A00000000000000" pitchFamily="50" charset="-128"/>
              </a:rPr>
              <a:t>で、</a:t>
            </a:r>
            <a:endParaRPr kumimoji="1" lang="ja-JP" altLang="en-US" sz="8000" dirty="0">
              <a:solidFill>
                <a:prstClr val="black"/>
              </a:solidFill>
            </a:endParaRPr>
          </a:p>
        </p:txBody>
      </p:sp>
    </p:spTree>
    <p:extLst>
      <p:ext uri="{BB962C8B-B14F-4D97-AF65-F5344CB8AC3E}">
        <p14:creationId xmlns:p14="http://schemas.microsoft.com/office/powerpoint/2010/main" val="9051150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1"/>
          <a:stretch/>
        </p:blipFill>
        <p:spPr>
          <a:xfrm>
            <a:off x="-22261" y="0"/>
            <a:ext cx="9166261" cy="6954908"/>
          </a:xfrm>
          <a:prstGeom prst="rect">
            <a:avLst/>
          </a:prstGeom>
        </p:spPr>
      </p:pic>
      <p:sp>
        <p:nvSpPr>
          <p:cNvPr id="6" name="テキスト ボックス 6"/>
          <p:cNvSpPr>
            <a:spLocks noChangeArrowheads="1"/>
          </p:cNvSpPr>
          <p:nvPr/>
        </p:nvSpPr>
        <p:spPr bwMode="auto">
          <a:xfrm>
            <a:off x="7689851" y="6522993"/>
            <a:ext cx="1299164" cy="234267"/>
          </a:xfrm>
          <a:prstGeom prst="rect">
            <a:avLst/>
          </a:prstGeom>
          <a:solidFill>
            <a:schemeClr val="bg1"/>
          </a:solid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r>
              <a:rPr lang="ja-JP" altLang="ja-JP" sz="1000" dirty="0">
                <a:solidFill>
                  <a:prstClr val="black"/>
                </a:solidFill>
                <a:latin typeface="ＭＳ ゴシック" panose="020B0609070205080204" pitchFamily="49" charset="-128"/>
                <a:ea typeface="ＭＳ ゴシック" panose="020B0609070205080204" pitchFamily="49" charset="-128"/>
              </a:rPr>
              <a:t>（写真提供</a:t>
            </a:r>
            <a:r>
              <a:rPr lang="ja-JP" altLang="ja-JP" sz="1000" dirty="0" smtClean="0">
                <a:solidFill>
                  <a:prstClr val="black"/>
                </a:solidFill>
                <a:latin typeface="ＭＳ ゴシック" panose="020B0609070205080204" pitchFamily="49" charset="-128"/>
                <a:ea typeface="ＭＳ ゴシック" panose="020B0609070205080204" pitchFamily="49" charset="-128"/>
              </a:rPr>
              <a:t>：</a:t>
            </a:r>
            <a:r>
              <a:rPr lang="en-US" altLang="ja-JP" sz="1000" dirty="0" smtClean="0">
                <a:solidFill>
                  <a:prstClr val="black"/>
                </a:solidFill>
                <a:latin typeface="ＭＳ ゴシック" panose="020B0609070205080204" pitchFamily="49" charset="-128"/>
                <a:ea typeface="ＭＳ ゴシック" panose="020B0609070205080204" pitchFamily="49" charset="-128"/>
              </a:rPr>
              <a:t>NOAA</a:t>
            </a:r>
            <a:r>
              <a:rPr lang="ja-JP" altLang="ja-JP" sz="1000" dirty="0" smtClean="0">
                <a:solidFill>
                  <a:prstClr val="black"/>
                </a:solidFill>
                <a:latin typeface="ＭＳ ゴシック" panose="020B0609070205080204" pitchFamily="49" charset="-128"/>
                <a:ea typeface="ＭＳ ゴシック" panose="020B0609070205080204" pitchFamily="49" charset="-128"/>
              </a:rPr>
              <a:t>）</a:t>
            </a:r>
            <a:endParaRPr lang="ja-JP" altLang="ja-JP" sz="1000" dirty="0">
              <a:solidFill>
                <a:prstClr val="black"/>
              </a:solidFill>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30998" y="-61994"/>
            <a:ext cx="6399142" cy="984510"/>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smtClean="0">
                <a:solidFill>
                  <a:srgbClr val="0000FF"/>
                </a:solidFill>
                <a:latin typeface="HGP創英角ﾎﾟｯﾌﾟ体" panose="040B0A00000000000000" pitchFamily="50" charset="-128"/>
                <a:ea typeface="HGP創英角ﾎﾟｯﾌﾟ体" panose="040B0A00000000000000" pitchFamily="50" charset="-128"/>
              </a:rPr>
              <a:t>魚網に絡まった生き物</a:t>
            </a:r>
            <a:endParaRPr lang="en-US" altLang="ja-JP" sz="4800" dirty="0" smtClean="0">
              <a:solidFill>
                <a:srgbClr val="0000FF"/>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953912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a:lum bright="5000" contrast="50000"/>
          </a:blip>
          <a:stretch>
            <a:fillRect/>
          </a:stretch>
        </p:blipFill>
        <p:spPr>
          <a:xfrm>
            <a:off x="0" y="0"/>
            <a:ext cx="9121644" cy="6858000"/>
          </a:xfrm>
          <a:prstGeom prst="rect">
            <a:avLst/>
          </a:prstGeom>
        </p:spPr>
      </p:pic>
      <p:sp>
        <p:nvSpPr>
          <p:cNvPr id="5" name="正方形/長方形 4"/>
          <p:cNvSpPr/>
          <p:nvPr/>
        </p:nvSpPr>
        <p:spPr>
          <a:xfrm>
            <a:off x="205824" y="278144"/>
            <a:ext cx="3408503" cy="1245856"/>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4800" dirty="0">
                <a:solidFill>
                  <a:srgbClr val="0000FF"/>
                </a:solidFill>
                <a:latin typeface="HGP創英角ﾎﾟｯﾌﾟ体" panose="040B0A00000000000000" pitchFamily="50" charset="-128"/>
                <a:ea typeface="HGP創英角ﾎﾟｯﾌﾟ体" panose="040B0A00000000000000" pitchFamily="50" charset="-128"/>
              </a:rPr>
              <a:t>深い海の底</a:t>
            </a:r>
          </a:p>
        </p:txBody>
      </p:sp>
      <p:sp>
        <p:nvSpPr>
          <p:cNvPr id="7" name="テキスト ボックス 6"/>
          <p:cNvSpPr>
            <a:spLocks noChangeArrowheads="1"/>
          </p:cNvSpPr>
          <p:nvPr/>
        </p:nvSpPr>
        <p:spPr bwMode="auto">
          <a:xfrm>
            <a:off x="680810" y="1042714"/>
            <a:ext cx="2280658" cy="244083"/>
          </a:xfrm>
          <a:prstGeom prst="rect">
            <a:avLst/>
          </a:prstGeom>
          <a:no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ja-JP" sz="2000" dirty="0">
                <a:solidFill>
                  <a:prstClr val="black"/>
                </a:solidFill>
                <a:latin typeface="HG創英角ﾎﾟｯﾌﾟ体" panose="040B0A09000000000000" pitchFamily="49" charset="-128"/>
                <a:ea typeface="HG創英角ﾎﾟｯﾌﾟ体" panose="040B0A09000000000000" pitchFamily="49" charset="-128"/>
              </a:rPr>
              <a:t>（</a:t>
            </a:r>
            <a:r>
              <a:rPr lang="ja-JP" altLang="en-US" sz="2000" dirty="0">
                <a:solidFill>
                  <a:prstClr val="black"/>
                </a:solidFill>
                <a:latin typeface="HG創英角ﾎﾟｯﾌﾟ体" panose="040B0A09000000000000" pitchFamily="49" charset="-128"/>
                <a:ea typeface="HG創英角ﾎﾟｯﾌﾟ体" panose="040B0A09000000000000" pitchFamily="49" charset="-128"/>
              </a:rPr>
              <a:t>駿河湾</a:t>
            </a:r>
            <a:r>
              <a:rPr lang="en-US" altLang="ja-JP" sz="2000" dirty="0">
                <a:solidFill>
                  <a:prstClr val="black"/>
                </a:solidFill>
                <a:latin typeface="HG創英角ﾎﾟｯﾌﾟ体" panose="040B0A09000000000000" pitchFamily="49" charset="-128"/>
                <a:ea typeface="HG創英角ﾎﾟｯﾌﾟ体" panose="040B0A09000000000000" pitchFamily="49" charset="-128"/>
              </a:rPr>
              <a:t>/</a:t>
            </a:r>
            <a:r>
              <a:rPr lang="ja-JP" altLang="en-US" sz="2000" dirty="0">
                <a:solidFill>
                  <a:prstClr val="black"/>
                </a:solidFill>
                <a:latin typeface="HG創英角ﾎﾟｯﾌﾟ体" panose="040B0A09000000000000" pitchFamily="49" charset="-128"/>
                <a:ea typeface="HG創英角ﾎﾟｯﾌﾟ体" panose="040B0A09000000000000" pitchFamily="49" charset="-128"/>
              </a:rPr>
              <a:t>松崎沖 </a:t>
            </a:r>
            <a:r>
              <a:rPr lang="en-US" altLang="ja-JP" sz="2000" dirty="0">
                <a:solidFill>
                  <a:prstClr val="black"/>
                </a:solidFill>
                <a:latin typeface="HG創英角ﾎﾟｯﾌﾟ体" panose="040B0A09000000000000" pitchFamily="49" charset="-128"/>
                <a:ea typeface="HG創英角ﾎﾟｯﾌﾟ体" panose="040B0A09000000000000" pitchFamily="49" charset="-128"/>
              </a:rPr>
              <a:t>1973m)</a:t>
            </a:r>
            <a:endParaRPr lang="ja-JP" altLang="ja-JP" sz="2000" dirty="0">
              <a:solidFill>
                <a:prstClr val="black"/>
              </a:solidFill>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2150276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 y="-14188"/>
            <a:ext cx="9159033" cy="6872188"/>
          </a:xfrm>
          <a:prstGeom prst="rect">
            <a:avLst/>
          </a:prstGeom>
        </p:spPr>
      </p:pic>
      <p:sp>
        <p:nvSpPr>
          <p:cNvPr id="2" name="正方形/長方形 1"/>
          <p:cNvSpPr/>
          <p:nvPr/>
        </p:nvSpPr>
        <p:spPr>
          <a:xfrm>
            <a:off x="119557" y="106854"/>
            <a:ext cx="1686910" cy="1103586"/>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a:solidFill>
                  <a:srgbClr val="0000FF"/>
                </a:solidFill>
                <a:latin typeface="HGP創英角ﾎﾟｯﾌﾟ体" panose="040B0A00000000000000" pitchFamily="50" charset="-128"/>
                <a:ea typeface="HGP創英角ﾎﾟｯﾌﾟ体" panose="040B0A00000000000000" pitchFamily="50" charset="-128"/>
              </a:rPr>
              <a:t>海岸</a:t>
            </a:r>
          </a:p>
        </p:txBody>
      </p:sp>
      <p:sp>
        <p:nvSpPr>
          <p:cNvPr id="7" name="正方形/長方形 6"/>
          <p:cNvSpPr/>
          <p:nvPr/>
        </p:nvSpPr>
        <p:spPr>
          <a:xfrm>
            <a:off x="5164977" y="6988128"/>
            <a:ext cx="4272454" cy="1103586"/>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prstClr val="black"/>
                </a:solidFill>
                <a:latin typeface="HGP創英角ﾎﾟｯﾌﾟ体" panose="040B0A00000000000000" pitchFamily="50" charset="-128"/>
                <a:ea typeface="HGP創英角ﾎﾟｯﾌﾟ体" panose="040B0A00000000000000" pitchFamily="50" charset="-128"/>
              </a:rPr>
              <a:t>実物も見てみよう</a:t>
            </a:r>
          </a:p>
        </p:txBody>
      </p:sp>
      <p:sp>
        <p:nvSpPr>
          <p:cNvPr id="8" name="テキスト ボックス 6"/>
          <p:cNvSpPr>
            <a:spLocks noChangeArrowheads="1"/>
          </p:cNvSpPr>
          <p:nvPr/>
        </p:nvSpPr>
        <p:spPr bwMode="auto">
          <a:xfrm>
            <a:off x="63674" y="6542427"/>
            <a:ext cx="3383423" cy="256518"/>
          </a:xfrm>
          <a:prstGeom prst="rect">
            <a:avLst/>
          </a:prstGeom>
          <a:solidFill>
            <a:schemeClr val="bg1"/>
          </a:solid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ja-JP" sz="1000" dirty="0">
                <a:solidFill>
                  <a:prstClr val="black"/>
                </a:solidFill>
                <a:latin typeface="ＭＳ ゴシック" panose="020B0609070205080204" pitchFamily="49" charset="-128"/>
                <a:ea typeface="ＭＳ ゴシック" panose="020B0609070205080204" pitchFamily="49" charset="-128"/>
              </a:rPr>
              <a:t>（</a:t>
            </a:r>
            <a:r>
              <a:rPr lang="ja-JP" altLang="en-US" sz="1000" dirty="0">
                <a:solidFill>
                  <a:prstClr val="black"/>
                </a:solidFill>
                <a:latin typeface="ＭＳ ゴシック" panose="020B0609070205080204" pitchFamily="49" charset="-128"/>
                <a:ea typeface="ＭＳ ゴシック" panose="020B0609070205080204" pitchFamily="49" charset="-128"/>
              </a:rPr>
              <a:t>出典</a:t>
            </a:r>
            <a:r>
              <a:rPr lang="ja-JP" altLang="ja-JP" sz="1000" dirty="0">
                <a:solidFill>
                  <a:prstClr val="black"/>
                </a:solidFill>
                <a:latin typeface="ＭＳ ゴシック" panose="020B0609070205080204" pitchFamily="49" charset="-128"/>
                <a:ea typeface="ＭＳ ゴシック" panose="020B0609070205080204" pitchFamily="49" charset="-128"/>
              </a:rPr>
              <a:t>：</a:t>
            </a:r>
            <a:r>
              <a:rPr lang="ja-JP" altLang="en-US" sz="1000" dirty="0">
                <a:solidFill>
                  <a:prstClr val="black"/>
                </a:solidFill>
                <a:latin typeface="ＭＳ ゴシック" panose="020B0609070205080204" pitchFamily="49" charset="-128"/>
                <a:ea typeface="ＭＳ ゴシック" panose="020B0609070205080204" pitchFamily="49" charset="-128"/>
              </a:rPr>
              <a:t>政府広報オンライン「</a:t>
            </a:r>
            <a:r>
              <a:rPr lang="ja-JP" altLang="en-US" sz="1000" dirty="0">
                <a:solidFill>
                  <a:prstClr val="black"/>
                </a:solidFill>
                <a:latin typeface="游ゴシック" panose="020B0400000000000000" pitchFamily="50" charset="-128"/>
              </a:rPr>
              <a:t>暮らしに役立つ情報」</a:t>
            </a:r>
            <a:r>
              <a:rPr lang="ja-JP" altLang="ja-JP" sz="1000" dirty="0">
                <a:solidFill>
                  <a:prstClr val="black"/>
                </a:solidFill>
                <a:latin typeface="ＭＳ ゴシック" panose="020B0609070205080204" pitchFamily="49" charset="-128"/>
                <a:ea typeface="ＭＳ ゴシック" panose="020B0609070205080204" pitchFamily="49" charset="-128"/>
              </a:rPr>
              <a:t>）</a:t>
            </a:r>
          </a:p>
        </p:txBody>
      </p:sp>
    </p:spTree>
    <p:extLst>
      <p:ext uri="{BB962C8B-B14F-4D97-AF65-F5344CB8AC3E}">
        <p14:creationId xmlns:p14="http://schemas.microsoft.com/office/powerpoint/2010/main" val="3499563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46777" y="340640"/>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451785" y="461159"/>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357771" y="5691852"/>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5470378" y="6077050"/>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3248891" y="5691883"/>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sp>
        <p:nvSpPr>
          <p:cNvPr id="2" name="テキスト ボックス 1">
            <a:extLst>
              <a:ext uri="{FF2B5EF4-FFF2-40B4-BE49-F238E27FC236}">
                <a16:creationId xmlns:a16="http://schemas.microsoft.com/office/drawing/2014/main" id="{18A93245-7661-4226-BAFB-96D776D83B5C}"/>
              </a:ext>
            </a:extLst>
          </p:cNvPr>
          <p:cNvSpPr txBox="1"/>
          <p:nvPr/>
        </p:nvSpPr>
        <p:spPr>
          <a:xfrm>
            <a:off x="750477" y="3005380"/>
            <a:ext cx="7643046" cy="2657138"/>
          </a:xfrm>
          <a:prstGeom prst="rect">
            <a:avLst/>
          </a:prstGeom>
          <a:noFill/>
        </p:spPr>
        <p:txBody>
          <a:bodyPr wrap="square" rtlCol="0">
            <a:spAutoFit/>
          </a:bodyPr>
          <a:lstStyle/>
          <a:p>
            <a:pPr>
              <a:lnSpc>
                <a:spcPts val="5000"/>
              </a:lnSpc>
            </a:pPr>
            <a:r>
              <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① 豊かな環境を守るため</a:t>
            </a:r>
            <a:endParaRPr kumimoji="1" lang="en-US" altLang="ja-JP" sz="36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② 貴重な天然資源を守るため</a:t>
            </a:r>
            <a:endParaRPr kumimoji="1" lang="en-US" altLang="ja-JP" sz="36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③ ごみ処理にかかる経費を減らすため</a:t>
            </a:r>
            <a:endParaRPr kumimoji="1" lang="en-US" altLang="ja-JP" sz="36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a:p>
            <a:pPr>
              <a:lnSpc>
                <a:spcPts val="5000"/>
              </a:lnSpc>
            </a:pPr>
            <a:r>
              <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④ 地球温暖化</a:t>
            </a:r>
            <a:r>
              <a:rPr kumimoji="1" lang="ja-JP" altLang="en-US" sz="3600" dirty="0" smtClean="0">
                <a:solidFill>
                  <a:srgbClr val="5B9BD5">
                    <a:lumMod val="75000"/>
                  </a:srgbClr>
                </a:solidFill>
                <a:latin typeface="HGP創英角ｺﾞｼｯｸUB" panose="020B0900000000000000" pitchFamily="50" charset="-128"/>
                <a:ea typeface="HGP創英角ｺﾞｼｯｸUB" panose="020B0900000000000000" pitchFamily="50" charset="-128"/>
              </a:rPr>
              <a:t>を防ぐため</a:t>
            </a:r>
            <a:endPar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4556C4EC-6FF1-4AAA-9AEF-2A53FA005379}"/>
              </a:ext>
            </a:extLst>
          </p:cNvPr>
          <p:cNvPicPr>
            <a:picLocks noChangeAspect="1"/>
          </p:cNvPicPr>
          <p:nvPr/>
        </p:nvPicPr>
        <p:blipFill>
          <a:blip r:embed="rId4"/>
          <a:stretch>
            <a:fillRect/>
          </a:stretch>
        </p:blipFill>
        <p:spPr>
          <a:xfrm>
            <a:off x="3617742" y="654917"/>
            <a:ext cx="1908516" cy="2153442"/>
          </a:xfrm>
          <a:prstGeom prst="rect">
            <a:avLst/>
          </a:prstGeom>
        </p:spPr>
      </p:pic>
      <p:sp>
        <p:nvSpPr>
          <p:cNvPr id="3" name="正方形/長方形 2">
            <a:extLst>
              <a:ext uri="{FF2B5EF4-FFF2-40B4-BE49-F238E27FC236}">
                <a16:creationId xmlns:a16="http://schemas.microsoft.com/office/drawing/2014/main" id="{7D36F9D8-8E4C-40BC-9FC9-C02D7C6542D4}"/>
              </a:ext>
            </a:extLst>
          </p:cNvPr>
          <p:cNvSpPr/>
          <p:nvPr/>
        </p:nvSpPr>
        <p:spPr>
          <a:xfrm>
            <a:off x="750477" y="4309182"/>
            <a:ext cx="7543800" cy="62843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4" name="テキスト ボックス 3">
            <a:extLst>
              <a:ext uri="{FF2B5EF4-FFF2-40B4-BE49-F238E27FC236}">
                <a16:creationId xmlns:a16="http://schemas.microsoft.com/office/drawing/2014/main" id="{AEA3875A-2AEA-47D1-82CF-663F4AF118B3}"/>
              </a:ext>
            </a:extLst>
          </p:cNvPr>
          <p:cNvSpPr txBox="1"/>
          <p:nvPr/>
        </p:nvSpPr>
        <p:spPr>
          <a:xfrm>
            <a:off x="1168400" y="1728449"/>
            <a:ext cx="2273300" cy="1015663"/>
          </a:xfrm>
          <a:prstGeom prst="rect">
            <a:avLst/>
          </a:prstGeom>
          <a:noFill/>
        </p:spPr>
        <p:txBody>
          <a:bodyPr wrap="square" rtlCol="0">
            <a:spAutoFit/>
          </a:bodyPr>
          <a:lstStyle/>
          <a:p>
            <a:r>
              <a:rPr kumimoji="1" lang="ja-JP" altLang="en-US" sz="3000" dirty="0">
                <a:solidFill>
                  <a:srgbClr val="ED7D31"/>
                </a:solidFill>
                <a:latin typeface="HGP創英角ｺﾞｼｯｸUB" panose="020B0A00000000000000" pitchFamily="50" charset="-128"/>
                <a:ea typeface="HGP創英角ｺﾞｼｯｸUB" panose="020B0A00000000000000" pitchFamily="50" charset="-128"/>
              </a:rPr>
              <a:t>ワークブック</a:t>
            </a:r>
            <a:endParaRPr kumimoji="1" lang="en-US" altLang="ja-JP" sz="3000" dirty="0">
              <a:solidFill>
                <a:srgbClr val="ED7D31"/>
              </a:solidFill>
              <a:latin typeface="HGP創英角ｺﾞｼｯｸUB" panose="020B0A00000000000000" pitchFamily="50" charset="-128"/>
              <a:ea typeface="HGP創英角ｺﾞｼｯｸUB" panose="020B0A00000000000000" pitchFamily="50" charset="-128"/>
            </a:endParaRPr>
          </a:p>
          <a:p>
            <a:r>
              <a:rPr kumimoji="1" lang="ja-JP" altLang="en-US" sz="3000" dirty="0">
                <a:solidFill>
                  <a:srgbClr val="ED7D31"/>
                </a:solidFill>
                <a:latin typeface="HGP創英角ｺﾞｼｯｸUB" panose="020B0A00000000000000" pitchFamily="50" charset="-128"/>
                <a:ea typeface="HGP創英角ｺﾞｼｯｸUB" panose="020B0A00000000000000" pitchFamily="50" charset="-128"/>
              </a:rPr>
              <a:t>　　Ｐ</a:t>
            </a:r>
            <a:r>
              <a:rPr kumimoji="1" lang="en-US" altLang="ja-JP" sz="3000" dirty="0">
                <a:solidFill>
                  <a:srgbClr val="ED7D31"/>
                </a:solidFill>
                <a:latin typeface="HGP創英角ｺﾞｼｯｸUB" panose="020B0A00000000000000" pitchFamily="50" charset="-128"/>
                <a:ea typeface="HGP創英角ｺﾞｼｯｸUB" panose="020B0A00000000000000" pitchFamily="50" charset="-128"/>
              </a:rPr>
              <a:t>.</a:t>
            </a:r>
            <a:r>
              <a:rPr kumimoji="1" lang="ja-JP" altLang="en-US" sz="3000" dirty="0">
                <a:solidFill>
                  <a:srgbClr val="ED7D31"/>
                </a:solidFill>
                <a:latin typeface="HGP創英角ｺﾞｼｯｸUB" panose="020B0A00000000000000" pitchFamily="50" charset="-128"/>
                <a:ea typeface="HGP創英角ｺﾞｼｯｸUB" panose="020B0A00000000000000" pitchFamily="50" charset="-128"/>
              </a:rPr>
              <a:t>１</a:t>
            </a:r>
          </a:p>
        </p:txBody>
      </p:sp>
      <p:sp>
        <p:nvSpPr>
          <p:cNvPr id="8" name="円/楕円 7"/>
          <p:cNvSpPr/>
          <p:nvPr/>
        </p:nvSpPr>
        <p:spPr>
          <a:xfrm>
            <a:off x="914401" y="1567543"/>
            <a:ext cx="2527300" cy="124081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86989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4" name="図 23"/>
          <p:cNvPicPr>
            <a:picLocks noChangeAspect="1"/>
          </p:cNvPicPr>
          <p:nvPr/>
        </p:nvPicPr>
        <p:blipFill>
          <a:blip r:embed="rId3"/>
          <a:stretch>
            <a:fillRect/>
          </a:stretch>
        </p:blipFill>
        <p:spPr>
          <a:xfrm>
            <a:off x="346852" y="1873960"/>
            <a:ext cx="3499432" cy="1818750"/>
          </a:xfrm>
          <a:prstGeom prst="rect">
            <a:avLst/>
          </a:prstGeom>
          <a:ln>
            <a:noFill/>
          </a:ln>
          <a:effectLst>
            <a:outerShdw blurRad="292100" dist="139700" dir="2700000" algn="tl" rotWithShape="0">
              <a:srgbClr val="333333">
                <a:alpha val="65000"/>
              </a:srgbClr>
            </a:outerShdw>
          </a:effectLst>
        </p:spPr>
      </p:pic>
      <p:sp>
        <p:nvSpPr>
          <p:cNvPr id="11" name="テキスト ボックス 10"/>
          <p:cNvSpPr txBox="1"/>
          <p:nvPr/>
        </p:nvSpPr>
        <p:spPr>
          <a:xfrm>
            <a:off x="109307" y="0"/>
            <a:ext cx="8797148" cy="1754326"/>
          </a:xfrm>
          <a:prstGeom prst="rect">
            <a:avLst/>
          </a:prstGeom>
          <a:noFill/>
        </p:spPr>
        <p:txBody>
          <a:bodyPr wrap="square" rtlCol="0">
            <a:spAutoFit/>
          </a:bodyPr>
          <a:lstStyle/>
          <a:p>
            <a:r>
              <a:rPr lang="ja-JP" altLang="en-US" sz="5400" dirty="0" smtClean="0">
                <a:solidFill>
                  <a:srgbClr val="FF0000"/>
                </a:solidFill>
                <a:latin typeface="HGP創英角ﾎﾟｯﾌﾟ体" panose="040B0A00000000000000" pitchFamily="50" charset="-128"/>
                <a:ea typeface="HGP創英角ﾎﾟｯﾌﾟ体" panose="040B0A00000000000000" pitchFamily="50" charset="-128"/>
              </a:rPr>
              <a:t>様々な場所に捨てられていた</a:t>
            </a:r>
            <a:endParaRPr lang="en-US" altLang="ja-JP" sz="5400" dirty="0" smtClean="0">
              <a:solidFill>
                <a:srgbClr val="FF0000"/>
              </a:solidFill>
              <a:latin typeface="HGP創英角ﾎﾟｯﾌﾟ体" panose="040B0A00000000000000" pitchFamily="50" charset="-128"/>
              <a:ea typeface="HGP創英角ﾎﾟｯﾌﾟ体" panose="040B0A00000000000000" pitchFamily="50" charset="-128"/>
            </a:endParaRPr>
          </a:p>
          <a:p>
            <a:r>
              <a:rPr lang="ja-JP" altLang="en-US" sz="5400" dirty="0" smtClean="0">
                <a:solidFill>
                  <a:srgbClr val="FF0000"/>
                </a:solidFill>
                <a:latin typeface="HGP創英角ﾎﾟｯﾌﾟ体" panose="040B0A00000000000000" pitchFamily="50" charset="-128"/>
                <a:ea typeface="HGP創英角ﾎﾟｯﾌﾟ体" panose="040B0A00000000000000" pitchFamily="50" charset="-128"/>
              </a:rPr>
              <a:t>　　プラスチックごみ</a:t>
            </a:r>
            <a:endParaRPr kumimoji="1" lang="ja-JP" altLang="en-US" sz="5400" dirty="0">
              <a:solidFill>
                <a:srgbClr val="FF0000"/>
              </a:solidFill>
              <a:latin typeface="HGP創英角ﾎﾟｯﾌﾟ体" panose="040B0A00000000000000" pitchFamily="50" charset="-128"/>
              <a:ea typeface="HGP創英角ﾎﾟｯﾌﾟ体" panose="040B0A00000000000000" pitchFamily="50" charset="-128"/>
            </a:endParaRPr>
          </a:p>
        </p:txBody>
      </p:sp>
      <p:pic>
        <p:nvPicPr>
          <p:cNvPr id="25" name="図 24"/>
          <p:cNvPicPr>
            <a:picLocks noChangeAspect="1"/>
          </p:cNvPicPr>
          <p:nvPr/>
        </p:nvPicPr>
        <p:blipFill>
          <a:blip r:embed="rId4"/>
          <a:stretch>
            <a:fillRect/>
          </a:stretch>
        </p:blipFill>
        <p:spPr>
          <a:xfrm>
            <a:off x="4507881" y="2192395"/>
            <a:ext cx="3517564" cy="1818750"/>
          </a:xfrm>
          <a:prstGeom prst="rect">
            <a:avLst/>
          </a:prstGeom>
          <a:ln>
            <a:noFill/>
          </a:ln>
          <a:effectLst>
            <a:outerShdw blurRad="292100" dist="139700" dir="2700000" algn="tl" rotWithShape="0">
              <a:srgbClr val="333333">
                <a:alpha val="65000"/>
              </a:srgbClr>
            </a:outerShdw>
          </a:effectLst>
        </p:spPr>
      </p:pic>
      <p:pic>
        <p:nvPicPr>
          <p:cNvPr id="28" name="図 27"/>
          <p:cNvPicPr>
            <a:picLocks noChangeAspect="1"/>
          </p:cNvPicPr>
          <p:nvPr/>
        </p:nvPicPr>
        <p:blipFill rotWithShape="1">
          <a:blip r:embed="rId5"/>
          <a:srcRect b="3598"/>
          <a:stretch/>
        </p:blipFill>
        <p:spPr>
          <a:xfrm>
            <a:off x="4346564" y="4563280"/>
            <a:ext cx="2640203" cy="2120677"/>
          </a:xfrm>
          <a:prstGeom prst="rect">
            <a:avLst/>
          </a:prstGeom>
          <a:ln>
            <a:noFill/>
          </a:ln>
          <a:effectLst>
            <a:outerShdw blurRad="292100" dist="139700" dir="2700000" algn="tl" rotWithShape="0">
              <a:srgbClr val="333333">
                <a:alpha val="65000"/>
              </a:srgbClr>
            </a:outerShdw>
          </a:effectLst>
        </p:spPr>
      </p:pic>
      <p:grpSp>
        <p:nvGrpSpPr>
          <p:cNvPr id="34" name="グループ化 33"/>
          <p:cNvGrpSpPr/>
          <p:nvPr/>
        </p:nvGrpSpPr>
        <p:grpSpPr>
          <a:xfrm>
            <a:off x="147088" y="3428410"/>
            <a:ext cx="3741212" cy="3050850"/>
            <a:chOff x="147088" y="3428410"/>
            <a:chExt cx="3741212" cy="3050850"/>
          </a:xfrm>
        </p:grpSpPr>
        <p:sp>
          <p:nvSpPr>
            <p:cNvPr id="3" name="角丸四角形吹き出し 2"/>
            <p:cNvSpPr/>
            <p:nvPr/>
          </p:nvSpPr>
          <p:spPr>
            <a:xfrm>
              <a:off x="327682" y="4382517"/>
              <a:ext cx="3560618" cy="2053798"/>
            </a:xfrm>
            <a:prstGeom prst="wedgeRoundRectCallout">
              <a:avLst>
                <a:gd name="adj1" fmla="val 21969"/>
                <a:gd name="adj2" fmla="val -97376"/>
                <a:gd name="adj3" fmla="val 1666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7" name="図 26"/>
            <p:cNvPicPr>
              <a:picLocks noChangeAspect="1"/>
            </p:cNvPicPr>
            <p:nvPr/>
          </p:nvPicPr>
          <p:blipFill>
            <a:blip r:embed="rId6"/>
            <a:stretch>
              <a:fillRect/>
            </a:stretch>
          </p:blipFill>
          <p:spPr>
            <a:xfrm>
              <a:off x="422250" y="4382517"/>
              <a:ext cx="3371482" cy="2096743"/>
            </a:xfrm>
            <a:prstGeom prst="rect">
              <a:avLst/>
            </a:prstGeom>
            <a:ln>
              <a:noFill/>
            </a:ln>
            <a:effectLst>
              <a:softEdge rad="112500"/>
            </a:effectLst>
          </p:spPr>
        </p:pic>
        <p:sp>
          <p:nvSpPr>
            <p:cNvPr id="20" name="テキスト ボックス 19"/>
            <p:cNvSpPr txBox="1"/>
            <p:nvPr/>
          </p:nvSpPr>
          <p:spPr>
            <a:xfrm>
              <a:off x="147088" y="3428410"/>
              <a:ext cx="2520646" cy="954107"/>
            </a:xfrm>
            <a:prstGeom prst="rect">
              <a:avLst/>
            </a:prstGeom>
            <a:noFill/>
          </p:spPr>
          <p:txBody>
            <a:bodyPr wrap="square" rtlCol="0">
              <a:spAutoFit/>
            </a:bodyPr>
            <a:lstStyle/>
            <a:p>
              <a:pPr algn="ctr"/>
              <a:r>
                <a:rPr lang="ja-JP" altLang="en-US"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rPr>
                <a:t>山中の</a:t>
              </a:r>
              <a:endParaRPr lang="en-US" altLang="ja-JP"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endParaRPr>
            </a:p>
            <a:p>
              <a:pPr algn="ctr"/>
              <a:r>
                <a:rPr kumimoji="1" lang="ja-JP" altLang="en-US"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rPr>
                <a:t>不法</a:t>
              </a:r>
              <a:r>
                <a:rPr kumimoji="1" lang="ja-JP" altLang="en-US" sz="2800" dirty="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rPr>
                <a:t>投棄</a:t>
              </a:r>
            </a:p>
          </p:txBody>
        </p:sp>
      </p:grpSp>
      <p:grpSp>
        <p:nvGrpSpPr>
          <p:cNvPr id="35" name="グループ化 34"/>
          <p:cNvGrpSpPr/>
          <p:nvPr/>
        </p:nvGrpSpPr>
        <p:grpSpPr>
          <a:xfrm>
            <a:off x="6018325" y="1255774"/>
            <a:ext cx="3061556" cy="2338461"/>
            <a:chOff x="6018325" y="1255774"/>
            <a:chExt cx="3061556" cy="2338461"/>
          </a:xfrm>
        </p:grpSpPr>
        <p:sp>
          <p:nvSpPr>
            <p:cNvPr id="30" name="角丸四角形吹き出し 29"/>
            <p:cNvSpPr/>
            <p:nvPr/>
          </p:nvSpPr>
          <p:spPr>
            <a:xfrm>
              <a:off x="6018325" y="1664494"/>
              <a:ext cx="3061556" cy="1929741"/>
            </a:xfrm>
            <a:prstGeom prst="wedgeRoundRectCallout">
              <a:avLst>
                <a:gd name="adj1" fmla="val -71266"/>
                <a:gd name="adj2" fmla="val 57132"/>
                <a:gd name="adj3" fmla="val 1666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6" name="図 25"/>
            <p:cNvPicPr>
              <a:picLocks noChangeAspect="1"/>
            </p:cNvPicPr>
            <p:nvPr/>
          </p:nvPicPr>
          <p:blipFill>
            <a:blip r:embed="rId7"/>
            <a:stretch>
              <a:fillRect/>
            </a:stretch>
          </p:blipFill>
          <p:spPr>
            <a:xfrm>
              <a:off x="6018325" y="1734579"/>
              <a:ext cx="3061556" cy="1836407"/>
            </a:xfrm>
            <a:prstGeom prst="rect">
              <a:avLst/>
            </a:prstGeom>
            <a:ln>
              <a:noFill/>
            </a:ln>
            <a:effectLst>
              <a:softEdge rad="112500"/>
            </a:effectLst>
          </p:spPr>
        </p:pic>
        <p:sp>
          <p:nvSpPr>
            <p:cNvPr id="32" name="テキスト ボックス 31"/>
            <p:cNvSpPr txBox="1"/>
            <p:nvPr/>
          </p:nvSpPr>
          <p:spPr>
            <a:xfrm>
              <a:off x="6424432" y="1255774"/>
              <a:ext cx="2520646" cy="523220"/>
            </a:xfrm>
            <a:prstGeom prst="rect">
              <a:avLst/>
            </a:prstGeom>
            <a:noFill/>
          </p:spPr>
          <p:txBody>
            <a:bodyPr wrap="square" rtlCol="0">
              <a:spAutoFit/>
            </a:bodyPr>
            <a:lstStyle/>
            <a:p>
              <a:pPr algn="ctr"/>
              <a:r>
                <a:rPr lang="ja-JP" altLang="en-US"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rPr>
                <a:t>道路の</a:t>
              </a:r>
              <a:r>
                <a:rPr kumimoji="1" lang="ja-JP" altLang="en-US"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rPr>
                <a:t>落下物</a:t>
              </a:r>
              <a:endParaRPr kumimoji="1" lang="ja-JP" altLang="en-US" sz="2800" dirty="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endParaRPr>
            </a:p>
          </p:txBody>
        </p:sp>
      </p:grpSp>
      <p:grpSp>
        <p:nvGrpSpPr>
          <p:cNvPr id="36" name="グループ化 35"/>
          <p:cNvGrpSpPr/>
          <p:nvPr/>
        </p:nvGrpSpPr>
        <p:grpSpPr>
          <a:xfrm>
            <a:off x="5768313" y="3971378"/>
            <a:ext cx="3491345" cy="2806441"/>
            <a:chOff x="5768313" y="3971378"/>
            <a:chExt cx="3491345" cy="2806441"/>
          </a:xfrm>
        </p:grpSpPr>
        <p:sp>
          <p:nvSpPr>
            <p:cNvPr id="31" name="角丸四角形吹き出し 30"/>
            <p:cNvSpPr/>
            <p:nvPr/>
          </p:nvSpPr>
          <p:spPr>
            <a:xfrm>
              <a:off x="7684756" y="4809663"/>
              <a:ext cx="942619" cy="1968156"/>
            </a:xfrm>
            <a:prstGeom prst="wedgeRoundRectCallout">
              <a:avLst>
                <a:gd name="adj1" fmla="val -173955"/>
                <a:gd name="adj2" fmla="val -42781"/>
                <a:gd name="adj3" fmla="val 1666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9" name="図 28"/>
            <p:cNvPicPr>
              <a:picLocks noChangeAspect="1"/>
            </p:cNvPicPr>
            <p:nvPr/>
          </p:nvPicPr>
          <p:blipFill>
            <a:blip r:embed="rId8"/>
            <a:stretch>
              <a:fillRect/>
            </a:stretch>
          </p:blipFill>
          <p:spPr>
            <a:xfrm>
              <a:off x="7684755" y="4916603"/>
              <a:ext cx="942620" cy="1844150"/>
            </a:xfrm>
            <a:prstGeom prst="rect">
              <a:avLst/>
            </a:prstGeom>
            <a:ln>
              <a:noFill/>
            </a:ln>
            <a:effectLst>
              <a:softEdge rad="112500"/>
            </a:effectLst>
          </p:spPr>
        </p:pic>
        <p:sp>
          <p:nvSpPr>
            <p:cNvPr id="33" name="テキスト ボックス 32"/>
            <p:cNvSpPr txBox="1"/>
            <p:nvPr/>
          </p:nvSpPr>
          <p:spPr>
            <a:xfrm>
              <a:off x="5768313" y="3971378"/>
              <a:ext cx="3491345" cy="954107"/>
            </a:xfrm>
            <a:prstGeom prst="rect">
              <a:avLst/>
            </a:prstGeom>
            <a:noFill/>
          </p:spPr>
          <p:txBody>
            <a:bodyPr wrap="square" rtlCol="0">
              <a:spAutoFit/>
            </a:bodyPr>
            <a:lstStyle/>
            <a:p>
              <a:pPr algn="ctr"/>
              <a:r>
                <a:rPr lang="ja-JP" altLang="en-US"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rPr>
                <a:t>ごみ箱からあふれた</a:t>
              </a:r>
              <a:endParaRPr lang="en-US" altLang="ja-JP"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endParaRPr>
            </a:p>
            <a:p>
              <a:pPr algn="ctr"/>
              <a:r>
                <a:rPr kumimoji="1" lang="ja-JP" altLang="en-US" sz="2800" dirty="0" smtClean="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rPr>
                <a:t>　ペットボトル</a:t>
              </a:r>
              <a:endParaRPr kumimoji="1" lang="ja-JP" altLang="en-US" sz="2800" dirty="0">
                <a:solidFill>
                  <a:prstClr val="white"/>
                </a:solidFill>
                <a:effectLst>
                  <a:glow rad="228600">
                    <a:srgbClr val="FF0000"/>
                  </a:glow>
                </a:effectLst>
                <a:latin typeface="HGP創英角ﾎﾟｯﾌﾟ体" panose="040B0A00000000000000" pitchFamily="50" charset="-128"/>
                <a:ea typeface="HGP創英角ﾎﾟｯﾌﾟ体" panose="040B0A00000000000000" pitchFamily="50" charset="-128"/>
              </a:endParaRPr>
            </a:p>
          </p:txBody>
        </p:sp>
      </p:grpSp>
    </p:spTree>
    <p:extLst>
      <p:ext uri="{BB962C8B-B14F-4D97-AF65-F5344CB8AC3E}">
        <p14:creationId xmlns:p14="http://schemas.microsoft.com/office/powerpoint/2010/main" val="15994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33193" y="1156552"/>
            <a:ext cx="8802989" cy="4163929"/>
          </a:xfrm>
          <a:prstGeom prst="rect">
            <a:avLst/>
          </a:prstGeom>
        </p:spPr>
      </p:pic>
      <p:pic>
        <p:nvPicPr>
          <p:cNvPr id="8" name="図 7"/>
          <p:cNvPicPr>
            <a:picLocks noChangeAspect="1"/>
          </p:cNvPicPr>
          <p:nvPr/>
        </p:nvPicPr>
        <p:blipFill rotWithShape="1">
          <a:blip r:embed="rId4"/>
          <a:srcRect l="4490" r="9857"/>
          <a:stretch/>
        </p:blipFill>
        <p:spPr>
          <a:xfrm flipH="1">
            <a:off x="3863975" y="5807502"/>
            <a:ext cx="1358900" cy="563813"/>
          </a:xfrm>
          <a:prstGeom prst="rect">
            <a:avLst/>
          </a:prstGeom>
        </p:spPr>
      </p:pic>
      <p:sp>
        <p:nvSpPr>
          <p:cNvPr id="16" name="テキスト ボックス 15"/>
          <p:cNvSpPr txBox="1"/>
          <p:nvPr/>
        </p:nvSpPr>
        <p:spPr>
          <a:xfrm>
            <a:off x="-207869" y="233289"/>
            <a:ext cx="9502587" cy="2185214"/>
          </a:xfrm>
          <a:prstGeom prst="rect">
            <a:avLst/>
          </a:prstGeom>
          <a:noFill/>
        </p:spPr>
        <p:txBody>
          <a:bodyPr wrap="square" rtlCol="0">
            <a:spAutoFit/>
          </a:bodyPr>
          <a:lstStyle/>
          <a:p>
            <a:pPr algn="ctr"/>
            <a:r>
              <a:rPr kumimoji="1" lang="ja-JP" altLang="en-US" sz="6000" dirty="0">
                <a:solidFill>
                  <a:srgbClr val="FF0000"/>
                </a:solidFill>
                <a:latin typeface="HGP創英角ﾎﾟｯﾌﾟ体" panose="040B0A00000000000000" pitchFamily="50" charset="-128"/>
                <a:ea typeface="HGP創英角ﾎﾟｯﾌﾟ体" panose="040B0A00000000000000" pitchFamily="50" charset="-128"/>
              </a:rPr>
              <a:t>ポイ</a:t>
            </a:r>
            <a:r>
              <a:rPr kumimoji="1" lang="ja-JP" altLang="en-US" sz="6000" dirty="0" smtClean="0">
                <a:solidFill>
                  <a:srgbClr val="FF0000"/>
                </a:solidFill>
                <a:latin typeface="HGP創英角ﾎﾟｯﾌﾟ体" panose="040B0A00000000000000" pitchFamily="50" charset="-128"/>
                <a:ea typeface="HGP創英角ﾎﾟｯﾌﾟ体" panose="040B0A00000000000000" pitchFamily="50" charset="-128"/>
              </a:rPr>
              <a:t>捨てや</a:t>
            </a:r>
            <a:r>
              <a:rPr lang="ja-JP" altLang="en-US" sz="6000" dirty="0" smtClean="0">
                <a:solidFill>
                  <a:srgbClr val="FF0000"/>
                </a:solidFill>
                <a:latin typeface="HGP創英角ﾎﾟｯﾌﾟ体" panose="040B0A00000000000000" pitchFamily="50" charset="-128"/>
                <a:ea typeface="HGP創英角ﾎﾟｯﾌﾟ体" panose="040B0A00000000000000" pitchFamily="50" charset="-128"/>
              </a:rPr>
              <a:t>外</a:t>
            </a:r>
            <a:r>
              <a:rPr lang="ja-JP" altLang="en-US" sz="6000" dirty="0">
                <a:solidFill>
                  <a:srgbClr val="FF0000"/>
                </a:solidFill>
                <a:latin typeface="HGP創英角ﾎﾟｯﾌﾟ体" panose="040B0A00000000000000" pitchFamily="50" charset="-128"/>
                <a:ea typeface="HGP創英角ﾎﾟｯﾌﾟ体" panose="040B0A00000000000000" pitchFamily="50" charset="-128"/>
              </a:rPr>
              <a:t>に放置された</a:t>
            </a:r>
            <a:endParaRPr lang="en-US" altLang="ja-JP" sz="6000" dirty="0">
              <a:solidFill>
                <a:srgbClr val="FF0000"/>
              </a:solidFill>
              <a:latin typeface="HGP創英角ﾎﾟｯﾌﾟ体" panose="040B0A00000000000000" pitchFamily="50" charset="-128"/>
              <a:ea typeface="HGP創英角ﾎﾟｯﾌﾟ体" panose="040B0A00000000000000" pitchFamily="50" charset="-128"/>
            </a:endParaRPr>
          </a:p>
          <a:p>
            <a:pPr algn="ctr"/>
            <a:endParaRPr lang="en-US" altLang="ja-JP" sz="16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6000" dirty="0">
                <a:solidFill>
                  <a:srgbClr val="FF0000"/>
                </a:solidFill>
                <a:latin typeface="HGP創英角ﾎﾟｯﾌﾟ体" panose="040B0A00000000000000" pitchFamily="50" charset="-128"/>
                <a:ea typeface="HGP創英角ﾎﾟｯﾌﾟ体" panose="040B0A00000000000000" pitchFamily="50" charset="-128"/>
              </a:rPr>
              <a:t>プラスチックごみが散乱</a:t>
            </a:r>
            <a:endParaRPr lang="en-US" altLang="ja-JP" sz="60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11" name="テキスト ボックス 6"/>
          <p:cNvSpPr>
            <a:spLocks noChangeArrowheads="1"/>
          </p:cNvSpPr>
          <p:nvPr/>
        </p:nvSpPr>
        <p:spPr bwMode="auto">
          <a:xfrm>
            <a:off x="5736053" y="6585984"/>
            <a:ext cx="3383423" cy="256518"/>
          </a:xfrm>
          <a:prstGeom prst="rect">
            <a:avLst/>
          </a:prstGeom>
          <a:no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出典</a:t>
            </a:r>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政府広報オンライン「暮らしに役立つ情報」</a:t>
            </a:r>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p>
        </p:txBody>
      </p:sp>
    </p:spTree>
    <p:extLst>
      <p:ext uri="{BB962C8B-B14F-4D97-AF65-F5344CB8AC3E}">
        <p14:creationId xmlns:p14="http://schemas.microsoft.com/office/powerpoint/2010/main" val="8919781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9690" y="594867"/>
            <a:ext cx="9114310" cy="5413717"/>
          </a:xfrm>
          <a:prstGeom prst="rect">
            <a:avLst/>
          </a:prstGeom>
        </p:spPr>
      </p:pic>
      <p:sp>
        <p:nvSpPr>
          <p:cNvPr id="25" name="テキスト ボックス 6"/>
          <p:cNvSpPr>
            <a:spLocks noChangeArrowheads="1"/>
          </p:cNvSpPr>
          <p:nvPr/>
        </p:nvSpPr>
        <p:spPr bwMode="auto">
          <a:xfrm>
            <a:off x="5760577" y="6601482"/>
            <a:ext cx="3383423" cy="256518"/>
          </a:xfrm>
          <a:prstGeom prst="rect">
            <a:avLst/>
          </a:prstGeom>
          <a:no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出典</a:t>
            </a:r>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政府広報オンライン「暮らしに役立つ情報」</a:t>
            </a:r>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p>
        </p:txBody>
      </p:sp>
      <p:sp>
        <p:nvSpPr>
          <p:cNvPr id="11" name="テキスト ボックス 10"/>
          <p:cNvSpPr txBox="1"/>
          <p:nvPr/>
        </p:nvSpPr>
        <p:spPr>
          <a:xfrm>
            <a:off x="752122" y="594867"/>
            <a:ext cx="6516528" cy="646331"/>
          </a:xfrm>
          <a:prstGeom prst="rect">
            <a:avLst/>
          </a:prstGeom>
          <a:noFill/>
        </p:spPr>
        <p:txBody>
          <a:bodyPr wrap="none" rtlCol="0">
            <a:spAutoFit/>
          </a:bodyPr>
          <a:lstStyle/>
          <a:p>
            <a:pPr algn="ctr"/>
            <a:r>
              <a:rPr kumimoji="1" lang="ja-JP" altLang="en-US" sz="3600" dirty="0">
                <a:solidFill>
                  <a:prstClr val="black"/>
                </a:solidFill>
                <a:latin typeface="HGP創英角ﾎﾟｯﾌﾟ体" panose="040B0A00000000000000" pitchFamily="50" charset="-128"/>
                <a:ea typeface="HGP創英角ﾎﾟｯﾌﾟ体" panose="040B0A00000000000000" pitchFamily="50" charset="-128"/>
              </a:rPr>
              <a:t>雨や風によって、川へ流れて海へ</a:t>
            </a:r>
            <a:endParaRPr lang="en-US" altLang="ja-JP" sz="3600" dirty="0">
              <a:solidFill>
                <a:prstClr val="black"/>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796783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0995" y="183005"/>
            <a:ext cx="9174996" cy="6388273"/>
          </a:xfrm>
          <a:prstGeom prst="rect">
            <a:avLst/>
          </a:prstGeom>
        </p:spPr>
      </p:pic>
      <p:sp>
        <p:nvSpPr>
          <p:cNvPr id="5" name="テキスト ボックス 6"/>
          <p:cNvSpPr>
            <a:spLocks noChangeArrowheads="1"/>
          </p:cNvSpPr>
          <p:nvPr/>
        </p:nvSpPr>
        <p:spPr bwMode="auto">
          <a:xfrm>
            <a:off x="5736053" y="6585984"/>
            <a:ext cx="3383423" cy="256518"/>
          </a:xfrm>
          <a:prstGeom prst="rect">
            <a:avLst/>
          </a:prstGeom>
          <a:no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出典</a:t>
            </a:r>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政府広報オンライン「暮らしに役立つ情報」</a:t>
            </a:r>
            <a:r>
              <a:rPr lang="ja-JP" altLang="ja-JP" sz="1000" dirty="0">
                <a:solidFill>
                  <a:prstClr val="black"/>
                </a:solidFill>
                <a:latin typeface="HGP創英角ｺﾞｼｯｸUB" panose="020B0900000000000000" pitchFamily="50" charset="-128"/>
                <a:ea typeface="HGP創英角ｺﾞｼｯｸUB" panose="020B0900000000000000" pitchFamily="50" charset="-128"/>
              </a:rPr>
              <a:t>）</a:t>
            </a:r>
          </a:p>
        </p:txBody>
      </p:sp>
    </p:spTree>
    <p:extLst>
      <p:ext uri="{BB962C8B-B14F-4D97-AF65-F5344CB8AC3E}">
        <p14:creationId xmlns:p14="http://schemas.microsoft.com/office/powerpoint/2010/main" val="29435390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a:clrChange>
              <a:clrFrom>
                <a:srgbClr val="FFFFFF"/>
              </a:clrFrom>
              <a:clrTo>
                <a:srgbClr val="FFFFFF">
                  <a:alpha val="0"/>
                </a:srgbClr>
              </a:clrTo>
            </a:clrChange>
          </a:blip>
          <a:stretch>
            <a:fillRect/>
          </a:stretch>
        </p:blipFill>
        <p:spPr>
          <a:xfrm>
            <a:off x="0" y="4225134"/>
            <a:ext cx="1831144" cy="2632866"/>
          </a:xfrm>
          <a:prstGeom prst="rect">
            <a:avLst/>
          </a:prstGeom>
        </p:spPr>
      </p:pic>
      <p:pic>
        <p:nvPicPr>
          <p:cNvPr id="5" name="図 4"/>
          <p:cNvPicPr>
            <a:picLocks noChangeAspect="1"/>
          </p:cNvPicPr>
          <p:nvPr/>
        </p:nvPicPr>
        <p:blipFill>
          <a:blip r:embed="rId4">
            <a:clrChange>
              <a:clrFrom>
                <a:srgbClr val="FFFFFF"/>
              </a:clrFrom>
              <a:clrTo>
                <a:srgbClr val="FFFFFF">
                  <a:alpha val="0"/>
                </a:srgbClr>
              </a:clrTo>
            </a:clrChange>
          </a:blip>
          <a:stretch>
            <a:fillRect/>
          </a:stretch>
        </p:blipFill>
        <p:spPr>
          <a:xfrm rot="19736994" flipH="1">
            <a:off x="6983345" y="5020562"/>
            <a:ext cx="2231060" cy="1359455"/>
          </a:xfrm>
          <a:prstGeom prst="rect">
            <a:avLst/>
          </a:prstGeom>
        </p:spPr>
      </p:pic>
      <p:pic>
        <p:nvPicPr>
          <p:cNvPr id="7" name="図 6"/>
          <p:cNvPicPr>
            <a:picLocks noChangeAspect="1"/>
          </p:cNvPicPr>
          <p:nvPr/>
        </p:nvPicPr>
        <p:blipFill>
          <a:blip r:embed="rId5">
            <a:clrChange>
              <a:clrFrom>
                <a:srgbClr val="FFFFFF"/>
              </a:clrFrom>
              <a:clrTo>
                <a:srgbClr val="FFFFFF">
                  <a:alpha val="0"/>
                </a:srgbClr>
              </a:clrTo>
            </a:clrChange>
          </a:blip>
          <a:stretch>
            <a:fillRect/>
          </a:stretch>
        </p:blipFill>
        <p:spPr>
          <a:xfrm>
            <a:off x="273291" y="257135"/>
            <a:ext cx="1810120" cy="1952665"/>
          </a:xfrm>
          <a:prstGeom prst="rect">
            <a:avLst/>
          </a:prstGeom>
        </p:spPr>
      </p:pic>
      <p:sp>
        <p:nvSpPr>
          <p:cNvPr id="4" name="テキスト ボックス 3"/>
          <p:cNvSpPr txBox="1"/>
          <p:nvPr/>
        </p:nvSpPr>
        <p:spPr>
          <a:xfrm>
            <a:off x="0" y="722508"/>
            <a:ext cx="9144000" cy="5509200"/>
          </a:xfrm>
          <a:prstGeom prst="rect">
            <a:avLst/>
          </a:prstGeom>
          <a:noFill/>
        </p:spPr>
        <p:txBody>
          <a:bodyPr wrap="square" rtlCol="0">
            <a:spAutoFit/>
          </a:bodyPr>
          <a:lstStyle/>
          <a:p>
            <a:pPr algn="ctr"/>
            <a:r>
              <a:rPr lang="ja-JP" altLang="en-US" sz="8800" dirty="0">
                <a:solidFill>
                  <a:srgbClr val="FF0000"/>
                </a:solidFill>
                <a:latin typeface="HGP創英角ﾎﾟｯﾌﾟ体" panose="040B0A00000000000000" pitchFamily="50" charset="-128"/>
                <a:ea typeface="HGP創英角ﾎﾟｯﾌﾟ体" panose="040B0A00000000000000" pitchFamily="50" charset="-128"/>
              </a:rPr>
              <a:t>海は、</a:t>
            </a:r>
            <a:endParaRPr lang="en-US" altLang="ja-JP" sz="88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8800" dirty="0">
                <a:solidFill>
                  <a:srgbClr val="FF0000"/>
                </a:solidFill>
                <a:latin typeface="HGP創英角ﾎﾟｯﾌﾟ体" panose="040B0A00000000000000" pitchFamily="50" charset="-128"/>
                <a:ea typeface="HGP創英角ﾎﾟｯﾌﾟ体" panose="040B0A00000000000000" pitchFamily="50" charset="-128"/>
              </a:rPr>
              <a:t>プラスチックごみが</a:t>
            </a:r>
            <a:endParaRPr lang="en-US" altLang="ja-JP" sz="88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8800" dirty="0">
                <a:solidFill>
                  <a:srgbClr val="FF0000"/>
                </a:solidFill>
                <a:latin typeface="HGP創英角ﾎﾟｯﾌﾟ体" panose="040B0A00000000000000" pitchFamily="50" charset="-128"/>
                <a:ea typeface="HGP創英角ﾎﾟｯﾌﾟ体" panose="040B0A00000000000000" pitchFamily="50" charset="-128"/>
              </a:rPr>
              <a:t>　　最後に流れつく</a:t>
            </a:r>
            <a:endParaRPr lang="en-US" altLang="ja-JP" sz="8800" dirty="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8800" dirty="0">
                <a:solidFill>
                  <a:srgbClr val="FF0000"/>
                </a:solidFill>
                <a:latin typeface="HGP創英角ﾎﾟｯﾌﾟ体" panose="040B0A00000000000000" pitchFamily="50" charset="-128"/>
                <a:ea typeface="HGP創英角ﾎﾟｯﾌﾟ体" panose="040B0A00000000000000" pitchFamily="50" charset="-128"/>
              </a:rPr>
              <a:t>　　</a:t>
            </a:r>
            <a:r>
              <a:rPr lang="ja-JP" altLang="en-US" sz="8800" dirty="0" smtClean="0">
                <a:solidFill>
                  <a:srgbClr val="FF0000"/>
                </a:solidFill>
                <a:latin typeface="HGP創英角ﾎﾟｯﾌﾟ体" panose="040B0A00000000000000" pitchFamily="50" charset="-128"/>
                <a:ea typeface="HGP創英角ﾎﾟｯﾌﾟ体" panose="040B0A00000000000000" pitchFamily="50" charset="-128"/>
              </a:rPr>
              <a:t>場所</a:t>
            </a:r>
            <a:r>
              <a:rPr lang="ja-JP" altLang="en-US" sz="8800" dirty="0">
                <a:solidFill>
                  <a:srgbClr val="FF0000"/>
                </a:solidFill>
                <a:latin typeface="HGP創英角ﾎﾟｯﾌﾟ体" panose="040B0A00000000000000" pitchFamily="50" charset="-128"/>
                <a:ea typeface="HGP創英角ﾎﾟｯﾌﾟ体" panose="040B0A00000000000000" pitchFamily="50" charset="-128"/>
              </a:rPr>
              <a:t>！</a:t>
            </a:r>
            <a:endParaRPr kumimoji="1" lang="ja-JP" altLang="en-US" sz="88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7038034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15238"/>
            <a:ext cx="9144659" cy="6842762"/>
          </a:xfrm>
          <a:prstGeom prst="rect">
            <a:avLst/>
          </a:prstGeom>
        </p:spPr>
      </p:pic>
      <p:grpSp>
        <p:nvGrpSpPr>
          <p:cNvPr id="6" name="グループ化 5"/>
          <p:cNvGrpSpPr/>
          <p:nvPr/>
        </p:nvGrpSpPr>
        <p:grpSpPr>
          <a:xfrm>
            <a:off x="620296" y="4812007"/>
            <a:ext cx="7900035" cy="1312360"/>
            <a:chOff x="620296" y="4812007"/>
            <a:chExt cx="7900035" cy="1312360"/>
          </a:xfrm>
        </p:grpSpPr>
        <p:sp>
          <p:nvSpPr>
            <p:cNvPr id="13" name="テキスト ボックス 12"/>
            <p:cNvSpPr txBox="1"/>
            <p:nvPr/>
          </p:nvSpPr>
          <p:spPr>
            <a:xfrm>
              <a:off x="1007106" y="4821496"/>
              <a:ext cx="934871"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トレイ</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18" name="テキスト ボックス 17"/>
            <p:cNvSpPr txBox="1"/>
            <p:nvPr/>
          </p:nvSpPr>
          <p:spPr>
            <a:xfrm>
              <a:off x="3130129" y="4812007"/>
              <a:ext cx="934871"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トレイ</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19" name="テキスト ボックス 18"/>
            <p:cNvSpPr txBox="1"/>
            <p:nvPr/>
          </p:nvSpPr>
          <p:spPr>
            <a:xfrm>
              <a:off x="7195129" y="4812007"/>
              <a:ext cx="934871"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トレイ</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20" name="テキスト ボックス 19"/>
            <p:cNvSpPr txBox="1"/>
            <p:nvPr/>
          </p:nvSpPr>
          <p:spPr>
            <a:xfrm>
              <a:off x="620296" y="5283161"/>
              <a:ext cx="1715534"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ペットボトル</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21" name="テキスト ボックス 20"/>
            <p:cNvSpPr txBox="1"/>
            <p:nvPr/>
          </p:nvSpPr>
          <p:spPr>
            <a:xfrm>
              <a:off x="2704556" y="5256394"/>
              <a:ext cx="1715534"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ペットボトル</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22" name="テキスト ボックス 21"/>
            <p:cNvSpPr txBox="1"/>
            <p:nvPr/>
          </p:nvSpPr>
          <p:spPr>
            <a:xfrm>
              <a:off x="6804797" y="5233360"/>
              <a:ext cx="1715534"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ペットボトル</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23" name="テキスト ボックス 22"/>
            <p:cNvSpPr txBox="1"/>
            <p:nvPr/>
          </p:nvSpPr>
          <p:spPr>
            <a:xfrm>
              <a:off x="973502" y="5662702"/>
              <a:ext cx="1029449"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レジ袋</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24" name="テキスト ボックス 23"/>
            <p:cNvSpPr txBox="1"/>
            <p:nvPr/>
          </p:nvSpPr>
          <p:spPr>
            <a:xfrm>
              <a:off x="3026951" y="5661861"/>
              <a:ext cx="1029449"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レジ袋</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sp>
          <p:nvSpPr>
            <p:cNvPr id="25" name="テキスト ボックス 24"/>
            <p:cNvSpPr txBox="1"/>
            <p:nvPr/>
          </p:nvSpPr>
          <p:spPr>
            <a:xfrm>
              <a:off x="5021176" y="5643932"/>
              <a:ext cx="1029449" cy="461665"/>
            </a:xfrm>
            <a:prstGeom prst="rect">
              <a:avLst/>
            </a:prstGeom>
            <a:noFill/>
          </p:spPr>
          <p:txBody>
            <a:bodyPr wrap="none" rtlCol="0">
              <a:spAutoFit/>
            </a:bodyPr>
            <a:lstStyle/>
            <a:p>
              <a:r>
                <a:rPr kumimoji="1" lang="ja-JP" altLang="en-US" sz="2400" dirty="0" smtClean="0">
                  <a:solidFill>
                    <a:prstClr val="black"/>
                  </a:solidFill>
                  <a:latin typeface="HGP創英角ﾎﾟｯﾌﾟ体" panose="040B0A00000000000000" pitchFamily="50" charset="-128"/>
                  <a:ea typeface="HGP創英角ﾎﾟｯﾌﾟ体" panose="040B0A00000000000000" pitchFamily="50" charset="-128"/>
                </a:rPr>
                <a:t>レジ袋</a:t>
              </a:r>
              <a:endParaRPr kumimoji="1" lang="ja-JP" altLang="en-US" sz="2400" dirty="0">
                <a:solidFill>
                  <a:prstClr val="black"/>
                </a:solidFill>
                <a:latin typeface="HGP創英角ﾎﾟｯﾌﾟ体" panose="040B0A00000000000000" pitchFamily="50" charset="-128"/>
                <a:ea typeface="HGP創英角ﾎﾟｯﾌﾟ体" panose="040B0A00000000000000" pitchFamily="50" charset="-128"/>
              </a:endParaRPr>
            </a:p>
          </p:txBody>
        </p:sp>
      </p:grpSp>
      <p:sp>
        <p:nvSpPr>
          <p:cNvPr id="8" name="正方形/長方形 7"/>
          <p:cNvSpPr/>
          <p:nvPr/>
        </p:nvSpPr>
        <p:spPr>
          <a:xfrm>
            <a:off x="620296" y="3192780"/>
            <a:ext cx="5376644" cy="5410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6" name="テキスト ボックス 25"/>
          <p:cNvSpPr txBox="1"/>
          <p:nvPr/>
        </p:nvSpPr>
        <p:spPr>
          <a:xfrm>
            <a:off x="171451" y="1244360"/>
            <a:ext cx="8743949" cy="1754326"/>
          </a:xfrm>
          <a:prstGeom prst="rect">
            <a:avLst/>
          </a:prstGeom>
          <a:noFill/>
        </p:spPr>
        <p:txBody>
          <a:bodyPr wrap="square" rtlCol="0">
            <a:spAutoFit/>
          </a:bodyPr>
          <a:lstStyle/>
          <a:p>
            <a:pPr algn="ctr"/>
            <a:r>
              <a:rPr lang="ja-JP" altLang="en-US" sz="5400" dirty="0" smtClean="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rPr>
              <a:t>まずはプラスチックごみを</a:t>
            </a:r>
            <a:endParaRPr lang="en-US" altLang="ja-JP" sz="5400" dirty="0" smtClean="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endParaRPr>
          </a:p>
          <a:p>
            <a:pPr algn="ctr"/>
            <a:r>
              <a:rPr kumimoji="1" lang="ja-JP" altLang="en-US" sz="5400" dirty="0" smtClean="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rPr>
              <a:t>増やさないこ</a:t>
            </a:r>
            <a:r>
              <a:rPr kumimoji="1" lang="ja-JP" altLang="en-US" sz="5400" dirty="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rPr>
              <a:t>と</a:t>
            </a:r>
          </a:p>
        </p:txBody>
      </p:sp>
      <p:sp>
        <p:nvSpPr>
          <p:cNvPr id="27" name="テキスト ボックス 26"/>
          <p:cNvSpPr txBox="1"/>
          <p:nvPr/>
        </p:nvSpPr>
        <p:spPr>
          <a:xfrm>
            <a:off x="164176" y="3603794"/>
            <a:ext cx="8743949" cy="1754326"/>
          </a:xfrm>
          <a:prstGeom prst="rect">
            <a:avLst/>
          </a:prstGeom>
          <a:noFill/>
        </p:spPr>
        <p:txBody>
          <a:bodyPr wrap="square" rtlCol="0">
            <a:spAutoFit/>
          </a:bodyPr>
          <a:lstStyle/>
          <a:p>
            <a:pPr algn="ctr"/>
            <a:r>
              <a:rPr lang="ja-JP" altLang="en-US" sz="5400" dirty="0" smtClean="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rPr>
              <a:t>ポイ捨てなどを絶対に</a:t>
            </a:r>
            <a:endParaRPr lang="en-US" altLang="ja-JP" sz="5400" dirty="0" smtClean="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endParaRPr>
          </a:p>
          <a:p>
            <a:pPr algn="ctr"/>
            <a:r>
              <a:rPr kumimoji="1" lang="ja-JP" altLang="en-US" sz="5400" dirty="0" smtClean="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rPr>
              <a:t>しないこと</a:t>
            </a:r>
            <a:endParaRPr kumimoji="1" lang="ja-JP" altLang="en-US" sz="5400" dirty="0">
              <a:solidFill>
                <a:prstClr val="white"/>
              </a:solidFill>
              <a:effectLst>
                <a:glow rad="330200">
                  <a:srgbClr val="00B050"/>
                </a:glow>
              </a:effectLst>
              <a:latin typeface="HGP創英角ﾎﾟｯﾌﾟ体" panose="040B0A00000000000000" pitchFamily="50" charset="-128"/>
              <a:ea typeface="HGP創英角ﾎﾟｯﾌﾟ体" panose="040B0A00000000000000" pitchFamily="50" charset="-128"/>
            </a:endParaRPr>
          </a:p>
        </p:txBody>
      </p:sp>
      <p:grpSp>
        <p:nvGrpSpPr>
          <p:cNvPr id="4" name="グループ化 3"/>
          <p:cNvGrpSpPr/>
          <p:nvPr/>
        </p:nvGrpSpPr>
        <p:grpSpPr>
          <a:xfrm>
            <a:off x="-35850" y="182413"/>
            <a:ext cx="9179849" cy="6842762"/>
            <a:chOff x="0" y="-552381"/>
            <a:chExt cx="9179849" cy="6842762"/>
          </a:xfrm>
        </p:grpSpPr>
        <p:sp>
          <p:nvSpPr>
            <p:cNvPr id="3" name="正方形/長方形 2"/>
            <p:cNvSpPr/>
            <p:nvPr/>
          </p:nvSpPr>
          <p:spPr>
            <a:xfrm>
              <a:off x="0" y="-552381"/>
              <a:ext cx="9144000" cy="6842762"/>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0" name="テキスト ボックス 9"/>
            <p:cNvSpPr txBox="1"/>
            <p:nvPr/>
          </p:nvSpPr>
          <p:spPr>
            <a:xfrm>
              <a:off x="35850" y="753981"/>
              <a:ext cx="9143999" cy="3785652"/>
            </a:xfrm>
            <a:prstGeom prst="rect">
              <a:avLst/>
            </a:prstGeom>
            <a:noFill/>
          </p:spPr>
          <p:txBody>
            <a:bodyPr wrap="square" rtlCol="0">
              <a:spAutoFit/>
            </a:bodyPr>
            <a:lstStyle/>
            <a:p>
              <a:pPr algn="ctr"/>
              <a:r>
                <a:rPr kumimoji="1" lang="ja-JP" altLang="en-US" sz="8000" dirty="0" smtClean="0">
                  <a:solidFill>
                    <a:schemeClr val="accent1"/>
                  </a:solidFill>
                  <a:effectLst/>
                  <a:latin typeface="HGP創英角ﾎﾟｯﾌﾟ体" panose="040B0A00000000000000" pitchFamily="50" charset="-128"/>
                  <a:ea typeface="HGP創英角ﾎﾟｯﾌﾟ体" panose="040B0A00000000000000" pitchFamily="50" charset="-128"/>
                </a:rPr>
                <a:t>プラスチックごみを</a:t>
              </a:r>
              <a:endParaRPr kumimoji="1" lang="en-US" altLang="ja-JP" sz="8000" dirty="0" smtClean="0">
                <a:solidFill>
                  <a:schemeClr val="accent1"/>
                </a:solidFill>
                <a:effectLst/>
                <a:latin typeface="HGP創英角ﾎﾟｯﾌﾟ体" panose="040B0A00000000000000" pitchFamily="50" charset="-128"/>
                <a:ea typeface="HGP創英角ﾎﾟｯﾌﾟ体" panose="040B0A00000000000000" pitchFamily="50" charset="-128"/>
              </a:endParaRPr>
            </a:p>
            <a:p>
              <a:pPr algn="ctr"/>
              <a:r>
                <a:rPr kumimoji="1" lang="ja-JP" altLang="en-US" sz="8000" dirty="0" smtClean="0">
                  <a:solidFill>
                    <a:schemeClr val="accent1"/>
                  </a:solidFill>
                  <a:effectLst/>
                  <a:latin typeface="HGP創英角ﾎﾟｯﾌﾟ体" panose="040B0A00000000000000" pitchFamily="50" charset="-128"/>
                  <a:ea typeface="HGP創英角ﾎﾟｯﾌﾟ体" panose="040B0A00000000000000" pitchFamily="50" charset="-128"/>
                </a:rPr>
                <a:t>減らして</a:t>
              </a:r>
              <a:endParaRPr kumimoji="1" lang="en-US" altLang="ja-JP" sz="8000" dirty="0" smtClean="0">
                <a:solidFill>
                  <a:schemeClr val="accent1"/>
                </a:solidFill>
                <a:effectLst/>
                <a:latin typeface="HGP創英角ﾎﾟｯﾌﾟ体" panose="040B0A00000000000000" pitchFamily="50" charset="-128"/>
                <a:ea typeface="HGP創英角ﾎﾟｯﾌﾟ体" panose="040B0A00000000000000" pitchFamily="50" charset="-128"/>
              </a:endParaRPr>
            </a:p>
            <a:p>
              <a:pPr algn="ctr"/>
              <a:r>
                <a:rPr kumimoji="1" lang="ja-JP" altLang="en-US" sz="8000" dirty="0" smtClean="0">
                  <a:solidFill>
                    <a:schemeClr val="accent1"/>
                  </a:solidFill>
                  <a:effectLst/>
                  <a:latin typeface="HGP創英角ﾎﾟｯﾌﾟ体" panose="040B0A00000000000000" pitchFamily="50" charset="-128"/>
                  <a:ea typeface="HGP創英角ﾎﾟｯﾌﾟ体" panose="040B0A00000000000000" pitchFamily="50" charset="-128"/>
                </a:rPr>
                <a:t>いきましょう</a:t>
              </a:r>
              <a:endParaRPr kumimoji="1" lang="ja-JP" altLang="en-US" sz="8000" dirty="0">
                <a:solidFill>
                  <a:schemeClr val="accent1"/>
                </a:solidFill>
                <a:effectLst/>
                <a:latin typeface="HGP創英角ﾎﾟｯﾌﾟ体" panose="040B0A00000000000000" pitchFamily="50" charset="-128"/>
                <a:ea typeface="HGP創英角ﾎﾟｯﾌﾟ体" panose="040B0A00000000000000" pitchFamily="50" charset="-128"/>
              </a:endParaRPr>
            </a:p>
          </p:txBody>
        </p:sp>
      </p:grpSp>
    </p:spTree>
    <p:extLst>
      <p:ext uri="{BB962C8B-B14F-4D97-AF65-F5344CB8AC3E}">
        <p14:creationId xmlns:p14="http://schemas.microsoft.com/office/powerpoint/2010/main" val="34572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453339" y="597370"/>
            <a:ext cx="816027" cy="69562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552714" y="5427454"/>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3248891" y="5931037"/>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7498080" y="4336225"/>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1" name="テキスト ボックス 10">
            <a:extLst>
              <a:ext uri="{FF2B5EF4-FFF2-40B4-BE49-F238E27FC236}">
                <a16:creationId xmlns:a16="http://schemas.microsoft.com/office/drawing/2014/main" id="{65821978-8631-41A1-9B6B-FF560F60903C}"/>
              </a:ext>
            </a:extLst>
          </p:cNvPr>
          <p:cNvSpPr txBox="1"/>
          <p:nvPr/>
        </p:nvSpPr>
        <p:spPr>
          <a:xfrm>
            <a:off x="163450" y="-12646"/>
            <a:ext cx="7334630" cy="523220"/>
          </a:xfrm>
          <a:prstGeom prst="rect">
            <a:avLst/>
          </a:prstGeom>
          <a:noFill/>
        </p:spPr>
        <p:txBody>
          <a:bodyPr wrap="square">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ステップ３　作戦をたてて、チャレンジしよう！</a:t>
            </a:r>
            <a:endParaRPr kumimoji="1" lang="en-US" altLang="ja-JP" sz="28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3A0E723E-88E4-474C-8CDC-33167752AB89}"/>
              </a:ext>
            </a:extLst>
          </p:cNvPr>
          <p:cNvSpPr txBox="1"/>
          <p:nvPr/>
        </p:nvSpPr>
        <p:spPr>
          <a:xfrm>
            <a:off x="476953" y="1903009"/>
            <a:ext cx="8503596" cy="1446550"/>
          </a:xfrm>
          <a:prstGeom prst="rect">
            <a:avLst/>
          </a:prstGeom>
          <a:noFill/>
        </p:spPr>
        <p:txBody>
          <a:bodyPr wrap="square" rtlCol="0">
            <a:spAutoFit/>
          </a:bodyPr>
          <a:lstStyle/>
          <a:p>
            <a:pPr algn="ctr"/>
            <a:r>
              <a:rPr kumimoji="1" lang="ja-JP" altLang="en-US" sz="4400" dirty="0">
                <a:solidFill>
                  <a:srgbClr val="FF9900"/>
                </a:solidFill>
                <a:latin typeface="HGP創英角ｺﾞｼｯｸUB" panose="020B0900000000000000" pitchFamily="50" charset="-128"/>
                <a:ea typeface="HGP創英角ｺﾞｼｯｸUB" panose="020B0900000000000000" pitchFamily="50" charset="-128"/>
              </a:rPr>
              <a:t>ステップ③</a:t>
            </a:r>
            <a:endParaRPr kumimoji="1" lang="en-US" altLang="ja-JP" sz="4400" dirty="0">
              <a:solidFill>
                <a:srgbClr val="FF990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FF9900"/>
                </a:solidFill>
                <a:latin typeface="HGP創英角ｺﾞｼｯｸUB" panose="020B0900000000000000" pitchFamily="50" charset="-128"/>
                <a:ea typeface="HGP創英角ｺﾞｼｯｸUB" panose="020B0900000000000000" pitchFamily="50" charset="-128"/>
              </a:rPr>
              <a:t>作戦をたててチャレンジしよう！</a:t>
            </a:r>
            <a:endParaRPr kumimoji="1" lang="en-US" altLang="ja-JP" sz="4400" dirty="0">
              <a:solidFill>
                <a:srgbClr val="FF9900"/>
              </a:solidFill>
              <a:latin typeface="HGP創英角ｺﾞｼｯｸUB" panose="020B0900000000000000" pitchFamily="50" charset="-128"/>
              <a:ea typeface="HGP創英角ｺﾞｼｯｸUB" panose="020B0900000000000000" pitchFamily="50" charset="-128"/>
            </a:endParaRPr>
          </a:p>
        </p:txBody>
      </p:sp>
      <p:pic>
        <p:nvPicPr>
          <p:cNvPr id="13" name="図 12">
            <a:extLst>
              <a:ext uri="{FF2B5EF4-FFF2-40B4-BE49-F238E27FC236}">
                <a16:creationId xmlns:a16="http://schemas.microsoft.com/office/drawing/2014/main" id="{A8BBDD43-DB56-4130-AA9D-447181660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083" y="3515764"/>
            <a:ext cx="2014436" cy="2564772"/>
          </a:xfrm>
          <a:prstGeom prst="rect">
            <a:avLst/>
          </a:prstGeom>
        </p:spPr>
      </p:pic>
    </p:spTree>
    <p:extLst>
      <p:ext uri="{BB962C8B-B14F-4D97-AF65-F5344CB8AC3E}">
        <p14:creationId xmlns:p14="http://schemas.microsoft.com/office/powerpoint/2010/main" val="25508621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214009" y="194553"/>
            <a:ext cx="8609789" cy="6322807"/>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960781" y="194553"/>
            <a:ext cx="7710450" cy="646331"/>
          </a:xfrm>
          <a:prstGeom prst="rect">
            <a:avLst/>
          </a:prstGeom>
          <a:noFill/>
        </p:spPr>
        <p:txBody>
          <a:bodyPr wrap="square" rtlCol="0">
            <a:spAutoFit/>
          </a:bodyPr>
          <a:lstStyle/>
          <a:p>
            <a:r>
              <a:rPr kumimoji="1" lang="ja-JP" altLang="en-US" sz="3600" dirty="0">
                <a:solidFill>
                  <a:srgbClr val="5B9BD5">
                    <a:lumMod val="50000"/>
                  </a:srgbClr>
                </a:solidFill>
                <a:latin typeface="HGP創英角ｺﾞｼｯｸUB" panose="020B0900000000000000" pitchFamily="50" charset="-128"/>
                <a:ea typeface="HGP創英角ｺﾞｼｯｸUB" panose="020B0900000000000000" pitchFamily="50" charset="-128"/>
              </a:rPr>
              <a:t>ステップ③の前にウォーミングアップ！</a:t>
            </a:r>
            <a:endParaRPr kumimoji="1" lang="en-US" altLang="ja-JP" sz="3600" dirty="0">
              <a:solidFill>
                <a:srgbClr val="5B9BD5">
                  <a:lumMod val="50000"/>
                </a:srgbClr>
              </a:solidFill>
              <a:latin typeface="HGP創英角ｺﾞｼｯｸUB" panose="020B0900000000000000" pitchFamily="50" charset="-128"/>
              <a:ea typeface="HGP創英角ｺﾞｼｯｸUB" panose="020B0900000000000000" pitchFamily="50" charset="-128"/>
            </a:endParaRPr>
          </a:p>
        </p:txBody>
      </p:sp>
      <p:pic>
        <p:nvPicPr>
          <p:cNvPr id="5" name="図 4" descr="クイーン, テキスト, 冷蔵庫 が含まれている画像&#10;&#10;自動的に生成された説明">
            <a:extLst>
              <a:ext uri="{FF2B5EF4-FFF2-40B4-BE49-F238E27FC236}">
                <a16:creationId xmlns:a16="http://schemas.microsoft.com/office/drawing/2014/main" id="{5129F4C6-1A81-47FE-B081-35790936CC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3" y="1743156"/>
            <a:ext cx="9034492" cy="4832610"/>
          </a:xfrm>
          <a:prstGeom prst="rect">
            <a:avLst/>
          </a:prstGeom>
        </p:spPr>
      </p:pic>
      <p:sp>
        <p:nvSpPr>
          <p:cNvPr id="2" name="吹き出し: 角を丸めた四角形 1">
            <a:extLst>
              <a:ext uri="{FF2B5EF4-FFF2-40B4-BE49-F238E27FC236}">
                <a16:creationId xmlns:a16="http://schemas.microsoft.com/office/drawing/2014/main" id="{EA292008-24F0-4770-ABF1-A1F4D2DB257E}"/>
              </a:ext>
            </a:extLst>
          </p:cNvPr>
          <p:cNvSpPr/>
          <p:nvPr/>
        </p:nvSpPr>
        <p:spPr>
          <a:xfrm>
            <a:off x="5132880" y="867799"/>
            <a:ext cx="3640901" cy="816951"/>
          </a:xfrm>
          <a:prstGeom prst="wedgeRoundRectCallout">
            <a:avLst>
              <a:gd name="adj1" fmla="val -55585"/>
              <a:gd name="adj2" fmla="val 49941"/>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002060"/>
                </a:solidFill>
              </a:rPr>
              <a:t>４つは見つけよう</a:t>
            </a:r>
            <a:endParaRPr kumimoji="1" lang="ja-JP" altLang="en-US" sz="2800" b="1" dirty="0">
              <a:solidFill>
                <a:srgbClr val="ED7D31"/>
              </a:solidFill>
            </a:endParaRPr>
          </a:p>
        </p:txBody>
      </p:sp>
      <p:sp>
        <p:nvSpPr>
          <p:cNvPr id="3" name="円/楕円 2"/>
          <p:cNvSpPr/>
          <p:nvPr/>
        </p:nvSpPr>
        <p:spPr>
          <a:xfrm>
            <a:off x="3498633" y="2170633"/>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8" name="円/楕円 7"/>
          <p:cNvSpPr/>
          <p:nvPr/>
        </p:nvSpPr>
        <p:spPr>
          <a:xfrm>
            <a:off x="7439155" y="1514130"/>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9" name="円/楕円 8"/>
          <p:cNvSpPr/>
          <p:nvPr/>
        </p:nvSpPr>
        <p:spPr>
          <a:xfrm>
            <a:off x="369652" y="4858034"/>
            <a:ext cx="1809344" cy="15669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0" name="円/楕円 9"/>
          <p:cNvSpPr/>
          <p:nvPr/>
        </p:nvSpPr>
        <p:spPr>
          <a:xfrm>
            <a:off x="627426" y="3355956"/>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1" name="円/楕円 10"/>
          <p:cNvSpPr/>
          <p:nvPr/>
        </p:nvSpPr>
        <p:spPr>
          <a:xfrm>
            <a:off x="2688431" y="3603627"/>
            <a:ext cx="1180288" cy="11116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2" name="円/楕円 11"/>
          <p:cNvSpPr/>
          <p:nvPr/>
        </p:nvSpPr>
        <p:spPr>
          <a:xfrm>
            <a:off x="3708902" y="4161348"/>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3" name="円/楕円 12"/>
          <p:cNvSpPr/>
          <p:nvPr/>
        </p:nvSpPr>
        <p:spPr>
          <a:xfrm>
            <a:off x="5749443" y="3110024"/>
            <a:ext cx="2668061" cy="220127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24572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20417"/>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1" name="テキスト ボックス 10">
            <a:extLst>
              <a:ext uri="{FF2B5EF4-FFF2-40B4-BE49-F238E27FC236}">
                <a16:creationId xmlns:a16="http://schemas.microsoft.com/office/drawing/2014/main" id="{65821978-8631-41A1-9B6B-FF560F60903C}"/>
              </a:ext>
            </a:extLst>
          </p:cNvPr>
          <p:cNvSpPr txBox="1"/>
          <p:nvPr/>
        </p:nvSpPr>
        <p:spPr>
          <a:xfrm>
            <a:off x="163450" y="-12646"/>
            <a:ext cx="7334630" cy="523220"/>
          </a:xfrm>
          <a:prstGeom prst="rect">
            <a:avLst/>
          </a:prstGeom>
          <a:noFill/>
        </p:spPr>
        <p:txBody>
          <a:bodyPr wrap="square">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ステップ３　作戦をたてて、チャレンジしよう！</a:t>
            </a:r>
            <a:endParaRPr kumimoji="1" lang="en-US" altLang="ja-JP" sz="2800" dirty="0">
              <a:solidFill>
                <a:prstClr val="white"/>
              </a:solidFill>
              <a:latin typeface="HGP創英角ｺﾞｼｯｸUB" panose="020B0900000000000000" pitchFamily="50" charset="-128"/>
              <a:ea typeface="HGP創英角ｺﾞｼｯｸUB" panose="020B0900000000000000" pitchFamily="50" charset="-128"/>
            </a:endParaRPr>
          </a:p>
        </p:txBody>
      </p:sp>
      <p:pic>
        <p:nvPicPr>
          <p:cNvPr id="4" name="図 3"/>
          <p:cNvPicPr>
            <a:picLocks noChangeAspect="1"/>
          </p:cNvPicPr>
          <p:nvPr/>
        </p:nvPicPr>
        <p:blipFill>
          <a:blip r:embed="rId3"/>
          <a:stretch>
            <a:fillRect/>
          </a:stretch>
        </p:blipFill>
        <p:spPr>
          <a:xfrm>
            <a:off x="451398" y="554116"/>
            <a:ext cx="7999541" cy="5634541"/>
          </a:xfrm>
          <a:prstGeom prst="rect">
            <a:avLst/>
          </a:prstGeom>
        </p:spPr>
      </p:pic>
      <p:sp>
        <p:nvSpPr>
          <p:cNvPr id="3" name="正方形/長方形 2">
            <a:extLst>
              <a:ext uri="{FF2B5EF4-FFF2-40B4-BE49-F238E27FC236}">
                <a16:creationId xmlns:a16="http://schemas.microsoft.com/office/drawing/2014/main" id="{E8DE74A0-0624-48EE-87DD-8CB7CE75F928}"/>
              </a:ext>
            </a:extLst>
          </p:cNvPr>
          <p:cNvSpPr/>
          <p:nvPr/>
        </p:nvSpPr>
        <p:spPr>
          <a:xfrm>
            <a:off x="4703408" y="1755979"/>
            <a:ext cx="1661158" cy="346831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 name="正方形/長方形 1">
            <a:extLst>
              <a:ext uri="{FF2B5EF4-FFF2-40B4-BE49-F238E27FC236}">
                <a16:creationId xmlns:a16="http://schemas.microsoft.com/office/drawing/2014/main" id="{530E353D-1EFC-4085-B69D-C6E120CAB9A4}"/>
              </a:ext>
            </a:extLst>
          </p:cNvPr>
          <p:cNvSpPr/>
          <p:nvPr/>
        </p:nvSpPr>
        <p:spPr>
          <a:xfrm>
            <a:off x="1006906" y="1696261"/>
            <a:ext cx="1539870" cy="34683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2" name="正方形/長方形 11">
            <a:extLst>
              <a:ext uri="{FF2B5EF4-FFF2-40B4-BE49-F238E27FC236}">
                <a16:creationId xmlns:a16="http://schemas.microsoft.com/office/drawing/2014/main" id="{D08E3C7B-AA65-43A3-9F23-0578D30C90E9}"/>
              </a:ext>
            </a:extLst>
          </p:cNvPr>
          <p:cNvSpPr/>
          <p:nvPr/>
        </p:nvSpPr>
        <p:spPr>
          <a:xfrm>
            <a:off x="2617036" y="1710259"/>
            <a:ext cx="1661158" cy="3514038"/>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5" name="正方形/長方形 4">
            <a:extLst>
              <a:ext uri="{FF2B5EF4-FFF2-40B4-BE49-F238E27FC236}">
                <a16:creationId xmlns:a16="http://schemas.microsoft.com/office/drawing/2014/main" id="{D08E3C7B-AA65-43A3-9F23-0578D30C90E9}"/>
              </a:ext>
            </a:extLst>
          </p:cNvPr>
          <p:cNvSpPr/>
          <p:nvPr/>
        </p:nvSpPr>
        <p:spPr>
          <a:xfrm>
            <a:off x="6443832" y="1764994"/>
            <a:ext cx="1661158" cy="3459303"/>
          </a:xfrm>
          <a:prstGeom prst="rect">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22983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2"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1235764" y="423008"/>
            <a:ext cx="7222436" cy="646331"/>
          </a:xfrm>
          <a:prstGeom prst="rect">
            <a:avLst/>
          </a:prstGeom>
          <a:noFill/>
        </p:spPr>
        <p:txBody>
          <a:bodyPr wrap="square" rtlCol="0">
            <a:spAutoFit/>
          </a:bodyPr>
          <a:lstStyle/>
          <a:p>
            <a:pPr algn="ctr"/>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ごみの重さを量ってみよう！</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393716" y="2089180"/>
            <a:ext cx="1684096" cy="523220"/>
          </a:xfrm>
          <a:prstGeom prst="rect">
            <a:avLst/>
          </a:prstGeom>
          <a:noFill/>
        </p:spPr>
        <p:txBody>
          <a:bodyPr wrap="square" rtlCol="0">
            <a:spAutoFit/>
          </a:bodyPr>
          <a:lstStyle/>
          <a:p>
            <a:r>
              <a:rPr kumimoji="1" lang="ja-JP" altLang="en-US" sz="2800" dirty="0">
                <a:solidFill>
                  <a:srgbClr val="ED7D31"/>
                </a:solidFill>
                <a:latin typeface="HGP創英角ｺﾞｼｯｸUB" panose="020B0900000000000000" pitchFamily="50" charset="-128"/>
                <a:ea typeface="HGP創英角ｺﾞｼｯｸUB" panose="020B0900000000000000" pitchFamily="50" charset="-128"/>
              </a:rPr>
              <a:t>２ページ</a:t>
            </a:r>
          </a:p>
        </p:txBody>
      </p:sp>
      <p:sp>
        <p:nvSpPr>
          <p:cNvPr id="13" name="テキスト ボックス 12"/>
          <p:cNvSpPr txBox="1"/>
          <p:nvPr/>
        </p:nvSpPr>
        <p:spPr>
          <a:xfrm>
            <a:off x="383894" y="4873013"/>
            <a:ext cx="1684096" cy="523220"/>
          </a:xfrm>
          <a:prstGeom prst="rect">
            <a:avLst/>
          </a:prstGeom>
          <a:noFill/>
        </p:spPr>
        <p:txBody>
          <a:bodyPr wrap="square" rtlCol="0">
            <a:spAutoFit/>
          </a:bodyPr>
          <a:lstStyle/>
          <a:p>
            <a:r>
              <a:rPr kumimoji="1" lang="en-US" altLang="ja-JP" sz="2800" dirty="0">
                <a:solidFill>
                  <a:srgbClr val="ED7D31"/>
                </a:solidFill>
                <a:latin typeface="HGP創英角ｺﾞｼｯｸUB" panose="020B0900000000000000" pitchFamily="50" charset="-128"/>
                <a:ea typeface="HGP創英角ｺﾞｼｯｸUB" panose="020B0900000000000000" pitchFamily="50" charset="-128"/>
              </a:rPr>
              <a:t>7</a:t>
            </a:r>
            <a:r>
              <a:rPr kumimoji="1" lang="ja-JP" altLang="en-US" sz="2800" dirty="0">
                <a:solidFill>
                  <a:srgbClr val="ED7D31"/>
                </a:solidFill>
                <a:latin typeface="HGP創英角ｺﾞｼｯｸUB" panose="020B0900000000000000" pitchFamily="50" charset="-128"/>
                <a:ea typeface="HGP創英角ｺﾞｼｯｸUB" panose="020B0900000000000000" pitchFamily="50" charset="-128"/>
              </a:rPr>
              <a:t>ページ</a:t>
            </a:r>
          </a:p>
        </p:txBody>
      </p:sp>
      <p:pic>
        <p:nvPicPr>
          <p:cNvPr id="8" name="図 7">
            <a:extLst>
              <a:ext uri="{FF2B5EF4-FFF2-40B4-BE49-F238E27FC236}">
                <a16:creationId xmlns:a16="http://schemas.microsoft.com/office/drawing/2014/main" id="{64CED82E-FE43-4D7E-A6AD-3E96B9514A91}"/>
              </a:ext>
            </a:extLst>
          </p:cNvPr>
          <p:cNvPicPr>
            <a:picLocks noChangeAspect="1"/>
          </p:cNvPicPr>
          <p:nvPr/>
        </p:nvPicPr>
        <p:blipFill>
          <a:blip r:embed="rId3"/>
          <a:stretch>
            <a:fillRect/>
          </a:stretch>
        </p:blipFill>
        <p:spPr>
          <a:xfrm>
            <a:off x="1935016" y="1160499"/>
            <a:ext cx="5377088" cy="2480129"/>
          </a:xfrm>
          <a:prstGeom prst="rect">
            <a:avLst/>
          </a:prstGeom>
        </p:spPr>
      </p:pic>
      <p:pic>
        <p:nvPicPr>
          <p:cNvPr id="10" name="図 9">
            <a:extLst>
              <a:ext uri="{FF2B5EF4-FFF2-40B4-BE49-F238E27FC236}">
                <a16:creationId xmlns:a16="http://schemas.microsoft.com/office/drawing/2014/main" id="{A6F133DB-1885-4A3A-B02D-6D712A281F02}"/>
              </a:ext>
            </a:extLst>
          </p:cNvPr>
          <p:cNvPicPr>
            <a:picLocks noChangeAspect="1"/>
          </p:cNvPicPr>
          <p:nvPr/>
        </p:nvPicPr>
        <p:blipFill>
          <a:blip r:embed="rId4"/>
          <a:stretch>
            <a:fillRect/>
          </a:stretch>
        </p:blipFill>
        <p:spPr>
          <a:xfrm>
            <a:off x="1910662" y="3731788"/>
            <a:ext cx="5401442" cy="2753061"/>
          </a:xfrm>
          <a:prstGeom prst="rect">
            <a:avLst/>
          </a:prstGeom>
        </p:spPr>
      </p:pic>
    </p:spTree>
    <p:extLst>
      <p:ext uri="{BB962C8B-B14F-4D97-AF65-F5344CB8AC3E}">
        <p14:creationId xmlns:p14="http://schemas.microsoft.com/office/powerpoint/2010/main" val="1600917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pic>
        <p:nvPicPr>
          <p:cNvPr id="6" name="図 5" descr="ケーキ, レゴ, トラック, テーブル が含まれている画像&#10;&#10;自動的に生成された説明">
            <a:extLst>
              <a:ext uri="{FF2B5EF4-FFF2-40B4-BE49-F238E27FC236}">
                <a16:creationId xmlns:a16="http://schemas.microsoft.com/office/drawing/2014/main" id="{F1D5DF12-292C-4C8D-B50E-2945BF87B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77" y="2371979"/>
            <a:ext cx="3459333" cy="2690592"/>
          </a:xfrm>
          <a:prstGeom prst="rect">
            <a:avLst/>
          </a:prstGeom>
        </p:spPr>
      </p:pic>
      <p:pic>
        <p:nvPicPr>
          <p:cNvPr id="9" name="図 8" descr="時計 が含まれている画像&#10;&#10;自動的に生成された説明">
            <a:extLst>
              <a:ext uri="{FF2B5EF4-FFF2-40B4-BE49-F238E27FC236}">
                <a16:creationId xmlns:a16="http://schemas.microsoft.com/office/drawing/2014/main" id="{A4393DF2-5036-4D05-8661-45862EE08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4226" y="1958340"/>
            <a:ext cx="2941320" cy="2941320"/>
          </a:xfrm>
          <a:prstGeom prst="rect">
            <a:avLst/>
          </a:prstGeom>
        </p:spPr>
      </p:pic>
      <p:sp>
        <p:nvSpPr>
          <p:cNvPr id="10" name="矢印: 右 9">
            <a:extLst>
              <a:ext uri="{FF2B5EF4-FFF2-40B4-BE49-F238E27FC236}">
                <a16:creationId xmlns:a16="http://schemas.microsoft.com/office/drawing/2014/main" id="{CD6727DE-D7EB-4905-8331-70B0AB6F67D1}"/>
              </a:ext>
            </a:extLst>
          </p:cNvPr>
          <p:cNvSpPr/>
          <p:nvPr/>
        </p:nvSpPr>
        <p:spPr>
          <a:xfrm>
            <a:off x="4505587" y="3214355"/>
            <a:ext cx="546155" cy="100584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1" name="図 10">
            <a:extLst>
              <a:ext uri="{FF2B5EF4-FFF2-40B4-BE49-F238E27FC236}">
                <a16:creationId xmlns:a16="http://schemas.microsoft.com/office/drawing/2014/main" id="{9F1FF812-BAEB-4ABE-93E6-D58AD1972745}"/>
              </a:ext>
            </a:extLst>
          </p:cNvPr>
          <p:cNvPicPr>
            <a:picLocks noChangeAspect="1"/>
          </p:cNvPicPr>
          <p:nvPr/>
        </p:nvPicPr>
        <p:blipFill>
          <a:blip r:embed="rId5"/>
          <a:stretch>
            <a:fillRect/>
          </a:stretch>
        </p:blipFill>
        <p:spPr>
          <a:xfrm>
            <a:off x="2205212" y="5302140"/>
            <a:ext cx="1088217" cy="1066009"/>
          </a:xfrm>
          <a:prstGeom prst="rect">
            <a:avLst/>
          </a:prstGeom>
        </p:spPr>
      </p:pic>
      <p:pic>
        <p:nvPicPr>
          <p:cNvPr id="13" name="図 12">
            <a:extLst>
              <a:ext uri="{FF2B5EF4-FFF2-40B4-BE49-F238E27FC236}">
                <a16:creationId xmlns:a16="http://schemas.microsoft.com/office/drawing/2014/main" id="{019B4F49-DABB-4A59-9AAA-65F218698F16}"/>
              </a:ext>
            </a:extLst>
          </p:cNvPr>
          <p:cNvPicPr>
            <a:picLocks noChangeAspect="1"/>
          </p:cNvPicPr>
          <p:nvPr/>
        </p:nvPicPr>
        <p:blipFill>
          <a:blip r:embed="rId6"/>
          <a:stretch>
            <a:fillRect/>
          </a:stretch>
        </p:blipFill>
        <p:spPr>
          <a:xfrm>
            <a:off x="7585839" y="5062571"/>
            <a:ext cx="1088217" cy="1091694"/>
          </a:xfrm>
          <a:prstGeom prst="rect">
            <a:avLst/>
          </a:prstGeom>
        </p:spPr>
      </p:pic>
      <p:pic>
        <p:nvPicPr>
          <p:cNvPr id="15" name="図 14">
            <a:extLst>
              <a:ext uri="{FF2B5EF4-FFF2-40B4-BE49-F238E27FC236}">
                <a16:creationId xmlns:a16="http://schemas.microsoft.com/office/drawing/2014/main" id="{85C87AC6-00B2-477C-802A-5C3C0A0FDA9B}"/>
              </a:ext>
            </a:extLst>
          </p:cNvPr>
          <p:cNvPicPr>
            <a:picLocks noChangeAspect="1"/>
          </p:cNvPicPr>
          <p:nvPr/>
        </p:nvPicPr>
        <p:blipFill>
          <a:blip r:embed="rId7"/>
          <a:stretch>
            <a:fillRect/>
          </a:stretch>
        </p:blipFill>
        <p:spPr>
          <a:xfrm>
            <a:off x="517929" y="5103680"/>
            <a:ext cx="1060179" cy="1050585"/>
          </a:xfrm>
          <a:prstGeom prst="rect">
            <a:avLst/>
          </a:prstGeom>
        </p:spPr>
      </p:pic>
      <p:pic>
        <p:nvPicPr>
          <p:cNvPr id="19" name="図 18">
            <a:extLst>
              <a:ext uri="{FF2B5EF4-FFF2-40B4-BE49-F238E27FC236}">
                <a16:creationId xmlns:a16="http://schemas.microsoft.com/office/drawing/2014/main" id="{C69FEC13-0967-4AA6-92A9-A9573399030F}"/>
              </a:ext>
            </a:extLst>
          </p:cNvPr>
          <p:cNvPicPr>
            <a:picLocks noChangeAspect="1"/>
          </p:cNvPicPr>
          <p:nvPr/>
        </p:nvPicPr>
        <p:blipFill>
          <a:blip r:embed="rId8"/>
          <a:stretch>
            <a:fillRect/>
          </a:stretch>
        </p:blipFill>
        <p:spPr>
          <a:xfrm>
            <a:off x="5971358" y="5345221"/>
            <a:ext cx="1090746" cy="1065497"/>
          </a:xfrm>
          <a:prstGeom prst="rect">
            <a:avLst/>
          </a:prstGeom>
        </p:spPr>
      </p:pic>
      <p:pic>
        <p:nvPicPr>
          <p:cNvPr id="21" name="図 20">
            <a:extLst>
              <a:ext uri="{FF2B5EF4-FFF2-40B4-BE49-F238E27FC236}">
                <a16:creationId xmlns:a16="http://schemas.microsoft.com/office/drawing/2014/main" id="{299D6765-0B18-404A-AA18-EBF76ED22B4C}"/>
              </a:ext>
            </a:extLst>
          </p:cNvPr>
          <p:cNvPicPr>
            <a:picLocks noChangeAspect="1"/>
          </p:cNvPicPr>
          <p:nvPr/>
        </p:nvPicPr>
        <p:blipFill>
          <a:blip r:embed="rId9"/>
          <a:stretch>
            <a:fillRect/>
          </a:stretch>
        </p:blipFill>
        <p:spPr>
          <a:xfrm>
            <a:off x="4083476" y="5014981"/>
            <a:ext cx="1085696" cy="1095795"/>
          </a:xfrm>
          <a:prstGeom prst="rect">
            <a:avLst/>
          </a:prstGeom>
        </p:spPr>
      </p:pic>
      <p:sp>
        <p:nvSpPr>
          <p:cNvPr id="24" name="テキスト ボックス 23">
            <a:extLst>
              <a:ext uri="{FF2B5EF4-FFF2-40B4-BE49-F238E27FC236}">
                <a16:creationId xmlns:a16="http://schemas.microsoft.com/office/drawing/2014/main" id="{5C0077D1-B10D-4A64-AD73-C958F8FD507A}"/>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29" name="Picture 2" descr="ゴミ収集車のキャラクター">
            <a:extLst>
              <a:ext uri="{FF2B5EF4-FFF2-40B4-BE49-F238E27FC236}">
                <a16:creationId xmlns:a16="http://schemas.microsoft.com/office/drawing/2014/main" id="{FE20907F-85F3-4544-90F3-44DA1230D4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3536552" y="5479239"/>
            <a:ext cx="1118126" cy="8889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ゴミ収集車のキャラクター">
            <a:extLst>
              <a:ext uri="{FF2B5EF4-FFF2-40B4-BE49-F238E27FC236}">
                <a16:creationId xmlns:a16="http://schemas.microsoft.com/office/drawing/2014/main" id="{BEE59A5C-19BE-4342-96E3-5386BC3972F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9036" y="5398862"/>
            <a:ext cx="1272775" cy="10118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ゴミ収集車のキャラクター">
            <a:extLst>
              <a:ext uri="{FF2B5EF4-FFF2-40B4-BE49-F238E27FC236}">
                <a16:creationId xmlns:a16="http://schemas.microsoft.com/office/drawing/2014/main" id="{E1B97F15-8A5F-4CBD-AF30-01AECC9EA44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44425" y="5479239"/>
            <a:ext cx="1272775" cy="101185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73177" y="594924"/>
            <a:ext cx="7900878" cy="707886"/>
          </a:xfrm>
          <a:prstGeom prst="rect">
            <a:avLst/>
          </a:prstGeom>
          <a:noFill/>
        </p:spPr>
        <p:txBody>
          <a:bodyPr wrap="square" rtlCol="0">
            <a:spAutoFit/>
          </a:bodyPr>
          <a:lstStyle/>
          <a:p>
            <a:r>
              <a:rPr kumimoji="1" lang="ja-JP" altLang="en-US" sz="4000" dirty="0">
                <a:solidFill>
                  <a:srgbClr val="FF0000"/>
                </a:solidFill>
                <a:latin typeface="HGP創英角ｺﾞｼｯｸUB" panose="020B0900000000000000" pitchFamily="50" charset="-128"/>
                <a:ea typeface="HGP創英角ｺﾞｼｯｸUB" panose="020B0900000000000000" pitchFamily="50" charset="-128"/>
              </a:rPr>
              <a:t>静岡市の世帯数：約３２万軒</a:t>
            </a:r>
          </a:p>
        </p:txBody>
      </p:sp>
      <p:sp>
        <p:nvSpPr>
          <p:cNvPr id="28" name="テキスト ボックス 27">
            <a:extLst>
              <a:ext uri="{FF2B5EF4-FFF2-40B4-BE49-F238E27FC236}">
                <a16:creationId xmlns:a16="http://schemas.microsoft.com/office/drawing/2014/main" id="{09A884B7-29E8-4D42-8B86-AEA23BC4401D}"/>
              </a:ext>
            </a:extLst>
          </p:cNvPr>
          <p:cNvSpPr txBox="1"/>
          <p:nvPr/>
        </p:nvSpPr>
        <p:spPr>
          <a:xfrm>
            <a:off x="578571" y="1302810"/>
            <a:ext cx="7900878" cy="1323439"/>
          </a:xfrm>
          <a:prstGeom prst="rect">
            <a:avLst/>
          </a:prstGeom>
          <a:noFill/>
        </p:spPr>
        <p:txBody>
          <a:bodyPr wrap="square" rtlCol="0">
            <a:spAutoFit/>
          </a:bodyPr>
          <a:lstStyle/>
          <a:p>
            <a:r>
              <a:rPr kumimoji="1" lang="en-US" altLang="ja-JP" sz="4000" dirty="0">
                <a:solidFill>
                  <a:srgbClr val="0000FF"/>
                </a:solidFill>
                <a:latin typeface="HGP創英角ｺﾞｼｯｸUB" panose="020B0900000000000000" pitchFamily="50" charset="-128"/>
                <a:ea typeface="HGP創英角ｺﾞｼｯｸUB" panose="020B0900000000000000" pitchFamily="50" charset="-128"/>
              </a:rPr>
              <a:t>1</a:t>
            </a:r>
            <a:r>
              <a:rPr kumimoji="1" lang="ja-JP" altLang="en-US" sz="4000" dirty="0">
                <a:solidFill>
                  <a:srgbClr val="0000FF"/>
                </a:solidFill>
                <a:latin typeface="HGP創英角ｺﾞｼｯｸUB" panose="020B0900000000000000" pitchFamily="50" charset="-128"/>
                <a:ea typeface="HGP創英角ｺﾞｼｯｸUB" panose="020B0900000000000000" pitchFamily="50" charset="-128"/>
              </a:rPr>
              <a:t>年間のごみの量＝約</a:t>
            </a:r>
            <a:r>
              <a:rPr kumimoji="1" lang="en-US" altLang="ja-JP" sz="4000" dirty="0" smtClean="0">
                <a:solidFill>
                  <a:srgbClr val="0000FF"/>
                </a:solidFill>
                <a:latin typeface="HGP創英角ｺﾞｼｯｸUB" panose="020B0900000000000000" pitchFamily="50" charset="-128"/>
                <a:ea typeface="HGP創英角ｺﾞｼｯｸUB" panose="020B0900000000000000" pitchFamily="50" charset="-128"/>
              </a:rPr>
              <a:t>24</a:t>
            </a:r>
            <a:r>
              <a:rPr kumimoji="1" lang="ja-JP" altLang="en-US" sz="4000" dirty="0" smtClean="0">
                <a:solidFill>
                  <a:srgbClr val="0000FF"/>
                </a:solidFill>
                <a:latin typeface="HGP創英角ｺﾞｼｯｸUB" panose="020B0900000000000000" pitchFamily="50" charset="-128"/>
                <a:ea typeface="HGP創英角ｺﾞｼｯｸUB" panose="020B0900000000000000" pitchFamily="50" charset="-128"/>
              </a:rPr>
              <a:t>万</a:t>
            </a:r>
            <a:r>
              <a:rPr kumimoji="1" lang="ja-JP" altLang="en-US" sz="4000" dirty="0" err="1" smtClean="0">
                <a:solidFill>
                  <a:srgbClr val="0000FF"/>
                </a:solidFill>
                <a:latin typeface="HGP創英角ｺﾞｼｯｸUB" panose="020B0900000000000000" pitchFamily="50" charset="-128"/>
                <a:ea typeface="HGP創英角ｺﾞｼｯｸUB" panose="020B0900000000000000" pitchFamily="50" charset="-128"/>
              </a:rPr>
              <a:t>ｔ</a:t>
            </a:r>
            <a:endParaRPr kumimoji="1" lang="en-US" altLang="ja-JP" sz="4000" dirty="0">
              <a:solidFill>
                <a:srgbClr val="0000FF"/>
              </a:solidFill>
              <a:latin typeface="HGP創英角ｺﾞｼｯｸUB" panose="020B0900000000000000" pitchFamily="50" charset="-128"/>
              <a:ea typeface="HGP創英角ｺﾞｼｯｸUB" panose="020B0900000000000000" pitchFamily="50" charset="-128"/>
            </a:endParaRPr>
          </a:p>
          <a:p>
            <a:r>
              <a:rPr kumimoji="1" lang="en-US" altLang="ja-JP" sz="4000" dirty="0">
                <a:solidFill>
                  <a:srgbClr val="0000FF"/>
                </a:solidFill>
                <a:latin typeface="HGP創英角ｺﾞｼｯｸUB" panose="020B0900000000000000" pitchFamily="50" charset="-128"/>
                <a:ea typeface="HGP創英角ｺﾞｼｯｸUB" panose="020B0900000000000000" pitchFamily="50" charset="-128"/>
              </a:rPr>
              <a:t>(1</a:t>
            </a:r>
            <a:r>
              <a:rPr kumimoji="1" lang="ja-JP" altLang="en-US" sz="4000" dirty="0">
                <a:solidFill>
                  <a:srgbClr val="0000FF"/>
                </a:solidFill>
                <a:latin typeface="HGP創英角ｺﾞｼｯｸUB" panose="020B0900000000000000" pitchFamily="50" charset="-128"/>
                <a:ea typeface="HGP創英角ｺﾞｼｯｸUB" panose="020B0900000000000000" pitchFamily="50" charset="-128"/>
              </a:rPr>
              <a:t>人</a:t>
            </a:r>
            <a:r>
              <a:rPr kumimoji="1" lang="en-US" altLang="ja-JP" sz="4000" dirty="0">
                <a:solidFill>
                  <a:srgbClr val="0000FF"/>
                </a:solidFill>
                <a:latin typeface="HGP創英角ｺﾞｼｯｸUB" panose="020B0900000000000000" pitchFamily="50" charset="-128"/>
                <a:ea typeface="HGP創英角ｺﾞｼｯｸUB" panose="020B0900000000000000" pitchFamily="50" charset="-128"/>
              </a:rPr>
              <a:t>1</a:t>
            </a:r>
            <a:r>
              <a:rPr kumimoji="1" lang="ja-JP" altLang="en-US" sz="4000" dirty="0">
                <a:solidFill>
                  <a:srgbClr val="0000FF"/>
                </a:solidFill>
                <a:latin typeface="HGP創英角ｺﾞｼｯｸUB" panose="020B0900000000000000" pitchFamily="50" charset="-128"/>
                <a:ea typeface="HGP創英角ｺﾞｼｯｸUB" panose="020B0900000000000000" pitchFamily="50" charset="-128"/>
              </a:rPr>
              <a:t>日当たり 約</a:t>
            </a:r>
            <a:r>
              <a:rPr kumimoji="1" lang="en-US" altLang="ja-JP" sz="4000" dirty="0">
                <a:solidFill>
                  <a:srgbClr val="0000FF"/>
                </a:solidFill>
                <a:latin typeface="HGP創英角ｺﾞｼｯｸUB" panose="020B0900000000000000" pitchFamily="50" charset="-128"/>
                <a:ea typeface="HGP創英角ｺﾞｼｯｸUB" panose="020B0900000000000000" pitchFamily="50" charset="-128"/>
              </a:rPr>
              <a:t>940g)</a:t>
            </a:r>
            <a:endParaRPr kumimoji="1" lang="ja-JP" altLang="en-US" sz="4000" dirty="0">
              <a:solidFill>
                <a:srgbClr val="0000FF"/>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050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237258" y="456320"/>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9" name="星: 5 pt 8">
            <a:extLst>
              <a:ext uri="{FF2B5EF4-FFF2-40B4-BE49-F238E27FC236}">
                <a16:creationId xmlns:a16="http://schemas.microsoft.com/office/drawing/2014/main" id="{23F97B9F-FF96-48E5-8A1D-61E04816CB97}"/>
              </a:ext>
            </a:extLst>
          </p:cNvPr>
          <p:cNvSpPr/>
          <p:nvPr/>
        </p:nvSpPr>
        <p:spPr>
          <a:xfrm rot="20700000">
            <a:off x="372294" y="355541"/>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星: 5 pt 18">
            <a:extLst>
              <a:ext uri="{FF2B5EF4-FFF2-40B4-BE49-F238E27FC236}">
                <a16:creationId xmlns:a16="http://schemas.microsoft.com/office/drawing/2014/main" id="{806F175B-66CE-4316-9CE1-8FF35D1BB31C}"/>
              </a:ext>
            </a:extLst>
          </p:cNvPr>
          <p:cNvSpPr/>
          <p:nvPr/>
        </p:nvSpPr>
        <p:spPr>
          <a:xfrm rot="900000">
            <a:off x="7264328" y="373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1" name="星: 5 pt 20">
            <a:extLst>
              <a:ext uri="{FF2B5EF4-FFF2-40B4-BE49-F238E27FC236}">
                <a16:creationId xmlns:a16="http://schemas.microsoft.com/office/drawing/2014/main" id="{C7D6E708-AE48-47F8-A863-1FD6729A4889}"/>
              </a:ext>
            </a:extLst>
          </p:cNvPr>
          <p:cNvSpPr/>
          <p:nvPr/>
        </p:nvSpPr>
        <p:spPr>
          <a:xfrm rot="900000">
            <a:off x="90779" y="2818569"/>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7" name="図 26">
            <a:extLst>
              <a:ext uri="{FF2B5EF4-FFF2-40B4-BE49-F238E27FC236}">
                <a16:creationId xmlns:a16="http://schemas.microsoft.com/office/drawing/2014/main" id="{C751A6FE-92BC-4555-949F-3A4A7D74F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22491">
            <a:off x="483962" y="4198517"/>
            <a:ext cx="1705801" cy="2046961"/>
          </a:xfrm>
          <a:prstGeom prst="rect">
            <a:avLst/>
          </a:prstGeom>
        </p:spPr>
      </p:pic>
      <p:sp>
        <p:nvSpPr>
          <p:cNvPr id="28" name="テキスト ボックス 27">
            <a:extLst>
              <a:ext uri="{FF2B5EF4-FFF2-40B4-BE49-F238E27FC236}">
                <a16:creationId xmlns:a16="http://schemas.microsoft.com/office/drawing/2014/main" id="{9E444539-B862-47EF-8886-AC1279C141FE}"/>
              </a:ext>
            </a:extLst>
          </p:cNvPr>
          <p:cNvSpPr txBox="1"/>
          <p:nvPr/>
        </p:nvSpPr>
        <p:spPr>
          <a:xfrm>
            <a:off x="900349" y="1094660"/>
            <a:ext cx="7348150" cy="2677656"/>
          </a:xfrm>
          <a:prstGeom prst="rect">
            <a:avLst/>
          </a:prstGeom>
          <a:noFill/>
        </p:spPr>
        <p:txBody>
          <a:bodyPr wrap="square" rtlCol="0">
            <a:spAutoFit/>
          </a:bodyPr>
          <a:lstStyle/>
          <a:p>
            <a:pPr algn="ctr"/>
            <a:r>
              <a:rPr kumimoji="1" lang="ja-JP" altLang="en-US" sz="4800" dirty="0">
                <a:solidFill>
                  <a:srgbClr val="ED7D31"/>
                </a:solidFill>
                <a:latin typeface="HGP創英角ｺﾞｼｯｸUB" panose="020B0900000000000000" pitchFamily="50" charset="-128"/>
                <a:ea typeface="HGP創英角ｺﾞｼｯｸUB" panose="020B0900000000000000" pitchFamily="50" charset="-128"/>
              </a:rPr>
              <a:t>さあ、</a:t>
            </a:r>
            <a:endParaRPr kumimoji="1" lang="en-US" altLang="ja-JP" sz="4800" dirty="0">
              <a:solidFill>
                <a:srgbClr val="ED7D31"/>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ED7D31"/>
                </a:solidFill>
                <a:latin typeface="HGP創英角ｺﾞｼｯｸUB" panose="020B0900000000000000" pitchFamily="50" charset="-128"/>
                <a:ea typeface="HGP創英角ｺﾞｼｯｸUB" panose="020B0900000000000000" pitchFamily="50" charset="-128"/>
              </a:rPr>
              <a:t>ごみ</a:t>
            </a:r>
            <a:r>
              <a:rPr kumimoji="1" lang="ja-JP" altLang="en-US" sz="4800" dirty="0" smtClean="0">
                <a:solidFill>
                  <a:srgbClr val="ED7D31"/>
                </a:solidFill>
                <a:latin typeface="HGP創英角ｺﾞｼｯｸUB" panose="020B0900000000000000" pitchFamily="50" charset="-128"/>
                <a:ea typeface="HGP創英角ｺﾞｼｯｸUB" panose="020B0900000000000000" pitchFamily="50" charset="-128"/>
              </a:rPr>
              <a:t>を</a:t>
            </a:r>
            <a:r>
              <a:rPr kumimoji="1" lang="ja-JP" altLang="en-US" sz="4800" dirty="0">
                <a:solidFill>
                  <a:srgbClr val="ED7D31"/>
                </a:solidFill>
                <a:latin typeface="HGP創英角ｺﾞｼｯｸUB" panose="020B0900000000000000" pitchFamily="50" charset="-128"/>
                <a:ea typeface="HGP創英角ｺﾞｼｯｸUB" panose="020B0900000000000000" pitchFamily="50" charset="-128"/>
              </a:rPr>
              <a:t>減らす</a:t>
            </a:r>
            <a:r>
              <a:rPr kumimoji="1" lang="ja-JP" altLang="en-US" sz="4800" dirty="0" smtClean="0">
                <a:solidFill>
                  <a:srgbClr val="ED7D31"/>
                </a:solidFill>
                <a:latin typeface="HGP創英角ｺﾞｼｯｸUB" panose="020B0900000000000000" pitchFamily="50" charset="-128"/>
                <a:ea typeface="HGP創英角ｺﾞｼｯｸUB" panose="020B0900000000000000" pitchFamily="50" charset="-128"/>
              </a:rPr>
              <a:t>作戦をたてて</a:t>
            </a:r>
            <a:endParaRPr kumimoji="1" lang="en-US" altLang="ja-JP" sz="4800" dirty="0">
              <a:solidFill>
                <a:srgbClr val="ED7D31"/>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１週間</a:t>
            </a:r>
            <a:r>
              <a:rPr kumimoji="1" lang="ja-JP" altLang="en-US" sz="4800" dirty="0">
                <a:solidFill>
                  <a:srgbClr val="ED7D31"/>
                </a:solidFill>
                <a:latin typeface="HGP創英角ｺﾞｼｯｸUB" panose="020B0900000000000000" pitchFamily="50" charset="-128"/>
                <a:ea typeface="HGP創英角ｺﾞｼｯｸUB" panose="020B0900000000000000" pitchFamily="50" charset="-128"/>
              </a:rPr>
              <a:t>チャレンジ！</a:t>
            </a:r>
            <a:endParaRPr kumimoji="1" lang="en-US" altLang="ja-JP" sz="48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en-US" altLang="ja-JP" sz="24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7169070" y="4210478"/>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2" name="星: 5 pt 31">
            <a:extLst>
              <a:ext uri="{FF2B5EF4-FFF2-40B4-BE49-F238E27FC236}">
                <a16:creationId xmlns:a16="http://schemas.microsoft.com/office/drawing/2014/main" id="{CFE2C9B7-CFAA-4A75-92BF-006F83EEB410}"/>
              </a:ext>
            </a:extLst>
          </p:cNvPr>
          <p:cNvSpPr/>
          <p:nvPr/>
        </p:nvSpPr>
        <p:spPr>
          <a:xfrm>
            <a:off x="2221252" y="5630590"/>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6537620" y="534911"/>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3" name="図 2">
            <a:extLst>
              <a:ext uri="{FF2B5EF4-FFF2-40B4-BE49-F238E27FC236}">
                <a16:creationId xmlns:a16="http://schemas.microsoft.com/office/drawing/2014/main" id="{C53A45E6-5920-4D76-8FC4-BAA6DB1F334A}"/>
              </a:ext>
            </a:extLst>
          </p:cNvPr>
          <p:cNvPicPr>
            <a:picLocks noChangeAspect="1"/>
          </p:cNvPicPr>
          <p:nvPr/>
        </p:nvPicPr>
        <p:blipFill>
          <a:blip r:embed="rId4"/>
          <a:stretch>
            <a:fillRect/>
          </a:stretch>
        </p:blipFill>
        <p:spPr>
          <a:xfrm>
            <a:off x="3395084" y="3457916"/>
            <a:ext cx="2024045" cy="2866854"/>
          </a:xfrm>
          <a:prstGeom prst="rect">
            <a:avLst/>
          </a:prstGeom>
        </p:spPr>
      </p:pic>
    </p:spTree>
    <p:extLst>
      <p:ext uri="{BB962C8B-B14F-4D97-AF65-F5344CB8AC3E}">
        <p14:creationId xmlns:p14="http://schemas.microsoft.com/office/powerpoint/2010/main" val="115882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451786" y="619176"/>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sp>
        <p:nvSpPr>
          <p:cNvPr id="2" name="テキスト ボックス 1">
            <a:extLst>
              <a:ext uri="{FF2B5EF4-FFF2-40B4-BE49-F238E27FC236}">
                <a16:creationId xmlns:a16="http://schemas.microsoft.com/office/drawing/2014/main" id="{18A93245-7661-4226-BAFB-96D776D83B5C}"/>
              </a:ext>
            </a:extLst>
          </p:cNvPr>
          <p:cNvSpPr txBox="1"/>
          <p:nvPr/>
        </p:nvSpPr>
        <p:spPr>
          <a:xfrm>
            <a:off x="779588" y="5128607"/>
            <a:ext cx="7584822" cy="830997"/>
          </a:xfrm>
          <a:prstGeom prst="rect">
            <a:avLst/>
          </a:prstGeom>
          <a:noFill/>
        </p:spPr>
        <p:txBody>
          <a:bodyPr wrap="square" rtlCol="0">
            <a:spAutoFit/>
          </a:bodyPr>
          <a:lstStyle/>
          <a:p>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1</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人当たり</a:t>
            </a:r>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10,000</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円以上</a:t>
            </a:r>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a:t>
            </a:r>
            <a:endPar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F20DAD11-D604-4635-96BC-CFA8A6FBE59D}"/>
              </a:ext>
            </a:extLst>
          </p:cNvPr>
          <p:cNvPicPr>
            <a:picLocks noChangeAspect="1"/>
          </p:cNvPicPr>
          <p:nvPr/>
        </p:nvPicPr>
        <p:blipFill>
          <a:blip r:embed="rId4"/>
          <a:stretch>
            <a:fillRect/>
          </a:stretch>
        </p:blipFill>
        <p:spPr>
          <a:xfrm>
            <a:off x="955368" y="600389"/>
            <a:ext cx="1493679" cy="1685368"/>
          </a:xfrm>
          <a:prstGeom prst="rect">
            <a:avLst/>
          </a:prstGeom>
        </p:spPr>
      </p:pic>
      <p:pic>
        <p:nvPicPr>
          <p:cNvPr id="8" name="図 7" descr="アイコン&#10;&#10;自動的に生成された説明">
            <a:extLst>
              <a:ext uri="{FF2B5EF4-FFF2-40B4-BE49-F238E27FC236}">
                <a16:creationId xmlns:a16="http://schemas.microsoft.com/office/drawing/2014/main" id="{75EEE062-118B-48A4-A2B7-423A073E44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95801" y="849434"/>
            <a:ext cx="4021272" cy="2294595"/>
          </a:xfrm>
          <a:prstGeom prst="rect">
            <a:avLst/>
          </a:prstGeom>
        </p:spPr>
      </p:pic>
      <p:sp>
        <p:nvSpPr>
          <p:cNvPr id="13" name="テキスト ボックス 12">
            <a:extLst>
              <a:ext uri="{FF2B5EF4-FFF2-40B4-BE49-F238E27FC236}">
                <a16:creationId xmlns:a16="http://schemas.microsoft.com/office/drawing/2014/main" id="{B7212AED-8971-4753-B682-0BF164A9CD9D}"/>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18A93245-7661-4226-BAFB-96D776D83B5C}"/>
              </a:ext>
            </a:extLst>
          </p:cNvPr>
          <p:cNvSpPr txBox="1"/>
          <p:nvPr/>
        </p:nvSpPr>
        <p:spPr>
          <a:xfrm>
            <a:off x="580562" y="3060647"/>
            <a:ext cx="8243236" cy="1569660"/>
          </a:xfrm>
          <a:prstGeom prst="rect">
            <a:avLst/>
          </a:prstGeom>
          <a:noFill/>
        </p:spPr>
        <p:txBody>
          <a:bodyPr wrap="square" rtlCol="0">
            <a:spAutoFit/>
          </a:bodyPr>
          <a:lstStyle/>
          <a:p>
            <a:r>
              <a:rPr kumimoji="1" lang="ja-JP" altLang="en-US" sz="4800" dirty="0" smtClean="0">
                <a:solidFill>
                  <a:srgbClr val="FF0000"/>
                </a:solidFill>
                <a:latin typeface="HGP創英角ｺﾞｼｯｸUB" panose="020B0900000000000000" pitchFamily="50" charset="-128"/>
                <a:ea typeface="HGP創英角ｺﾞｼｯｸUB" panose="020B0900000000000000" pitchFamily="50" charset="-128"/>
              </a:rPr>
              <a:t>ごみの</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処分にかかるお金は</a:t>
            </a:r>
            <a:endPar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　　１年間　約８３億円</a:t>
            </a:r>
          </a:p>
        </p:txBody>
      </p:sp>
    </p:spTree>
    <p:extLst>
      <p:ext uri="{BB962C8B-B14F-4D97-AF65-F5344CB8AC3E}">
        <p14:creationId xmlns:p14="http://schemas.microsoft.com/office/powerpoint/2010/main" val="9159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5959837" y="5601316"/>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pic>
        <p:nvPicPr>
          <p:cNvPr id="9" name="図 8">
            <a:extLst>
              <a:ext uri="{FF2B5EF4-FFF2-40B4-BE49-F238E27FC236}">
                <a16:creationId xmlns:a16="http://schemas.microsoft.com/office/drawing/2014/main" id="{DF4BBD95-5400-4EFE-8D20-2F60E2D15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936" y="2057191"/>
            <a:ext cx="3584107" cy="3257365"/>
          </a:xfrm>
          <a:prstGeom prst="rect">
            <a:avLst/>
          </a:prstGeom>
        </p:spPr>
      </p:pic>
      <p:sp>
        <p:nvSpPr>
          <p:cNvPr id="11" name="テキスト ボックス 9">
            <a:extLst>
              <a:ext uri="{FF2B5EF4-FFF2-40B4-BE49-F238E27FC236}">
                <a16:creationId xmlns:a16="http://schemas.microsoft.com/office/drawing/2014/main" id="{46B79FD7-DE48-47EA-819F-E99FADA2F75E}"/>
              </a:ext>
            </a:extLst>
          </p:cNvPr>
          <p:cNvSpPr txBox="1">
            <a:spLocks noChangeArrowheads="1"/>
          </p:cNvSpPr>
          <p:nvPr/>
        </p:nvSpPr>
        <p:spPr bwMode="auto">
          <a:xfrm>
            <a:off x="823066" y="5601316"/>
            <a:ext cx="3652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kumimoji="1" sz="3200">
                <a:solidFill>
                  <a:schemeClr val="tx1"/>
                </a:solidFill>
                <a:latin typeface="Gill Sans MT" panose="020B0502020104020203" pitchFamily="34" charset="0"/>
                <a:ea typeface="HGｺﾞｼｯｸE" panose="020B0909000000000000" pitchFamily="49" charset="-128"/>
              </a:defRPr>
            </a:lvl1pPr>
            <a:lvl2pPr marL="742950" indent="-285750">
              <a:spcBef>
                <a:spcPts val="550"/>
              </a:spcBef>
              <a:buClr>
                <a:schemeClr val="accent1"/>
              </a:buClr>
              <a:buFont typeface="Verdana" panose="020B0604030504040204" pitchFamily="34" charset="0"/>
              <a:buChar char="◦"/>
              <a:defRPr kumimoji="1" sz="2800">
                <a:solidFill>
                  <a:schemeClr val="tx1"/>
                </a:solidFill>
                <a:latin typeface="Gill Sans MT" panose="020B0502020104020203" pitchFamily="34" charset="0"/>
                <a:ea typeface="HGｺﾞｼｯｸE" panose="020B0909000000000000" pitchFamily="49" charset="-128"/>
              </a:defRPr>
            </a:lvl2pPr>
            <a:lvl3pPr marL="1143000" indent="-228600">
              <a:spcBef>
                <a:spcPct val="20000"/>
              </a:spcBef>
              <a:buClr>
                <a:schemeClr val="accent2"/>
              </a:buClr>
              <a:buFont typeface="Wingdings 2" panose="05020102010507070707" pitchFamily="18" charset="2"/>
              <a:buChar char=""/>
              <a:defRPr kumimoji="1" sz="2400">
                <a:solidFill>
                  <a:schemeClr val="tx1"/>
                </a:solidFill>
                <a:latin typeface="Gill Sans MT" panose="020B0502020104020203" pitchFamily="34" charset="0"/>
                <a:ea typeface="HGｺﾞｼｯｸE" panose="020B0909000000000000" pitchFamily="49" charset="-128"/>
              </a:defRPr>
            </a:lvl3pPr>
            <a:lvl4pPr marL="1600200" indent="-228600">
              <a:spcBef>
                <a:spcPct val="20000"/>
              </a:spcBef>
              <a:buClr>
                <a:srgbClr val="C32D2E"/>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4pPr>
            <a:lvl5pPr marL="2057400" indent="-228600">
              <a:spcBef>
                <a:spcPct val="20000"/>
              </a:spcBef>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9pPr>
          </a:lstStyle>
          <a:p>
            <a:pPr algn="ctr" defTabSz="914400" fontAlgn="base">
              <a:spcBef>
                <a:spcPct val="0"/>
              </a:spcBef>
              <a:spcAft>
                <a:spcPct val="0"/>
              </a:spcAft>
              <a:buClrTx/>
              <a:buSzTx/>
              <a:buFontTx/>
              <a:buNone/>
            </a:pPr>
            <a:r>
              <a:rPr lang="ja-JP" altLang="en-US" sz="3600" b="1" dirty="0">
                <a:solidFill>
                  <a:srgbClr val="000000"/>
                </a:solidFill>
                <a:latin typeface="HG丸ｺﾞｼｯｸM-PRO" panose="020F0600000000000000" pitchFamily="50" charset="-128"/>
                <a:ea typeface="HG丸ｺﾞｼｯｸM-PRO" panose="020F0600000000000000" pitchFamily="50" charset="-128"/>
              </a:rPr>
              <a:t>約</a:t>
            </a:r>
            <a:r>
              <a:rPr lang="en-US" altLang="ja-JP" sz="3600" b="1" dirty="0">
                <a:solidFill>
                  <a:srgbClr val="000000"/>
                </a:solidFill>
                <a:latin typeface="HG丸ｺﾞｼｯｸM-PRO" panose="020F0600000000000000" pitchFamily="50" charset="-128"/>
                <a:ea typeface="HG丸ｺﾞｼｯｸM-PRO" panose="020F0600000000000000" pitchFamily="50" charset="-128"/>
              </a:rPr>
              <a:t>30</a:t>
            </a:r>
            <a:r>
              <a:rPr lang="ja-JP" altLang="en-US" sz="3600" b="1" dirty="0">
                <a:solidFill>
                  <a:srgbClr val="000000"/>
                </a:solidFill>
                <a:latin typeface="HG丸ｺﾞｼｯｸM-PRO" panose="020F0600000000000000" pitchFamily="50" charset="-128"/>
                <a:ea typeface="HG丸ｺﾞｼｯｸM-PRO" panose="020F0600000000000000" pitchFamily="50" charset="-128"/>
              </a:rPr>
              <a:t>年前</a:t>
            </a:r>
          </a:p>
        </p:txBody>
      </p:sp>
      <p:pic>
        <p:nvPicPr>
          <p:cNvPr id="12" name="Picture 2" descr="G:\IMG.jpg">
            <a:extLst>
              <a:ext uri="{FF2B5EF4-FFF2-40B4-BE49-F238E27FC236}">
                <a16:creationId xmlns:a16="http://schemas.microsoft.com/office/drawing/2014/main" id="{8EF47809-BF70-4433-AC4B-9A623887A4F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0924" y="2060277"/>
            <a:ext cx="3475559" cy="327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7">
            <a:extLst>
              <a:ext uri="{FF2B5EF4-FFF2-40B4-BE49-F238E27FC236}">
                <a16:creationId xmlns:a16="http://schemas.microsoft.com/office/drawing/2014/main" id="{A3BA02AD-32B9-40CC-96BD-65CACC27679C}"/>
              </a:ext>
            </a:extLst>
          </p:cNvPr>
          <p:cNvSpPr txBox="1">
            <a:spLocks noChangeArrowheads="1"/>
          </p:cNvSpPr>
          <p:nvPr/>
        </p:nvSpPr>
        <p:spPr bwMode="auto">
          <a:xfrm>
            <a:off x="5135089" y="5601316"/>
            <a:ext cx="322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kumimoji="1" sz="3200">
                <a:solidFill>
                  <a:schemeClr val="tx1"/>
                </a:solidFill>
                <a:latin typeface="Gill Sans MT" panose="020B0502020104020203" pitchFamily="34" charset="0"/>
                <a:ea typeface="HGｺﾞｼｯｸE" panose="020B0909000000000000" pitchFamily="49" charset="-128"/>
              </a:defRPr>
            </a:lvl1pPr>
            <a:lvl2pPr marL="742950" indent="-285750">
              <a:spcBef>
                <a:spcPts val="550"/>
              </a:spcBef>
              <a:buClr>
                <a:schemeClr val="accent1"/>
              </a:buClr>
              <a:buFont typeface="Verdana" panose="020B0604030504040204" pitchFamily="34" charset="0"/>
              <a:buChar char="◦"/>
              <a:defRPr kumimoji="1" sz="2800">
                <a:solidFill>
                  <a:schemeClr val="tx1"/>
                </a:solidFill>
                <a:latin typeface="Gill Sans MT" panose="020B0502020104020203" pitchFamily="34" charset="0"/>
                <a:ea typeface="HGｺﾞｼｯｸE" panose="020B0909000000000000" pitchFamily="49" charset="-128"/>
              </a:defRPr>
            </a:lvl2pPr>
            <a:lvl3pPr marL="1143000" indent="-228600">
              <a:spcBef>
                <a:spcPct val="20000"/>
              </a:spcBef>
              <a:buClr>
                <a:schemeClr val="accent2"/>
              </a:buClr>
              <a:buFont typeface="Wingdings 2" panose="05020102010507070707" pitchFamily="18" charset="2"/>
              <a:buChar char=""/>
              <a:defRPr kumimoji="1" sz="2400">
                <a:solidFill>
                  <a:schemeClr val="tx1"/>
                </a:solidFill>
                <a:latin typeface="Gill Sans MT" panose="020B0502020104020203" pitchFamily="34" charset="0"/>
                <a:ea typeface="HGｺﾞｼｯｸE" panose="020B0909000000000000" pitchFamily="49" charset="-128"/>
              </a:defRPr>
            </a:lvl3pPr>
            <a:lvl4pPr marL="1600200" indent="-228600">
              <a:spcBef>
                <a:spcPct val="20000"/>
              </a:spcBef>
              <a:buClr>
                <a:srgbClr val="C32D2E"/>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4pPr>
            <a:lvl5pPr marL="2057400" indent="-228600">
              <a:spcBef>
                <a:spcPct val="20000"/>
              </a:spcBef>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9pPr>
          </a:lstStyle>
          <a:p>
            <a:pPr algn="ctr" defTabSz="914400" fontAlgn="base">
              <a:spcBef>
                <a:spcPct val="0"/>
              </a:spcBef>
              <a:spcAft>
                <a:spcPct val="0"/>
              </a:spcAft>
              <a:buClrTx/>
              <a:buSzTx/>
              <a:buFontTx/>
              <a:buNone/>
            </a:pPr>
            <a:r>
              <a:rPr lang="ja-JP" altLang="en-US" sz="3600" b="1" dirty="0">
                <a:solidFill>
                  <a:srgbClr val="000000"/>
                </a:solidFill>
                <a:latin typeface="HG丸ｺﾞｼｯｸM-PRO" panose="020F0600000000000000" pitchFamily="50" charset="-128"/>
                <a:ea typeface="HG丸ｺﾞｼｯｸM-PRO" panose="020F0600000000000000" pitchFamily="50" charset="-128"/>
              </a:rPr>
              <a:t>今</a:t>
            </a:r>
          </a:p>
        </p:txBody>
      </p:sp>
      <p:sp>
        <p:nvSpPr>
          <p:cNvPr id="14" name="右矢印 9">
            <a:extLst>
              <a:ext uri="{FF2B5EF4-FFF2-40B4-BE49-F238E27FC236}">
                <a16:creationId xmlns:a16="http://schemas.microsoft.com/office/drawing/2014/main" id="{1B13E567-30C2-42D9-B432-5B24E4A9CC7B}"/>
              </a:ext>
            </a:extLst>
          </p:cNvPr>
          <p:cNvSpPr/>
          <p:nvPr/>
        </p:nvSpPr>
        <p:spPr>
          <a:xfrm>
            <a:off x="4206085" y="3429000"/>
            <a:ext cx="706893" cy="567619"/>
          </a:xfrm>
          <a:prstGeom prst="rightArrow">
            <a:avLst>
              <a:gd name="adj1" fmla="val 40447"/>
              <a:gd name="adj2" fmla="val 58491"/>
            </a:avLst>
          </a:prstGeom>
          <a:solidFill>
            <a:schemeClr val="accent2"/>
          </a:solidFill>
          <a:ln w="25400" cap="flat" cmpd="sng" algn="ctr">
            <a:solidFill>
              <a:sysClr val="window" lastClr="FFFFFF"/>
            </a:solidFill>
            <a:prstDash val="solid"/>
          </a:ln>
          <a:effectLst>
            <a:outerShdw blurRad="63500" dist="25400" dir="5400000" rotWithShape="0">
              <a:srgbClr val="000000">
                <a:alpha val="43137"/>
              </a:srgbClr>
            </a:outerShdw>
          </a:effectLst>
        </p:spPr>
        <p:txBody>
          <a:bodyPr anchor="ctr"/>
          <a:lstStyle/>
          <a:p>
            <a:pPr algn="ctr" defTabSz="914400" fontAlgn="base">
              <a:spcBef>
                <a:spcPct val="0"/>
              </a:spcBef>
              <a:spcAft>
                <a:spcPct val="0"/>
              </a:spcAft>
              <a:defRPr/>
            </a:pPr>
            <a:endParaRPr kumimoji="1" lang="ja-JP" altLang="en-US" kern="0">
              <a:solidFill>
                <a:prstClr val="white"/>
              </a:solidFill>
              <a:latin typeface="Gill Sans MT"/>
              <a:ea typeface="HGｺﾞｼｯｸE" panose="020B0909000000000000" pitchFamily="49" charset="-128"/>
            </a:endParaRPr>
          </a:p>
        </p:txBody>
      </p:sp>
      <p:sp>
        <p:nvSpPr>
          <p:cNvPr id="2" name="テキスト ボックス 1">
            <a:extLst>
              <a:ext uri="{FF2B5EF4-FFF2-40B4-BE49-F238E27FC236}">
                <a16:creationId xmlns:a16="http://schemas.microsoft.com/office/drawing/2014/main" id="{C161587C-5F94-4AEE-B64C-97058E4DCDC5}"/>
              </a:ext>
            </a:extLst>
          </p:cNvPr>
          <p:cNvSpPr txBox="1"/>
          <p:nvPr/>
        </p:nvSpPr>
        <p:spPr>
          <a:xfrm>
            <a:off x="957295" y="953224"/>
            <a:ext cx="7239000" cy="646331"/>
          </a:xfrm>
          <a:prstGeom prst="rect">
            <a:avLst/>
          </a:prstGeom>
          <a:noFill/>
        </p:spPr>
        <p:txBody>
          <a:bodyPr wrap="square" rtlCol="0">
            <a:spAutoFit/>
          </a:bodyPr>
          <a:lstStyle/>
          <a:p>
            <a:r>
              <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ごみ</a:t>
            </a:r>
            <a:r>
              <a:rPr kumimoji="1" lang="ja-JP" altLang="en-US" sz="3600" dirty="0" smtClean="0">
                <a:solidFill>
                  <a:srgbClr val="5B9BD5">
                    <a:lumMod val="75000"/>
                  </a:srgbClr>
                </a:solidFill>
                <a:latin typeface="HGP創英角ｺﾞｼｯｸUB" panose="020B0900000000000000" pitchFamily="50" charset="-128"/>
                <a:ea typeface="HGP創英角ｺﾞｼｯｸUB" panose="020B0900000000000000" pitchFamily="50" charset="-128"/>
              </a:rPr>
              <a:t>を埋める場所</a:t>
            </a:r>
            <a:r>
              <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もいっぱいに</a:t>
            </a:r>
            <a:r>
              <a:rPr kumimoji="1" lang="en-US" altLang="ja-JP"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a:t>
            </a:r>
            <a:endPar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1FC60E64-BD76-43C6-BE9E-10F680C13EEB}"/>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 name="星: 5 pt 21">
            <a:extLst>
              <a:ext uri="{FF2B5EF4-FFF2-40B4-BE49-F238E27FC236}">
                <a16:creationId xmlns:a16="http://schemas.microsoft.com/office/drawing/2014/main" id="{BEB3D394-11BA-4DC7-A734-8CC4FBA01CF9}"/>
              </a:ext>
            </a:extLst>
          </p:cNvPr>
          <p:cNvSpPr/>
          <p:nvPr/>
        </p:nvSpPr>
        <p:spPr>
          <a:xfrm>
            <a:off x="863324" y="5584585"/>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393852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61085" y="485080"/>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pic>
        <p:nvPicPr>
          <p:cNvPr id="4" name="図 3">
            <a:extLst>
              <a:ext uri="{FF2B5EF4-FFF2-40B4-BE49-F238E27FC236}">
                <a16:creationId xmlns:a16="http://schemas.microsoft.com/office/drawing/2014/main" id="{D39D77F9-53CC-4924-8836-D8C6827D328B}"/>
              </a:ext>
            </a:extLst>
          </p:cNvPr>
          <p:cNvPicPr>
            <a:picLocks noChangeAspect="1"/>
          </p:cNvPicPr>
          <p:nvPr/>
        </p:nvPicPr>
        <p:blipFill>
          <a:blip r:embed="rId3"/>
          <a:stretch>
            <a:fillRect/>
          </a:stretch>
        </p:blipFill>
        <p:spPr>
          <a:xfrm>
            <a:off x="1011677" y="777918"/>
            <a:ext cx="7312575" cy="5417516"/>
          </a:xfrm>
          <a:prstGeom prst="rect">
            <a:avLst/>
          </a:prstGeom>
          <a:solidFill>
            <a:schemeClr val="accent2"/>
          </a:solidFill>
        </p:spPr>
      </p:pic>
      <p:cxnSp>
        <p:nvCxnSpPr>
          <p:cNvPr id="10" name="直線コネクタ 9">
            <a:extLst>
              <a:ext uri="{FF2B5EF4-FFF2-40B4-BE49-F238E27FC236}">
                <a16:creationId xmlns:a16="http://schemas.microsoft.com/office/drawing/2014/main" id="{F3C526AE-DE6A-4A38-AD59-0904DEDAC836}"/>
              </a:ext>
            </a:extLst>
          </p:cNvPr>
          <p:cNvCxnSpPr>
            <a:cxnSpLocks/>
          </p:cNvCxnSpPr>
          <p:nvPr/>
        </p:nvCxnSpPr>
        <p:spPr>
          <a:xfrm flipH="1">
            <a:off x="9251472" y="2192645"/>
            <a:ext cx="24246" cy="1491799"/>
          </a:xfrm>
          <a:prstGeom prst="line">
            <a:avLst/>
          </a:prstGeom>
        </p:spPr>
        <p:style>
          <a:lnRef idx="1">
            <a:schemeClr val="accent1"/>
          </a:lnRef>
          <a:fillRef idx="0">
            <a:schemeClr val="accent1"/>
          </a:fillRef>
          <a:effectRef idx="0">
            <a:schemeClr val="accent1"/>
          </a:effectRef>
          <a:fontRef idx="minor">
            <a:schemeClr val="tx1"/>
          </a:fontRef>
        </p:style>
      </p:cxnSp>
      <p:sp>
        <p:nvSpPr>
          <p:cNvPr id="33" name="部分円 32">
            <a:extLst>
              <a:ext uri="{FF2B5EF4-FFF2-40B4-BE49-F238E27FC236}">
                <a16:creationId xmlns:a16="http://schemas.microsoft.com/office/drawing/2014/main" id="{7A6D4BF5-B285-489E-B493-2F806F579659}"/>
              </a:ext>
            </a:extLst>
          </p:cNvPr>
          <p:cNvSpPr/>
          <p:nvPr/>
        </p:nvSpPr>
        <p:spPr>
          <a:xfrm rot="19660657">
            <a:off x="2868944" y="1672791"/>
            <a:ext cx="3281608" cy="3245833"/>
          </a:xfrm>
          <a:prstGeom prst="pie">
            <a:avLst>
              <a:gd name="adj1" fmla="val 18228759"/>
              <a:gd name="adj2" fmla="val 16200000"/>
            </a:avLst>
          </a:prstGeom>
          <a:solidFill>
            <a:schemeClr val="accent2">
              <a:alpha val="2100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black"/>
              </a:solidFill>
            </a:endParaRPr>
          </a:p>
        </p:txBody>
      </p:sp>
      <p:sp>
        <p:nvSpPr>
          <p:cNvPr id="35" name="テキスト ボックス 34">
            <a:extLst>
              <a:ext uri="{FF2B5EF4-FFF2-40B4-BE49-F238E27FC236}">
                <a16:creationId xmlns:a16="http://schemas.microsoft.com/office/drawing/2014/main" id="{63328AD8-8A20-4CD5-A922-574F102EE867}"/>
              </a:ext>
            </a:extLst>
          </p:cNvPr>
          <p:cNvSpPr txBox="1"/>
          <p:nvPr/>
        </p:nvSpPr>
        <p:spPr>
          <a:xfrm>
            <a:off x="6336164" y="4899835"/>
            <a:ext cx="2701471" cy="769441"/>
          </a:xfrm>
          <a:prstGeom prst="rect">
            <a:avLst/>
          </a:prstGeom>
          <a:noFill/>
        </p:spPr>
        <p:txBody>
          <a:bodyPr wrap="square" rtlCol="0">
            <a:spAutoFit/>
          </a:bodyPr>
          <a:lstStyle/>
          <a:p>
            <a:r>
              <a:rPr kumimoji="1" lang="en-US" altLang="ja-JP" sz="4400" dirty="0">
                <a:solidFill>
                  <a:srgbClr val="FF0000"/>
                </a:solidFill>
                <a:latin typeface="HGP創英角ｺﾞｼｯｸUB" panose="020B0900000000000000" pitchFamily="50" charset="-128"/>
                <a:ea typeface="HGP創英角ｺﾞｼｯｸUB" panose="020B0900000000000000" pitchFamily="50" charset="-128"/>
              </a:rPr>
              <a:t>90</a:t>
            </a:r>
            <a:r>
              <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rPr>
              <a:t>％以上</a:t>
            </a:r>
          </a:p>
        </p:txBody>
      </p:sp>
      <p:sp>
        <p:nvSpPr>
          <p:cNvPr id="11" name="テキスト ボックス 10">
            <a:extLst>
              <a:ext uri="{FF2B5EF4-FFF2-40B4-BE49-F238E27FC236}">
                <a16:creationId xmlns:a16="http://schemas.microsoft.com/office/drawing/2014/main" id="{1F07EEBC-E246-4805-88A2-0A86A87D0B5C}"/>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4241260" y="5860329"/>
            <a:ext cx="4082992" cy="417989"/>
          </a:xfrm>
          <a:prstGeom prst="rect">
            <a:avLst/>
          </a:prstGeom>
          <a:solidFill>
            <a:schemeClr val="bg1"/>
          </a:solidFill>
        </p:spPr>
        <p:txBody>
          <a:bodyPr wrap="square" rtlCol="0">
            <a:spAutoFit/>
          </a:bodyPr>
          <a:lstStyle/>
          <a:p>
            <a:endParaRPr kumimoji="1" lang="ja-JP" altLang="en-US" dirty="0">
              <a:solidFill>
                <a:prstClr val="black"/>
              </a:solidFill>
            </a:endParaRPr>
          </a:p>
        </p:txBody>
      </p:sp>
      <p:sp>
        <p:nvSpPr>
          <p:cNvPr id="3" name="テキスト ボックス 2"/>
          <p:cNvSpPr txBox="1"/>
          <p:nvPr/>
        </p:nvSpPr>
        <p:spPr>
          <a:xfrm>
            <a:off x="4815178" y="6469371"/>
            <a:ext cx="4314050" cy="369332"/>
          </a:xfrm>
          <a:prstGeom prst="rect">
            <a:avLst/>
          </a:prstGeom>
          <a:noFill/>
        </p:spPr>
        <p:txBody>
          <a:bodyPr wrap="square" rtlCol="0">
            <a:spAutoFit/>
          </a:bodyPr>
          <a:lstStyle/>
          <a:p>
            <a:r>
              <a:rPr kumimoji="1" lang="ja-JP" altLang="en-US" dirty="0">
                <a:solidFill>
                  <a:prstClr val="black"/>
                </a:solidFill>
              </a:rPr>
              <a:t>出展：静岡市環境局ごみ減量推進課</a:t>
            </a: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181583" y="748840"/>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16697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39656" y="603167"/>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640403" y="1202741"/>
            <a:ext cx="8503597" cy="830997"/>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a:t>
            </a:r>
            <a:r>
              <a:rPr kumimoji="1" lang="ja-JP" altLang="en-US" sz="3600" dirty="0" smtClean="0">
                <a:solidFill>
                  <a:srgbClr val="ED7D31"/>
                </a:solidFill>
                <a:latin typeface="HGP創英角ｺﾞｼｯｸUB" panose="020B0900000000000000" pitchFamily="50" charset="-128"/>
                <a:ea typeface="HGP創英角ｺﾞｼｯｸUB" panose="020B0900000000000000" pitchFamily="50" charset="-128"/>
              </a:rPr>
              <a:t>を減らすキーワード</a:t>
            </a:r>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は </a:t>
            </a:r>
            <a:r>
              <a:rPr kumimoji="1" lang="ja-JP" altLang="en-US" sz="4800" dirty="0" smtClean="0">
                <a:solidFill>
                  <a:srgbClr val="FF0000"/>
                </a:solidFill>
                <a:latin typeface="HGP創英角ｺﾞｼｯｸUB" panose="020B0900000000000000" pitchFamily="50" charset="-128"/>
                <a:ea typeface="HGP創英角ｺﾞｼｯｸUB" panose="020B0900000000000000" pitchFamily="50" charset="-128"/>
              </a:rPr>
              <a:t>「</a:t>
            </a:r>
            <a:r>
              <a:rPr kumimoji="1" lang="en-US" altLang="ja-JP" sz="4800" dirty="0" smtClean="0">
                <a:solidFill>
                  <a:srgbClr val="FF0000"/>
                </a:solidFill>
                <a:latin typeface="HGP創英角ｺﾞｼｯｸUB" panose="020B0900000000000000" pitchFamily="50" charset="-128"/>
                <a:ea typeface="HGP創英角ｺﾞｼｯｸUB" panose="020B0900000000000000" pitchFamily="50" charset="-128"/>
              </a:rPr>
              <a:t>4</a:t>
            </a:r>
            <a:r>
              <a:rPr kumimoji="1" lang="ja-JP" altLang="en-US" sz="4800" dirty="0" err="1" smtClean="0">
                <a:solidFill>
                  <a:srgbClr val="FF0000"/>
                </a:solidFill>
                <a:latin typeface="HGP創英角ｺﾞｼｯｸUB" panose="020B0900000000000000" pitchFamily="50" charset="-128"/>
                <a:ea typeface="HGP創英角ｺﾞｼｯｸUB" panose="020B0900000000000000" pitchFamily="50" charset="-128"/>
              </a:rPr>
              <a:t>つ</a:t>
            </a:r>
            <a:r>
              <a:rPr kumimoji="1" lang="ja-JP" altLang="en-US" sz="4800" dirty="0" err="1">
                <a:solidFill>
                  <a:srgbClr val="FF0000"/>
                </a:solidFill>
                <a:latin typeface="HGP創英角ｺﾞｼｯｸUB" panose="020B0900000000000000" pitchFamily="50" charset="-128"/>
                <a:ea typeface="HGP創英角ｺﾞｼｯｸUB" panose="020B0900000000000000" pitchFamily="50" charset="-128"/>
              </a:rPr>
              <a:t>の</a:t>
            </a:r>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R</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a:t>
            </a:r>
            <a:r>
              <a:rPr kumimoji="1" lang="ja-JP" altLang="en-US" sz="4800" dirty="0">
                <a:solidFill>
                  <a:srgbClr val="FF9900"/>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FF990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1F1C96F2-41D4-46B9-B58F-714FC8171E8B}"/>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ステップ１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528DC158-0925-409B-89E5-6344D668972D}"/>
              </a:ext>
            </a:extLst>
          </p:cNvPr>
          <p:cNvSpPr txBox="1"/>
          <p:nvPr/>
        </p:nvSpPr>
        <p:spPr>
          <a:xfrm>
            <a:off x="476952" y="2180655"/>
            <a:ext cx="8667048" cy="1107996"/>
          </a:xfrm>
          <a:prstGeom prst="rect">
            <a:avLst/>
          </a:prstGeom>
          <a:noFill/>
        </p:spPr>
        <p:txBody>
          <a:bodyPr wrap="square" rtlCol="0">
            <a:spAutoFit/>
          </a:bodyPr>
          <a:lstStyle/>
          <a:p>
            <a:r>
              <a:rPr kumimoji="1" lang="ja-JP" altLang="en-US" sz="6600" dirty="0">
                <a:solidFill>
                  <a:prstClr val="black"/>
                </a:solidFill>
                <a:latin typeface="HGP創英角ｺﾞｼｯｸUB" panose="020B0900000000000000" pitchFamily="50" charset="-128"/>
                <a:ea typeface="HGP創英角ｺﾞｼｯｸUB" panose="020B0900000000000000" pitchFamily="50" charset="-128"/>
              </a:rPr>
              <a:t>①</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00FF"/>
                </a:solidFill>
                <a:latin typeface="HGP創英角ｺﾞｼｯｸUB" panose="020B0900000000000000" pitchFamily="50" charset="-128"/>
                <a:ea typeface="HGP創英角ｺﾞｼｯｸUB" panose="020B0900000000000000" pitchFamily="50" charset="-128"/>
              </a:rPr>
              <a:t>efuse</a:t>
            </a:r>
            <a:r>
              <a:rPr kumimoji="1" lang="ja-JP" altLang="en-US" sz="4800" dirty="0">
                <a:solidFill>
                  <a:srgbClr val="0000FF"/>
                </a:solidFill>
                <a:latin typeface="HGP創英角ｺﾞｼｯｸUB" panose="020B0900000000000000" pitchFamily="50" charset="-128"/>
                <a:ea typeface="HGP創英角ｺﾞｼｯｸUB" panose="020B0900000000000000" pitchFamily="50" charset="-128"/>
              </a:rPr>
              <a:t>（断る）</a:t>
            </a:r>
            <a:endParaRPr kumimoji="1" lang="ja-JP" altLang="en-US" sz="6000"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E007B536-A2A0-4A8A-A4F7-DD63EECC3798}"/>
              </a:ext>
            </a:extLst>
          </p:cNvPr>
          <p:cNvSpPr txBox="1"/>
          <p:nvPr/>
        </p:nvSpPr>
        <p:spPr>
          <a:xfrm>
            <a:off x="476952" y="3050765"/>
            <a:ext cx="8667048" cy="1107996"/>
          </a:xfrm>
          <a:prstGeom prst="rect">
            <a:avLst/>
          </a:prstGeom>
          <a:noFill/>
        </p:spPr>
        <p:txBody>
          <a:bodyPr wrap="square" rtlCol="0">
            <a:spAutoFit/>
          </a:bodyPr>
          <a:lstStyle/>
          <a:p>
            <a:r>
              <a:rPr kumimoji="1" lang="ja-JP" altLang="en-US" sz="6600" dirty="0">
                <a:solidFill>
                  <a:prstClr val="black"/>
                </a:solidFill>
                <a:latin typeface="HGP創英角ｺﾞｼｯｸUB" panose="020B0900000000000000" pitchFamily="50" charset="-128"/>
                <a:ea typeface="HGP創英角ｺﾞｼｯｸUB" panose="020B0900000000000000" pitchFamily="50" charset="-128"/>
              </a:rPr>
              <a:t>②</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00FF"/>
                </a:solidFill>
                <a:latin typeface="HGP創英角ｺﾞｼｯｸUB" panose="020B0900000000000000" pitchFamily="50" charset="-128"/>
                <a:ea typeface="HGP創英角ｺﾞｼｯｸUB" panose="020B0900000000000000" pitchFamily="50" charset="-128"/>
              </a:rPr>
              <a:t>educe</a:t>
            </a:r>
            <a:r>
              <a:rPr kumimoji="1" lang="ja-JP" altLang="en-US" sz="4800" dirty="0">
                <a:solidFill>
                  <a:srgbClr val="0000FF"/>
                </a:solidFill>
                <a:latin typeface="HGP創英角ｺﾞｼｯｸUB" panose="020B0900000000000000" pitchFamily="50" charset="-128"/>
                <a:ea typeface="HGP創英角ｺﾞｼｯｸUB" panose="020B0900000000000000" pitchFamily="50" charset="-128"/>
              </a:rPr>
              <a:t>（減らす）</a:t>
            </a:r>
            <a:endParaRPr kumimoji="1" lang="ja-JP" altLang="en-US" sz="6000"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9D22168F-AAA7-48FB-A1A2-15188F468F30}"/>
              </a:ext>
            </a:extLst>
          </p:cNvPr>
          <p:cNvSpPr txBox="1"/>
          <p:nvPr/>
        </p:nvSpPr>
        <p:spPr>
          <a:xfrm>
            <a:off x="476952" y="3920875"/>
            <a:ext cx="8667048" cy="1107996"/>
          </a:xfrm>
          <a:prstGeom prst="rect">
            <a:avLst/>
          </a:prstGeom>
          <a:noFill/>
        </p:spPr>
        <p:txBody>
          <a:bodyPr wrap="square" rtlCol="0">
            <a:spAutoFit/>
          </a:bodyPr>
          <a:lstStyle/>
          <a:p>
            <a:r>
              <a:rPr kumimoji="1" lang="ja-JP" altLang="en-US" sz="6600" dirty="0">
                <a:solidFill>
                  <a:prstClr val="black"/>
                </a:solidFill>
                <a:latin typeface="HGP創英角ｺﾞｼｯｸUB" panose="020B0900000000000000" pitchFamily="50" charset="-128"/>
                <a:ea typeface="HGP創英角ｺﾞｼｯｸUB" panose="020B0900000000000000" pitchFamily="50" charset="-128"/>
              </a:rPr>
              <a:t>③</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00FF"/>
                </a:solidFill>
                <a:latin typeface="HGP創英角ｺﾞｼｯｸUB" panose="020B0900000000000000" pitchFamily="50" charset="-128"/>
                <a:ea typeface="HGP創英角ｺﾞｼｯｸUB" panose="020B0900000000000000" pitchFamily="50" charset="-128"/>
              </a:rPr>
              <a:t>euse</a:t>
            </a:r>
            <a:r>
              <a:rPr kumimoji="1" lang="ja-JP" altLang="en-US" sz="4800" dirty="0">
                <a:solidFill>
                  <a:srgbClr val="0000FF"/>
                </a:solidFill>
                <a:latin typeface="HGP創英角ｺﾞｼｯｸUB" panose="020B0900000000000000" pitchFamily="50" charset="-128"/>
                <a:ea typeface="HGP創英角ｺﾞｼｯｸUB" panose="020B0900000000000000" pitchFamily="50" charset="-128"/>
              </a:rPr>
              <a:t>（繰り返し使う）</a:t>
            </a:r>
            <a:endParaRPr kumimoji="1" lang="ja-JP" altLang="en-US" sz="6000" dirty="0">
              <a:solidFill>
                <a:srgbClr val="0000FF"/>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B796F4E3-8449-4FB5-B5D5-2FE56284DFE7}"/>
              </a:ext>
            </a:extLst>
          </p:cNvPr>
          <p:cNvSpPr txBox="1"/>
          <p:nvPr/>
        </p:nvSpPr>
        <p:spPr>
          <a:xfrm>
            <a:off x="476952" y="4790985"/>
            <a:ext cx="8667048" cy="1107996"/>
          </a:xfrm>
          <a:prstGeom prst="rect">
            <a:avLst/>
          </a:prstGeom>
          <a:noFill/>
        </p:spPr>
        <p:txBody>
          <a:bodyPr wrap="square" rtlCol="0">
            <a:spAutoFit/>
          </a:bodyPr>
          <a:lstStyle/>
          <a:p>
            <a:r>
              <a:rPr kumimoji="1" lang="ja-JP" altLang="en-US" sz="6600" dirty="0">
                <a:solidFill>
                  <a:prstClr val="black"/>
                </a:solidFill>
                <a:latin typeface="HGP創英角ｺﾞｼｯｸUB" panose="020B0900000000000000" pitchFamily="50" charset="-128"/>
                <a:ea typeface="HGP創英角ｺﾞｼｯｸUB" panose="020B0900000000000000" pitchFamily="50" charset="-128"/>
              </a:rPr>
              <a:t>④</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00FF"/>
                </a:solidFill>
                <a:latin typeface="HGP創英角ｺﾞｼｯｸUB" panose="020B0900000000000000" pitchFamily="50" charset="-128"/>
                <a:ea typeface="HGP創英角ｺﾞｼｯｸUB" panose="020B0900000000000000" pitchFamily="50" charset="-128"/>
              </a:rPr>
              <a:t>ecycle</a:t>
            </a:r>
            <a:r>
              <a:rPr kumimoji="1" lang="ja-JP" altLang="en-US" sz="4800" dirty="0">
                <a:solidFill>
                  <a:srgbClr val="0000FF"/>
                </a:solidFill>
                <a:latin typeface="HGP創英角ｺﾞｼｯｸUB" panose="020B0900000000000000" pitchFamily="50" charset="-128"/>
                <a:ea typeface="HGP創英角ｺﾞｼｯｸUB" panose="020B0900000000000000" pitchFamily="50" charset="-128"/>
              </a:rPr>
              <a:t>（再生して利用）</a:t>
            </a:r>
            <a:endParaRPr kumimoji="1" lang="ja-JP" altLang="en-US" sz="6000" dirty="0">
              <a:solidFill>
                <a:srgbClr val="0000FF"/>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64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4864</Words>
  <Application>Microsoft Office PowerPoint</Application>
  <PresentationFormat>画面に合わせる (4:3)</PresentationFormat>
  <Paragraphs>768</Paragraphs>
  <Slides>50</Slides>
  <Notes>50</Notes>
  <HiddenSlides>0</HiddenSlides>
  <MMClips>0</MMClips>
  <ScaleCrop>false</ScaleCrop>
  <HeadingPairs>
    <vt:vector size="6" baseType="variant">
      <vt:variant>
        <vt:lpstr>使用されているフォント</vt:lpstr>
      </vt:variant>
      <vt:variant>
        <vt:i4>16</vt:i4>
      </vt:variant>
      <vt:variant>
        <vt:lpstr>テーマ</vt:lpstr>
      </vt:variant>
      <vt:variant>
        <vt:i4>5</vt:i4>
      </vt:variant>
      <vt:variant>
        <vt:lpstr>スライド タイトル</vt:lpstr>
      </vt:variant>
      <vt:variant>
        <vt:i4>50</vt:i4>
      </vt:variant>
    </vt:vector>
  </HeadingPairs>
  <TitlesOfParts>
    <vt:vector size="71" baseType="lpstr">
      <vt:lpstr>BIZ UDPゴシック</vt:lpstr>
      <vt:lpstr>HGP創英角ｺﾞｼｯｸUB</vt:lpstr>
      <vt:lpstr>HGP創英角ﾎﾟｯﾌﾟ体</vt:lpstr>
      <vt:lpstr>HGｺﾞｼｯｸE</vt:lpstr>
      <vt:lpstr>HG丸ｺﾞｼｯｸM-PRO</vt:lpstr>
      <vt:lpstr>HG創英角ｺﾞｼｯｸUB</vt:lpstr>
      <vt:lpstr>HG創英角ﾎﾟｯﾌﾟ体</vt:lpstr>
      <vt:lpstr>ＭＳ Ｐゴシック</vt:lpstr>
      <vt:lpstr>ＭＳ ゴシック</vt:lpstr>
      <vt:lpstr>游ゴシック</vt:lpstr>
      <vt:lpstr>游ゴシック Light</vt:lpstr>
      <vt:lpstr>Arial</vt:lpstr>
      <vt:lpstr>Calibri</vt:lpstr>
      <vt:lpstr>Calibri Light</vt:lpstr>
      <vt:lpstr>Gill Sans MT</vt:lpstr>
      <vt:lpstr>Times New Roman</vt:lpstr>
      <vt:lpstr>Office テーマ</vt:lpstr>
      <vt:lpstr>標準デザイン</vt:lpstr>
      <vt:lpstr>1_Office テーマ</vt:lpstr>
      <vt:lpstr>2_Office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日本の1年間の食品ロス量　  612万トン</vt:lpstr>
      <vt:lpstr>家から出る食品ロスには どんなものがあるの？</vt:lpstr>
      <vt:lpstr>PowerPoint プレゼンテーション</vt:lpstr>
      <vt:lpstr>PowerPoint プレゼンテーション</vt:lpstr>
      <vt:lpstr>食品ロスを減らすには？？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2021-02-18T07:50:09Z</dcterms:created>
  <dcterms:modified xsi:type="dcterms:W3CDTF">2021-03-16T06:09:44Z</dcterms:modified>
</cp:coreProperties>
</file>