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sldIdLst>
    <p:sldId id="358" r:id="rId2"/>
    <p:sldId id="359" r:id="rId3"/>
    <p:sldId id="360" r:id="rId4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93"/>
    <a:srgbClr val="DFE7F3"/>
    <a:srgbClr val="D6DCE5"/>
    <a:srgbClr val="FFC269"/>
    <a:srgbClr val="FFCCCC"/>
    <a:srgbClr val="E7E7E7"/>
    <a:srgbClr val="EBEBEB"/>
    <a:srgbClr val="EEEEEE"/>
    <a:srgbClr val="F2F2F2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9" autoAdjust="0"/>
    <p:restoredTop sz="95434" autoAdjust="0"/>
  </p:normalViewPr>
  <p:slideViewPr>
    <p:cSldViewPr snapToGrid="0" snapToObjects="1">
      <p:cViewPr varScale="1">
        <p:scale>
          <a:sx n="74" d="100"/>
          <a:sy n="74" d="100"/>
        </p:scale>
        <p:origin x="1164" y="56"/>
      </p:cViewPr>
      <p:guideLst/>
    </p:cSldViewPr>
  </p:slideViewPr>
  <p:outlineViewPr>
    <p:cViewPr>
      <p:scale>
        <a:sx n="33" d="100"/>
        <a:sy n="33" d="100"/>
      </p:scale>
      <p:origin x="0" y="-49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9787" cy="49869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3"/>
            <a:ext cx="2949787" cy="49869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r">
              <a:defRPr sz="1200"/>
            </a:lvl1pPr>
          </a:lstStyle>
          <a:p>
            <a:fld id="{D88D09B3-FC69-C44F-93DA-E499B91F282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10" rIns="91418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18" tIns="45710" rIns="91418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r">
              <a:defRPr sz="1200"/>
            </a:lvl1pPr>
          </a:lstStyle>
          <a:p>
            <a:fld id="{CCB18116-86BA-754E-BC03-25627FF935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62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73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グリッド4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 userDrawn="1"/>
        </p:nvSpPr>
        <p:spPr>
          <a:xfrm>
            <a:off x="4700540" y="0"/>
            <a:ext cx="503999" cy="68548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866890" y="-1214"/>
            <a:ext cx="846370" cy="245801"/>
          </a:xfrm>
        </p:spPr>
        <p:txBody>
          <a:bodyPr/>
          <a:lstStyle/>
          <a:p>
            <a:fld id="{AD7EE29E-16F4-7E4B-99BD-7419FB3DA718}" type="datetime1">
              <a:rPr lang="ja-JP" altLang="en-US" smtClean="0"/>
              <a:t>2026/3/30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54434" y="-6207"/>
            <a:ext cx="2798437" cy="255693"/>
          </a:xfrm>
          <a:prstGeom prst="rect">
            <a:avLst/>
          </a:prstGeom>
        </p:spPr>
        <p:txBody>
          <a:bodyPr/>
          <a:lstStyle/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9232571" y="-21685"/>
            <a:ext cx="419593" cy="273685"/>
          </a:xfrm>
        </p:spPr>
        <p:txBody>
          <a:bodyPr/>
          <a:lstStyle/>
          <a:p>
            <a:fld id="{49D17EF3-8E11-3C4C-B8A3-789912FD00C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7" name="正方形/長方形 66"/>
          <p:cNvSpPr/>
          <p:nvPr userDrawn="1"/>
        </p:nvSpPr>
        <p:spPr>
          <a:xfrm>
            <a:off x="2221230" y="508329"/>
            <a:ext cx="503999" cy="610146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1" name="正方形/長方形 60"/>
          <p:cNvSpPr/>
          <p:nvPr userDrawn="1"/>
        </p:nvSpPr>
        <p:spPr>
          <a:xfrm>
            <a:off x="-1521" y="256328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5" name="正方形/長方形 64"/>
          <p:cNvSpPr/>
          <p:nvPr userDrawn="1"/>
        </p:nvSpPr>
        <p:spPr>
          <a:xfrm>
            <a:off x="-1521" y="1844355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4" name="正方形/長方形 63"/>
          <p:cNvSpPr/>
          <p:nvPr userDrawn="1"/>
        </p:nvSpPr>
        <p:spPr>
          <a:xfrm>
            <a:off x="-1521" y="3432382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3" name="正方形/長方形 62"/>
          <p:cNvSpPr/>
          <p:nvPr userDrawn="1"/>
        </p:nvSpPr>
        <p:spPr>
          <a:xfrm>
            <a:off x="-1521" y="5020409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17" name="正方形/長方形 16"/>
          <p:cNvSpPr/>
          <p:nvPr userDrawn="1"/>
        </p:nvSpPr>
        <p:spPr>
          <a:xfrm>
            <a:off x="-2" y="0"/>
            <a:ext cx="252000" cy="68621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18" name="正方形/長方形 17"/>
          <p:cNvSpPr/>
          <p:nvPr userDrawn="1"/>
        </p:nvSpPr>
        <p:spPr>
          <a:xfrm>
            <a:off x="9653082" y="0"/>
            <a:ext cx="252000" cy="6857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>
            <a:off x="-2" y="6609981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57" name="正方形/長方形 56"/>
          <p:cNvSpPr/>
          <p:nvPr userDrawn="1"/>
        </p:nvSpPr>
        <p:spPr>
          <a:xfrm>
            <a:off x="252961" y="7040773"/>
            <a:ext cx="2798972" cy="1327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 userDrawn="1"/>
        </p:nvSpPr>
        <p:spPr>
          <a:xfrm>
            <a:off x="7173772" y="508329"/>
            <a:ext cx="503999" cy="610146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グリッド3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 userDrawn="1"/>
        </p:nvSpPr>
        <p:spPr>
          <a:xfrm>
            <a:off x="3050435" y="0"/>
            <a:ext cx="503999" cy="68548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866890" y="-1214"/>
            <a:ext cx="846370" cy="245801"/>
          </a:xfrm>
        </p:spPr>
        <p:txBody>
          <a:bodyPr/>
          <a:lstStyle/>
          <a:p>
            <a:fld id="{AD7EE29E-16F4-7E4B-99BD-7419FB3DA718}" type="datetime1">
              <a:rPr lang="ja-JP" altLang="en-US" smtClean="0"/>
              <a:t>2026/3/30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554434" y="-6207"/>
            <a:ext cx="2798437" cy="255693"/>
          </a:xfrm>
          <a:prstGeom prst="rect">
            <a:avLst/>
          </a:prstGeom>
        </p:spPr>
        <p:txBody>
          <a:bodyPr/>
          <a:lstStyle/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9232571" y="-21685"/>
            <a:ext cx="419593" cy="273685"/>
          </a:xfrm>
        </p:spPr>
        <p:txBody>
          <a:bodyPr/>
          <a:lstStyle/>
          <a:p>
            <a:fld id="{49D17EF3-8E11-3C4C-B8A3-789912FD00C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1" name="正方形/長方形 60"/>
          <p:cNvSpPr/>
          <p:nvPr userDrawn="1"/>
        </p:nvSpPr>
        <p:spPr>
          <a:xfrm>
            <a:off x="-1521" y="256328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5" name="正方形/長方形 64"/>
          <p:cNvSpPr/>
          <p:nvPr userDrawn="1"/>
        </p:nvSpPr>
        <p:spPr>
          <a:xfrm>
            <a:off x="-1521" y="1844355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4" name="正方形/長方形 63"/>
          <p:cNvSpPr/>
          <p:nvPr userDrawn="1"/>
        </p:nvSpPr>
        <p:spPr>
          <a:xfrm>
            <a:off x="-1521" y="3432382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63" name="正方形/長方形 62"/>
          <p:cNvSpPr/>
          <p:nvPr userDrawn="1"/>
        </p:nvSpPr>
        <p:spPr>
          <a:xfrm>
            <a:off x="-1521" y="5020409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17" name="正方形/長方形 16"/>
          <p:cNvSpPr/>
          <p:nvPr userDrawn="1"/>
        </p:nvSpPr>
        <p:spPr>
          <a:xfrm>
            <a:off x="-2" y="0"/>
            <a:ext cx="252000" cy="68621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18" name="正方形/長方形 17"/>
          <p:cNvSpPr/>
          <p:nvPr userDrawn="1"/>
        </p:nvSpPr>
        <p:spPr>
          <a:xfrm>
            <a:off x="9653082" y="0"/>
            <a:ext cx="252000" cy="6857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>
            <a:off x="-2" y="6609981"/>
            <a:ext cx="9906002" cy="25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40" name="正方形/長方形 39"/>
          <p:cNvSpPr/>
          <p:nvPr userDrawn="1"/>
        </p:nvSpPr>
        <p:spPr>
          <a:xfrm>
            <a:off x="6357964" y="0"/>
            <a:ext cx="503999" cy="68548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b="1" spc="300" dirty="0">
              <a:solidFill>
                <a:schemeClr val="bg1"/>
              </a:solidFill>
            </a:endParaRPr>
          </a:p>
        </p:txBody>
      </p:sp>
      <p:sp>
        <p:nvSpPr>
          <p:cNvPr id="57" name="正方形/長方形 56"/>
          <p:cNvSpPr/>
          <p:nvPr userDrawn="1"/>
        </p:nvSpPr>
        <p:spPr>
          <a:xfrm>
            <a:off x="252961" y="7040773"/>
            <a:ext cx="2798972" cy="1327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 userDrawn="1"/>
        </p:nvCxnSpPr>
        <p:spPr>
          <a:xfrm flipH="1">
            <a:off x="3403600" y="0"/>
            <a:ext cx="53" cy="2520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 userDrawn="1"/>
        </p:nvCxnSpPr>
        <p:spPr>
          <a:xfrm>
            <a:off x="6718353" y="0"/>
            <a:ext cx="0" cy="2520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38894" y="2099119"/>
            <a:ext cx="9449586" cy="4506209"/>
          </a:xfrm>
          <a:prstGeom prst="rect">
            <a:avLst/>
          </a:prstGeom>
        </p:spPr>
        <p:txBody>
          <a:bodyPr vert="horz" lIns="0" tIns="0" rIns="0" bIns="0" numCol="1" spcCol="180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75912" y="6199"/>
            <a:ext cx="846370" cy="2458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>
                <a:solidFill>
                  <a:schemeClr val="tx1"/>
                </a:solidFill>
                <a:latin typeface="+mn-ea"/>
                <a:ea typeface="+mn-ea"/>
                <a:cs typeface="Noto Sans CJK JP Light" charset="-128"/>
              </a:defRPr>
            </a:lvl1pPr>
          </a:lstStyle>
          <a:p>
            <a:fld id="{734D8E5E-186E-0342-90D0-87B14C1EE0A6}" type="datetime1">
              <a:rPr lang="ja-JP" altLang="en-US" smtClean="0"/>
              <a:t>2026/3/30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32571" y="-21685"/>
            <a:ext cx="448953" cy="27368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49D17EF3-8E11-3C4C-B8A3-789912FD00C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3"/>
          </p:nvPr>
        </p:nvSpPr>
        <p:spPr>
          <a:xfrm>
            <a:off x="3586150" y="0"/>
            <a:ext cx="3089077" cy="252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>
              <a:defRPr lang="ja-JP" altLang="en-US" sz="800" b="0" i="0">
                <a:latin typeface="+mn-ea"/>
                <a:cs typeface="Noto Sans CJK JP Light" charset="-128"/>
              </a:defRPr>
            </a:lvl1pPr>
          </a:lstStyle>
          <a:p>
            <a:endParaRPr lang="ja-JP" altLang="en-US"/>
          </a:p>
        </p:txBody>
      </p:sp>
      <p:sp>
        <p:nvSpPr>
          <p:cNvPr id="8" name="タイトル プレースホルダー 7"/>
          <p:cNvSpPr>
            <a:spLocks noGrp="1"/>
          </p:cNvSpPr>
          <p:nvPr>
            <p:ph type="title"/>
          </p:nvPr>
        </p:nvSpPr>
        <p:spPr>
          <a:xfrm>
            <a:off x="238894" y="521556"/>
            <a:ext cx="9442630" cy="1325563"/>
          </a:xfrm>
          <a:prstGeom prst="rect">
            <a:avLst/>
          </a:prstGeom>
        </p:spPr>
        <p:txBody>
          <a:bodyPr vert="horz" lIns="72000" tIns="72000" rIns="72000" bIns="0" rtlCol="0" anchor="b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015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12" r:id="rId2"/>
    <p:sldLayoutId id="2147483713" r:id="rId3"/>
  </p:sldLayoutIdLst>
  <p:hf hdr="0" ft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2200" b="0" i="0" kern="1200" spc="300">
          <a:solidFill>
            <a:schemeClr val="tx1"/>
          </a:solidFill>
          <a:latin typeface="+mn-ea"/>
          <a:ea typeface="+mn-ea"/>
          <a:cs typeface="Noto Sans CJK JP Light" charset="-128"/>
        </a:defRPr>
      </a:lvl1pPr>
    </p:titleStyle>
    <p:bodyStyle>
      <a:lvl1pPr marL="0" indent="0" algn="just" defTabSz="742950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Clr>
          <a:schemeClr val="tx1">
            <a:lumMod val="60000"/>
            <a:lumOff val="40000"/>
          </a:schemeClr>
        </a:buClr>
        <a:buSzPct val="70000"/>
        <a:buFontTx/>
        <a:buNone/>
        <a:defRPr kumimoji="1" sz="1200" b="0" i="0" kern="1200">
          <a:solidFill>
            <a:schemeClr val="tx1"/>
          </a:solidFill>
          <a:latin typeface="+mn-ea"/>
          <a:ea typeface="+mn-ea"/>
          <a:cs typeface="Noto Sans CJK JP DemiLight" charset="-128"/>
        </a:defRPr>
      </a:lvl1pPr>
      <a:lvl2pPr marL="371475" indent="0" algn="just" defTabSz="742950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Clr>
          <a:schemeClr val="tx1">
            <a:lumMod val="60000"/>
            <a:lumOff val="40000"/>
          </a:schemeClr>
        </a:buClr>
        <a:buSzPct val="70000"/>
        <a:buFontTx/>
        <a:buNone/>
        <a:defRPr kumimoji="1" sz="1200" b="0" i="0" kern="1200">
          <a:solidFill>
            <a:schemeClr val="tx1"/>
          </a:solidFill>
          <a:latin typeface="+mn-ea"/>
          <a:ea typeface="+mn-ea"/>
          <a:cs typeface="Noto Sans CJK JP DemiLight" charset="-128"/>
        </a:defRPr>
      </a:lvl2pPr>
      <a:lvl3pPr marL="742950" indent="0" algn="just" defTabSz="742950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Clr>
          <a:schemeClr val="tx1">
            <a:lumMod val="60000"/>
            <a:lumOff val="40000"/>
          </a:schemeClr>
        </a:buClr>
        <a:buSzPct val="70000"/>
        <a:buFontTx/>
        <a:buNone/>
        <a:defRPr kumimoji="1" sz="1200" b="0" i="0" kern="1200">
          <a:solidFill>
            <a:schemeClr val="tx1"/>
          </a:solidFill>
          <a:latin typeface="+mn-ea"/>
          <a:ea typeface="+mn-ea"/>
          <a:cs typeface="Noto Sans CJK JP DemiLight" charset="-128"/>
        </a:defRPr>
      </a:lvl3pPr>
      <a:lvl4pPr marL="1114425" indent="0" algn="just" defTabSz="742950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Clr>
          <a:schemeClr val="tx1">
            <a:lumMod val="60000"/>
            <a:lumOff val="40000"/>
          </a:schemeClr>
        </a:buClr>
        <a:buSzPct val="70000"/>
        <a:buFontTx/>
        <a:buNone/>
        <a:defRPr kumimoji="1" sz="1200" b="0" i="0" kern="1200">
          <a:solidFill>
            <a:schemeClr val="tx1"/>
          </a:solidFill>
          <a:latin typeface="+mn-ea"/>
          <a:ea typeface="+mn-ea"/>
          <a:cs typeface="Noto Sans CJK JP DemiLight" charset="-128"/>
        </a:defRPr>
      </a:lvl4pPr>
      <a:lvl5pPr marL="1485900" indent="0" algn="just" defTabSz="742950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Clr>
          <a:schemeClr val="tx1">
            <a:lumMod val="60000"/>
            <a:lumOff val="40000"/>
          </a:schemeClr>
        </a:buClr>
        <a:buSzPct val="70000"/>
        <a:buFontTx/>
        <a:buNone/>
        <a:defRPr kumimoji="1" sz="1200" b="0" i="0" kern="1200">
          <a:solidFill>
            <a:schemeClr val="tx1"/>
          </a:solidFill>
          <a:latin typeface="+mn-ea"/>
          <a:ea typeface="+mn-ea"/>
          <a:cs typeface="Noto Sans CJK JP DemiLight" charset="-128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45811"/>
              </p:ext>
            </p:extLst>
          </p:nvPr>
        </p:nvGraphicFramePr>
        <p:xfrm>
          <a:off x="0" y="291041"/>
          <a:ext cx="9906000" cy="655134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42900">
                  <a:extLst>
                    <a:ext uri="{9D8B030D-6E8A-4147-A177-3AD203B41FA5}">
                      <a16:colId xmlns:a16="http://schemas.microsoft.com/office/drawing/2014/main" val="307827342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828414441"/>
                    </a:ext>
                  </a:extLst>
                </a:gridCol>
                <a:gridCol w="941614">
                  <a:extLst>
                    <a:ext uri="{9D8B030D-6E8A-4147-A177-3AD203B41FA5}">
                      <a16:colId xmlns:a16="http://schemas.microsoft.com/office/drawing/2014/main" val="4100977296"/>
                    </a:ext>
                  </a:extLst>
                </a:gridCol>
                <a:gridCol w="3477986">
                  <a:extLst>
                    <a:ext uri="{9D8B030D-6E8A-4147-A177-3AD203B41FA5}">
                      <a16:colId xmlns:a16="http://schemas.microsoft.com/office/drawing/2014/main" val="3815666354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796514414"/>
                    </a:ext>
                  </a:extLst>
                </a:gridCol>
              </a:tblGrid>
              <a:tr h="28045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企業・団体名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締結年月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締結内容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主な取組内容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39433"/>
                  </a:ext>
                </a:extLst>
              </a:tr>
              <a:tr h="336207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公益社団法人</a:t>
                      </a:r>
                      <a:endParaRPr lang="en-US" altLang="ja-JP" sz="1100" b="1" kern="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静岡県宅地建物取引業協会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年２月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移住・定住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の促進</a:t>
                      </a:r>
                      <a:r>
                        <a:rPr lang="ja-JP" altLang="en-US" sz="1100" kern="100" baseline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空き家対策</a:t>
                      </a:r>
                      <a:endParaRPr lang="en-US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・地域活性化、健康促進　・男女雇用、性の多様性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・地域の災害リスク</a:t>
                      </a:r>
                      <a:endParaRPr lang="zh-CN" altLang="en-US" sz="1100" b="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・移住支援センター、移住相談の情報提供</a:t>
                      </a:r>
                      <a:endParaRPr lang="en-US" altLang="ja-JP" sz="1100" b="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・空き家調査の実施</a:t>
                      </a:r>
                      <a:endParaRPr lang="zh-CN" altLang="en-US" sz="1100" b="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486518"/>
                  </a:ext>
                </a:extLst>
              </a:tr>
              <a:tr h="3679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３年３月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（再締結）</a:t>
                      </a:r>
                      <a:endParaRPr lang="ja-JP" sz="105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075664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株式会社静岡銀行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年７月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・産業振興、創業、中小企業等の支援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・就業支援、雇用促進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・移住・定住の促進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静銀が主催するイベントでの市政情報の発信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691304"/>
                  </a:ext>
                </a:extLst>
              </a:tr>
              <a:tr h="336288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株式会社清水銀行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「ま・あ・る」と連携した職業体験の実施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435263"/>
                  </a:ext>
                </a:extLst>
              </a:tr>
              <a:tr h="271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移住セミナー等への協力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24853"/>
                  </a:ext>
                </a:extLst>
              </a:tr>
              <a:tr h="328582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しずおか焼津信用金庫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748458"/>
                  </a:ext>
                </a:extLst>
              </a:tr>
              <a:tr h="271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日本平動物園との連携企画の実施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57423"/>
                  </a:ext>
                </a:extLst>
              </a:tr>
              <a:tr h="32400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静清信用金庫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942321"/>
                  </a:ext>
                </a:extLst>
              </a:tr>
              <a:tr h="45828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静岡県司法書士会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H28</a:t>
                      </a: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・産業振興、創業、中小企業等の支援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・就業支援、雇用促進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移住セミナーへの参加、移住者への創業支援　等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677943"/>
                  </a:ext>
                </a:extLst>
              </a:tr>
              <a:tr h="42680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静岡英和女学院高等学校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H28</a:t>
                      </a: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・国際交流、文化振興　　・青少年の健全育成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・男女共同参画、女性の活躍と社会貢献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市政イベントへの参加、女性活躍の推進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98597"/>
                  </a:ext>
                </a:extLst>
              </a:tr>
              <a:tr h="73599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5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東京海上日動火災保険株式会社</a:t>
                      </a:r>
                      <a:endParaRPr lang="ja-JP" sz="105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H28</a:t>
                      </a: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・地域の防災、減災活動　・地域産業、中小企業の支援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・健康増進、高齢者、障害者支援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・こども、青少年の育成支援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・市政関連イベントへのブース出展</a:t>
                      </a:r>
                      <a:endParaRPr lang="en-US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・がん検診サポーターの普及啓発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710278"/>
                  </a:ext>
                </a:extLst>
              </a:tr>
              <a:tr h="73599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損害保険ジャパン株式会社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年４月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・地域の防災、減災活動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・健康増進、高齢者、障害者支援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・地域産業、中小企業の支援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・こども、青少年の育成支援　等</a:t>
                      </a:r>
                      <a:endParaRPr lang="ja-JP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・市政関連イベントでのブース出展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・首都圏での</a:t>
                      </a:r>
                      <a:r>
                        <a:rPr kumimoji="1" lang="ja-JP" altLang="en-US" sz="11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しず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まえ</a:t>
                      </a:r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マルシェの開催　等</a:t>
                      </a: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042785"/>
                  </a:ext>
                </a:extLst>
              </a:tr>
              <a:tr h="46601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ネットワンシステムズ株式会社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・移住促進に向けたテレワークの推進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・市内企業等へのテレワークの普及促進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テレワーク実証実験　等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523844"/>
                  </a:ext>
                </a:extLst>
              </a:tr>
              <a:tr h="47591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佐川急便株式会社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・観光振興・市政情報の発信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・地元産品の流通、販売支援　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・環境保全の促進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配送用段ボール、集配車両等での市政情報</a:t>
                      </a:r>
                      <a:r>
                        <a:rPr lang="en-US" alt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309861"/>
                  </a:ext>
                </a:extLst>
              </a:tr>
              <a:tr h="39683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内田洋行株式会社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年９月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・質の高い行政運営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・未来に向けた教育環境の整備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企画課内フリーアドレスの実施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213509"/>
                  </a:ext>
                </a:extLst>
              </a:tr>
              <a:tr h="45113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一般社団法人</a:t>
                      </a:r>
                      <a:endParaRPr lang="en-US" altLang="ja-JP" sz="1100" b="1" kern="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日本シングルマザー支援協会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</a:t>
                      </a:r>
                      <a:r>
                        <a:rPr lang="ja-JP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lang="ja-JP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・ひとり親家庭の自立支援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・ひとり親家庭に対する交流機会の提供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１人親向け移住体験ツアーの開催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75848"/>
                  </a:ext>
                </a:extLst>
              </a:tr>
            </a:tbl>
          </a:graphicData>
        </a:graphic>
      </p:graphicFrame>
      <p:sp>
        <p:nvSpPr>
          <p:cNvPr id="6" name="タイトル 1"/>
          <p:cNvSpPr txBox="1">
            <a:spLocks/>
          </p:cNvSpPr>
          <p:nvPr/>
        </p:nvSpPr>
        <p:spPr>
          <a:xfrm>
            <a:off x="0" y="3387"/>
            <a:ext cx="9906000" cy="28765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ctr">
              <a:defRPr sz="10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包括連携協定締結企業・</a:t>
            </a:r>
            <a:r>
              <a:rPr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099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721828"/>
              </p:ext>
            </p:extLst>
          </p:nvPr>
        </p:nvGraphicFramePr>
        <p:xfrm>
          <a:off x="0" y="0"/>
          <a:ext cx="9906000" cy="685461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42900">
                  <a:extLst>
                    <a:ext uri="{9D8B030D-6E8A-4147-A177-3AD203B41FA5}">
                      <a16:colId xmlns:a16="http://schemas.microsoft.com/office/drawing/2014/main" val="307827342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828414441"/>
                    </a:ext>
                  </a:extLst>
                </a:gridCol>
                <a:gridCol w="928551">
                  <a:extLst>
                    <a:ext uri="{9D8B030D-6E8A-4147-A177-3AD203B41FA5}">
                      <a16:colId xmlns:a16="http://schemas.microsoft.com/office/drawing/2014/main" val="4100977296"/>
                    </a:ext>
                  </a:extLst>
                </a:gridCol>
                <a:gridCol w="3478349">
                  <a:extLst>
                    <a:ext uri="{9D8B030D-6E8A-4147-A177-3AD203B41FA5}">
                      <a16:colId xmlns:a16="http://schemas.microsoft.com/office/drawing/2014/main" val="3815666354"/>
                    </a:ext>
                  </a:extLst>
                </a:gridCol>
                <a:gridCol w="3175000">
                  <a:extLst>
                    <a:ext uri="{9D8B030D-6E8A-4147-A177-3AD203B41FA5}">
                      <a16:colId xmlns:a16="http://schemas.microsoft.com/office/drawing/2014/main" val="796514414"/>
                    </a:ext>
                  </a:extLst>
                </a:gridCol>
              </a:tblGrid>
              <a:tr h="36679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企業・団体名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締結年月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締結内容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主な取組内容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39433"/>
                  </a:ext>
                </a:extLst>
              </a:tr>
              <a:tr h="53563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endParaRPr lang="ja-JP" sz="105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</a:t>
                      </a:r>
                      <a:endParaRPr lang="en-US" altLang="ja-JP" sz="1100" b="1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ＴＯＫＡＩケーブルネットワーク</a:t>
                      </a:r>
                      <a:endParaRPr lang="ja-JP" sz="1100" b="1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</a:t>
                      </a:r>
                      <a:r>
                        <a:rPr lang="ja-JP" alt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05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050" b="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・地域の公共福祉の増進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・観光振興　・移住、定住の推進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お試し移住、お試しテレワーク実施者へのモバイルルーターの無償提供　等</a:t>
                      </a:r>
                      <a:endParaRPr lang="zh-CN" altLang="en-US" sz="1100" b="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075664"/>
                  </a:ext>
                </a:extLst>
              </a:tr>
              <a:tr h="53563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株式会社コジマ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H31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年４月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・シティプロモーションの推進</a:t>
                      </a:r>
                      <a:endParaRPr lang="en-US" altLang="ja-JP" sz="1100" u="none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・静岡市産品の販売支援　　・イベント等への協力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店舗内外での静岡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動画の放映　静岡市フェアの開催　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691304"/>
                  </a:ext>
                </a:extLst>
              </a:tr>
              <a:tr h="61231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日本郵便株式会社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元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年５月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・観光振興、市政情報の発信　　・市民協働によるまちづくり　　・多文化共生のまちづくり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市政情報の発信、訪日外国人向け翻訳サービス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435263"/>
                  </a:ext>
                </a:extLst>
              </a:tr>
              <a:tr h="53563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あいおいニッセイ同和損害保険株式会社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元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年５月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・市民の安全安心　　　・スポーツ振興</a:t>
                      </a:r>
                      <a:endParaRPr lang="en-US" altLang="ja-JP" sz="1100" u="none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lang="ja-JP" altLang="en-US" sz="1100" u="none" kern="0" dirty="0" err="1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障がい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者の支援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・高齢者の交通安全教室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・障害者スポーツイベントへの協力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24853"/>
                  </a:ext>
                </a:extLst>
              </a:tr>
              <a:tr h="82190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ソフトバンク株式会社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元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・ＩＣＴを活用した職員の働き方改革推進</a:t>
                      </a:r>
                      <a:endParaRPr lang="en-US" altLang="ja-JP" sz="1100" u="none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・産業振興の活性化に向けたオープンイノベション等の推進　　　・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スマートシティの促進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kern="100" dirty="0">
                          <a:solidFill>
                            <a:schemeClr val="dk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庁内モバイルワーク実証実験</a:t>
                      </a:r>
                      <a:endParaRPr lang="en-US" altLang="ja-JP" sz="1100" u="none" kern="100" dirty="0">
                        <a:solidFill>
                          <a:schemeClr val="dk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kern="100" dirty="0">
                          <a:solidFill>
                            <a:schemeClr val="dk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庁内向け</a:t>
                      </a:r>
                      <a:r>
                        <a:rPr lang="en-US" altLang="ja-JP" sz="1100" u="none" kern="100" dirty="0">
                          <a:solidFill>
                            <a:schemeClr val="dk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ICT</a:t>
                      </a:r>
                      <a:r>
                        <a:rPr lang="ja-JP" altLang="en-US" sz="1100" u="none" kern="100" dirty="0">
                          <a:solidFill>
                            <a:schemeClr val="dk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勉強会の開催　等</a:t>
                      </a:r>
                      <a:endParaRPr lang="ja-JP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748458"/>
                  </a:ext>
                </a:extLst>
              </a:tr>
              <a:tr h="51539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株式会社博報堂ケトル</a:t>
                      </a:r>
                      <a:r>
                        <a:rPr lang="ja-JP" altLang="en-US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lang="en-US" altLang="ja-JP" sz="1100" b="1" u="none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株式会社静岡博報堂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２年２月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・シティプロモーションの推進</a:t>
                      </a:r>
                      <a:endParaRPr lang="en-US" altLang="ja-JP" sz="1100" u="none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・産業振興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・まちづくり、地域の活性化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静岡市プラモデル化計画の実施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57423"/>
                  </a:ext>
                </a:extLst>
              </a:tr>
              <a:tr h="61203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静岡鉄道株式会社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２年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・移住、定住の推進　　・関係人口の創出・拡大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・地域活性化を図るオープンイノベーションの推進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移住セミナーの共同開催　等</a:t>
                      </a: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942321"/>
                  </a:ext>
                </a:extLst>
              </a:tr>
              <a:tr h="5637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明治安田生命保険相互会社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３年４月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・市民の健康増進　安全・安心なまちづくり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・地域の魅力向上・情報発信　・スポーツの推進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静岡市開催イベントでの健活ブース出展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スポーツチームと連携したウォーキングイベント　等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677943"/>
                  </a:ext>
                </a:extLst>
              </a:tr>
              <a:tr h="53563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5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大塚製薬株式会社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</a:t>
                      </a: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</a:t>
                      </a:r>
                      <a:r>
                        <a:rPr lang="ja-JP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・市民の健康　　・熱中症対策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・災害時の支援　・市政情報発信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スポーツイベントでの熱中症対策講座　等</a:t>
                      </a:r>
                      <a:endParaRPr lang="en-US" altLang="ja-JP" sz="1100" kern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98597"/>
                  </a:ext>
                </a:extLst>
              </a:tr>
              <a:tr h="55958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23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株式会社セブンイレブン・ジャパン</a:t>
                      </a:r>
                      <a:endParaRPr lang="en-US" altLang="ja-JP" sz="10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株式会社イトーヨーカ堂</a:t>
                      </a:r>
                      <a:endParaRPr lang="ja-JP" sz="10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0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</a:t>
                      </a:r>
                      <a:r>
                        <a:rPr lang="en-US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lang="ja-JP" alt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・地元産品の流通・販売支援　・市政情報の発信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・地域の暮らしや安全　・環境保全の推進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地場産品とのコラボ商品の開発・販売</a:t>
                      </a:r>
                      <a:endParaRPr lang="en-US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ペットボトル回収機の設置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710278"/>
                  </a:ext>
                </a:extLst>
              </a:tr>
              <a:tr h="66035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24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株式会社天神屋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３年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・魅力的なまちづくり　・住みやすいまちづくり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・地域の魅力向上、情報発信　・市民の健康増進　　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地場産品とのコラボ商品の開発・販売</a:t>
                      </a:r>
                      <a:endParaRPr lang="en-US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道の駅を活用したウォーキングイベント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374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62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53D20-1911-A0EC-3E3A-B8ABA0526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0EEF3B5-F18D-ACEC-2D89-189319F96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010427"/>
              </p:ext>
            </p:extLst>
          </p:nvPr>
        </p:nvGraphicFramePr>
        <p:xfrm>
          <a:off x="0" y="0"/>
          <a:ext cx="9898419" cy="724549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54259">
                  <a:extLst>
                    <a:ext uri="{9D8B030D-6E8A-4147-A177-3AD203B41FA5}">
                      <a16:colId xmlns:a16="http://schemas.microsoft.com/office/drawing/2014/main" val="307827342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828414441"/>
                    </a:ext>
                  </a:extLst>
                </a:gridCol>
                <a:gridCol w="928551">
                  <a:extLst>
                    <a:ext uri="{9D8B030D-6E8A-4147-A177-3AD203B41FA5}">
                      <a16:colId xmlns:a16="http://schemas.microsoft.com/office/drawing/2014/main" val="4100977296"/>
                    </a:ext>
                  </a:extLst>
                </a:gridCol>
                <a:gridCol w="3459409">
                  <a:extLst>
                    <a:ext uri="{9D8B030D-6E8A-4147-A177-3AD203B41FA5}">
                      <a16:colId xmlns:a16="http://schemas.microsoft.com/office/drawing/2014/main" val="3815666354"/>
                    </a:ext>
                  </a:extLst>
                </a:gridCol>
                <a:gridCol w="3175000">
                  <a:extLst>
                    <a:ext uri="{9D8B030D-6E8A-4147-A177-3AD203B41FA5}">
                      <a16:colId xmlns:a16="http://schemas.microsoft.com/office/drawing/2014/main" val="796514414"/>
                    </a:ext>
                  </a:extLst>
                </a:gridCol>
              </a:tblGrid>
              <a:tr h="36230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5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lang="ja-JP" sz="105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企業・団体名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締結年月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締結内容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主な取組内容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39433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２５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株式会社シャンソン化粧品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・女性活躍の推進　・スポーツ振興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・環境保全の推進　・市民の健康増進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子育て世帯向け「リフレッシュ講座」の実施</a:t>
                      </a:r>
                      <a:endParaRPr lang="en-US" alt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バスケクリニックの開催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28852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２６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I Love </a:t>
                      </a: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しずおか協議会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・魅力的なまちづくり　・地域経済の活性化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・地域の情報発信</a:t>
                      </a:r>
                      <a:endParaRPr 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プラモニュメントスタンプラリーの開催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1515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２７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ハヤテ</a:t>
                      </a:r>
                      <a:r>
                        <a:rPr lang="en-US" altLang="ja-JP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223</a:t>
                      </a: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・スポーツの推進　　　・農業振興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・移住・定住の推進　 ・教育振興　・産業振興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野球教室、農作業ボランティアへの参加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473413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２８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花王グループカスタマーマーケティング株式会社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・環境保全の推進　　・子育て及び教育支援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・生涯学習の推進　　・高齢者支援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生活衛生講座の実施、ごみ減量にかかる講義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60492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２９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株式会社デイトナ・インターナショナル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R6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年６月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・農業振興　・観光振興及び市政情報の発信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・中心市街地の活性化　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ワサビの</a:t>
                      </a:r>
                      <a:r>
                        <a:rPr lang="en-US" alt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イベント　オクシズの観光</a:t>
                      </a:r>
                      <a:r>
                        <a:rPr lang="en-US" alt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等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93318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日本生命保険相互会社</a:t>
                      </a:r>
                      <a:endParaRPr lang="ja-JP" sz="1100" b="1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７年２月</a:t>
                      </a:r>
                      <a:endParaRPr 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・自治体の</a:t>
                      </a: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推進　・文化・スポーツ推進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・市民の健康増進　　・産業振興・中小企業の支援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日本生命所属の一流選手によるスポーツ教室　ホームタウンチームの応援イベント　自治体</a:t>
                      </a:r>
                      <a:r>
                        <a:rPr lang="en-US" altLang="ja-JP" sz="11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159374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ln>
                            <a:noFill/>
                          </a:ln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３１</a:t>
                      </a:r>
                      <a:endParaRPr lang="en-US" altLang="ja-JP" sz="1100" u="none" kern="100" dirty="0">
                        <a:ln>
                          <a:noFill/>
                        </a:ln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三菱地所プロパティマネジメント株式会社（</a:t>
                      </a:r>
                      <a:r>
                        <a:rPr kumimoji="1" lang="en-US" altLang="ja-JP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MARK</a:t>
                      </a:r>
                      <a:r>
                        <a:rPr kumimoji="1" lang="ja-JP" altLang="ja-JP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IS</a:t>
                      </a:r>
                      <a:r>
                        <a:rPr kumimoji="1" lang="ja-JP" altLang="ja-JP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静岡</a:t>
                      </a:r>
                      <a:r>
                        <a:rPr kumimoji="1" lang="ja-JP" altLang="en-US" sz="11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）</a:t>
                      </a:r>
                      <a:endParaRPr lang="ja-JP" sz="1100" b="1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</a:t>
                      </a:r>
                      <a:r>
                        <a:rPr lang="en-US" altLang="ja-JP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1100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・自治体の</a:t>
                      </a:r>
                      <a:r>
                        <a:rPr lang="en-US" altLang="ja-JP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ja-JP" altLang="en-US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推進　・産業振興</a:t>
                      </a:r>
                      <a:endParaRPr lang="en-US" altLang="ja-JP" sz="1100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・防災　　・まちづくり</a:t>
                      </a:r>
                      <a:endParaRPr lang="en-US" altLang="ja-JP" sz="1100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・市及び外郭団体のリーフレット設置場所の通年における提供</a:t>
                      </a:r>
                      <a:r>
                        <a:rPr kumimoji="1" lang="ja-JP" alt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（令和</a:t>
                      </a:r>
                      <a:r>
                        <a:rPr kumimoji="1" lang="en-US" altLang="ja-JP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月～）</a:t>
                      </a:r>
                      <a:endParaRPr kumimoji="1" lang="en-US" altLang="ja-JP"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・プラモデル・お茶の体験イベントの実施</a:t>
                      </a:r>
                      <a:endParaRPr lang="ja-JP" sz="11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114404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</a:t>
                      </a:r>
                      <a:endParaRPr lang="en-US" altLang="ja-JP" sz="1100" u="none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b="1" u="none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株式会社</a:t>
                      </a:r>
                      <a:r>
                        <a:rPr kumimoji="1" lang="en-US" altLang="ja-JP" sz="1100" b="1" u="none" kern="1200" dirty="0" err="1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CSAracing</a:t>
                      </a:r>
                      <a:endParaRPr lang="ja-JP" sz="1100" b="1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７年１１月</a:t>
                      </a:r>
                      <a:endParaRPr 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・インバウンド推進　 ・スポーツ推進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・モータースポーツに関係がある市内人財の活用　　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・静岡市のインバウンド向け観光戦略の推進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・静岡市の魅力発信　・企業間交流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954356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endParaRPr lang="en-US" altLang="ja-JP" sz="1100" u="none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株式会社竹屋旅館（</a:t>
                      </a:r>
                      <a:r>
                        <a:rPr kumimoji="1" lang="ja-JP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清水クロス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）</a:t>
                      </a:r>
                      <a:endParaRPr lang="ja-JP" sz="1100" b="1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</a:t>
                      </a: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２月</a:t>
                      </a:r>
                      <a:endParaRPr 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・まちづくり　・スポーツ分野の持続的な体制づくり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・商店街の活性化　　・スポーツツーリズム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・スポーツを入り口とし、企業・個人が繋がるコミュニティづくり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・スポーツがもたらす社会的インパクトの可視化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183068"/>
                  </a:ext>
                </a:extLst>
              </a:tr>
              <a:tr h="61710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４</a:t>
                      </a:r>
                      <a:endParaRPr lang="en-US" altLang="ja-JP" sz="1100" u="none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一般財団法人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ASAGI</a:t>
                      </a:r>
                      <a:r>
                        <a:rPr kumimoji="1" lang="ja-JP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Labs</a:t>
                      </a:r>
                      <a:r>
                        <a:rPr kumimoji="1" lang="ja-JP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</a:t>
                      </a:r>
                      <a:endParaRPr lang="ja-JP" sz="1100" b="1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</a:t>
                      </a: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２月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LONGEVITY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研究　　・産業の創出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・地域へのインパクト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・市内大学・病院との連携による基礎研究の推進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・健康寿命延伸に関わる企業の誘致・スタートアップ創出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477723"/>
                  </a:ext>
                </a:extLst>
              </a:tr>
              <a:tr h="71214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５</a:t>
                      </a:r>
                      <a:endParaRPr lang="en-US" altLang="ja-JP" sz="1100" u="none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イオン株式会社（イオングループ）</a:t>
                      </a:r>
                      <a:r>
                        <a:rPr kumimoji="1" lang="ja-JP" altLang="ja-JP" sz="1100" b="1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</a:t>
                      </a:r>
                      <a:endParaRPr lang="ja-JP" sz="1100" b="1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R8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・子育て　　・市民の健康増進、保健福祉の向上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・環境保全の推進　・地域まちづくり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・地元産品の流通・販売　・文化振興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none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・デジタルを活用した地域貢献</a:t>
                      </a:r>
                      <a:endParaRPr lang="en-US" altLang="ja-JP" sz="1100" u="none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・静岡市こどもみらい</a:t>
                      </a: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WAON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カードの発行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・しずおか健康フェスタの開催　等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7748" marR="47748" marT="0" marB="0" anchor="ctr">
                    <a:solidFill>
                      <a:srgbClr val="DF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51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91980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gov japan 1">
      <a:dk1>
        <a:srgbClr val="343433"/>
      </a:dk1>
      <a:lt1>
        <a:srgbClr val="FFFFFF"/>
      </a:lt1>
      <a:dk2>
        <a:srgbClr val="44546A"/>
      </a:dk2>
      <a:lt2>
        <a:srgbClr val="E7E6E6"/>
      </a:lt2>
      <a:accent1>
        <a:srgbClr val="FBE265"/>
      </a:accent1>
      <a:accent2>
        <a:srgbClr val="FE5B44"/>
      </a:accent2>
      <a:accent3>
        <a:srgbClr val="5FBEB5"/>
      </a:accent3>
      <a:accent4>
        <a:srgbClr val="5F88C5"/>
      </a:accent4>
      <a:accent5>
        <a:srgbClr val="A26FA1"/>
      </a:accent5>
      <a:accent6>
        <a:srgbClr val="70AD47"/>
      </a:accent6>
      <a:hlink>
        <a:srgbClr val="0563C1"/>
      </a:hlink>
      <a:folHlink>
        <a:srgbClr val="0F1E4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ormat-201705" id="{D5224A38-64A2-F44B-937C-C02B6DCE2E1F}" vid="{7E967DF0-4AF1-BB4F-A873-35014A9605CE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25374</TotalTime>
  <Words>1457</Words>
  <Application>Microsoft Office PowerPoint</Application>
  <PresentationFormat>A4 210 x 297 mm</PresentationFormat>
  <Paragraphs>247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メイリオ</vt:lpstr>
      <vt:lpstr>Yu Gothic</vt:lpstr>
      <vt:lpstr>Arial</vt:lpstr>
      <vt:lpstr>ホワイト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企画課</dc:creator>
  <cp:lastModifiedBy>渡邊　浩太郎</cp:lastModifiedBy>
  <cp:revision>1208</cp:revision>
  <cp:lastPrinted>2024-02-05T03:43:37Z</cp:lastPrinted>
  <dcterms:created xsi:type="dcterms:W3CDTF">2016-07-03T04:26:50Z</dcterms:created>
  <dcterms:modified xsi:type="dcterms:W3CDTF">2026-03-30T04:19:46Z</dcterms:modified>
</cp:coreProperties>
</file>